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1" r:id="rId3"/>
    <p:sldId id="257" r:id="rId4"/>
    <p:sldId id="356" r:id="rId5"/>
    <p:sldId id="266" r:id="rId6"/>
    <p:sldId id="350" r:id="rId7"/>
    <p:sldId id="258" r:id="rId8"/>
    <p:sldId id="282" r:id="rId9"/>
    <p:sldId id="357" r:id="rId10"/>
    <p:sldId id="353" r:id="rId11"/>
    <p:sldId id="263" r:id="rId12"/>
    <p:sldId id="351" r:id="rId13"/>
    <p:sldId id="259" r:id="rId14"/>
    <p:sldId id="262" r:id="rId15"/>
    <p:sldId id="358" r:id="rId16"/>
    <p:sldId id="360" r:id="rId17"/>
    <p:sldId id="361" r:id="rId18"/>
    <p:sldId id="359" r:id="rId19"/>
    <p:sldId id="264" r:id="rId20"/>
    <p:sldId id="267" r:id="rId21"/>
    <p:sldId id="352" r:id="rId22"/>
    <p:sldId id="278" r:id="rId23"/>
    <p:sldId id="270" r:id="rId24"/>
    <p:sldId id="355" r:id="rId25"/>
    <p:sldId id="287" r:id="rId26"/>
    <p:sldId id="280" r:id="rId27"/>
    <p:sldId id="354" r:id="rId28"/>
    <p:sldId id="279" r:id="rId29"/>
    <p:sldId id="283" r:id="rId30"/>
    <p:sldId id="284" r:id="rId31"/>
    <p:sldId id="269" r:id="rId32"/>
    <p:sldId id="285" r:id="rId33"/>
    <p:sldId id="286" r:id="rId34"/>
    <p:sldId id="288" r:id="rId35"/>
    <p:sldId id="276" r:id="rId36"/>
    <p:sldId id="3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8862" autoAdjust="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1664-16D4-4B8D-BB7D-1E85CC96242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03CF-90AF-4D07-B226-D292A205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DETR-DC5: added </a:t>
            </a:r>
            <a:r>
              <a:rPr lang="en-US" sz="1800" b="0" i="0" u="none" strike="noStrike" baseline="0" dirty="0">
                <a:latin typeface="CMR10"/>
              </a:rPr>
              <a:t>dilation to the last C5 stage of the backbone, increases the resolution by a factor of two, at the cost of a 16x higher cost in the self-attentions of the encoder, leading to an overall 2x increase in computational cost.</a:t>
            </a:r>
          </a:p>
          <a:p>
            <a:pPr algn="l"/>
            <a:r>
              <a:rPr lang="en-US" sz="1800" dirty="0"/>
              <a:t>DETR-DC5+: Focal Loss with loss weight of 2 is used for bounding box classification, and the number of object queries is increased from 100 to 300.</a:t>
            </a:r>
            <a:br>
              <a:rPr lang="en-US" sz="1800" dirty="0"/>
            </a:br>
            <a:r>
              <a:rPr lang="en-US" sz="1800" b="0" i="0" u="none" strike="noStrike" baseline="0" dirty="0">
                <a:latin typeface="NimbusRomNo9L-Medi"/>
              </a:rPr>
              <a:t>Iterative Bounding Box Refinement: </a:t>
            </a:r>
            <a:r>
              <a:rPr lang="en-US" sz="1800" b="0" i="0" u="none" strike="noStrike" baseline="0" dirty="0">
                <a:latin typeface="NimbusRomNo9L-Regu"/>
              </a:rPr>
              <a:t>inspired by the iterative refinement developed in optical flow estimation (Teed &amp; Deng, 2020), each decoder layer refines the bounding boxes based on the predictions from the previous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03CF-90AF-4D07-B226-D292A20581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Compared to the vanilla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variant D, D</a:t>
            </a:r>
            <a:r>
              <a:rPr lang="en-US" sz="1800" b="0" i="0" u="none" strike="noStrike" baseline="0" dirty="0">
                <a:latin typeface="CMMI7"/>
              </a:rPr>
              <a:t>S</a:t>
            </a:r>
            <a:r>
              <a:rPr lang="en-US" sz="1800" b="0" i="0" u="none" strike="noStrike" baseline="0" dirty="0">
                <a:latin typeface="CMR5"/>
              </a:rPr>
              <a:t>5 </a:t>
            </a:r>
            <a:r>
              <a:rPr lang="en-US" sz="1800" b="0" i="0" u="none" strike="noStrike" baseline="0" dirty="0">
                <a:latin typeface="NimbusRomNo9L-Regu"/>
              </a:rPr>
              <a:t>significantly reduces the latency (</a:t>
            </a:r>
            <a:r>
              <a:rPr lang="en-US" sz="1800" b="0" i="0" u="none" strike="noStrike" baseline="0" dirty="0">
                <a:latin typeface="CMR10"/>
              </a:rPr>
              <a:t>35% </a:t>
            </a:r>
            <a:r>
              <a:rPr lang="en-US" sz="1800" b="0" i="0" u="none" strike="noStrike" baseline="0" dirty="0">
                <a:latin typeface="NimbusRomNo9L-Regu"/>
              </a:rPr>
              <a:t>faster)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but delivers an improvement in accuracy (</a:t>
            </a:r>
            <a:r>
              <a:rPr lang="en-US" sz="1800" b="0" i="0" u="none" strike="noStrike" baseline="0" dirty="0">
                <a:latin typeface="CMR10"/>
              </a:rPr>
              <a:t>0</a:t>
            </a:r>
            <a:r>
              <a:rPr lang="en-US" sz="1800" b="0" i="0" u="none" strike="noStrike" baseline="0" dirty="0">
                <a:latin typeface="CMMI10"/>
              </a:rPr>
              <a:t>:</a:t>
            </a:r>
            <a:r>
              <a:rPr lang="en-US" sz="1800" b="0" i="0" u="none" strike="noStrike" baseline="0" dirty="0">
                <a:latin typeface="CMR10"/>
              </a:rPr>
              <a:t>4% </a:t>
            </a:r>
            <a:r>
              <a:rPr lang="en-US" sz="1800" b="0" i="0" u="none" strike="noStrike" baseline="0" dirty="0">
                <a:latin typeface="NimbusRomNo9L-Regu"/>
              </a:rPr>
              <a:t>AP higher).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03CF-90AF-4D07-B226-D292A20581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03CF-90AF-4D07-B226-D292A20581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FDFF-900E-5AC9-CAB3-347AEEB6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5F59D-7E56-BE47-E031-1AF09449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2EE3-0997-486B-D209-6ADB40A5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6BB-AC07-4314-88CA-5C8AABB4914F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C2D7-5BC8-0FD2-3539-438D9CC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51B2-1856-7764-5163-9A0AE843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FB9E-5198-B975-C228-3163B3E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2275-963C-B9BB-842C-4670C9A4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BA13-F1B0-D80D-645A-21DEF3ED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01F9-E149-44D0-952D-8ECAA167B75C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6E29-748E-2F72-AEE8-2A955A8E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CC58-D06D-B911-FC6B-906ADAAB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2DF29-688D-3C8E-7DB0-EC2F4AE98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A3335-F4BF-6CC7-CCDB-812031C11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B09F1-92EA-89CC-D21C-44F0DF2D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BD35-E957-44D5-B029-B8A819CD6717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443F-6CA1-418F-444D-EC2400E5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230-FF00-2D58-2FF2-0B2A2531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0E3-A0DE-D3AC-73FD-0B820C93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97C-80E7-AE81-550C-C6FC1856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2776-5FD6-85F9-09EB-4216F5E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79E7-62D2-40BD-9736-F576CC710F10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A698-B23B-BA87-51BA-6D478F9C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6250-1156-83A1-E48A-61E4B015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41F6-A4DF-12F5-A608-7D5EBD8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E28F-3C11-6595-221F-B22710DF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2E4E-AB5C-187E-597A-193D31D6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C3BC-AA70-49ED-9945-AF22ACC157C6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C7C4-3632-0FBA-40D5-30E0C1B2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E01B6-F816-EB51-3939-60856491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DBED-974F-7F90-0329-F7735C67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B2DE-4C20-ECDC-88C8-A81679D52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84EF5-5BEC-50BD-613C-FBAE926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F692-03CB-36F7-62B7-19958966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D53E-E4EE-400F-A831-8E4CB3F5A8E9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1AAD4-2AAD-F255-6745-75029E05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CA90D-27A2-F136-F6FD-4F494583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8F3-B4FD-F5A3-6A35-D0FA83D3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0556-724D-74EC-6C27-04362A58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D1721-5A00-4D79-51AF-BF623D5D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135D9-5546-8592-8722-11E9F2A59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4A0D0-544E-A45C-4C33-AE492065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C69D3-E811-A1E8-542A-56021011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CC65-531A-4FFB-BB6B-BCC6AB0300AB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0821-2AEE-ACFE-E998-6261125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A2C7C-BF7F-AA58-9ED8-C22FBFB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4C4-B011-70E2-454D-C9D118AA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0F7B5-931E-FE69-5C37-91DDDF1D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FB23-F586-4AD4-9173-A24169EB22C3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5C00-6ED5-6F4E-0CBF-CEF8848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DCD19-BCC8-CA0D-CDF0-FDE00084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13D0A-3871-AB99-23EC-56726D20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4D7E-204C-44E6-AD71-D7548D2B3A7F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E95FA-434A-0D25-1071-93D5296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9457-6CDB-8B76-F47D-9EB68CB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A012-F7CE-9443-51E5-DBFDD88B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C4DC-AE29-2EE0-92CA-4604346A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E3629-88DD-F862-63F2-6D3D3E62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CBA91-39B2-FB40-F01B-CE2D1717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707-F434-4DA9-BEA6-F121E445C960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552E-F4DB-96FF-1DAD-897CB3FD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5217D-8633-B967-A8B2-E4EE993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5C9-A054-2470-F4BB-D3EBB119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1A4F0-D43B-A0BE-943F-26528B94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74DB4-B00E-704D-743A-DCB0D3F3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3F5D-E0ED-28CC-A0A1-09453B5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404-D943-49DA-86E7-85C8F47CE61C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FA6E-3416-8559-5287-F0DD4918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F375-3951-7A9D-B5B8-88D66A39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FFF46-3BD7-E307-E9C5-2FAE5A20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9E79-CF6B-2ECD-70C4-EE8E48AB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845B-E610-CAD0-A06A-6280EC8DE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5E01-CC93-4B2B-85D9-7E7567613466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FD2C-51A1-D3C9-4965-3E68E8F9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BF2C-ACAE-64FD-098F-B454BFBD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265E-E23B-49D4-8764-AF0532DD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3CE6-88E8-895B-396C-FDAD4EEB9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DETR – Deformable DETR – RT-DETR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9BE-B461-EABD-B15C-B0DBA5B38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14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C7A76-45AF-F1F8-9DF4-A73E02DC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 – Loss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C6E35-0956-195E-4F1C-2DFB34A1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A10975-AA85-E46C-9E3F-914897B5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Bipartite Matching - Hungarian loss: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136358E-F0E7-8211-CEC0-D8FFE37B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90"/>
          <a:stretch/>
        </p:blipFill>
        <p:spPr>
          <a:xfrm>
            <a:off x="838199" y="3429000"/>
            <a:ext cx="10515600" cy="2409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6922B-2355-6022-799A-7B231443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285840"/>
            <a:ext cx="951680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5D9A-01F2-CB06-5156-36EC5AA7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E7FF-5A6B-A67F-95C1-F2033236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Advantages: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Fully end-to-end, eliminate the need for hand-crafted components (proposal / anchor generation, NMS).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Drawbacks:</a:t>
            </a:r>
          </a:p>
          <a:p>
            <a:pPr marL="457200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(Because of the attention mechanism)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Requires much longer training epochs to converge.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Has relatively low performance at detecting small objects due to the lack of multi-scale features, which would add unaffordable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226F-4A83-48E2-8144-F662943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448C8-81D9-3BE7-FAFF-C850D91B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DETR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99E86-61A2-08DC-DE39-12C70412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3738-053A-4DDF-4CC8-72B1F39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39D7-18FD-C274-14A7-1E2695E2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9668-2569-A036-4E7B-A113141D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4568976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Aims to mitigate DETR’s slow convergence and high complexity issues with: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/>
              <a:t>Deformable attention module </a:t>
            </a:r>
            <a:r>
              <a:rPr lang="en-US" sz="2000" dirty="0"/>
              <a:t>replacing encoder’s self-attention module and decoder’s cross-attention module,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Multi-scale features.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270-12DF-AF84-3E04-6BB3A80D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A4B93-5643-5A8E-7CD9-ECFC5ABB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26" y="1547323"/>
            <a:ext cx="6444947" cy="46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6F6-C5A8-928D-4175-2B96000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Convolution (DCN)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21D2E-F24A-D277-79FC-7900C21D1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2D offsets are added to deform the formerly-fixed sampling grid: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lang="en-US" sz="24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d>
                    <m:r>
                      <a:rPr lang="en-US" sz="24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offset.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The offsets are learnable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from preceding feature maps.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21D2E-F24A-D277-79FC-7900C21D1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A2A99-E39F-4855-1F2B-158850ED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1DACD3-F880-A673-7C18-0C6E474AB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t="8726" r="5495"/>
          <a:stretch/>
        </p:blipFill>
        <p:spPr bwMode="auto">
          <a:xfrm>
            <a:off x="1160983" y="3429000"/>
            <a:ext cx="421331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1BE64-593E-0423-AD3B-75CA9567B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11076" r="2731"/>
          <a:stretch/>
        </p:blipFill>
        <p:spPr bwMode="auto">
          <a:xfrm>
            <a:off x="6226628" y="3429000"/>
            <a:ext cx="480438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20ED-AA96-314A-B734-8B6C7E58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Microsoft Research Asia, </a:t>
            </a:r>
            <a:r>
              <a:rPr lang="en-US" b="1" i="1" dirty="0">
                <a:solidFill>
                  <a:schemeClr val="tx1"/>
                </a:solidFill>
              </a:rPr>
              <a:t>Deformable Convolutional Networks</a:t>
            </a:r>
            <a:r>
              <a:rPr lang="en-US" dirty="0">
                <a:solidFill>
                  <a:schemeClr val="tx1"/>
                </a:solidFill>
              </a:rPr>
              <a:t>, ICCV 2017</a:t>
            </a:r>
          </a:p>
        </p:txBody>
      </p:sp>
    </p:spTree>
    <p:extLst>
      <p:ext uri="{BB962C8B-B14F-4D97-AF65-F5344CB8AC3E}">
        <p14:creationId xmlns:p14="http://schemas.microsoft.com/office/powerpoint/2010/main" val="371745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0CEC-677D-BD74-8B5B-7FAF8438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1CEE-95ED-BD95-1EA5-BF4BF775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Self-attention patterns for each attention head: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9D5D9-8542-A1B5-11C1-DD20A905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A0AF32-4DD3-4336-6CEB-F90EAF7E6020}"/>
              </a:ext>
            </a:extLst>
          </p:cNvPr>
          <p:cNvGrpSpPr/>
          <p:nvPr/>
        </p:nvGrpSpPr>
        <p:grpSpPr>
          <a:xfrm>
            <a:off x="209737" y="2585588"/>
            <a:ext cx="11772526" cy="2263925"/>
            <a:chOff x="143062" y="2633213"/>
            <a:chExt cx="11772526" cy="22639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90CA20-E551-ABF6-238F-CD196F126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149"/>
            <a:stretch/>
          </p:blipFill>
          <p:spPr>
            <a:xfrm>
              <a:off x="143062" y="2633213"/>
              <a:ext cx="9144000" cy="22639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4FDC14-0A2B-70DA-8EB7-148BE217A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48" b="61152"/>
            <a:stretch/>
          </p:blipFill>
          <p:spPr>
            <a:xfrm>
              <a:off x="9505950" y="2888876"/>
              <a:ext cx="2409638" cy="1494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1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5EC-0053-AB56-8566-F71D954D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Attention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7DF38-AED2-5E2A-1F1D-E2A87F60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0" i="0" dirty="0">
                    <a:latin typeface="Cambria Math" panose="02040503050406030204" pitchFamily="18" charset="0"/>
                  </a:rPr>
                  <a:t>Deformable convolution’s sparse spatial sampling + transformer’s relation modeling capability.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lvl="1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Equivalent to </a:t>
                </a:r>
                <a:r>
                  <a:rPr lang="en-US" sz="2000" b="1" dirty="0"/>
                  <a:t>Deformable Convolution</a:t>
                </a:r>
                <a:r>
                  <a:rPr lang="en-US" sz="2000" dirty="0"/>
                  <a:t>, when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is fixed as an identity matrix.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Equivalent to </a:t>
                </a:r>
                <a:r>
                  <a:rPr lang="en-US" sz="2000" b="1" dirty="0"/>
                  <a:t>Transformer Attention</a:t>
                </a:r>
                <a:r>
                  <a:rPr lang="en-US" sz="2000" dirty="0"/>
                  <a:t>, when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𝑯𝑾</m:t>
                    </m:r>
                  </m:oMath>
                </a14:m>
                <a:r>
                  <a:rPr lang="en-US" sz="2000" dirty="0"/>
                  <a:t> and the sampling points traverse all possible locations.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7DF38-AED2-5E2A-1F1D-E2A87F60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812" t="-1882" r="-870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5A4A-3813-2E21-2EF0-AE19D83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16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2B221C-2844-7699-0BED-59A055A77884}"/>
              </a:ext>
            </a:extLst>
          </p:cNvPr>
          <p:cNvGrpSpPr/>
          <p:nvPr/>
        </p:nvGrpSpPr>
        <p:grpSpPr>
          <a:xfrm>
            <a:off x="2058195" y="2857578"/>
            <a:ext cx="8075609" cy="2290415"/>
            <a:chOff x="2352675" y="2311854"/>
            <a:chExt cx="8075609" cy="229041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9D34CD-8AA3-F44E-C2BF-041C2A0489B6}"/>
                </a:ext>
              </a:extLst>
            </p:cNvPr>
            <p:cNvGrpSpPr/>
            <p:nvPr/>
          </p:nvGrpSpPr>
          <p:grpSpPr>
            <a:xfrm>
              <a:off x="2352675" y="2311854"/>
              <a:ext cx="8075609" cy="2290415"/>
              <a:chOff x="2352675" y="2311854"/>
              <a:chExt cx="8075609" cy="22904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C77F3-77CE-67FB-A01A-5D40E5C78D6E}"/>
                  </a:ext>
                </a:extLst>
              </p:cNvPr>
              <p:cNvSpPr txBox="1"/>
              <p:nvPr/>
            </p:nvSpPr>
            <p:spPr>
              <a:xfrm>
                <a:off x="2352675" y="2311854"/>
                <a:ext cx="156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 element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BBEB2C-20AB-E39E-3487-B96F73FA857E}"/>
                  </a:ext>
                </a:extLst>
              </p:cNvPr>
              <p:cNvSpPr txBox="1"/>
              <p:nvPr/>
            </p:nvSpPr>
            <p:spPr>
              <a:xfrm>
                <a:off x="4206875" y="2311854"/>
                <a:ext cx="1419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key elements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E53EB-1AAB-5986-A246-303BD3629C68}"/>
                  </a:ext>
                </a:extLst>
              </p:cNvPr>
              <p:cNvSpPr txBox="1"/>
              <p:nvPr/>
            </p:nvSpPr>
            <p:spPr>
              <a:xfrm>
                <a:off x="4376737" y="3955938"/>
                <a:ext cx="1647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sum over attention heads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DF8AF2-603D-29EF-12F3-EDAA5C2CFB68}"/>
                  </a:ext>
                </a:extLst>
              </p:cNvPr>
              <p:cNvSpPr txBox="1"/>
              <p:nvPr/>
            </p:nvSpPr>
            <p:spPr>
              <a:xfrm>
                <a:off x="2409825" y="3951840"/>
                <a:ext cx="1647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reference point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4A175-C741-9C78-9708-9A0CA7872F44}"/>
                  </a:ext>
                </a:extLst>
              </p:cNvPr>
              <p:cNvSpPr txBox="1"/>
              <p:nvPr/>
            </p:nvSpPr>
            <p:spPr>
              <a:xfrm>
                <a:off x="6100763" y="3951840"/>
                <a:ext cx="1838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attention weights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713AD7-1990-6397-1A1B-7D23C16F1FBB}"/>
                  </a:ext>
                </a:extLst>
              </p:cNvPr>
              <p:cNvSpPr txBox="1"/>
              <p:nvPr/>
            </p:nvSpPr>
            <p:spPr>
              <a:xfrm>
                <a:off x="8162926" y="3955938"/>
                <a:ext cx="18383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sparsely sampled key feature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A151B14-FAF6-7EC4-BDE3-ECD75425B22A}"/>
                      </a:ext>
                    </a:extLst>
                  </p:cNvPr>
                  <p:cNvSpPr txBox="1"/>
                  <p:nvPr/>
                </p:nvSpPr>
                <p:spPr>
                  <a:xfrm>
                    <a:off x="5865812" y="2311854"/>
                    <a:ext cx="45624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FF0000"/>
                        </a:solidFill>
                      </a:rPr>
                      <a:t>K is the total sampled key number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𝐻𝑊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A151B14-FAF6-7EC4-BDE3-ECD75425B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5812" y="2311854"/>
                    <a:ext cx="45624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C437673-819D-4367-E7FA-49850F15670C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3133725" y="2681186"/>
                <a:ext cx="847725" cy="5169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C2D4DEC-5DE8-E368-8174-03D0A245D90A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>
                <a:off x="4695825" y="2681186"/>
                <a:ext cx="220663" cy="5169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A463DAA-EDB7-9E36-9C46-0B2792DC08DA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233738" y="3621640"/>
                <a:ext cx="1117997" cy="330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BF79871-7480-9B0C-95CF-1CE127D43DBC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5200650" y="3827929"/>
                <a:ext cx="130572" cy="1280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CD3BFD3-34DA-6BF6-A0D5-BA34ED7FCB4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7015361" y="3621640"/>
                <a:ext cx="4564" cy="3302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8FA03F9-1AD0-5C8A-65D2-C0FC1B6F457F}"/>
                  </a:ext>
                </a:extLst>
              </p:cNvPr>
              <p:cNvCxnSpPr>
                <a:cxnSpLocks/>
                <a:stCxn id="10" idx="0"/>
                <a:endCxn id="31" idx="2"/>
              </p:cNvCxnSpPr>
              <p:nvPr/>
            </p:nvCxnSpPr>
            <p:spPr>
              <a:xfrm flipH="1" flipV="1">
                <a:off x="8715375" y="3621640"/>
                <a:ext cx="366713" cy="3342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77E736-E14D-1B7E-BC14-E1C1F4F5D446}"/>
                  </a:ext>
                </a:extLst>
              </p:cNvPr>
              <p:cNvSpPr/>
              <p:nvPr/>
            </p:nvSpPr>
            <p:spPr>
              <a:xfrm>
                <a:off x="7867650" y="3190136"/>
                <a:ext cx="1695450" cy="43150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B7F8BE4-7FEB-C67B-61D3-377D1EF18A3E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>
                <a:off x="6642847" y="2681186"/>
                <a:ext cx="1504201" cy="280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34B3A92-5EF0-4623-1AA4-EB2A50839BD7}"/>
                    </a:ext>
                  </a:extLst>
                </p:cNvPr>
                <p:cNvSpPr txBox="1"/>
                <p:nvPr/>
              </p:nvSpPr>
              <p:spPr>
                <a:xfrm>
                  <a:off x="2416920" y="2831247"/>
                  <a:ext cx="7360617" cy="1070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DeformAttn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𝑞𝑘</m:t>
                                        </m:r>
                                      </m:sub>
                                    </m:s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𝑚𝑞𝑘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34B3A92-5EF0-4623-1AA4-EB2A50839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920" y="2831247"/>
                  <a:ext cx="7360617" cy="1070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2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8D8-058E-B640-5FF2-046309E2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Attention Module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CB67F-4A06-1D6A-6396-C2691B6F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ECEC4-20A5-377C-0CAC-386F2AF269D8}"/>
              </a:ext>
            </a:extLst>
          </p:cNvPr>
          <p:cNvGrpSpPr/>
          <p:nvPr/>
        </p:nvGrpSpPr>
        <p:grpSpPr>
          <a:xfrm>
            <a:off x="2479908" y="1827375"/>
            <a:ext cx="7342094" cy="1070549"/>
            <a:chOff x="3635188" y="1569576"/>
            <a:chExt cx="7342094" cy="10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D566E1-08F4-BA0E-CF94-01073409A9D9}"/>
                    </a:ext>
                  </a:extLst>
                </p:cNvPr>
                <p:cNvSpPr txBox="1"/>
                <p:nvPr/>
              </p:nvSpPr>
              <p:spPr>
                <a:xfrm>
                  <a:off x="3635188" y="1569576"/>
                  <a:ext cx="7342094" cy="1070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DeformAttn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𝑞𝑘</m:t>
                                        </m:r>
                                      </m:sub>
                                    </m:sSub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𝑚𝑞𝑘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D566E1-08F4-BA0E-CF94-01073409A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88" y="1569576"/>
                  <a:ext cx="7342094" cy="10705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4D5A33-378C-3B24-DE43-D90A98897C02}"/>
                </a:ext>
              </a:extLst>
            </p:cNvPr>
            <p:cNvGrpSpPr/>
            <p:nvPr/>
          </p:nvGrpSpPr>
          <p:grpSpPr>
            <a:xfrm>
              <a:off x="5119595" y="1630429"/>
              <a:ext cx="5642536" cy="965245"/>
              <a:chOff x="5119595" y="1630429"/>
              <a:chExt cx="5642536" cy="96524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201B22-1F08-4449-DC8D-DEFEC2E1F7F2}"/>
                  </a:ext>
                </a:extLst>
              </p:cNvPr>
              <p:cNvSpPr/>
              <p:nvPr/>
            </p:nvSpPr>
            <p:spPr>
              <a:xfrm>
                <a:off x="8610600" y="1874424"/>
                <a:ext cx="2151531" cy="49226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96948-B146-EB4E-76E0-3731F69583D8}"/>
                  </a:ext>
                </a:extLst>
              </p:cNvPr>
              <p:cNvSpPr/>
              <p:nvPr/>
            </p:nvSpPr>
            <p:spPr>
              <a:xfrm>
                <a:off x="7875495" y="1870075"/>
                <a:ext cx="614082" cy="49226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F5F459-ABF0-AF1D-DEB5-6809AA3739A2}"/>
                  </a:ext>
                </a:extLst>
              </p:cNvPr>
              <p:cNvSpPr/>
              <p:nvPr/>
            </p:nvSpPr>
            <p:spPr>
              <a:xfrm>
                <a:off x="6440394" y="1630429"/>
                <a:ext cx="938305" cy="96524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2879A-36BF-169C-D683-3007F9A3267E}"/>
                  </a:ext>
                </a:extLst>
              </p:cNvPr>
              <p:cNvSpPr/>
              <p:nvPr/>
            </p:nvSpPr>
            <p:spPr>
              <a:xfrm>
                <a:off x="5119595" y="1870075"/>
                <a:ext cx="900205" cy="492260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B39928-F12D-BEA0-4295-C763477D11DD}"/>
              </a:ext>
            </a:extLst>
          </p:cNvPr>
          <p:cNvGrpSpPr/>
          <p:nvPr/>
        </p:nvGrpSpPr>
        <p:grpSpPr>
          <a:xfrm>
            <a:off x="893244" y="2948723"/>
            <a:ext cx="10408687" cy="3972733"/>
            <a:chOff x="121113" y="2775062"/>
            <a:chExt cx="10408687" cy="39727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EDF050-1DC8-0C32-8BC6-038F7E83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375" y="2775062"/>
              <a:ext cx="6483543" cy="397273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67699-B816-C41A-FF71-0347988A1CA6}"/>
                </a:ext>
              </a:extLst>
            </p:cNvPr>
            <p:cNvSpPr/>
            <p:nvPr/>
          </p:nvSpPr>
          <p:spPr>
            <a:xfrm>
              <a:off x="1775011" y="2775062"/>
              <a:ext cx="1299881" cy="3105785"/>
            </a:xfrm>
            <a:prstGeom prst="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464659-7E24-D32A-4379-C06E128DECB7}"/>
                </a:ext>
              </a:extLst>
            </p:cNvPr>
            <p:cNvSpPr/>
            <p:nvPr/>
          </p:nvSpPr>
          <p:spPr>
            <a:xfrm>
              <a:off x="3738282" y="3429001"/>
              <a:ext cx="1004047" cy="16056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517BCB-A95A-4160-0FA9-AD8D8AB78146}"/>
                </a:ext>
              </a:extLst>
            </p:cNvPr>
            <p:cNvSpPr/>
            <p:nvPr/>
          </p:nvSpPr>
          <p:spPr>
            <a:xfrm>
              <a:off x="5692588" y="3429001"/>
              <a:ext cx="1004047" cy="16056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510CB0-C795-4807-80CC-56289A820BF9}"/>
                </a:ext>
              </a:extLst>
            </p:cNvPr>
            <p:cNvSpPr/>
            <p:nvPr/>
          </p:nvSpPr>
          <p:spPr>
            <a:xfrm>
              <a:off x="3460378" y="3311772"/>
              <a:ext cx="1918446" cy="31207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C05319-073E-5B7F-320F-E46A2DBFAE1E}"/>
                </a:ext>
              </a:extLst>
            </p:cNvPr>
            <p:cNvSpPr/>
            <p:nvPr/>
          </p:nvSpPr>
          <p:spPr>
            <a:xfrm>
              <a:off x="5080749" y="3378200"/>
              <a:ext cx="1918446" cy="295592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17BD9-8B5C-8D8A-8D46-4B65BE55E475}"/>
                </a:ext>
              </a:extLst>
            </p:cNvPr>
            <p:cNvSpPr/>
            <p:nvPr/>
          </p:nvSpPr>
          <p:spPr>
            <a:xfrm>
              <a:off x="5464174" y="5391105"/>
              <a:ext cx="2794379" cy="1041445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771C72-0D55-E925-6C4D-78E18335BB59}"/>
                </a:ext>
              </a:extLst>
            </p:cNvPr>
            <p:cNvSpPr txBox="1"/>
            <p:nvPr/>
          </p:nvSpPr>
          <p:spPr>
            <a:xfrm>
              <a:off x="8267700" y="5823224"/>
              <a:ext cx="18764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Output projection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A144F-7458-64BF-6807-6D3660213C34}"/>
                </a:ext>
              </a:extLst>
            </p:cNvPr>
            <p:cNvSpPr txBox="1"/>
            <p:nvPr/>
          </p:nvSpPr>
          <p:spPr>
            <a:xfrm>
              <a:off x="935737" y="4143288"/>
              <a:ext cx="854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Inputs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CF23E4-BCD7-EE9F-1B07-4ECC222F7CEC}"/>
                </a:ext>
              </a:extLst>
            </p:cNvPr>
            <p:cNvSpPr/>
            <p:nvPr/>
          </p:nvSpPr>
          <p:spPr>
            <a:xfrm>
              <a:off x="3927573" y="6096682"/>
              <a:ext cx="617534" cy="16056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BC117-2AAC-13D6-8FBD-E551C42D86DE}"/>
                </a:ext>
              </a:extLst>
            </p:cNvPr>
            <p:cNvSpPr txBox="1"/>
            <p:nvPr/>
          </p:nvSpPr>
          <p:spPr>
            <a:xfrm>
              <a:off x="121113" y="6063218"/>
              <a:ext cx="3334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Bilinear sampling of sparse values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BC5623-8136-350A-5947-AD9DB25893B2}"/>
                </a:ext>
              </a:extLst>
            </p:cNvPr>
            <p:cNvSpPr txBox="1"/>
            <p:nvPr/>
          </p:nvSpPr>
          <p:spPr>
            <a:xfrm>
              <a:off x="7002370" y="4706528"/>
              <a:ext cx="3527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Aggregation with attention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18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5EC-0053-AB56-8566-F71D954D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Attention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7DF38-AED2-5E2A-1F1D-E2A87F60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kern="1200" dirty="0"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Extended to multi-scale:</a:t>
                </a: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DeformAttn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𝑞𝑘</m:t>
                                      </m:r>
                                    </m:sub>
                                  </m:s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𝑚𝑞𝑘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MSDeformAttn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𝑞𝑘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normalized coordinate (ranged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233363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976563" algn="l"/>
                  </a:tabLst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Single-scale feature map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 multi-scale feature maps</a:t>
                </a:r>
              </a:p>
              <a:p>
                <a:pPr marL="233363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976563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sampling points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sampling points (i.e.,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sampling points per feature level)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7DF38-AED2-5E2A-1F1D-E2A87F60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5A4A-3813-2E21-2EF0-AE19D83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9256D-0AE0-B434-E607-DEBCF8B7BAE1}"/>
              </a:ext>
            </a:extLst>
          </p:cNvPr>
          <p:cNvSpPr/>
          <p:nvPr/>
        </p:nvSpPr>
        <p:spPr>
          <a:xfrm>
            <a:off x="4607860" y="2626659"/>
            <a:ext cx="224117" cy="36755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0DCF4-3DFF-0D3C-F45E-C5FDA87656DE}"/>
              </a:ext>
            </a:extLst>
          </p:cNvPr>
          <p:cNvSpPr/>
          <p:nvPr/>
        </p:nvSpPr>
        <p:spPr>
          <a:xfrm>
            <a:off x="3980330" y="3669602"/>
            <a:ext cx="761999" cy="36755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39ED-1198-6763-F317-EFCBF8F9D2D9}"/>
              </a:ext>
            </a:extLst>
          </p:cNvPr>
          <p:cNvSpPr/>
          <p:nvPr/>
        </p:nvSpPr>
        <p:spPr>
          <a:xfrm>
            <a:off x="6275295" y="2357718"/>
            <a:ext cx="394446" cy="92336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72D4F-7BC2-643B-3F06-4F4F92F4F1C3}"/>
              </a:ext>
            </a:extLst>
          </p:cNvPr>
          <p:cNvSpPr/>
          <p:nvPr/>
        </p:nvSpPr>
        <p:spPr>
          <a:xfrm>
            <a:off x="6212541" y="3391696"/>
            <a:ext cx="761999" cy="92336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F51-6C94-F1AE-E441-7CF1E5AF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303C-9F12-1D71-2618-B1BF0ED4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Compared to DETR: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Better performance (especially on small objects)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10x less training epochs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20x less training time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1.6x faster inference speed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A1CC-383C-5332-7BA8-1A61A049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61B222-BF56-9F11-7592-99CDB06FB613}"/>
              </a:ext>
            </a:extLst>
          </p:cNvPr>
          <p:cNvGrpSpPr>
            <a:grpSpLocks noChangeAspect="1"/>
          </p:cNvGrpSpPr>
          <p:nvPr/>
        </p:nvGrpSpPr>
        <p:grpSpPr>
          <a:xfrm>
            <a:off x="1662708" y="3871632"/>
            <a:ext cx="8866584" cy="2926080"/>
            <a:chOff x="242070" y="1242707"/>
            <a:chExt cx="11707859" cy="38637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22E7FB-9A3C-AAD7-2ED0-83D560978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637"/>
            <a:stretch/>
          </p:blipFill>
          <p:spPr>
            <a:xfrm>
              <a:off x="242070" y="1242707"/>
              <a:ext cx="11707859" cy="386373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7888D-9307-8E8C-DB5E-DF6DE58B3FB7}"/>
                </a:ext>
              </a:extLst>
            </p:cNvPr>
            <p:cNvSpPr/>
            <p:nvPr/>
          </p:nvSpPr>
          <p:spPr>
            <a:xfrm>
              <a:off x="3914774" y="2995613"/>
              <a:ext cx="590550" cy="21108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8B199D-AB15-15A7-9F35-7A743D04E368}"/>
                </a:ext>
              </a:extLst>
            </p:cNvPr>
            <p:cNvSpPr/>
            <p:nvPr/>
          </p:nvSpPr>
          <p:spPr>
            <a:xfrm>
              <a:off x="9915525" y="2995613"/>
              <a:ext cx="657225" cy="21108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03106-E5AF-BC5B-BAD0-C3D71FCCAA58}"/>
                </a:ext>
              </a:extLst>
            </p:cNvPr>
            <p:cNvSpPr/>
            <p:nvPr/>
          </p:nvSpPr>
          <p:spPr>
            <a:xfrm>
              <a:off x="11087098" y="2995613"/>
              <a:ext cx="476251" cy="21108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E47AC-C3A6-8B9A-E33C-E74B0855B620}"/>
              </a:ext>
            </a:extLst>
          </p:cNvPr>
          <p:cNvGrpSpPr/>
          <p:nvPr/>
        </p:nvGrpSpPr>
        <p:grpSpPr>
          <a:xfrm>
            <a:off x="6857584" y="681037"/>
            <a:ext cx="4262030" cy="3021818"/>
            <a:chOff x="7768604" y="105414"/>
            <a:chExt cx="4262030" cy="30218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437F00-8839-7508-3B89-D6281C435E9E}"/>
                </a:ext>
              </a:extLst>
            </p:cNvPr>
            <p:cNvGrpSpPr/>
            <p:nvPr/>
          </p:nvGrpSpPr>
          <p:grpSpPr>
            <a:xfrm>
              <a:off x="7768604" y="105414"/>
              <a:ext cx="4262030" cy="2646751"/>
              <a:chOff x="3424517" y="2333144"/>
              <a:chExt cx="5351929" cy="33235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946EE4D-C82E-9FC8-CE15-19B9A0768A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27" r="17418" b="23297"/>
              <a:stretch/>
            </p:blipFill>
            <p:spPr>
              <a:xfrm>
                <a:off x="3424517" y="2752188"/>
                <a:ext cx="5351929" cy="2904542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52CF283-1097-EEC4-EAC2-ECD4A5472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2427" y="2333144"/>
                <a:ext cx="0" cy="2972386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5E5E0-A2BA-662F-DF4C-24AA1BCC1EE7}"/>
                  </a:ext>
                </a:extLst>
              </p:cNvPr>
              <p:cNvSpPr txBox="1"/>
              <p:nvPr/>
            </p:nvSpPr>
            <p:spPr>
              <a:xfrm>
                <a:off x="4337188" y="2333144"/>
                <a:ext cx="2874509" cy="425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Default training schedule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DC3880-CF96-6DBA-706F-DA982F659B40}"/>
                </a:ext>
              </a:extLst>
            </p:cNvPr>
            <p:cNvSpPr txBox="1"/>
            <p:nvPr/>
          </p:nvSpPr>
          <p:spPr>
            <a:xfrm>
              <a:off x="7768604" y="2757900"/>
              <a:ext cx="4262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/>
                <a:t>Convergence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31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2921-24FD-D50B-A8F8-1EB3C3A8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99E3-F470-9BBC-9686-3D9BE3E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Carion</a:t>
            </a:r>
            <a:r>
              <a:rPr lang="en-US" sz="2400" dirty="0"/>
              <a:t> et al – Facebook AI, </a:t>
            </a:r>
            <a:r>
              <a:rPr lang="en-US" sz="2400" b="1" i="1" dirty="0"/>
              <a:t>End-to-End Object Detection with Transformers</a:t>
            </a:r>
            <a:r>
              <a:rPr lang="en-US" sz="2400" dirty="0"/>
              <a:t>, ECCV 2020.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Zhu et al – </a:t>
            </a:r>
            <a:r>
              <a:rPr lang="en-US" sz="2400" dirty="0" err="1"/>
              <a:t>SenseTime</a:t>
            </a:r>
            <a:r>
              <a:rPr lang="en-US" sz="2400" dirty="0"/>
              <a:t> Research (CN)</a:t>
            </a:r>
            <a:r>
              <a:rPr lang="en-US" sz="2400" i="1" dirty="0"/>
              <a:t>, </a:t>
            </a:r>
            <a:r>
              <a:rPr lang="en-US" sz="2400" b="1" i="1" dirty="0"/>
              <a:t>Deformable DETR - Deformable Transformers for End-to-End Object Detection</a:t>
            </a:r>
            <a:r>
              <a:rPr lang="en-US" sz="2400" dirty="0"/>
              <a:t>, ICLR 2021.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Lv</a:t>
            </a:r>
            <a:r>
              <a:rPr lang="en-US" sz="2400" dirty="0"/>
              <a:t> et al – Baidu Inc., </a:t>
            </a:r>
            <a:r>
              <a:rPr lang="en-US" sz="2400" b="1" i="1" dirty="0"/>
              <a:t>DETRs Beat YOLOs on Real-time Object Detection</a:t>
            </a:r>
            <a:r>
              <a:rPr lang="en-US" sz="2400" dirty="0"/>
              <a:t>, </a:t>
            </a:r>
            <a:r>
              <a:rPr lang="en-US" sz="2400" dirty="0" err="1"/>
              <a:t>arXiv</a:t>
            </a:r>
            <a:r>
              <a:rPr lang="en-US" sz="2400" dirty="0"/>
              <a:t> 04/2023.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238C4-D635-AF9C-9864-4C2B8CCE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5D9A-01F2-CB06-5156-36EC5AA7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Deformable 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E7FF-5A6B-A67F-95C1-F2033236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Advantages: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Multi-scale features improve performance and convergence speed.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Deformable attention reduces computational cost.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Drawbacks: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Multi-scale features significantly increase the length of the input sequence fed into the encoder, causing high computational burden.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226F-4A83-48E2-8144-F662943A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448C8-81D9-3BE7-FAFF-C850D91B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RT-DETR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99E86-61A2-08DC-DE39-12C70412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3738-053A-4DDF-4CC8-72B1F39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037-921A-387C-1E63-4A7BE74A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RT-DETR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04F3-260D-817C-9959-0DD5440E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Simultaneous interaction of intra-scale and cross-scale features is computationally inefficient.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Deformable-DETR’s encoder: accounts for 49% of the GFLOPs, but contributes only 11% of the AP.</a:t>
            </a:r>
          </a:p>
          <a:p>
            <a:pPr marL="457200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RomNo9L-Regu"/>
              </a:rPr>
              <a:t> Decouples the intra-scale interaction and cross-scale fusion of multi-scale features. </a:t>
            </a:r>
            <a:endParaRPr lang="en-US" sz="2000" dirty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It is sufficient to apply the self-attention operation to high-level features with richer semantic information about objects in the image.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 The intra-scale interactions of lower-level features are unnecessary.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4A178-E501-E540-3F19-9A94D684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CFD-D116-E1B4-3E92-B6A98D7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Encoder (Ablation)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56AB-42DA-2A1D-40F7-70276E95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8365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b="1" i="0" u="none" strike="noStrike" baseline="0" dirty="0"/>
              <a:t>A</a:t>
            </a:r>
            <a:r>
              <a:rPr lang="en-US" sz="1800" b="0" i="0" u="none" strike="noStrike" baseline="0" dirty="0"/>
              <a:t>: baseline, DINO-R50 with multiscale transformer encoder removed.</a:t>
            </a:r>
          </a:p>
          <a:p>
            <a:pPr algn="just"/>
            <a:r>
              <a:rPr lang="en-US" sz="1800" b="1" i="0" u="none" strike="noStrike" baseline="0" dirty="0"/>
              <a:t>B</a:t>
            </a:r>
            <a:r>
              <a:rPr lang="en-US" sz="1800" b="0" i="0" u="none" strike="noStrike" baseline="0" dirty="0"/>
              <a:t>: inserts a </a:t>
            </a:r>
            <a:r>
              <a:rPr lang="en-US" sz="1800" b="1" i="0" u="none" strike="noStrike" baseline="0" dirty="0"/>
              <a:t>single-scale transformer encoder</a:t>
            </a:r>
            <a:r>
              <a:rPr lang="en-US" sz="1800" b="0" i="0" u="none" strike="noStrike" baseline="0" dirty="0"/>
              <a:t> with 1 layer of transformer block, which is shared between scales for intra-scale feature interaction, and then </a:t>
            </a:r>
            <a:r>
              <a:rPr lang="en-US" sz="1800" b="1" i="0" u="none" strike="noStrike" baseline="0" dirty="0"/>
              <a:t>concatenates</a:t>
            </a:r>
            <a:r>
              <a:rPr lang="en-US" sz="1800" b="0" i="0" u="none" strike="noStrike" baseline="0" dirty="0"/>
              <a:t> the output multi-scale features.</a:t>
            </a:r>
          </a:p>
          <a:p>
            <a:pPr algn="just"/>
            <a:r>
              <a:rPr lang="en-US" sz="1800" b="1" i="0" u="none" strike="noStrike" baseline="0" dirty="0"/>
              <a:t>C</a:t>
            </a:r>
            <a:r>
              <a:rPr lang="en-US" sz="1800" b="0" i="0" u="none" strike="noStrike" baseline="0" dirty="0"/>
              <a:t>: introduces </a:t>
            </a:r>
            <a:r>
              <a:rPr lang="en-US" sz="1800" b="1" i="0" u="none" strike="noStrike" baseline="0" dirty="0"/>
              <a:t>cross-scale feature fusion </a:t>
            </a:r>
            <a:r>
              <a:rPr lang="en-US" sz="1800" b="0" i="0" u="none" strike="noStrike" baseline="0" dirty="0"/>
              <a:t>and feeds the </a:t>
            </a:r>
            <a:r>
              <a:rPr lang="en-US" sz="1800" b="1" i="0" u="none" strike="noStrike" baseline="0" dirty="0"/>
              <a:t>concatenated</a:t>
            </a:r>
            <a:r>
              <a:rPr lang="en-US" sz="1800" b="0" i="0" u="none" strike="noStrike" baseline="0" dirty="0"/>
              <a:t> multi-scale features into the encoder to perform feature interaction. </a:t>
            </a:r>
          </a:p>
          <a:p>
            <a:pPr algn="just"/>
            <a:r>
              <a:rPr lang="en-US" sz="1800" b="1" i="0" u="none" strike="noStrike" baseline="0" dirty="0"/>
              <a:t>D</a:t>
            </a:r>
            <a:r>
              <a:rPr lang="en-US" sz="1800" b="0" i="0" u="none" strike="noStrike" baseline="0" dirty="0"/>
              <a:t>: decouples the </a:t>
            </a:r>
            <a:r>
              <a:rPr lang="en-US" sz="1800" b="1" i="0" u="none" strike="noStrike" baseline="0" dirty="0"/>
              <a:t>intra-scale interaction </a:t>
            </a:r>
            <a:r>
              <a:rPr lang="en-US" sz="1800" b="0" i="0" u="none" strike="noStrike" baseline="0" dirty="0"/>
              <a:t>and </a:t>
            </a:r>
            <a:r>
              <a:rPr lang="en-US" sz="1800" b="1" i="0" u="none" strike="noStrike" baseline="0" dirty="0"/>
              <a:t>cross-scale fusion</a:t>
            </a:r>
            <a:r>
              <a:rPr lang="en-US" sz="1800" b="0" i="0" u="none" strike="noStrike" baseline="0" dirty="0"/>
              <a:t> of multi-scale features. A </a:t>
            </a:r>
            <a:r>
              <a:rPr lang="en-US" sz="1800" b="0" i="0" u="none" strike="noStrike" baseline="0" dirty="0" err="1"/>
              <a:t>PANet</a:t>
            </a:r>
            <a:r>
              <a:rPr lang="en-US" sz="1800" b="0" i="0" u="none" strike="noStrike" baseline="0" dirty="0"/>
              <a:t>-like structure is utilized to perform cross-scale fusion.</a:t>
            </a:r>
          </a:p>
          <a:p>
            <a:pPr algn="just"/>
            <a:r>
              <a:rPr lang="en-US" sz="1800" b="1" i="0" u="none" strike="noStrike" baseline="0" dirty="0"/>
              <a:t>E</a:t>
            </a:r>
            <a:r>
              <a:rPr lang="en-US" sz="1800" b="0" i="0" u="none" strike="noStrike" baseline="0" dirty="0"/>
              <a:t>: further optimizes the intra-scale interaction and cross-scale fusion of multi-scale features, adopting a new </a:t>
            </a:r>
            <a:r>
              <a:rPr lang="en-US" sz="1800" b="1" i="0" u="none" strike="noStrike" baseline="0" dirty="0"/>
              <a:t>efficient hybrid encoder </a:t>
            </a:r>
            <a:r>
              <a:rPr lang="en-US" sz="1800" b="0" i="0" u="none" strike="noStrike" baseline="0" dirty="0"/>
              <a:t>(explained later).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EA67-E475-0BEE-23E3-9686C849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C80BA-561A-6811-9C21-DEEEAC8D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15" y="1269719"/>
            <a:ext cx="3834485" cy="50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5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97E-A00F-BA41-4689-F76BC84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PANet’s</a:t>
            </a:r>
            <a:r>
              <a:rPr lang="en-US" dirty="0"/>
              <a:t> Adaptive Feature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5954-1762-1CE2-C083-D7D4F95E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Used as cross-scale fusion module in Variant D of RT-DETR encoder.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0134-2C7F-5023-6535-28BA50ED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F701E-B1A2-A9AE-76C1-AC1C3665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979977"/>
            <a:ext cx="517279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8C16-FB27-7167-6F26-1C71137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Encoder (Ablation)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CC7E-AAE1-8AB3-4295-3F9ACA55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022AA-C9F7-0410-1BB8-1DE315E2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D7106-3425-8A7C-E83B-DBF7CE4D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97" y="2568784"/>
            <a:ext cx="4518222" cy="2865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52859-5B80-7C06-78E5-C4BE0649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315" y="1269719"/>
            <a:ext cx="3834485" cy="50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FF6-24FC-6BD8-1C20-4F9A3D18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Hybrid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E36F7-9A0E-98C4-A068-7FE74B58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Attention-based Intra-scale Feature Interaction (AIFI) module</a:t>
                </a:r>
              </a:p>
              <a:p>
                <a:pPr lvl="1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Only performs intra-scale interaction on the last stage feature map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CNN-based Cross-scale Feature-fusion Module (CCFM)</a:t>
                </a:r>
              </a:p>
              <a:p>
                <a:pPr lvl="1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Includes several fusion blocks, each consists of N </a:t>
                </a:r>
                <a:r>
                  <a:rPr lang="en-US" sz="2000" i="1" dirty="0" err="1"/>
                  <a:t>RepBlocks</a:t>
                </a:r>
                <a:r>
                  <a:rPr lang="en-US" sz="2000" i="1" dirty="0"/>
                  <a:t>.</a:t>
                </a:r>
              </a:p>
              <a:p>
                <a:pPr lvl="1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Fuses the adjacent features into a new feature.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The process can be formulated as: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𝐹𝑙𝑎𝑡𝑡𝑒𝑛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𝑅𝑒𝑠h𝑎𝑝𝑒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𝐴𝑡𝑡𝑒𝑛𝑡𝑖𝑜𝑛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𝐶𝐶𝐹𝑀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E36F7-9A0E-98C4-A068-7FE74B58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CCBD6-0C1D-D40C-8196-E05AB14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0D3E-0F60-EBD6-358F-8AC2DFCF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78" y="3240835"/>
            <a:ext cx="3075643" cy="17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1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1890-77E2-548B-8032-B1B3825D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0E5B-0703-5B26-DEB8-BC5776B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296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Re-parameterized block: similar to </a:t>
            </a:r>
            <a:r>
              <a:rPr lang="en-US" sz="2400" dirty="0" err="1"/>
              <a:t>ResBlock</a:t>
            </a:r>
            <a:r>
              <a:rPr lang="en-US" sz="2400" dirty="0"/>
              <a:t> but has one more connection with 1x1 filter in between.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Structural re-parameterization: means converting the architecture from one to another via transforming its parameters (between training time &amp; inference time)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0EAF-F50D-944C-EEF2-E9733145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8FF4E-AB92-1BF8-DB73-6A9E7AF9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96" y="1825625"/>
            <a:ext cx="4427279" cy="425767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970A6-5512-9ABF-0889-8E33F2AD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Ding et al - Tsinghua University, </a:t>
            </a:r>
            <a:r>
              <a:rPr lang="en-US" b="1" i="1" dirty="0" err="1">
                <a:solidFill>
                  <a:schemeClr val="tx1"/>
                </a:solidFill>
              </a:rPr>
              <a:t>RepVGG</a:t>
            </a:r>
            <a:r>
              <a:rPr lang="en-US" b="1" i="1" dirty="0">
                <a:solidFill>
                  <a:schemeClr val="tx1"/>
                </a:solidFill>
              </a:rPr>
              <a:t>: Making VGG-style </a:t>
            </a:r>
            <a:r>
              <a:rPr lang="en-US" b="1" i="1" dirty="0" err="1">
                <a:solidFill>
                  <a:schemeClr val="tx1"/>
                </a:solidFill>
              </a:rPr>
              <a:t>ConvNets</a:t>
            </a:r>
            <a:r>
              <a:rPr lang="en-US" b="1" i="1" dirty="0">
                <a:solidFill>
                  <a:schemeClr val="tx1"/>
                </a:solidFill>
              </a:rPr>
              <a:t> Great Again</a:t>
            </a:r>
            <a:r>
              <a:rPr lang="en-US" dirty="0">
                <a:solidFill>
                  <a:schemeClr val="tx1"/>
                </a:solidFill>
              </a:rPr>
              <a:t>, CVPR 2021</a:t>
            </a:r>
          </a:p>
        </p:txBody>
      </p:sp>
    </p:spTree>
    <p:extLst>
      <p:ext uri="{BB962C8B-B14F-4D97-AF65-F5344CB8AC3E}">
        <p14:creationId xmlns:p14="http://schemas.microsoft.com/office/powerpoint/2010/main" val="371290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A6B8-A585-AE5E-F950-0C49350F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Selection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FE1-4EBA-3789-7A72-525490A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Object queries</a:t>
            </a:r>
            <a:r>
              <a:rPr lang="en-US" sz="2400" dirty="0"/>
              <a:t> (DETR):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Set of learnable embeddings mapped to classification scores and bounding boxes.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Difficult to interpret and optimize due to no explicit physical meaning.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Vanilla query selection </a:t>
            </a:r>
            <a:r>
              <a:rPr lang="en-US" sz="2400" dirty="0"/>
              <a:t>(Efficient-DETR, Deformable-DETR, DINO-Deformable-DETR):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Utilizes the classification score to select top K features from the encoder to initialize object queries.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Inconsistent distribution of classification score and location confidence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boxes with high classification scores and low </a:t>
            </a:r>
            <a:r>
              <a:rPr lang="en-US" sz="2000" dirty="0" err="1"/>
              <a:t>IoU</a:t>
            </a:r>
            <a:r>
              <a:rPr lang="en-US" sz="2000" dirty="0"/>
              <a:t> scores being selected, while boxes with low classification scores and high </a:t>
            </a:r>
            <a:r>
              <a:rPr lang="en-US" sz="2000" dirty="0" err="1"/>
              <a:t>IoU</a:t>
            </a:r>
            <a:r>
              <a:rPr lang="en-US" sz="2000" dirty="0"/>
              <a:t> scores are discarded.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81E8-E180-3FEE-0357-31E3533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693-2BB2-C50E-E0C1-8BEEA2CD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0D78-0CAF-F1CB-2771-0D36CE26B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/>
                  <a:t>IoU-aware query selection </a:t>
                </a:r>
                <a:r>
                  <a:rPr lang="en-US" sz="2400" dirty="0"/>
                  <a:t>(RT-DETR):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Constrains the model to produce high classification scores for features with high </a:t>
                </a:r>
                <a:r>
                  <a:rPr lang="en-US" sz="2000" dirty="0" err="1"/>
                  <a:t>IoU</a:t>
                </a:r>
                <a:r>
                  <a:rPr lang="en-US" sz="2000" dirty="0"/>
                  <a:t> scores and low classification scores for features with low </a:t>
                </a:r>
                <a:r>
                  <a:rPr lang="en-US" sz="2000" dirty="0" err="1"/>
                  <a:t>IoU</a:t>
                </a:r>
                <a:r>
                  <a:rPr lang="en-US" sz="2000" dirty="0"/>
                  <a:t> scores during training.</a:t>
                </a:r>
              </a:p>
              <a:p>
                <a:pPr lvl="2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The prediction boxes corresponding to the top K encoder features selected by the model according to the classification score have both high classification scores and high </a:t>
                </a:r>
                <a:r>
                  <a:rPr lang="en-US" sz="1800" dirty="0" err="1"/>
                  <a:t>IoU</a:t>
                </a:r>
                <a:r>
                  <a:rPr lang="en-US" sz="1800" dirty="0"/>
                  <a:t> scores.</a:t>
                </a:r>
              </a:p>
              <a:p>
                <a:pPr lvl="2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𝐼𝑜𝑈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denote prediction and ground truth,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represent categories and bounding boxes,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0D78-0CAF-F1CB-2771-0D36CE26B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F145-D0B1-F523-E39A-B3C32D7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0078-DEED-4867-FF49-88D6E8E5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2AF8-6603-5496-99CE-79A3CACD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2 major model architectures in adopting transformer in CV: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Pure Transformer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/>
              <a:t>ViT</a:t>
            </a:r>
            <a:r>
              <a:rPr lang="en-US" sz="2000" dirty="0"/>
              <a:t>-based methods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Hybrid: CNNs + Transformer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DETR-based methods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DEF5-8F49-014B-31FA-F13BE3B8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0AA4-72FB-EA72-182B-961B1A2D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Selection Scheme (Ablation)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9A0A-1F7E-B2D4-DE20-CFCD7F92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5602-88EF-842F-165C-E754BCF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F8B3B-A2C9-5F0E-0A4F-8E826412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94" y="1378510"/>
            <a:ext cx="4025129" cy="534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E72E1-3560-1427-D3E6-516EC439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7062"/>
            <a:ext cx="5320104" cy="24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9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4316-49F0-2A9B-F53E-7F5F5036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RT-DETR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4A5B-8923-8EB6-BC9F-69B7E2C5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6EB0A-6D70-E7F7-2EE5-9069EC6D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C904B-5DDC-316A-7F23-A52B3157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73" y="1725714"/>
            <a:ext cx="9369454" cy="44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2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B466-6DCE-63B7-559C-437F3F7C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 (COCO 2017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9358-749D-9E98-870A-5BB90589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D6FA-1C62-D503-7FE2-BFCD3DCB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355BD3-007A-6C93-6BB5-1FEDC07AAFD4}"/>
              </a:ext>
            </a:extLst>
          </p:cNvPr>
          <p:cNvGrpSpPr/>
          <p:nvPr/>
        </p:nvGrpSpPr>
        <p:grpSpPr>
          <a:xfrm>
            <a:off x="4410529" y="1406769"/>
            <a:ext cx="7396273" cy="5451232"/>
            <a:chOff x="2397863" y="1406769"/>
            <a:chExt cx="7396273" cy="54512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B42787-E4A8-5676-DB9A-888D6505E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7863" y="1406769"/>
              <a:ext cx="7396273" cy="5451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6BDFD6-C8D1-BCF6-B9DF-2731C322D078}"/>
                </a:ext>
              </a:extLst>
            </p:cNvPr>
            <p:cNvGrpSpPr/>
            <p:nvPr/>
          </p:nvGrpSpPr>
          <p:grpSpPr>
            <a:xfrm>
              <a:off x="5010150" y="1690688"/>
              <a:ext cx="2121638" cy="4252912"/>
              <a:chOff x="5010150" y="1690688"/>
              <a:chExt cx="2121638" cy="42529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8DD882-ADEE-1DA1-CBB0-A21F4689FBCD}"/>
                  </a:ext>
                </a:extLst>
              </p:cNvPr>
              <p:cNvSpPr/>
              <p:nvPr/>
            </p:nvSpPr>
            <p:spPr>
              <a:xfrm>
                <a:off x="5010150" y="1690688"/>
                <a:ext cx="295275" cy="425291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B13C0E-8251-AA66-1CB9-E4B452209F10}"/>
                  </a:ext>
                </a:extLst>
              </p:cNvPr>
              <p:cNvSpPr/>
              <p:nvPr/>
            </p:nvSpPr>
            <p:spPr>
              <a:xfrm>
                <a:off x="6836513" y="1690688"/>
                <a:ext cx="295275" cy="425291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BDE4A90-F471-3F1F-631D-BD5A062C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" y="2628668"/>
            <a:ext cx="3837383" cy="4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C113-D6AE-E0DB-9209-975ECA6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1E58-9653-7C97-CC15-DB41B31F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accuracy obtained by different decoder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9F99-B303-AF95-A4F8-250C08D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22D9F-E812-8489-8CB3-669D0418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43" y="2420305"/>
            <a:ext cx="4307913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3408-EEEA-54F1-586F-1E2641F8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15B5-6664-DD1F-43AC-85CBBFCB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detailed analysis of NMS on real-time detectors (Slide #5).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real-time end-to-end detector that includes: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A hybrid encoder that can efficiently process multi-scale features.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/>
              <a:t>IoU</a:t>
            </a:r>
            <a:r>
              <a:rPr lang="en-US" sz="2000" dirty="0"/>
              <a:t>-aware query selection that improves the initialization of object queries.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proposed detector supports flexibly adjustment of the inference speed by using different decoder layers without the need for retraining, which facilitates the practical application of real-time object detectors.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091FF-A481-C62A-D4EB-A4DB64EA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2FEB-6789-40E2-90B8-B11AC28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1976932" y="2967335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6EBFA-D75C-648F-8B8D-2DB50C35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HGNetv2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670-AD5B-91F3-E536-9C73444C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HG Stage is mainly composed of HG Blocks containing a large number of standard convolutions.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5F821-879F-5410-1FBE-BF2CA48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36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C4541F-8EA5-728F-3AEC-92989909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7" y="2923135"/>
            <a:ext cx="6068327" cy="29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4E28A1-EF1B-BAFC-C368-99593F45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47" y="2397661"/>
            <a:ext cx="4971026" cy="395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008C-72B5-9CEC-9B0E-45451C6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6F7-7243-DDC9-87E7-E4F9B5D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Previous Modern Object Detectors:</a:t>
            </a:r>
            <a:endParaRPr lang="en-US" sz="2400" dirty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Rely on complex combination of hand-crafted components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Anchor generation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Non-maximum suppression (NMS) post-processing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Require manually adjustment for specific dataset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e.g., anchor size or NMS threshold.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Not fully end-to-end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98A9C-596B-26BE-8774-638463AD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3BF7-CD4F-13BE-926D-B4882C5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92E8-57E5-90A7-F52A-670C16E1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The model accuracy and NMS execution time are affected by: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Number of input prediction boxes,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2 hyperparameters: score threshold &amp; </a:t>
            </a:r>
            <a:r>
              <a:rPr lang="en-US" sz="2000" dirty="0" err="1"/>
              <a:t>IoU</a:t>
            </a:r>
            <a:r>
              <a:rPr lang="en-US" sz="2000" dirty="0"/>
              <a:t> threshold.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11E4-234F-33CF-A549-DE7393B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82011-96FA-36BB-8FC2-7A4D5E6A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5" y="3007408"/>
            <a:ext cx="4114800" cy="34187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42C828C-691C-5E5E-5DDE-852553428227}"/>
              </a:ext>
            </a:extLst>
          </p:cNvPr>
          <p:cNvGrpSpPr/>
          <p:nvPr/>
        </p:nvGrpSpPr>
        <p:grpSpPr>
          <a:xfrm>
            <a:off x="6059176" y="3573804"/>
            <a:ext cx="4680541" cy="2286000"/>
            <a:chOff x="5852670" y="3459504"/>
            <a:chExt cx="4680541" cy="2286000"/>
          </a:xfrm>
        </p:grpSpPr>
        <p:pic>
          <p:nvPicPr>
            <p:cNvPr id="5" name="Content Placeholder 9">
              <a:extLst>
                <a:ext uri="{FF2B5EF4-FFF2-40B4-BE49-F238E27FC236}">
                  <a16:creationId xmlns:a16="http://schemas.microsoft.com/office/drawing/2014/main" id="{1D11DEE5-9AF5-45E5-46FA-C8700B7F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670" y="3459504"/>
              <a:ext cx="4601459" cy="228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3F640-3537-996C-D367-5D274B105368}"/>
                </a:ext>
              </a:extLst>
            </p:cNvPr>
            <p:cNvSpPr txBox="1"/>
            <p:nvPr/>
          </p:nvSpPr>
          <p:spPr>
            <a:xfrm>
              <a:off x="8355682" y="5406999"/>
              <a:ext cx="2177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(YOLOv8 with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TensorRT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NMS)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A0049-B01A-EC3D-5784-1101CB91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479758" cy="365125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Lv</a:t>
            </a:r>
            <a:r>
              <a:rPr lang="en-US" dirty="0">
                <a:solidFill>
                  <a:schemeClr val="tx1"/>
                </a:solidFill>
              </a:rPr>
              <a:t> et al – Baidu Inc., </a:t>
            </a:r>
            <a:r>
              <a:rPr lang="en-US" b="1" i="1" dirty="0">
                <a:solidFill>
                  <a:schemeClr val="tx1"/>
                </a:solidFill>
              </a:rPr>
              <a:t>DETRs Beat YOLOs on Real-time Object Detection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04/2023.</a:t>
            </a:r>
          </a:p>
        </p:txBody>
      </p:sp>
    </p:spTree>
    <p:extLst>
      <p:ext uri="{BB962C8B-B14F-4D97-AF65-F5344CB8AC3E}">
        <p14:creationId xmlns:p14="http://schemas.microsoft.com/office/powerpoint/2010/main" val="7906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448C8-81D9-3BE7-FAFF-C850D91B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DEtection</a:t>
            </a:r>
            <a:r>
              <a:rPr lang="en-US" dirty="0"/>
              <a:t> </a:t>
            </a:r>
            <a:r>
              <a:rPr lang="en-US" dirty="0" err="1"/>
              <a:t>TRansformer</a:t>
            </a:r>
            <a:r>
              <a:rPr lang="en-US" dirty="0"/>
              <a:t> (DETR)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599E86-61A2-08DC-DE39-12C70412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3738-053A-4DDF-4CC8-72B1F394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427-A352-2211-0F25-239A660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25CD-2173-3BC4-5B18-84377211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Formulates the object detection task as an image-to-set problem.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Eliminates hand-designed anchor and NMS.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Fully end-to-end detector.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96E73D-E28B-527E-4A5B-1200F3CE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427-A352-2211-0F25-239A660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25CD-2173-3BC4-5B18-84377211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 model architecture: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96E73D-E28B-527E-4A5B-1200F3CE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8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DDCD46-310D-F45F-9CA5-D370E6C2BA31}"/>
              </a:ext>
            </a:extLst>
          </p:cNvPr>
          <p:cNvGrpSpPr/>
          <p:nvPr/>
        </p:nvGrpSpPr>
        <p:grpSpPr>
          <a:xfrm>
            <a:off x="838199" y="2309102"/>
            <a:ext cx="10515599" cy="3715461"/>
            <a:chOff x="838199" y="1690688"/>
            <a:chExt cx="10515599" cy="37154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DF2D74-6853-202C-7726-7FDE00B0A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080"/>
            <a:stretch/>
          </p:blipFill>
          <p:spPr>
            <a:xfrm>
              <a:off x="838199" y="1690688"/>
              <a:ext cx="10515599" cy="27827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20C6B-B7BE-2BCD-CB63-C65687067160}"/>
                </a:ext>
              </a:extLst>
            </p:cNvPr>
            <p:cNvSpPr/>
            <p:nvPr/>
          </p:nvSpPr>
          <p:spPr>
            <a:xfrm>
              <a:off x="2680447" y="3720353"/>
              <a:ext cx="1909482" cy="412376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709CC4-64B8-9205-76CC-8756769FBFB2}"/>
                </a:ext>
              </a:extLst>
            </p:cNvPr>
            <p:cNvCxnSpPr>
              <a:cxnSpLocks/>
              <a:stCxn id="10" idx="0"/>
              <a:endCxn id="4" idx="2"/>
            </p:cNvCxnSpPr>
            <p:nvPr/>
          </p:nvCxnSpPr>
          <p:spPr>
            <a:xfrm flipV="1">
              <a:off x="3283323" y="4132729"/>
              <a:ext cx="351865" cy="34065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CF33E1-AA05-0CB7-FF46-9B643F0D9415}"/>
                    </a:ext>
                  </a:extLst>
                </p:cNvPr>
                <p:cNvSpPr txBox="1"/>
                <p:nvPr/>
              </p:nvSpPr>
              <p:spPr>
                <a:xfrm>
                  <a:off x="1976716" y="4473388"/>
                  <a:ext cx="2613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𝐻𝑊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Flatten image features with positional encodings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CF33E1-AA05-0CB7-FF46-9B643F0D9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716" y="4473388"/>
                  <a:ext cx="261321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166" t="-3289" r="-116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DEDAD2-1FA6-81E8-5ECE-8B7CBBAC944E}"/>
                </a:ext>
              </a:extLst>
            </p:cNvPr>
            <p:cNvSpPr/>
            <p:nvPr/>
          </p:nvSpPr>
          <p:spPr>
            <a:xfrm>
              <a:off x="5293660" y="3720353"/>
              <a:ext cx="1465728" cy="322729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FC6938-0E70-1674-DC3D-4CE6529EC12D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5896536" y="4043082"/>
              <a:ext cx="129988" cy="430306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330F08C-0A40-1F71-4228-88E3B67B366E}"/>
                    </a:ext>
                  </a:extLst>
                </p:cNvPr>
                <p:cNvSpPr txBox="1"/>
                <p:nvPr/>
              </p:nvSpPr>
              <p:spPr>
                <a:xfrm>
                  <a:off x="4589929" y="4473388"/>
                  <a:ext cx="2613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Learnable object queries (randomly initialized)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330F08C-0A40-1F71-4228-88E3B67B3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929" y="4473388"/>
                  <a:ext cx="2613213" cy="923330"/>
                </a:xfrm>
                <a:prstGeom prst="rect">
                  <a:avLst/>
                </a:prstGeom>
                <a:blipFill>
                  <a:blip r:embed="rId4"/>
                  <a:stretch>
                    <a:fillRect t="-3289" r="-116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5790E4-DA4A-F7DA-D2B6-9CCAA3AE14F8}"/>
                </a:ext>
              </a:extLst>
            </p:cNvPr>
            <p:cNvSpPr/>
            <p:nvPr/>
          </p:nvSpPr>
          <p:spPr>
            <a:xfrm>
              <a:off x="8065995" y="2214282"/>
              <a:ext cx="782170" cy="19812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B361AF-C184-C2B9-36B0-1A6886E2D801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V="1">
              <a:off x="8378638" y="4195482"/>
              <a:ext cx="78442" cy="28733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93BB3-800B-47B5-4130-A4E56E958B46}"/>
                </a:ext>
              </a:extLst>
            </p:cNvPr>
            <p:cNvSpPr txBox="1"/>
            <p:nvPr/>
          </p:nvSpPr>
          <p:spPr>
            <a:xfrm>
              <a:off x="7362264" y="4482819"/>
              <a:ext cx="2032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Each object query predicts a detection or “no object”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2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E98-157F-B0AF-B42F-0709DE80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7DC5-B4E3-9D20-8B9D-1867A319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During training, a set loss function which performs </a:t>
            </a:r>
            <a:r>
              <a:rPr lang="en-US" sz="2400" b="1" dirty="0"/>
              <a:t>bipartite matching </a:t>
            </a:r>
            <a:r>
              <a:rPr lang="en-US" sz="2400" dirty="0"/>
              <a:t>(based on Hungarian algorithm) between predicted and ground-truth objects removes false or extra detections.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Unmatched prediction should yield a “no object”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6662-29D1-89F6-6F13-AE489917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265E-E23B-49D4-8764-AF0532DDA43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98FB7-C812-F36E-0A1A-4C92B0D49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7" b="47554"/>
          <a:stretch/>
        </p:blipFill>
        <p:spPr>
          <a:xfrm>
            <a:off x="3268546" y="3890963"/>
            <a:ext cx="565490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1521</Words>
  <Application>Microsoft Office PowerPoint</Application>
  <PresentationFormat>Widescreen</PresentationFormat>
  <Paragraphs>206</Paragraphs>
  <Slides>36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CMMI10</vt:lpstr>
      <vt:lpstr>CMMI7</vt:lpstr>
      <vt:lpstr>CMR10</vt:lpstr>
      <vt:lpstr>CMR5</vt:lpstr>
      <vt:lpstr>NimbusRomNo9L-Medi</vt:lpstr>
      <vt:lpstr>NimbusRomNo9L-Regu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DETR – Deformable DETR – RT-DETR</vt:lpstr>
      <vt:lpstr>References</vt:lpstr>
      <vt:lpstr>Transformer in Computer Vision</vt:lpstr>
      <vt:lpstr>Background</vt:lpstr>
      <vt:lpstr>Background</vt:lpstr>
      <vt:lpstr>DEtection TRansformer (DETR)</vt:lpstr>
      <vt:lpstr>DETR</vt:lpstr>
      <vt:lpstr>DETR</vt:lpstr>
      <vt:lpstr>DETR</vt:lpstr>
      <vt:lpstr>DETR – Loss function</vt:lpstr>
      <vt:lpstr>DETR</vt:lpstr>
      <vt:lpstr>Deformable DETR</vt:lpstr>
      <vt:lpstr>Deformable DETR</vt:lpstr>
      <vt:lpstr>Deformable Convolution (DCN)</vt:lpstr>
      <vt:lpstr>Deformable Attention</vt:lpstr>
      <vt:lpstr>Deformable Attention Module</vt:lpstr>
      <vt:lpstr>Deformable Attention Module</vt:lpstr>
      <vt:lpstr>Deformable Attention Module</vt:lpstr>
      <vt:lpstr>Deformable DETR</vt:lpstr>
      <vt:lpstr>Deformable DETR</vt:lpstr>
      <vt:lpstr>RT-DETR</vt:lpstr>
      <vt:lpstr>RT-DETR</vt:lpstr>
      <vt:lpstr>Hybrid Encoder (Ablation)</vt:lpstr>
      <vt:lpstr>PANet’s Adaptive Feature Pooling</vt:lpstr>
      <vt:lpstr>Hybrid Encoder (Ablation)</vt:lpstr>
      <vt:lpstr>Efficient Hybrid Encoder</vt:lpstr>
      <vt:lpstr>RepBlock</vt:lpstr>
      <vt:lpstr>Query Selection Scheme</vt:lpstr>
      <vt:lpstr>Query Selection Scheme</vt:lpstr>
      <vt:lpstr>Query Selection Scheme (Ablation)</vt:lpstr>
      <vt:lpstr>RT-DETR</vt:lpstr>
      <vt:lpstr>Experiments Result (COCO 2017 val)</vt:lpstr>
      <vt:lpstr>Ablation</vt:lpstr>
      <vt:lpstr>Conclusion</vt:lpstr>
      <vt:lpstr>PowerPoint Presentation</vt:lpstr>
      <vt:lpstr>HGNetv2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DETR – Deformable DETR – RT-DETR</dc:title>
  <dc:creator>Huy Hung Nguyen</dc:creator>
  <cp:lastModifiedBy>Huy Hung Nguyen</cp:lastModifiedBy>
  <cp:revision>192</cp:revision>
  <dcterms:created xsi:type="dcterms:W3CDTF">2023-05-24T16:40:51Z</dcterms:created>
  <dcterms:modified xsi:type="dcterms:W3CDTF">2023-06-09T13:38:51Z</dcterms:modified>
</cp:coreProperties>
</file>