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75" r:id="rId2"/>
    <p:sldId id="276" r:id="rId3"/>
    <p:sldId id="277" r:id="rId4"/>
    <p:sldId id="279" r:id="rId5"/>
    <p:sldId id="281" r:id="rId6"/>
    <p:sldId id="286" r:id="rId7"/>
    <p:sldId id="301" r:id="rId8"/>
    <p:sldId id="289" r:id="rId9"/>
    <p:sldId id="291" r:id="rId10"/>
    <p:sldId id="290" r:id="rId11"/>
    <p:sldId id="293" r:id="rId12"/>
    <p:sldId id="294" r:id="rId13"/>
    <p:sldId id="295" r:id="rId14"/>
    <p:sldId id="296" r:id="rId15"/>
    <p:sldId id="297" r:id="rId16"/>
    <p:sldId id="298" r:id="rId17"/>
    <p:sldId id="30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5400" autoAdjust="0"/>
  </p:normalViewPr>
  <p:slideViewPr>
    <p:cSldViewPr snapToGrid="0">
      <p:cViewPr varScale="1">
        <p:scale>
          <a:sx n="102" d="100"/>
          <a:sy n="102" d="100"/>
        </p:scale>
        <p:origin x="24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4DF614-43DF-494E-B97A-9ADB9AC96C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6A10D2-0A22-469E-B128-FB4657E0EE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CF2A8-BFBE-44D0-9D4A-07F4390B5B24}" type="datetimeFigureOut">
              <a:rPr lang="en-US" smtClean="0"/>
              <a:t>5/7/2022</a:t>
            </a:fld>
            <a:endParaRPr lang="en-US"/>
          </a:p>
        </p:txBody>
      </p:sp>
      <p:sp>
        <p:nvSpPr>
          <p:cNvPr id="4" name="Footer Placeholder 3">
            <a:extLst>
              <a:ext uri="{FF2B5EF4-FFF2-40B4-BE49-F238E27FC236}">
                <a16:creationId xmlns:a16="http://schemas.microsoft.com/office/drawing/2014/main" id="{097FEC68-F3F0-403F-8F81-E7E76B0FF7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3BD4866-4C71-47A2-B152-2B8E84D217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18C9FE-E710-49D9-B573-01CB7C88F0C2}" type="slidenum">
              <a:rPr lang="en-US" smtClean="0"/>
              <a:t>‹#›</a:t>
            </a:fld>
            <a:endParaRPr lang="en-US"/>
          </a:p>
        </p:txBody>
      </p:sp>
    </p:spTree>
    <p:extLst>
      <p:ext uri="{BB962C8B-B14F-4D97-AF65-F5344CB8AC3E}">
        <p14:creationId xmlns:p14="http://schemas.microsoft.com/office/powerpoint/2010/main" val="3603493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B937F-D6CC-4FF5-8D3C-A85412953456}"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945B1-E056-42C7-B374-1A28AF57F22E}" type="slidenum">
              <a:rPr lang="en-US" smtClean="0"/>
              <a:t>‹#›</a:t>
            </a:fld>
            <a:endParaRPr lang="en-US"/>
          </a:p>
        </p:txBody>
      </p:sp>
    </p:spTree>
    <p:extLst>
      <p:ext uri="{BB962C8B-B14F-4D97-AF65-F5344CB8AC3E}">
        <p14:creationId xmlns:p14="http://schemas.microsoft.com/office/powerpoint/2010/main" val="3007695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A query token in the feature map attends its closest surroundings at the finest granularity as itself. However, when it goes to farther regions, it attends to summarized tokens to capture coarse-grained visual dependencies. The further away the regions are from the query, the coarser the granularity is.</a:t>
            </a:r>
          </a:p>
          <a:p>
            <a:pPr algn="l"/>
            <a:r>
              <a:rPr lang="en-US" sz="1800" b="0" i="0" u="none" strike="noStrike" baseline="0" dirty="0" err="1">
                <a:latin typeface="NimbusRomNo9L-Regu"/>
              </a:rPr>
              <a:t>DeiT</a:t>
            </a:r>
            <a:r>
              <a:rPr lang="en-US" sz="1800" b="0" i="0" u="none" strike="noStrike" baseline="0" dirty="0">
                <a:latin typeface="NimbusRomNo9L-Regu"/>
              </a:rPr>
              <a:t> = </a:t>
            </a:r>
            <a:r>
              <a:rPr lang="en-US" b="0" i="0" dirty="0">
                <a:solidFill>
                  <a:srgbClr val="BDC1C6"/>
                </a:solidFill>
                <a:effectLst/>
                <a:latin typeface="arial" panose="020B0604020202020204" pitchFamily="34" charset="0"/>
              </a:rPr>
              <a:t>Data-Efficient Image </a:t>
            </a:r>
            <a:r>
              <a:rPr lang="en-US" b="0" i="0" dirty="0">
                <a:solidFill>
                  <a:srgbClr val="BCC0C3"/>
                </a:solidFill>
                <a:effectLst/>
                <a:latin typeface="arial" panose="020B0604020202020204" pitchFamily="34" charset="0"/>
              </a:rPr>
              <a:t>Transformer</a:t>
            </a:r>
            <a:endParaRPr lang="en-US" b="0" dirty="0"/>
          </a:p>
        </p:txBody>
      </p:sp>
      <p:sp>
        <p:nvSpPr>
          <p:cNvPr id="4" name="Slide Number Placeholder 3"/>
          <p:cNvSpPr>
            <a:spLocks noGrp="1"/>
          </p:cNvSpPr>
          <p:nvPr>
            <p:ph type="sldNum" sz="quarter" idx="5"/>
          </p:nvPr>
        </p:nvSpPr>
        <p:spPr/>
        <p:txBody>
          <a:bodyPr/>
          <a:lstStyle/>
          <a:p>
            <a:fld id="{B1D945B1-E056-42C7-B374-1A28AF57F22E}" type="slidenum">
              <a:rPr lang="en-US" smtClean="0"/>
              <a:t>6</a:t>
            </a:fld>
            <a:endParaRPr lang="en-US"/>
          </a:p>
        </p:txBody>
      </p:sp>
    </p:spTree>
    <p:extLst>
      <p:ext uri="{BB962C8B-B14F-4D97-AF65-F5344CB8AC3E}">
        <p14:creationId xmlns:p14="http://schemas.microsoft.com/office/powerpoint/2010/main" val="38509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D945B1-E056-42C7-B374-1A28AF57F22E}" type="slidenum">
              <a:rPr lang="en-US" smtClean="0"/>
              <a:t>7</a:t>
            </a:fld>
            <a:endParaRPr lang="en-US"/>
          </a:p>
        </p:txBody>
      </p:sp>
    </p:spTree>
    <p:extLst>
      <p:ext uri="{BB962C8B-B14F-4D97-AF65-F5344CB8AC3E}">
        <p14:creationId xmlns:p14="http://schemas.microsoft.com/office/powerpoint/2010/main" val="1076196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Note that a strict version of focal self-attention following Fig. 1 requires to exclude the overlapped regions across different levels. In our model, we intentionally keep them in order to capture the pyramid information for the overlapped regions.</a:t>
            </a:r>
            <a:endParaRPr lang="en-US" dirty="0"/>
          </a:p>
        </p:txBody>
      </p:sp>
      <p:sp>
        <p:nvSpPr>
          <p:cNvPr id="4" name="Slide Number Placeholder 3"/>
          <p:cNvSpPr>
            <a:spLocks noGrp="1"/>
          </p:cNvSpPr>
          <p:nvPr>
            <p:ph type="sldNum" sz="quarter" idx="5"/>
          </p:nvPr>
        </p:nvSpPr>
        <p:spPr/>
        <p:txBody>
          <a:bodyPr/>
          <a:lstStyle/>
          <a:p>
            <a:fld id="{B1D945B1-E056-42C7-B374-1A28AF57F22E}" type="slidenum">
              <a:rPr lang="en-US" smtClean="0"/>
              <a:t>9</a:t>
            </a:fld>
            <a:endParaRPr lang="en-US"/>
          </a:p>
        </p:txBody>
      </p:sp>
    </p:spTree>
    <p:extLst>
      <p:ext uri="{BB962C8B-B14F-4D97-AF65-F5344CB8AC3E}">
        <p14:creationId xmlns:p14="http://schemas.microsoft.com/office/powerpoint/2010/main" val="384950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2 training schedules, 1x schedule with 12 epochs and 3x schedule with 36 epochs. For 1x schedule, we resize image’s shorter side to </a:t>
            </a:r>
            <a:r>
              <a:rPr lang="en-US" sz="1800" b="0" i="0" u="none" strike="noStrike" baseline="0" dirty="0">
                <a:latin typeface="CMR10"/>
              </a:rPr>
              <a:t>800 </a:t>
            </a:r>
            <a:r>
              <a:rPr lang="en-US" sz="1800" b="0" i="0" u="none" strike="noStrike" baseline="0" dirty="0">
                <a:latin typeface="NimbusRomNo9L-Regu"/>
              </a:rPr>
              <a:t>while keeping its longer side no more than 1333. For 3x schedule, we use multi-scale training strategy by randomly resizing its shorter side to the range of </a:t>
            </a:r>
            <a:r>
              <a:rPr lang="en-US" sz="1800" b="0" i="0" u="none" strike="noStrike" baseline="0" dirty="0">
                <a:latin typeface="CMR10"/>
              </a:rPr>
              <a:t>[480</a:t>
            </a:r>
            <a:r>
              <a:rPr lang="en-US" sz="1800" b="0" i="0" u="none" strike="noStrike" baseline="0" dirty="0">
                <a:latin typeface="CMMI10"/>
              </a:rPr>
              <a:t>; </a:t>
            </a:r>
            <a:r>
              <a:rPr lang="en-US" sz="1800" b="0" i="0" u="none" strike="noStrike" baseline="0" dirty="0">
                <a:latin typeface="CMR10"/>
              </a:rPr>
              <a:t>800].</a:t>
            </a:r>
            <a:endParaRPr lang="en-US" dirty="0"/>
          </a:p>
        </p:txBody>
      </p:sp>
      <p:sp>
        <p:nvSpPr>
          <p:cNvPr id="4" name="Slide Number Placeholder 3"/>
          <p:cNvSpPr>
            <a:spLocks noGrp="1"/>
          </p:cNvSpPr>
          <p:nvPr>
            <p:ph type="sldNum" sz="quarter" idx="5"/>
          </p:nvPr>
        </p:nvSpPr>
        <p:spPr/>
        <p:txBody>
          <a:bodyPr/>
          <a:lstStyle/>
          <a:p>
            <a:fld id="{B1D945B1-E056-42C7-B374-1A28AF57F22E}" type="slidenum">
              <a:rPr lang="en-US" smtClean="0"/>
              <a:t>13</a:t>
            </a:fld>
            <a:endParaRPr lang="en-US"/>
          </a:p>
        </p:txBody>
      </p:sp>
    </p:spTree>
    <p:extLst>
      <p:ext uri="{BB962C8B-B14F-4D97-AF65-F5344CB8AC3E}">
        <p14:creationId xmlns:p14="http://schemas.microsoft.com/office/powerpoint/2010/main" val="144394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A clear trend that the global attention becomes stronger when it goes to upper layers, while the local attention inside a window is weakened gradually. This indicates that: </a:t>
            </a:r>
          </a:p>
          <a:p>
            <a:pPr marL="342900" indent="-342900" algn="l">
              <a:buAutoNum type="arabicParenR"/>
            </a:pPr>
            <a:r>
              <a:rPr lang="en-US" sz="1800" b="0" i="0" u="none" strike="noStrike" baseline="0" dirty="0">
                <a:latin typeface="NimbusRomNo9L-Regu"/>
              </a:rPr>
              <a:t>The model heavily relies on both short- and long-range interactions. Neither of them are neglected in the model at all layers and stages; </a:t>
            </a:r>
          </a:p>
          <a:p>
            <a:pPr marL="342900" indent="-342900" algn="l">
              <a:buAutoNum type="arabicParenR"/>
            </a:pPr>
            <a:r>
              <a:rPr lang="en-US" sz="1800" b="0" i="0" u="none" strike="noStrike" baseline="0" dirty="0">
                <a:latin typeface="NimbusRomNo9L-Regu"/>
              </a:rPr>
              <a:t>The gradually strengthened global and weakened local attentions indicate that model tends to focus on more local details at earlier stages while on more global context at the later stages.</a:t>
            </a:r>
            <a:endParaRPr lang="en-US" dirty="0"/>
          </a:p>
        </p:txBody>
      </p:sp>
      <p:sp>
        <p:nvSpPr>
          <p:cNvPr id="4" name="Slide Number Placeholder 3"/>
          <p:cNvSpPr>
            <a:spLocks noGrp="1"/>
          </p:cNvSpPr>
          <p:nvPr>
            <p:ph type="sldNum" sz="quarter" idx="5"/>
          </p:nvPr>
        </p:nvSpPr>
        <p:spPr/>
        <p:txBody>
          <a:bodyPr/>
          <a:lstStyle/>
          <a:p>
            <a:fld id="{B1D945B1-E056-42C7-B374-1A28AF57F22E}" type="slidenum">
              <a:rPr lang="en-US" smtClean="0"/>
              <a:t>16</a:t>
            </a:fld>
            <a:endParaRPr lang="en-US"/>
          </a:p>
        </p:txBody>
      </p:sp>
    </p:spTree>
    <p:extLst>
      <p:ext uri="{BB962C8B-B14F-4D97-AF65-F5344CB8AC3E}">
        <p14:creationId xmlns:p14="http://schemas.microsoft.com/office/powerpoint/2010/main" val="239108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98C2-10AA-40DF-B9B2-F46BB3E54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814C33-C71D-45E0-9BCA-651056FDE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5A8EAE-F92A-4977-B209-45091F8CEFA9}"/>
              </a:ext>
            </a:extLst>
          </p:cNvPr>
          <p:cNvSpPr>
            <a:spLocks noGrp="1"/>
          </p:cNvSpPr>
          <p:nvPr>
            <p:ph type="dt" sz="half" idx="10"/>
          </p:nvPr>
        </p:nvSpPr>
        <p:spPr/>
        <p:txBody>
          <a:bodyPr/>
          <a:lstStyle/>
          <a:p>
            <a:fld id="{54E8CDFD-F118-49B1-9F01-990F01C54405}" type="datetime1">
              <a:rPr lang="en-US" smtClean="0"/>
              <a:t>5/7/2022</a:t>
            </a:fld>
            <a:endParaRPr lang="en-US"/>
          </a:p>
        </p:txBody>
      </p:sp>
      <p:sp>
        <p:nvSpPr>
          <p:cNvPr id="5" name="Footer Placeholder 4">
            <a:extLst>
              <a:ext uri="{FF2B5EF4-FFF2-40B4-BE49-F238E27FC236}">
                <a16:creationId xmlns:a16="http://schemas.microsoft.com/office/drawing/2014/main" id="{FC69DFFE-7628-4289-9C41-CDBBE302A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863A9-62FA-453F-ADB5-783ECB06AD98}"/>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127375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23A2-D1EE-4650-8763-9AFD99DA09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AC9BD5-ECFD-4769-A060-495EF2DAA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CFDF6-81CE-4B97-BAB5-6ADB28A5D129}"/>
              </a:ext>
            </a:extLst>
          </p:cNvPr>
          <p:cNvSpPr>
            <a:spLocks noGrp="1"/>
          </p:cNvSpPr>
          <p:nvPr>
            <p:ph type="dt" sz="half" idx="10"/>
          </p:nvPr>
        </p:nvSpPr>
        <p:spPr/>
        <p:txBody>
          <a:bodyPr/>
          <a:lstStyle/>
          <a:p>
            <a:fld id="{CFA637E7-643C-406A-B23B-DC3362D0CEB4}" type="datetime1">
              <a:rPr lang="en-US" smtClean="0"/>
              <a:t>5/7/2022</a:t>
            </a:fld>
            <a:endParaRPr lang="en-US"/>
          </a:p>
        </p:txBody>
      </p:sp>
      <p:sp>
        <p:nvSpPr>
          <p:cNvPr id="5" name="Footer Placeholder 4">
            <a:extLst>
              <a:ext uri="{FF2B5EF4-FFF2-40B4-BE49-F238E27FC236}">
                <a16:creationId xmlns:a16="http://schemas.microsoft.com/office/drawing/2014/main" id="{7B8D7BB2-B8C8-41DC-B739-903034C3C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A7106-486B-494E-B9AF-F99322A6DDA5}"/>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16784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FDA44-F8E4-4FCF-B7B8-092FA9F8A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923118-F373-4CBE-A471-A33CE816F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401C2-BBB0-41AD-A2DD-2C8D961A81AC}"/>
              </a:ext>
            </a:extLst>
          </p:cNvPr>
          <p:cNvSpPr>
            <a:spLocks noGrp="1"/>
          </p:cNvSpPr>
          <p:nvPr>
            <p:ph type="dt" sz="half" idx="10"/>
          </p:nvPr>
        </p:nvSpPr>
        <p:spPr/>
        <p:txBody>
          <a:bodyPr/>
          <a:lstStyle/>
          <a:p>
            <a:fld id="{E1B15B45-E839-4282-B898-91355A168F67}" type="datetime1">
              <a:rPr lang="en-US" smtClean="0"/>
              <a:t>5/7/2022</a:t>
            </a:fld>
            <a:endParaRPr lang="en-US"/>
          </a:p>
        </p:txBody>
      </p:sp>
      <p:sp>
        <p:nvSpPr>
          <p:cNvPr id="5" name="Footer Placeholder 4">
            <a:extLst>
              <a:ext uri="{FF2B5EF4-FFF2-40B4-BE49-F238E27FC236}">
                <a16:creationId xmlns:a16="http://schemas.microsoft.com/office/drawing/2014/main" id="{60C3F309-F88B-4A83-8743-099B2B093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195E8-A32F-4B11-8DED-4E2B438687CA}"/>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346691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BA60-19E5-4FA3-A694-463745DE9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001A5-97B1-4FAC-ABB1-9DD3929CE4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C1D2A-7372-4183-842E-88D0575C8A59}"/>
              </a:ext>
            </a:extLst>
          </p:cNvPr>
          <p:cNvSpPr>
            <a:spLocks noGrp="1"/>
          </p:cNvSpPr>
          <p:nvPr>
            <p:ph type="dt" sz="half" idx="10"/>
          </p:nvPr>
        </p:nvSpPr>
        <p:spPr/>
        <p:txBody>
          <a:bodyPr/>
          <a:lstStyle/>
          <a:p>
            <a:fld id="{9439E5D4-0671-43E0-93C5-DE0D81E00DE3}" type="datetime1">
              <a:rPr lang="en-US" smtClean="0"/>
              <a:t>5/7/2022</a:t>
            </a:fld>
            <a:endParaRPr lang="en-US"/>
          </a:p>
        </p:txBody>
      </p:sp>
      <p:sp>
        <p:nvSpPr>
          <p:cNvPr id="5" name="Footer Placeholder 4">
            <a:extLst>
              <a:ext uri="{FF2B5EF4-FFF2-40B4-BE49-F238E27FC236}">
                <a16:creationId xmlns:a16="http://schemas.microsoft.com/office/drawing/2014/main" id="{8A6F745D-31EF-4661-9213-DAD46916E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F2DD3-2221-43E3-A1FD-7D790BF4E160}"/>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22989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3A86-2820-4532-857B-BC18B8B4F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92197-8D88-463D-85CA-0A60DFC99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97E53-6C18-4357-A451-7A6F30DA3D7B}"/>
              </a:ext>
            </a:extLst>
          </p:cNvPr>
          <p:cNvSpPr>
            <a:spLocks noGrp="1"/>
          </p:cNvSpPr>
          <p:nvPr>
            <p:ph type="dt" sz="half" idx="10"/>
          </p:nvPr>
        </p:nvSpPr>
        <p:spPr/>
        <p:txBody>
          <a:bodyPr/>
          <a:lstStyle/>
          <a:p>
            <a:fld id="{7FA9B4AD-B8AD-4D0A-AC78-0FE0B741EEB2}" type="datetime1">
              <a:rPr lang="en-US" smtClean="0"/>
              <a:t>5/7/2022</a:t>
            </a:fld>
            <a:endParaRPr lang="en-US"/>
          </a:p>
        </p:txBody>
      </p:sp>
      <p:sp>
        <p:nvSpPr>
          <p:cNvPr id="5" name="Footer Placeholder 4">
            <a:extLst>
              <a:ext uri="{FF2B5EF4-FFF2-40B4-BE49-F238E27FC236}">
                <a16:creationId xmlns:a16="http://schemas.microsoft.com/office/drawing/2014/main" id="{5699B3C1-E55E-420F-AF09-FEA25BE40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E8EB8-63C3-4DD2-9FEE-E351EE8586E4}"/>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69816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2A03-719C-4F4D-A924-6C77B24D4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A3FA9-A599-43CC-8DEC-37600FFB3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2E2D5-98C2-4A88-8A98-1393F5533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E20BC-B6B6-4C2C-B375-24F82271E5A4}"/>
              </a:ext>
            </a:extLst>
          </p:cNvPr>
          <p:cNvSpPr>
            <a:spLocks noGrp="1"/>
          </p:cNvSpPr>
          <p:nvPr>
            <p:ph type="dt" sz="half" idx="10"/>
          </p:nvPr>
        </p:nvSpPr>
        <p:spPr/>
        <p:txBody>
          <a:bodyPr/>
          <a:lstStyle/>
          <a:p>
            <a:fld id="{90762A6B-DB49-4C0E-A7BA-BFBB3CD53BA8}" type="datetime1">
              <a:rPr lang="en-US" smtClean="0"/>
              <a:t>5/7/2022</a:t>
            </a:fld>
            <a:endParaRPr lang="en-US"/>
          </a:p>
        </p:txBody>
      </p:sp>
      <p:sp>
        <p:nvSpPr>
          <p:cNvPr id="6" name="Footer Placeholder 5">
            <a:extLst>
              <a:ext uri="{FF2B5EF4-FFF2-40B4-BE49-F238E27FC236}">
                <a16:creationId xmlns:a16="http://schemas.microsoft.com/office/drawing/2014/main" id="{CE3AAA00-BD5B-448E-9F57-3888AC963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BE382-504B-4685-9CEB-F6DEFCEC8846}"/>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33434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B185-F661-4507-B145-5D6EAA286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9D2B9-985F-4040-B82C-C324BECB2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914E1-7949-4656-9C1E-B8149EF97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6CE9F-052C-4F7B-817A-B5575C01A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03F30-A6CC-49D3-BD9B-37C4ABE38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7B610B-3BFE-4486-B244-69B3922881FA}"/>
              </a:ext>
            </a:extLst>
          </p:cNvPr>
          <p:cNvSpPr>
            <a:spLocks noGrp="1"/>
          </p:cNvSpPr>
          <p:nvPr>
            <p:ph type="dt" sz="half" idx="10"/>
          </p:nvPr>
        </p:nvSpPr>
        <p:spPr/>
        <p:txBody>
          <a:bodyPr/>
          <a:lstStyle/>
          <a:p>
            <a:fld id="{52C424E0-B080-4BDC-A51A-AF2DDB6F9205}" type="datetime1">
              <a:rPr lang="en-US" smtClean="0"/>
              <a:t>5/7/2022</a:t>
            </a:fld>
            <a:endParaRPr lang="en-US"/>
          </a:p>
        </p:txBody>
      </p:sp>
      <p:sp>
        <p:nvSpPr>
          <p:cNvPr id="8" name="Footer Placeholder 7">
            <a:extLst>
              <a:ext uri="{FF2B5EF4-FFF2-40B4-BE49-F238E27FC236}">
                <a16:creationId xmlns:a16="http://schemas.microsoft.com/office/drawing/2014/main" id="{A2AE1BE2-8A5D-4EBD-8DFB-5C950CBAE1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FB9C12-335C-4BEE-9FE8-DFDCE29581E5}"/>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325985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E985-7B75-48D9-A42A-8394F755F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D158C-053A-4442-B493-6694FAA83A2B}"/>
              </a:ext>
            </a:extLst>
          </p:cNvPr>
          <p:cNvSpPr>
            <a:spLocks noGrp="1"/>
          </p:cNvSpPr>
          <p:nvPr>
            <p:ph type="dt" sz="half" idx="10"/>
          </p:nvPr>
        </p:nvSpPr>
        <p:spPr/>
        <p:txBody>
          <a:bodyPr/>
          <a:lstStyle/>
          <a:p>
            <a:fld id="{7328FEE6-60BF-4CD5-B5DD-43FE5E348D48}" type="datetime1">
              <a:rPr lang="en-US" smtClean="0"/>
              <a:t>5/7/2022</a:t>
            </a:fld>
            <a:endParaRPr lang="en-US"/>
          </a:p>
        </p:txBody>
      </p:sp>
      <p:sp>
        <p:nvSpPr>
          <p:cNvPr id="4" name="Footer Placeholder 3">
            <a:extLst>
              <a:ext uri="{FF2B5EF4-FFF2-40B4-BE49-F238E27FC236}">
                <a16:creationId xmlns:a16="http://schemas.microsoft.com/office/drawing/2014/main" id="{89EEEB99-E8D9-4396-A781-702B3F8C16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4FCBA3-C269-4A88-AE75-8F53409A41B7}"/>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25350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B22F7-1967-47EC-B67F-59F182B5528F}"/>
              </a:ext>
            </a:extLst>
          </p:cNvPr>
          <p:cNvSpPr>
            <a:spLocks noGrp="1"/>
          </p:cNvSpPr>
          <p:nvPr>
            <p:ph type="dt" sz="half" idx="10"/>
          </p:nvPr>
        </p:nvSpPr>
        <p:spPr/>
        <p:txBody>
          <a:bodyPr/>
          <a:lstStyle/>
          <a:p>
            <a:fld id="{5ADD7C32-787F-4409-894A-08C1E58C0E8C}" type="datetime1">
              <a:rPr lang="en-US" smtClean="0"/>
              <a:t>5/7/2022</a:t>
            </a:fld>
            <a:endParaRPr lang="en-US"/>
          </a:p>
        </p:txBody>
      </p:sp>
      <p:sp>
        <p:nvSpPr>
          <p:cNvPr id="3" name="Footer Placeholder 2">
            <a:extLst>
              <a:ext uri="{FF2B5EF4-FFF2-40B4-BE49-F238E27FC236}">
                <a16:creationId xmlns:a16="http://schemas.microsoft.com/office/drawing/2014/main" id="{12566BDB-7A48-4E69-AD37-1AA6776979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B25F68-15ED-4672-B1E5-114993C5D527}"/>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275036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E57E-8421-462D-A6CE-9AFA3E440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F7AAF-65FA-4BA5-9D7C-5AF2E8E1A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0D664D-684F-469A-9C87-38C034BF2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9A25A-97A7-4EA6-A682-2404E6BD0894}"/>
              </a:ext>
            </a:extLst>
          </p:cNvPr>
          <p:cNvSpPr>
            <a:spLocks noGrp="1"/>
          </p:cNvSpPr>
          <p:nvPr>
            <p:ph type="dt" sz="half" idx="10"/>
          </p:nvPr>
        </p:nvSpPr>
        <p:spPr/>
        <p:txBody>
          <a:bodyPr/>
          <a:lstStyle/>
          <a:p>
            <a:fld id="{AFE25CBC-F48E-4977-9E26-95E681E2CA3F}" type="datetime1">
              <a:rPr lang="en-US" smtClean="0"/>
              <a:t>5/7/2022</a:t>
            </a:fld>
            <a:endParaRPr lang="en-US"/>
          </a:p>
        </p:txBody>
      </p:sp>
      <p:sp>
        <p:nvSpPr>
          <p:cNvPr id="6" name="Footer Placeholder 5">
            <a:extLst>
              <a:ext uri="{FF2B5EF4-FFF2-40B4-BE49-F238E27FC236}">
                <a16:creationId xmlns:a16="http://schemas.microsoft.com/office/drawing/2014/main" id="{D97352FA-80E2-42ED-9E1C-D5B168816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1F1C5-856D-43AD-A3C3-FB7B48FE7912}"/>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7424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CCE0-6C2C-4164-9286-73FA29934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27B7B7-80F5-4737-ADF2-A6C265330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B2428-CA30-4C08-81CD-F20E9E622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0E825-359D-4718-8622-2D72DFC96217}"/>
              </a:ext>
            </a:extLst>
          </p:cNvPr>
          <p:cNvSpPr>
            <a:spLocks noGrp="1"/>
          </p:cNvSpPr>
          <p:nvPr>
            <p:ph type="dt" sz="half" idx="10"/>
          </p:nvPr>
        </p:nvSpPr>
        <p:spPr/>
        <p:txBody>
          <a:bodyPr/>
          <a:lstStyle/>
          <a:p>
            <a:fld id="{CCB5E0F5-8A98-421E-BA84-B92D19995712}" type="datetime1">
              <a:rPr lang="en-US" smtClean="0"/>
              <a:t>5/7/2022</a:t>
            </a:fld>
            <a:endParaRPr lang="en-US"/>
          </a:p>
        </p:txBody>
      </p:sp>
      <p:sp>
        <p:nvSpPr>
          <p:cNvPr id="6" name="Footer Placeholder 5">
            <a:extLst>
              <a:ext uri="{FF2B5EF4-FFF2-40B4-BE49-F238E27FC236}">
                <a16:creationId xmlns:a16="http://schemas.microsoft.com/office/drawing/2014/main" id="{C8A8FDD7-AFA6-4C44-B7EE-93AE2AC1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D2D50-8D98-4772-A78D-E742FB988DFB}"/>
              </a:ext>
            </a:extLst>
          </p:cNvPr>
          <p:cNvSpPr>
            <a:spLocks noGrp="1"/>
          </p:cNvSpPr>
          <p:nvPr>
            <p:ph type="sldNum" sz="quarter" idx="12"/>
          </p:nvPr>
        </p:nvSpPr>
        <p:spPr/>
        <p:txBody>
          <a:bodyPr/>
          <a:lstStyle/>
          <a:p>
            <a:fld id="{84686879-1D40-489B-ABA1-A4725E29CB10}" type="slidenum">
              <a:rPr lang="en-US" smtClean="0"/>
              <a:t>‹#›</a:t>
            </a:fld>
            <a:endParaRPr lang="en-US"/>
          </a:p>
        </p:txBody>
      </p:sp>
    </p:spTree>
    <p:extLst>
      <p:ext uri="{BB962C8B-B14F-4D97-AF65-F5344CB8AC3E}">
        <p14:creationId xmlns:p14="http://schemas.microsoft.com/office/powerpoint/2010/main" val="315859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1041B9-DFCB-4BA1-8A79-917A789BE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3108A-D9C2-48FC-A828-082358366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11BD-906A-48CC-846D-9A571CA70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85F4C-AE02-4AFC-90BB-6F04D7C1FC3A}" type="datetime1">
              <a:rPr lang="en-US" smtClean="0"/>
              <a:t>5/7/2022</a:t>
            </a:fld>
            <a:endParaRPr lang="en-US"/>
          </a:p>
        </p:txBody>
      </p:sp>
      <p:sp>
        <p:nvSpPr>
          <p:cNvPr id="5" name="Footer Placeholder 4">
            <a:extLst>
              <a:ext uri="{FF2B5EF4-FFF2-40B4-BE49-F238E27FC236}">
                <a16:creationId xmlns:a16="http://schemas.microsoft.com/office/drawing/2014/main" id="{DD6D7BA1-D930-4503-8F94-2724E7D8A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945C77-043D-4FDF-8318-7BB41400E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86879-1D40-489B-ABA1-A4725E29CB10}" type="slidenum">
              <a:rPr lang="en-US" smtClean="0"/>
              <a:t>‹#›</a:t>
            </a:fld>
            <a:endParaRPr lang="en-US"/>
          </a:p>
        </p:txBody>
      </p:sp>
    </p:spTree>
    <p:extLst>
      <p:ext uri="{BB962C8B-B14F-4D97-AF65-F5344CB8AC3E}">
        <p14:creationId xmlns:p14="http://schemas.microsoft.com/office/powerpoint/2010/main" val="94247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FD588-93DA-4E72-98B1-95E4013FC430}"/>
              </a:ext>
            </a:extLst>
          </p:cNvPr>
          <p:cNvSpPr>
            <a:spLocks noGrp="1"/>
          </p:cNvSpPr>
          <p:nvPr>
            <p:ph type="ctrTitle"/>
          </p:nvPr>
        </p:nvSpPr>
        <p:spPr/>
        <p:txBody>
          <a:bodyPr>
            <a:normAutofit/>
          </a:bodyPr>
          <a:lstStyle/>
          <a:p>
            <a:r>
              <a:rPr lang="en-US" sz="4800" dirty="0"/>
              <a:t>Focal Self-attention for </a:t>
            </a:r>
            <a:br>
              <a:rPr lang="en-US" sz="4800" dirty="0"/>
            </a:br>
            <a:r>
              <a:rPr lang="en-US" sz="4800" dirty="0"/>
              <a:t>Local-Global Interactions in </a:t>
            </a:r>
            <a:br>
              <a:rPr lang="en-US" sz="4800" dirty="0"/>
            </a:br>
            <a:r>
              <a:rPr lang="en-US" sz="4800" dirty="0"/>
              <a:t>Vision Transformers</a:t>
            </a:r>
          </a:p>
        </p:txBody>
      </p:sp>
      <p:sp>
        <p:nvSpPr>
          <p:cNvPr id="5" name="Subtitle 4">
            <a:extLst>
              <a:ext uri="{FF2B5EF4-FFF2-40B4-BE49-F238E27FC236}">
                <a16:creationId xmlns:a16="http://schemas.microsoft.com/office/drawing/2014/main" id="{44D62E62-67F7-41FB-907E-C66EDDDB2259}"/>
              </a:ext>
            </a:extLst>
          </p:cNvPr>
          <p:cNvSpPr>
            <a:spLocks noGrp="1"/>
          </p:cNvSpPr>
          <p:nvPr>
            <p:ph type="subTitle" idx="1"/>
          </p:nvPr>
        </p:nvSpPr>
        <p:spPr/>
        <p:txBody>
          <a:bodyPr>
            <a:normAutofit/>
          </a:bodyPr>
          <a:lstStyle/>
          <a:p>
            <a:endParaRPr lang="en-US" sz="3200" dirty="0"/>
          </a:p>
          <a:p>
            <a:r>
              <a:rPr lang="en-US" sz="3200" dirty="0"/>
              <a:t>Microsoft Research Redmond | Microsoft Cloud + AI</a:t>
            </a:r>
            <a:br>
              <a:rPr lang="en-US" sz="3200" dirty="0"/>
            </a:br>
            <a:r>
              <a:rPr lang="en-US" sz="3200" dirty="0" err="1"/>
              <a:t>NeurIPS</a:t>
            </a:r>
            <a:r>
              <a:rPr lang="en-US" sz="3200" dirty="0"/>
              <a:t> 2021</a:t>
            </a:r>
            <a:endParaRPr lang="en-US" sz="3600" dirty="0"/>
          </a:p>
        </p:txBody>
      </p:sp>
    </p:spTree>
    <p:extLst>
      <p:ext uri="{BB962C8B-B14F-4D97-AF65-F5344CB8AC3E}">
        <p14:creationId xmlns:p14="http://schemas.microsoft.com/office/powerpoint/2010/main" val="73268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5752-49CE-88F5-5A40-C76807E7D6DD}"/>
              </a:ext>
            </a:extLst>
          </p:cNvPr>
          <p:cNvSpPr>
            <a:spLocks noGrp="1"/>
          </p:cNvSpPr>
          <p:nvPr>
            <p:ph type="title"/>
          </p:nvPr>
        </p:nvSpPr>
        <p:spPr/>
        <p:txBody>
          <a:bodyPr/>
          <a:lstStyle/>
          <a:p>
            <a:r>
              <a:rPr lang="en-US" dirty="0"/>
              <a:t>Focal Transformers</a:t>
            </a:r>
          </a:p>
        </p:txBody>
      </p:sp>
      <p:sp>
        <p:nvSpPr>
          <p:cNvPr id="4" name="Slide Number Placeholder 3">
            <a:extLst>
              <a:ext uri="{FF2B5EF4-FFF2-40B4-BE49-F238E27FC236}">
                <a16:creationId xmlns:a16="http://schemas.microsoft.com/office/drawing/2014/main" id="{320EBF98-7E6B-1C4C-AA0D-984F5F067BAD}"/>
              </a:ext>
            </a:extLst>
          </p:cNvPr>
          <p:cNvSpPr>
            <a:spLocks noGrp="1"/>
          </p:cNvSpPr>
          <p:nvPr>
            <p:ph type="sldNum" sz="quarter" idx="12"/>
          </p:nvPr>
        </p:nvSpPr>
        <p:spPr/>
        <p:txBody>
          <a:bodyPr/>
          <a:lstStyle/>
          <a:p>
            <a:fld id="{84686879-1D40-489B-ABA1-A4725E29CB10}" type="slidenum">
              <a:rPr lang="en-US" smtClean="0"/>
              <a:t>10</a:t>
            </a:fld>
            <a:endParaRPr lang="en-US"/>
          </a:p>
        </p:txBody>
      </p:sp>
      <p:sp>
        <p:nvSpPr>
          <p:cNvPr id="5" name="Content Placeholder 4">
            <a:extLst>
              <a:ext uri="{FF2B5EF4-FFF2-40B4-BE49-F238E27FC236}">
                <a16:creationId xmlns:a16="http://schemas.microsoft.com/office/drawing/2014/main" id="{CEFF7485-5F27-302C-DE81-2ED4DD3293B2}"/>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5473C68-6269-12E6-D0C6-B69EC31CAA72}"/>
              </a:ext>
            </a:extLst>
          </p:cNvPr>
          <p:cNvPicPr>
            <a:picLocks noChangeAspect="1"/>
          </p:cNvPicPr>
          <p:nvPr/>
        </p:nvPicPr>
        <p:blipFill>
          <a:blip r:embed="rId2"/>
          <a:stretch>
            <a:fillRect/>
          </a:stretch>
        </p:blipFill>
        <p:spPr>
          <a:xfrm>
            <a:off x="838200" y="1844675"/>
            <a:ext cx="10515600" cy="4736294"/>
          </a:xfrm>
          <a:prstGeom prst="rect">
            <a:avLst/>
          </a:prstGeom>
        </p:spPr>
      </p:pic>
    </p:spTree>
    <p:extLst>
      <p:ext uri="{BB962C8B-B14F-4D97-AF65-F5344CB8AC3E}">
        <p14:creationId xmlns:p14="http://schemas.microsoft.com/office/powerpoint/2010/main" val="223949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ADF7-F79C-167B-B530-6869F270C00C}"/>
              </a:ext>
            </a:extLst>
          </p:cNvPr>
          <p:cNvSpPr>
            <a:spLocks noGrp="1"/>
          </p:cNvSpPr>
          <p:nvPr>
            <p:ph type="title"/>
          </p:nvPr>
        </p:nvSpPr>
        <p:spPr/>
        <p:txBody>
          <a:bodyPr/>
          <a:lstStyle/>
          <a:p>
            <a:r>
              <a:rPr lang="en-US" dirty="0"/>
              <a:t>Focal Transformers Model Configs</a:t>
            </a:r>
          </a:p>
        </p:txBody>
      </p:sp>
      <p:sp>
        <p:nvSpPr>
          <p:cNvPr id="3" name="Content Placeholder 2">
            <a:extLst>
              <a:ext uri="{FF2B5EF4-FFF2-40B4-BE49-F238E27FC236}">
                <a16:creationId xmlns:a16="http://schemas.microsoft.com/office/drawing/2014/main" id="{BAC004F1-56AD-AE43-EBA8-06561D646D1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331AC4F-49E8-0DB3-38DE-D17866964121}"/>
              </a:ext>
            </a:extLst>
          </p:cNvPr>
          <p:cNvSpPr>
            <a:spLocks noGrp="1"/>
          </p:cNvSpPr>
          <p:nvPr>
            <p:ph type="sldNum" sz="quarter" idx="12"/>
          </p:nvPr>
        </p:nvSpPr>
        <p:spPr/>
        <p:txBody>
          <a:bodyPr/>
          <a:lstStyle/>
          <a:p>
            <a:fld id="{84686879-1D40-489B-ABA1-A4725E29CB10}" type="slidenum">
              <a:rPr lang="en-US" smtClean="0"/>
              <a:t>11</a:t>
            </a:fld>
            <a:endParaRPr lang="en-US"/>
          </a:p>
        </p:txBody>
      </p:sp>
      <p:pic>
        <p:nvPicPr>
          <p:cNvPr id="6" name="Picture 5">
            <a:extLst>
              <a:ext uri="{FF2B5EF4-FFF2-40B4-BE49-F238E27FC236}">
                <a16:creationId xmlns:a16="http://schemas.microsoft.com/office/drawing/2014/main" id="{20669405-6524-6F14-5EDF-649FD4DC43E5}"/>
              </a:ext>
            </a:extLst>
          </p:cNvPr>
          <p:cNvPicPr>
            <a:picLocks noChangeAspect="1"/>
          </p:cNvPicPr>
          <p:nvPr/>
        </p:nvPicPr>
        <p:blipFill>
          <a:blip r:embed="rId2"/>
          <a:stretch>
            <a:fillRect/>
          </a:stretch>
        </p:blipFill>
        <p:spPr>
          <a:xfrm>
            <a:off x="1512570" y="1825625"/>
            <a:ext cx="9166860" cy="4659926"/>
          </a:xfrm>
          <a:prstGeom prst="rect">
            <a:avLst/>
          </a:prstGeom>
        </p:spPr>
      </p:pic>
    </p:spTree>
    <p:extLst>
      <p:ext uri="{BB962C8B-B14F-4D97-AF65-F5344CB8AC3E}">
        <p14:creationId xmlns:p14="http://schemas.microsoft.com/office/powerpoint/2010/main" val="325677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8FFF-D158-C73D-5BE6-324995D435C0}"/>
              </a:ext>
            </a:extLst>
          </p:cNvPr>
          <p:cNvSpPr>
            <a:spLocks noGrp="1"/>
          </p:cNvSpPr>
          <p:nvPr>
            <p:ph type="title"/>
          </p:nvPr>
        </p:nvSpPr>
        <p:spPr/>
        <p:txBody>
          <a:bodyPr/>
          <a:lstStyle/>
          <a:p>
            <a:r>
              <a:rPr lang="en-US" dirty="0"/>
              <a:t>Experiments: Image Classification</a:t>
            </a:r>
          </a:p>
        </p:txBody>
      </p:sp>
      <p:sp>
        <p:nvSpPr>
          <p:cNvPr id="3" name="Content Placeholder 2">
            <a:extLst>
              <a:ext uri="{FF2B5EF4-FFF2-40B4-BE49-F238E27FC236}">
                <a16:creationId xmlns:a16="http://schemas.microsoft.com/office/drawing/2014/main" id="{F5EFDC76-2324-A000-FD66-B05C6AA44EA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93F5545-27D0-704D-3FE6-341603696AE3}"/>
              </a:ext>
            </a:extLst>
          </p:cNvPr>
          <p:cNvSpPr>
            <a:spLocks noGrp="1"/>
          </p:cNvSpPr>
          <p:nvPr>
            <p:ph type="sldNum" sz="quarter" idx="12"/>
          </p:nvPr>
        </p:nvSpPr>
        <p:spPr/>
        <p:txBody>
          <a:bodyPr/>
          <a:lstStyle/>
          <a:p>
            <a:fld id="{84686879-1D40-489B-ABA1-A4725E29CB10}" type="slidenum">
              <a:rPr lang="en-US" smtClean="0"/>
              <a:t>12</a:t>
            </a:fld>
            <a:endParaRPr lang="en-US"/>
          </a:p>
        </p:txBody>
      </p:sp>
      <p:pic>
        <p:nvPicPr>
          <p:cNvPr id="8" name="Picture 7">
            <a:extLst>
              <a:ext uri="{FF2B5EF4-FFF2-40B4-BE49-F238E27FC236}">
                <a16:creationId xmlns:a16="http://schemas.microsoft.com/office/drawing/2014/main" id="{2D5004A8-52AF-1CF8-9243-AD3E845EB7C5}"/>
              </a:ext>
            </a:extLst>
          </p:cNvPr>
          <p:cNvPicPr>
            <a:picLocks noChangeAspect="1"/>
          </p:cNvPicPr>
          <p:nvPr/>
        </p:nvPicPr>
        <p:blipFill rotWithShape="1">
          <a:blip r:embed="rId2"/>
          <a:srcRect b="31917"/>
          <a:stretch/>
        </p:blipFill>
        <p:spPr>
          <a:xfrm>
            <a:off x="5609411" y="1690688"/>
            <a:ext cx="5668189" cy="2598183"/>
          </a:xfrm>
          <a:prstGeom prst="rect">
            <a:avLst/>
          </a:prstGeom>
        </p:spPr>
      </p:pic>
      <p:sp>
        <p:nvSpPr>
          <p:cNvPr id="9" name="TextBox 8">
            <a:extLst>
              <a:ext uri="{FF2B5EF4-FFF2-40B4-BE49-F238E27FC236}">
                <a16:creationId xmlns:a16="http://schemas.microsoft.com/office/drawing/2014/main" id="{24594B9A-189B-702A-1862-7895B0C0E070}"/>
              </a:ext>
            </a:extLst>
          </p:cNvPr>
          <p:cNvSpPr txBox="1"/>
          <p:nvPr/>
        </p:nvSpPr>
        <p:spPr>
          <a:xfrm>
            <a:off x="838199" y="6394818"/>
            <a:ext cx="4072758" cy="369332"/>
          </a:xfrm>
          <a:prstGeom prst="rect">
            <a:avLst/>
          </a:prstGeom>
          <a:noFill/>
        </p:spPr>
        <p:txBody>
          <a:bodyPr wrap="square" rtlCol="0">
            <a:spAutoFit/>
          </a:bodyPr>
          <a:lstStyle/>
          <a:p>
            <a:pPr algn="ctr"/>
            <a:r>
              <a:rPr lang="en-US" dirty="0"/>
              <a:t>Top-1 Acc. On ImageNet-1k</a:t>
            </a:r>
          </a:p>
        </p:txBody>
      </p:sp>
      <p:sp>
        <p:nvSpPr>
          <p:cNvPr id="11" name="TextBox 10">
            <a:extLst>
              <a:ext uri="{FF2B5EF4-FFF2-40B4-BE49-F238E27FC236}">
                <a16:creationId xmlns:a16="http://schemas.microsoft.com/office/drawing/2014/main" id="{B8C56A96-E353-8670-68B5-2B8A66382977}"/>
              </a:ext>
            </a:extLst>
          </p:cNvPr>
          <p:cNvSpPr txBox="1"/>
          <p:nvPr/>
        </p:nvSpPr>
        <p:spPr>
          <a:xfrm>
            <a:off x="5514567" y="4288871"/>
            <a:ext cx="5857875" cy="369332"/>
          </a:xfrm>
          <a:prstGeom prst="rect">
            <a:avLst/>
          </a:prstGeom>
          <a:noFill/>
        </p:spPr>
        <p:txBody>
          <a:bodyPr wrap="square" rtlCol="0">
            <a:spAutoFit/>
          </a:bodyPr>
          <a:lstStyle/>
          <a:p>
            <a:pPr algn="ctr"/>
            <a:r>
              <a:rPr lang="en-US" dirty="0"/>
              <a:t>Training curves for Focal Transformers and </a:t>
            </a:r>
            <a:r>
              <a:rPr lang="en-US" dirty="0" err="1"/>
              <a:t>Swin</a:t>
            </a:r>
            <a:r>
              <a:rPr lang="en-US" dirty="0"/>
              <a:t> Transformers</a:t>
            </a:r>
          </a:p>
        </p:txBody>
      </p:sp>
      <p:sp>
        <p:nvSpPr>
          <p:cNvPr id="12" name="TextBox 11">
            <a:extLst>
              <a:ext uri="{FF2B5EF4-FFF2-40B4-BE49-F238E27FC236}">
                <a16:creationId xmlns:a16="http://schemas.microsoft.com/office/drawing/2014/main" id="{B73FB30A-80FF-0244-707B-11AA2D242DFF}"/>
              </a:ext>
            </a:extLst>
          </p:cNvPr>
          <p:cNvSpPr txBox="1"/>
          <p:nvPr/>
        </p:nvSpPr>
        <p:spPr>
          <a:xfrm>
            <a:off x="5247307" y="4853524"/>
            <a:ext cx="6125135" cy="1323439"/>
          </a:xfrm>
          <a:prstGeom prst="rect">
            <a:avLst/>
          </a:prstGeom>
          <a:noFill/>
        </p:spPr>
        <p:txBody>
          <a:bodyPr wrap="square" rtlCol="0">
            <a:spAutoFit/>
          </a:bodyPr>
          <a:lstStyle/>
          <a:p>
            <a:pPr marL="342900" indent="-342900">
              <a:buAutoNum type="arabicPeriod"/>
            </a:pPr>
            <a:r>
              <a:rPr lang="en-US" sz="2000" dirty="0"/>
              <a:t>Focal Transformers outperform </a:t>
            </a:r>
            <a:r>
              <a:rPr lang="en-US" sz="2000" dirty="0" err="1"/>
              <a:t>ResNet</a:t>
            </a:r>
            <a:r>
              <a:rPr lang="en-US" sz="2000" dirty="0"/>
              <a:t> counterparts and other SOTA </a:t>
            </a:r>
            <a:r>
              <a:rPr lang="en-US" sz="2000" dirty="0" err="1"/>
              <a:t>ViTs</a:t>
            </a:r>
            <a:endParaRPr lang="en-US" sz="2000" dirty="0"/>
          </a:p>
          <a:p>
            <a:pPr marL="342900" indent="-342900">
              <a:buAutoNum type="arabicPeriod"/>
            </a:pPr>
            <a:r>
              <a:rPr lang="en-US" sz="2000" dirty="0"/>
              <a:t>Focal Transformers have much faster convergence speed than </a:t>
            </a:r>
            <a:r>
              <a:rPr lang="en-US" sz="2000" dirty="0" err="1"/>
              <a:t>Swin</a:t>
            </a:r>
            <a:r>
              <a:rPr lang="en-US" sz="2000" dirty="0"/>
              <a:t> Transformers</a:t>
            </a:r>
          </a:p>
        </p:txBody>
      </p:sp>
      <p:pic>
        <p:nvPicPr>
          <p:cNvPr id="16" name="Picture 15">
            <a:extLst>
              <a:ext uri="{FF2B5EF4-FFF2-40B4-BE49-F238E27FC236}">
                <a16:creationId xmlns:a16="http://schemas.microsoft.com/office/drawing/2014/main" id="{DFFE2F74-94F1-76F2-E2BB-4B87AC3395FE}"/>
              </a:ext>
            </a:extLst>
          </p:cNvPr>
          <p:cNvPicPr>
            <a:picLocks noChangeAspect="1"/>
          </p:cNvPicPr>
          <p:nvPr/>
        </p:nvPicPr>
        <p:blipFill rotWithShape="1">
          <a:blip r:embed="rId3"/>
          <a:srcRect b="18860"/>
          <a:stretch/>
        </p:blipFill>
        <p:spPr>
          <a:xfrm>
            <a:off x="838199" y="1825625"/>
            <a:ext cx="4072758" cy="4530725"/>
          </a:xfrm>
          <a:prstGeom prst="rect">
            <a:avLst/>
          </a:prstGeom>
        </p:spPr>
      </p:pic>
    </p:spTree>
    <p:extLst>
      <p:ext uri="{BB962C8B-B14F-4D97-AF65-F5344CB8AC3E}">
        <p14:creationId xmlns:p14="http://schemas.microsoft.com/office/powerpoint/2010/main" val="103499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8FFF-D158-C73D-5BE6-324995D435C0}"/>
              </a:ext>
            </a:extLst>
          </p:cNvPr>
          <p:cNvSpPr>
            <a:spLocks noGrp="1"/>
          </p:cNvSpPr>
          <p:nvPr>
            <p:ph type="title"/>
          </p:nvPr>
        </p:nvSpPr>
        <p:spPr/>
        <p:txBody>
          <a:bodyPr/>
          <a:lstStyle/>
          <a:p>
            <a:r>
              <a:rPr lang="en-US" dirty="0"/>
              <a:t>Experiments: Object Detection</a:t>
            </a:r>
          </a:p>
        </p:txBody>
      </p:sp>
      <p:sp>
        <p:nvSpPr>
          <p:cNvPr id="3" name="Content Placeholder 2">
            <a:extLst>
              <a:ext uri="{FF2B5EF4-FFF2-40B4-BE49-F238E27FC236}">
                <a16:creationId xmlns:a16="http://schemas.microsoft.com/office/drawing/2014/main" id="{F5EFDC76-2324-A000-FD66-B05C6AA44EA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3F5545-27D0-704D-3FE6-341603696AE3}"/>
              </a:ext>
            </a:extLst>
          </p:cNvPr>
          <p:cNvSpPr>
            <a:spLocks noGrp="1"/>
          </p:cNvSpPr>
          <p:nvPr>
            <p:ph type="sldNum" sz="quarter" idx="12"/>
          </p:nvPr>
        </p:nvSpPr>
        <p:spPr/>
        <p:txBody>
          <a:bodyPr/>
          <a:lstStyle/>
          <a:p>
            <a:fld id="{84686879-1D40-489B-ABA1-A4725E29CB10}" type="slidenum">
              <a:rPr lang="en-US" smtClean="0"/>
              <a:t>13</a:t>
            </a:fld>
            <a:endParaRPr lang="en-US"/>
          </a:p>
        </p:txBody>
      </p:sp>
      <p:pic>
        <p:nvPicPr>
          <p:cNvPr id="9" name="Picture 8">
            <a:extLst>
              <a:ext uri="{FF2B5EF4-FFF2-40B4-BE49-F238E27FC236}">
                <a16:creationId xmlns:a16="http://schemas.microsoft.com/office/drawing/2014/main" id="{947FA131-F780-CD7E-BB7F-44F304AAD518}"/>
              </a:ext>
            </a:extLst>
          </p:cNvPr>
          <p:cNvPicPr>
            <a:picLocks noChangeAspect="1"/>
          </p:cNvPicPr>
          <p:nvPr/>
        </p:nvPicPr>
        <p:blipFill>
          <a:blip r:embed="rId3"/>
          <a:stretch>
            <a:fillRect/>
          </a:stretch>
        </p:blipFill>
        <p:spPr>
          <a:xfrm>
            <a:off x="1330489" y="1828800"/>
            <a:ext cx="9531022" cy="5029200"/>
          </a:xfrm>
          <a:prstGeom prst="rect">
            <a:avLst/>
          </a:prstGeom>
        </p:spPr>
      </p:pic>
    </p:spTree>
    <p:extLst>
      <p:ext uri="{BB962C8B-B14F-4D97-AF65-F5344CB8AC3E}">
        <p14:creationId xmlns:p14="http://schemas.microsoft.com/office/powerpoint/2010/main" val="329384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8FFF-D158-C73D-5BE6-324995D435C0}"/>
              </a:ext>
            </a:extLst>
          </p:cNvPr>
          <p:cNvSpPr>
            <a:spLocks noGrp="1"/>
          </p:cNvSpPr>
          <p:nvPr>
            <p:ph type="title"/>
          </p:nvPr>
        </p:nvSpPr>
        <p:spPr/>
        <p:txBody>
          <a:bodyPr/>
          <a:lstStyle/>
          <a:p>
            <a:r>
              <a:rPr lang="en-US" dirty="0"/>
              <a:t>Experiments: Object Detection</a:t>
            </a:r>
          </a:p>
        </p:txBody>
      </p:sp>
      <p:sp>
        <p:nvSpPr>
          <p:cNvPr id="3" name="Content Placeholder 2">
            <a:extLst>
              <a:ext uri="{FF2B5EF4-FFF2-40B4-BE49-F238E27FC236}">
                <a16:creationId xmlns:a16="http://schemas.microsoft.com/office/drawing/2014/main" id="{F5EFDC76-2324-A000-FD66-B05C6AA44EA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93F5545-27D0-704D-3FE6-341603696AE3}"/>
              </a:ext>
            </a:extLst>
          </p:cNvPr>
          <p:cNvSpPr>
            <a:spLocks noGrp="1"/>
          </p:cNvSpPr>
          <p:nvPr>
            <p:ph type="sldNum" sz="quarter" idx="12"/>
          </p:nvPr>
        </p:nvSpPr>
        <p:spPr/>
        <p:txBody>
          <a:bodyPr/>
          <a:lstStyle/>
          <a:p>
            <a:fld id="{84686879-1D40-489B-ABA1-A4725E29CB10}" type="slidenum">
              <a:rPr lang="en-US" smtClean="0"/>
              <a:t>14</a:t>
            </a:fld>
            <a:endParaRPr lang="en-US"/>
          </a:p>
        </p:txBody>
      </p:sp>
      <p:pic>
        <p:nvPicPr>
          <p:cNvPr id="11" name="Picture 10">
            <a:extLst>
              <a:ext uri="{FF2B5EF4-FFF2-40B4-BE49-F238E27FC236}">
                <a16:creationId xmlns:a16="http://schemas.microsoft.com/office/drawing/2014/main" id="{40035A58-96EC-5C74-FE2A-C8A5969C68A4}"/>
              </a:ext>
            </a:extLst>
          </p:cNvPr>
          <p:cNvPicPr>
            <a:picLocks noChangeAspect="1"/>
          </p:cNvPicPr>
          <p:nvPr/>
        </p:nvPicPr>
        <p:blipFill>
          <a:blip r:embed="rId2"/>
          <a:stretch>
            <a:fillRect/>
          </a:stretch>
        </p:blipFill>
        <p:spPr>
          <a:xfrm>
            <a:off x="1028699" y="1825625"/>
            <a:ext cx="4641103" cy="3556000"/>
          </a:xfrm>
          <a:prstGeom prst="rect">
            <a:avLst/>
          </a:prstGeom>
        </p:spPr>
      </p:pic>
      <p:pic>
        <p:nvPicPr>
          <p:cNvPr id="13" name="Picture 12">
            <a:extLst>
              <a:ext uri="{FF2B5EF4-FFF2-40B4-BE49-F238E27FC236}">
                <a16:creationId xmlns:a16="http://schemas.microsoft.com/office/drawing/2014/main" id="{DF7F0658-7F37-7F91-1FA6-0A0E075A72DF}"/>
              </a:ext>
            </a:extLst>
          </p:cNvPr>
          <p:cNvPicPr>
            <a:picLocks noChangeAspect="1"/>
          </p:cNvPicPr>
          <p:nvPr/>
        </p:nvPicPr>
        <p:blipFill>
          <a:blip r:embed="rId3"/>
          <a:stretch>
            <a:fillRect/>
          </a:stretch>
        </p:blipFill>
        <p:spPr>
          <a:xfrm>
            <a:off x="6648449" y="1825625"/>
            <a:ext cx="4352925" cy="5019529"/>
          </a:xfrm>
          <a:prstGeom prst="rect">
            <a:avLst/>
          </a:prstGeom>
        </p:spPr>
      </p:pic>
    </p:spTree>
    <p:extLst>
      <p:ext uri="{BB962C8B-B14F-4D97-AF65-F5344CB8AC3E}">
        <p14:creationId xmlns:p14="http://schemas.microsoft.com/office/powerpoint/2010/main" val="398005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8FFF-D158-C73D-5BE6-324995D435C0}"/>
              </a:ext>
            </a:extLst>
          </p:cNvPr>
          <p:cNvSpPr>
            <a:spLocks noGrp="1"/>
          </p:cNvSpPr>
          <p:nvPr>
            <p:ph type="title"/>
          </p:nvPr>
        </p:nvSpPr>
        <p:spPr/>
        <p:txBody>
          <a:bodyPr/>
          <a:lstStyle/>
          <a:p>
            <a:r>
              <a:rPr lang="en-US" dirty="0"/>
              <a:t>Experiments: Semantic Segmentation</a:t>
            </a:r>
          </a:p>
        </p:txBody>
      </p:sp>
      <p:sp>
        <p:nvSpPr>
          <p:cNvPr id="3" name="Content Placeholder 2">
            <a:extLst>
              <a:ext uri="{FF2B5EF4-FFF2-40B4-BE49-F238E27FC236}">
                <a16:creationId xmlns:a16="http://schemas.microsoft.com/office/drawing/2014/main" id="{F5EFDC76-2324-A000-FD66-B05C6AA44EA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93F5545-27D0-704D-3FE6-341603696AE3}"/>
              </a:ext>
            </a:extLst>
          </p:cNvPr>
          <p:cNvSpPr>
            <a:spLocks noGrp="1"/>
          </p:cNvSpPr>
          <p:nvPr>
            <p:ph type="sldNum" sz="quarter" idx="12"/>
          </p:nvPr>
        </p:nvSpPr>
        <p:spPr/>
        <p:txBody>
          <a:bodyPr/>
          <a:lstStyle/>
          <a:p>
            <a:fld id="{84686879-1D40-489B-ABA1-A4725E29CB10}" type="slidenum">
              <a:rPr lang="en-US" smtClean="0"/>
              <a:t>15</a:t>
            </a:fld>
            <a:endParaRPr lang="en-US"/>
          </a:p>
        </p:txBody>
      </p:sp>
      <p:pic>
        <p:nvPicPr>
          <p:cNvPr id="9" name="Picture 8">
            <a:extLst>
              <a:ext uri="{FF2B5EF4-FFF2-40B4-BE49-F238E27FC236}">
                <a16:creationId xmlns:a16="http://schemas.microsoft.com/office/drawing/2014/main" id="{FCA2667C-72B0-6F28-AACE-26CF1A2EF731}"/>
              </a:ext>
            </a:extLst>
          </p:cNvPr>
          <p:cNvPicPr>
            <a:picLocks noChangeAspect="1"/>
          </p:cNvPicPr>
          <p:nvPr/>
        </p:nvPicPr>
        <p:blipFill>
          <a:blip r:embed="rId2"/>
          <a:stretch>
            <a:fillRect/>
          </a:stretch>
        </p:blipFill>
        <p:spPr>
          <a:xfrm>
            <a:off x="4181696" y="1826858"/>
            <a:ext cx="3828607" cy="5031141"/>
          </a:xfrm>
          <a:prstGeom prst="rect">
            <a:avLst/>
          </a:prstGeom>
        </p:spPr>
      </p:pic>
    </p:spTree>
    <p:extLst>
      <p:ext uri="{BB962C8B-B14F-4D97-AF65-F5344CB8AC3E}">
        <p14:creationId xmlns:p14="http://schemas.microsoft.com/office/powerpoint/2010/main" val="237113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60ED-383D-0104-7893-8B70CB972A6A}"/>
              </a:ext>
            </a:extLst>
          </p:cNvPr>
          <p:cNvSpPr>
            <a:spLocks noGrp="1"/>
          </p:cNvSpPr>
          <p:nvPr>
            <p:ph type="title"/>
          </p:nvPr>
        </p:nvSpPr>
        <p:spPr/>
        <p:txBody>
          <a:bodyPr/>
          <a:lstStyle/>
          <a:p>
            <a:r>
              <a:rPr lang="en-US" dirty="0"/>
              <a:t>Importance of Local and Global Interactions</a:t>
            </a:r>
          </a:p>
        </p:txBody>
      </p:sp>
      <p:sp>
        <p:nvSpPr>
          <p:cNvPr id="3" name="Content Placeholder 2">
            <a:extLst>
              <a:ext uri="{FF2B5EF4-FFF2-40B4-BE49-F238E27FC236}">
                <a16:creationId xmlns:a16="http://schemas.microsoft.com/office/drawing/2014/main" id="{2A582F80-0E61-7D47-4559-FA2F9249623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8317F28-DC1A-DA7E-594C-75E12D7B2B9C}"/>
              </a:ext>
            </a:extLst>
          </p:cNvPr>
          <p:cNvSpPr>
            <a:spLocks noGrp="1"/>
          </p:cNvSpPr>
          <p:nvPr>
            <p:ph type="sldNum" sz="quarter" idx="12"/>
          </p:nvPr>
        </p:nvSpPr>
        <p:spPr/>
        <p:txBody>
          <a:bodyPr/>
          <a:lstStyle/>
          <a:p>
            <a:fld id="{84686879-1D40-489B-ABA1-A4725E29CB10}" type="slidenum">
              <a:rPr lang="en-US" smtClean="0"/>
              <a:t>16</a:t>
            </a:fld>
            <a:endParaRPr lang="en-US"/>
          </a:p>
        </p:txBody>
      </p:sp>
      <p:pic>
        <p:nvPicPr>
          <p:cNvPr id="6" name="Picture 5">
            <a:extLst>
              <a:ext uri="{FF2B5EF4-FFF2-40B4-BE49-F238E27FC236}">
                <a16:creationId xmlns:a16="http://schemas.microsoft.com/office/drawing/2014/main" id="{1232818C-6476-30BF-1E59-3C21F0461DDB}"/>
              </a:ext>
            </a:extLst>
          </p:cNvPr>
          <p:cNvPicPr>
            <a:picLocks noChangeAspect="1"/>
          </p:cNvPicPr>
          <p:nvPr/>
        </p:nvPicPr>
        <p:blipFill>
          <a:blip r:embed="rId3"/>
          <a:stretch>
            <a:fillRect/>
          </a:stretch>
        </p:blipFill>
        <p:spPr>
          <a:xfrm>
            <a:off x="6324602" y="2366582"/>
            <a:ext cx="5029200" cy="3419856"/>
          </a:xfrm>
          <a:prstGeom prst="rect">
            <a:avLst/>
          </a:prstGeom>
        </p:spPr>
      </p:pic>
      <p:pic>
        <p:nvPicPr>
          <p:cNvPr id="8" name="Picture 7">
            <a:extLst>
              <a:ext uri="{FF2B5EF4-FFF2-40B4-BE49-F238E27FC236}">
                <a16:creationId xmlns:a16="http://schemas.microsoft.com/office/drawing/2014/main" id="{37940C2C-593A-D54B-2FF6-7F702FBAE415}"/>
              </a:ext>
            </a:extLst>
          </p:cNvPr>
          <p:cNvPicPr>
            <a:picLocks noChangeAspect="1"/>
          </p:cNvPicPr>
          <p:nvPr/>
        </p:nvPicPr>
        <p:blipFill>
          <a:blip r:embed="rId4"/>
          <a:stretch>
            <a:fillRect/>
          </a:stretch>
        </p:blipFill>
        <p:spPr>
          <a:xfrm>
            <a:off x="838199" y="2366582"/>
            <a:ext cx="5029200" cy="3075946"/>
          </a:xfrm>
          <a:prstGeom prst="rect">
            <a:avLst/>
          </a:prstGeom>
        </p:spPr>
      </p:pic>
    </p:spTree>
    <p:extLst>
      <p:ext uri="{BB962C8B-B14F-4D97-AF65-F5344CB8AC3E}">
        <p14:creationId xmlns:p14="http://schemas.microsoft.com/office/powerpoint/2010/main" val="34383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23B8-6CE1-B624-2501-C0E105020E5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3E9D75-A8A4-3FD1-9845-F4E7EB04DA35}"/>
              </a:ext>
            </a:extLst>
          </p:cNvPr>
          <p:cNvSpPr>
            <a:spLocks noGrp="1"/>
          </p:cNvSpPr>
          <p:nvPr>
            <p:ph idx="1"/>
          </p:nvPr>
        </p:nvSpPr>
        <p:spPr/>
        <p:txBody>
          <a:bodyPr/>
          <a:lstStyle/>
          <a:p>
            <a:r>
              <a:rPr lang="en-US" dirty="0"/>
              <a:t>Proposed focal attention which effectively models short- and long-range visual interactions.</a:t>
            </a:r>
          </a:p>
          <a:p>
            <a:endParaRPr lang="en-US" dirty="0"/>
          </a:p>
          <a:p>
            <a:r>
              <a:rPr lang="en-US" dirty="0"/>
              <a:t>Can be utilized with other scaling techniques (i.e., </a:t>
            </a:r>
            <a:r>
              <a:rPr lang="en-US" dirty="0" err="1"/>
              <a:t>Swin</a:t>
            </a:r>
            <a:r>
              <a:rPr lang="en-US" dirty="0"/>
              <a:t> V2).</a:t>
            </a:r>
          </a:p>
          <a:p>
            <a:endParaRPr lang="en-US" dirty="0"/>
          </a:p>
          <a:p>
            <a:endParaRPr lang="en-US" dirty="0"/>
          </a:p>
        </p:txBody>
      </p:sp>
      <p:sp>
        <p:nvSpPr>
          <p:cNvPr id="4" name="Slide Number Placeholder 3">
            <a:extLst>
              <a:ext uri="{FF2B5EF4-FFF2-40B4-BE49-F238E27FC236}">
                <a16:creationId xmlns:a16="http://schemas.microsoft.com/office/drawing/2014/main" id="{75101E99-8CDA-9AB7-FD80-BBF0C2C4F4BF}"/>
              </a:ext>
            </a:extLst>
          </p:cNvPr>
          <p:cNvSpPr>
            <a:spLocks noGrp="1"/>
          </p:cNvSpPr>
          <p:nvPr>
            <p:ph type="sldNum" sz="quarter" idx="12"/>
          </p:nvPr>
        </p:nvSpPr>
        <p:spPr/>
        <p:txBody>
          <a:bodyPr/>
          <a:lstStyle/>
          <a:p>
            <a:fld id="{84686879-1D40-489B-ABA1-A4725E29CB10}" type="slidenum">
              <a:rPr lang="en-US" smtClean="0"/>
              <a:t>17</a:t>
            </a:fld>
            <a:endParaRPr lang="en-US"/>
          </a:p>
        </p:txBody>
      </p:sp>
    </p:spTree>
    <p:extLst>
      <p:ext uri="{BB962C8B-B14F-4D97-AF65-F5344CB8AC3E}">
        <p14:creationId xmlns:p14="http://schemas.microsoft.com/office/powerpoint/2010/main" val="229048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052FEB-6789-40E2-90B8-B11AC288961D}"/>
              </a:ext>
            </a:extLst>
          </p:cNvPr>
          <p:cNvSpPr>
            <a:spLocks noGrp="1"/>
          </p:cNvSpPr>
          <p:nvPr>
            <p:ph type="sldNum" sz="quarter" idx="12"/>
          </p:nvPr>
        </p:nvSpPr>
        <p:spPr/>
        <p:txBody>
          <a:bodyPr/>
          <a:lstStyle/>
          <a:p>
            <a:fld id="{9357BD9B-5B1C-4E40-9874-25FC038F952D}" type="slidenum">
              <a:rPr lang="en-US" smtClean="0"/>
              <a:t>18</a:t>
            </a:fld>
            <a:endParaRPr lang="en-US"/>
          </a:p>
        </p:txBody>
      </p:sp>
      <p:sp>
        <p:nvSpPr>
          <p:cNvPr id="5" name="Rectangle 4">
            <a:extLst>
              <a:ext uri="{FF2B5EF4-FFF2-40B4-BE49-F238E27FC236}">
                <a16:creationId xmlns:a16="http://schemas.microsoft.com/office/drawing/2014/main" id="{F66EA81D-1580-4A1B-AD3C-9C0D61689C22}"/>
              </a:ext>
            </a:extLst>
          </p:cNvPr>
          <p:cNvSpPr/>
          <p:nvPr/>
        </p:nvSpPr>
        <p:spPr>
          <a:xfrm>
            <a:off x="2811003" y="2967335"/>
            <a:ext cx="657000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for listening</a:t>
            </a:r>
          </a:p>
        </p:txBody>
      </p:sp>
    </p:spTree>
    <p:extLst>
      <p:ext uri="{BB962C8B-B14F-4D97-AF65-F5344CB8AC3E}">
        <p14:creationId xmlns:p14="http://schemas.microsoft.com/office/powerpoint/2010/main" val="223001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A449-8FB4-6DF8-B1EB-E9965F849264}"/>
              </a:ext>
            </a:extLst>
          </p:cNvPr>
          <p:cNvSpPr>
            <a:spLocks noGrp="1"/>
          </p:cNvSpPr>
          <p:nvPr>
            <p:ph type="title"/>
          </p:nvPr>
        </p:nvSpPr>
        <p:spPr/>
        <p:txBody>
          <a:bodyPr/>
          <a:lstStyle/>
          <a:p>
            <a:r>
              <a:rPr lang="en-US" dirty="0"/>
              <a:t>What makes </a:t>
            </a:r>
            <a:r>
              <a:rPr lang="en-US" dirty="0" err="1"/>
              <a:t>ViTs</a:t>
            </a:r>
            <a:r>
              <a:rPr lang="en-US" dirty="0"/>
              <a:t> work?</a:t>
            </a:r>
          </a:p>
        </p:txBody>
      </p:sp>
      <p:sp>
        <p:nvSpPr>
          <p:cNvPr id="3" name="Content Placeholder 2">
            <a:extLst>
              <a:ext uri="{FF2B5EF4-FFF2-40B4-BE49-F238E27FC236}">
                <a16:creationId xmlns:a16="http://schemas.microsoft.com/office/drawing/2014/main" id="{4ED84775-301D-2B99-3276-4F65DDC424A4}"/>
              </a:ext>
            </a:extLst>
          </p:cNvPr>
          <p:cNvSpPr>
            <a:spLocks noGrp="1"/>
          </p:cNvSpPr>
          <p:nvPr>
            <p:ph idx="1"/>
          </p:nvPr>
        </p:nvSpPr>
        <p:spPr/>
        <p:txBody>
          <a:bodyPr/>
          <a:lstStyle/>
          <a:p>
            <a:pPr>
              <a:spcBef>
                <a:spcPts val="600"/>
              </a:spcBef>
              <a:spcAft>
                <a:spcPts val="600"/>
              </a:spcAft>
            </a:pPr>
            <a:r>
              <a:rPr lang="en-US" dirty="0"/>
              <a:t>Long range interactions</a:t>
            </a:r>
          </a:p>
          <a:p>
            <a:pPr lvl="1">
              <a:spcBef>
                <a:spcPts val="600"/>
              </a:spcBef>
              <a:spcAft>
                <a:spcPts val="600"/>
              </a:spcAft>
              <a:buFont typeface="Courier New" panose="02070309020205020404" pitchFamily="49" charset="0"/>
              <a:buChar char="o"/>
            </a:pPr>
            <a:r>
              <a:rPr lang="en-US" dirty="0"/>
              <a:t>Model local (like CNNs) and global visual dependencies.</a:t>
            </a:r>
          </a:p>
        </p:txBody>
      </p:sp>
      <p:sp>
        <p:nvSpPr>
          <p:cNvPr id="4" name="Slide Number Placeholder 3">
            <a:extLst>
              <a:ext uri="{FF2B5EF4-FFF2-40B4-BE49-F238E27FC236}">
                <a16:creationId xmlns:a16="http://schemas.microsoft.com/office/drawing/2014/main" id="{4DA9EFBF-9FC9-83F0-4372-15D9003D7907}"/>
              </a:ext>
            </a:extLst>
          </p:cNvPr>
          <p:cNvSpPr>
            <a:spLocks noGrp="1"/>
          </p:cNvSpPr>
          <p:nvPr>
            <p:ph type="sldNum" sz="quarter" idx="12"/>
          </p:nvPr>
        </p:nvSpPr>
        <p:spPr/>
        <p:txBody>
          <a:bodyPr/>
          <a:lstStyle/>
          <a:p>
            <a:fld id="{84686879-1D40-489B-ABA1-A4725E29CB10}" type="slidenum">
              <a:rPr lang="en-US" smtClean="0"/>
              <a:t>2</a:t>
            </a:fld>
            <a:endParaRPr lang="en-US"/>
          </a:p>
        </p:txBody>
      </p:sp>
      <p:grpSp>
        <p:nvGrpSpPr>
          <p:cNvPr id="6" name="Group 5">
            <a:extLst>
              <a:ext uri="{FF2B5EF4-FFF2-40B4-BE49-F238E27FC236}">
                <a16:creationId xmlns:a16="http://schemas.microsoft.com/office/drawing/2014/main" id="{9D0F171C-AF75-3030-61A5-6779E8CA0DCE}"/>
              </a:ext>
            </a:extLst>
          </p:cNvPr>
          <p:cNvGrpSpPr/>
          <p:nvPr/>
        </p:nvGrpSpPr>
        <p:grpSpPr>
          <a:xfrm>
            <a:off x="371475" y="2776280"/>
            <a:ext cx="11255763" cy="3672403"/>
            <a:chOff x="371475" y="2776280"/>
            <a:chExt cx="11255763" cy="3672403"/>
          </a:xfrm>
        </p:grpSpPr>
        <p:pic>
          <p:nvPicPr>
            <p:cNvPr id="1026" name="Picture 2">
              <a:extLst>
                <a:ext uri="{FF2B5EF4-FFF2-40B4-BE49-F238E27FC236}">
                  <a16:creationId xmlns:a16="http://schemas.microsoft.com/office/drawing/2014/main" id="{70D3C330-2D5D-9DB1-DD37-2385E7456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79" y="3211255"/>
              <a:ext cx="5943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47EE0C-A1EC-F301-31A2-60F8C03754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64" t="12776" r="3510" b="5728"/>
            <a:stretch/>
          </p:blipFill>
          <p:spPr bwMode="auto">
            <a:xfrm>
              <a:off x="6781800" y="2776280"/>
              <a:ext cx="4845438" cy="3308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74D205-2269-C84E-A9B0-AC26DC892493}"/>
                </a:ext>
              </a:extLst>
            </p:cNvPr>
            <p:cNvSpPr txBox="1"/>
            <p:nvPr/>
          </p:nvSpPr>
          <p:spPr>
            <a:xfrm>
              <a:off x="371475" y="6079351"/>
              <a:ext cx="5970605" cy="369332"/>
            </a:xfrm>
            <a:prstGeom prst="rect">
              <a:avLst/>
            </a:prstGeom>
            <a:noFill/>
          </p:spPr>
          <p:txBody>
            <a:bodyPr wrap="square" rtlCol="0">
              <a:spAutoFit/>
            </a:bodyPr>
            <a:lstStyle/>
            <a:p>
              <a:pPr algn="ctr"/>
              <a:r>
                <a:rPr lang="en-US" b="1" dirty="0"/>
                <a:t>Convolutional Neural Network</a:t>
              </a:r>
            </a:p>
          </p:txBody>
        </p:sp>
        <p:sp>
          <p:nvSpPr>
            <p:cNvPr id="8" name="TextBox 7">
              <a:extLst>
                <a:ext uri="{FF2B5EF4-FFF2-40B4-BE49-F238E27FC236}">
                  <a16:creationId xmlns:a16="http://schemas.microsoft.com/office/drawing/2014/main" id="{98ACEC21-4178-29FB-2722-95C641EF0E7A}"/>
                </a:ext>
              </a:extLst>
            </p:cNvPr>
            <p:cNvSpPr txBox="1"/>
            <p:nvPr/>
          </p:nvSpPr>
          <p:spPr>
            <a:xfrm>
              <a:off x="6781800" y="6079351"/>
              <a:ext cx="4845437" cy="369332"/>
            </a:xfrm>
            <a:prstGeom prst="rect">
              <a:avLst/>
            </a:prstGeom>
            <a:solidFill>
              <a:schemeClr val="bg1"/>
            </a:solidFill>
          </p:spPr>
          <p:txBody>
            <a:bodyPr wrap="square" rtlCol="0">
              <a:spAutoFit/>
            </a:bodyPr>
            <a:lstStyle/>
            <a:p>
              <a:pPr algn="ctr"/>
              <a:r>
                <a:rPr lang="en-US" b="1" dirty="0"/>
                <a:t>Vision Transformer (</a:t>
              </a:r>
              <a:r>
                <a:rPr lang="en-US" b="1" dirty="0" err="1"/>
                <a:t>ViT</a:t>
              </a:r>
              <a:r>
                <a:rPr lang="en-US" b="1" dirty="0"/>
                <a:t>)</a:t>
              </a:r>
            </a:p>
          </p:txBody>
        </p:sp>
      </p:grpSp>
    </p:spTree>
    <p:extLst>
      <p:ext uri="{BB962C8B-B14F-4D97-AF65-F5344CB8AC3E}">
        <p14:creationId xmlns:p14="http://schemas.microsoft.com/office/powerpoint/2010/main" val="50102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D9FB-20BC-31DF-8BB1-D3427388707A}"/>
              </a:ext>
            </a:extLst>
          </p:cNvPr>
          <p:cNvSpPr>
            <a:spLocks noGrp="1"/>
          </p:cNvSpPr>
          <p:nvPr>
            <p:ph type="title"/>
          </p:nvPr>
        </p:nvSpPr>
        <p:spPr/>
        <p:txBody>
          <a:bodyPr/>
          <a:lstStyle/>
          <a:p>
            <a:r>
              <a:rPr lang="en-US" dirty="0"/>
              <a:t>What makes </a:t>
            </a:r>
            <a:r>
              <a:rPr lang="en-US" dirty="0" err="1"/>
              <a:t>ViTs</a:t>
            </a:r>
            <a:r>
              <a:rPr lang="en-US" dirty="0"/>
              <a:t> work?</a:t>
            </a:r>
          </a:p>
        </p:txBody>
      </p:sp>
      <p:sp>
        <p:nvSpPr>
          <p:cNvPr id="3" name="Content Placeholder 2">
            <a:extLst>
              <a:ext uri="{FF2B5EF4-FFF2-40B4-BE49-F238E27FC236}">
                <a16:creationId xmlns:a16="http://schemas.microsoft.com/office/drawing/2014/main" id="{D6BE607A-7CC5-8F59-1419-3F4C30B50C1A}"/>
              </a:ext>
            </a:extLst>
          </p:cNvPr>
          <p:cNvSpPr>
            <a:spLocks noGrp="1"/>
          </p:cNvSpPr>
          <p:nvPr>
            <p:ph idx="1"/>
          </p:nvPr>
        </p:nvSpPr>
        <p:spPr/>
        <p:txBody>
          <a:bodyPr/>
          <a:lstStyle/>
          <a:p>
            <a:pPr>
              <a:spcBef>
                <a:spcPts val="600"/>
              </a:spcBef>
              <a:spcAft>
                <a:spcPts val="600"/>
              </a:spcAft>
            </a:pPr>
            <a:r>
              <a:rPr lang="en-US" dirty="0"/>
              <a:t>Dynamic “token” self-attention</a:t>
            </a:r>
          </a:p>
          <a:p>
            <a:pPr lvl="1">
              <a:spcBef>
                <a:spcPts val="600"/>
              </a:spcBef>
              <a:spcAft>
                <a:spcPts val="600"/>
              </a:spcAft>
              <a:buFont typeface="Courier New" panose="02070309020205020404" pitchFamily="49" charset="0"/>
              <a:buChar char="o"/>
            </a:pPr>
            <a:r>
              <a:rPr lang="en-US" dirty="0"/>
              <a:t>Adaptive computation and flexible selection</a:t>
            </a:r>
          </a:p>
        </p:txBody>
      </p:sp>
      <p:sp>
        <p:nvSpPr>
          <p:cNvPr id="4" name="Slide Number Placeholder 3">
            <a:extLst>
              <a:ext uri="{FF2B5EF4-FFF2-40B4-BE49-F238E27FC236}">
                <a16:creationId xmlns:a16="http://schemas.microsoft.com/office/drawing/2014/main" id="{C5964322-8EEB-2DB8-077A-7A3950B66887}"/>
              </a:ext>
            </a:extLst>
          </p:cNvPr>
          <p:cNvSpPr>
            <a:spLocks noGrp="1"/>
          </p:cNvSpPr>
          <p:nvPr>
            <p:ph type="sldNum" sz="quarter" idx="12"/>
          </p:nvPr>
        </p:nvSpPr>
        <p:spPr/>
        <p:txBody>
          <a:bodyPr/>
          <a:lstStyle/>
          <a:p>
            <a:fld id="{84686879-1D40-489B-ABA1-A4725E29CB10}" type="slidenum">
              <a:rPr lang="en-US" smtClean="0"/>
              <a:t>3</a:t>
            </a:fld>
            <a:endParaRPr lang="en-US"/>
          </a:p>
        </p:txBody>
      </p:sp>
      <p:pic>
        <p:nvPicPr>
          <p:cNvPr id="10" name="Picture 9">
            <a:extLst>
              <a:ext uri="{FF2B5EF4-FFF2-40B4-BE49-F238E27FC236}">
                <a16:creationId xmlns:a16="http://schemas.microsoft.com/office/drawing/2014/main" id="{079F023A-3F46-3FC1-124A-2ECD72EACBA2}"/>
              </a:ext>
            </a:extLst>
          </p:cNvPr>
          <p:cNvPicPr>
            <a:picLocks noChangeAspect="1"/>
          </p:cNvPicPr>
          <p:nvPr/>
        </p:nvPicPr>
        <p:blipFill rotWithShape="1">
          <a:blip r:embed="rId2"/>
          <a:srcRect l="1963" t="6136" r="2595" b="3249"/>
          <a:stretch/>
        </p:blipFill>
        <p:spPr>
          <a:xfrm>
            <a:off x="381000" y="3076575"/>
            <a:ext cx="5486400" cy="2437321"/>
          </a:xfrm>
          <a:prstGeom prst="rect">
            <a:avLst/>
          </a:prstGeom>
        </p:spPr>
      </p:pic>
      <p:pic>
        <p:nvPicPr>
          <p:cNvPr id="11" name="Picture 10">
            <a:extLst>
              <a:ext uri="{FF2B5EF4-FFF2-40B4-BE49-F238E27FC236}">
                <a16:creationId xmlns:a16="http://schemas.microsoft.com/office/drawing/2014/main" id="{516B34A8-C69D-0DF4-5D45-8AC118C73645}"/>
              </a:ext>
            </a:extLst>
          </p:cNvPr>
          <p:cNvPicPr>
            <a:picLocks noChangeAspect="1"/>
          </p:cNvPicPr>
          <p:nvPr/>
        </p:nvPicPr>
        <p:blipFill rotWithShape="1">
          <a:blip r:embed="rId3"/>
          <a:srcRect t="7450" b="344"/>
          <a:stretch/>
        </p:blipFill>
        <p:spPr>
          <a:xfrm>
            <a:off x="6324600" y="3084278"/>
            <a:ext cx="5486400" cy="2429618"/>
          </a:xfrm>
          <a:prstGeom prst="rect">
            <a:avLst/>
          </a:prstGeom>
        </p:spPr>
      </p:pic>
      <p:sp>
        <p:nvSpPr>
          <p:cNvPr id="12" name="TextBox 11">
            <a:extLst>
              <a:ext uri="{FF2B5EF4-FFF2-40B4-BE49-F238E27FC236}">
                <a16:creationId xmlns:a16="http://schemas.microsoft.com/office/drawing/2014/main" id="{92629BA4-A335-E1F5-AD62-D8FF6B28263B}"/>
              </a:ext>
            </a:extLst>
          </p:cNvPr>
          <p:cNvSpPr txBox="1"/>
          <p:nvPr/>
        </p:nvSpPr>
        <p:spPr>
          <a:xfrm>
            <a:off x="381000" y="5513896"/>
            <a:ext cx="5486400" cy="369332"/>
          </a:xfrm>
          <a:prstGeom prst="rect">
            <a:avLst/>
          </a:prstGeom>
          <a:noFill/>
        </p:spPr>
        <p:txBody>
          <a:bodyPr wrap="square" rtlCol="0">
            <a:spAutoFit/>
          </a:bodyPr>
          <a:lstStyle/>
          <a:p>
            <a:pPr algn="ctr"/>
            <a:r>
              <a:rPr lang="en-US" dirty="0"/>
              <a:t>Modeling local interaction for input inside a grid</a:t>
            </a:r>
          </a:p>
        </p:txBody>
      </p:sp>
      <p:sp>
        <p:nvSpPr>
          <p:cNvPr id="13" name="TextBox 12">
            <a:extLst>
              <a:ext uri="{FF2B5EF4-FFF2-40B4-BE49-F238E27FC236}">
                <a16:creationId xmlns:a16="http://schemas.microsoft.com/office/drawing/2014/main" id="{5E78AEF8-7193-E8C2-3417-B43333CB2A40}"/>
              </a:ext>
            </a:extLst>
          </p:cNvPr>
          <p:cNvSpPr txBox="1"/>
          <p:nvPr/>
        </p:nvSpPr>
        <p:spPr>
          <a:xfrm>
            <a:off x="6324601" y="5513896"/>
            <a:ext cx="5486400" cy="369332"/>
          </a:xfrm>
          <a:prstGeom prst="rect">
            <a:avLst/>
          </a:prstGeom>
          <a:noFill/>
        </p:spPr>
        <p:txBody>
          <a:bodyPr wrap="square" rtlCol="0">
            <a:spAutoFit/>
          </a:bodyPr>
          <a:lstStyle/>
          <a:p>
            <a:pPr algn="ctr"/>
            <a:r>
              <a:rPr lang="en-US" dirty="0"/>
              <a:t>Modeling interaction for input at arbitrary distributions</a:t>
            </a:r>
          </a:p>
        </p:txBody>
      </p:sp>
    </p:spTree>
    <p:extLst>
      <p:ext uri="{BB962C8B-B14F-4D97-AF65-F5344CB8AC3E}">
        <p14:creationId xmlns:p14="http://schemas.microsoft.com/office/powerpoint/2010/main" val="140196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D9FB-20BC-31DF-8BB1-D3427388707A}"/>
              </a:ext>
            </a:extLst>
          </p:cNvPr>
          <p:cNvSpPr>
            <a:spLocks noGrp="1"/>
          </p:cNvSpPr>
          <p:nvPr>
            <p:ph type="title"/>
          </p:nvPr>
        </p:nvSpPr>
        <p:spPr/>
        <p:txBody>
          <a:bodyPr/>
          <a:lstStyle/>
          <a:p>
            <a:r>
              <a:rPr lang="en-US" dirty="0"/>
              <a:t>What makes </a:t>
            </a:r>
            <a:r>
              <a:rPr lang="en-US" dirty="0" err="1"/>
              <a:t>ViTs</a:t>
            </a:r>
            <a:r>
              <a:rPr lang="en-US" dirty="0"/>
              <a:t> work?</a:t>
            </a:r>
          </a:p>
        </p:txBody>
      </p:sp>
      <p:sp>
        <p:nvSpPr>
          <p:cNvPr id="3" name="Content Placeholder 2">
            <a:extLst>
              <a:ext uri="{FF2B5EF4-FFF2-40B4-BE49-F238E27FC236}">
                <a16:creationId xmlns:a16="http://schemas.microsoft.com/office/drawing/2014/main" id="{D6BE607A-7CC5-8F59-1419-3F4C30B50C1A}"/>
              </a:ext>
            </a:extLst>
          </p:cNvPr>
          <p:cNvSpPr>
            <a:spLocks noGrp="1"/>
          </p:cNvSpPr>
          <p:nvPr>
            <p:ph idx="1"/>
          </p:nvPr>
        </p:nvSpPr>
        <p:spPr/>
        <p:txBody>
          <a:bodyPr/>
          <a:lstStyle/>
          <a:p>
            <a:pPr>
              <a:spcBef>
                <a:spcPts val="600"/>
              </a:spcBef>
              <a:spcAft>
                <a:spcPts val="600"/>
              </a:spcAft>
            </a:pPr>
            <a:r>
              <a:rPr lang="en-US" dirty="0"/>
              <a:t>Lower floor but higher ceiling</a:t>
            </a:r>
          </a:p>
          <a:p>
            <a:pPr lvl="1" algn="just">
              <a:spcBef>
                <a:spcPts val="600"/>
              </a:spcBef>
              <a:spcAft>
                <a:spcPts val="600"/>
              </a:spcAft>
              <a:buFont typeface="Courier New" panose="02070309020205020404" pitchFamily="49" charset="0"/>
              <a:buChar char="o"/>
            </a:pPr>
            <a:r>
              <a:rPr lang="en-US" dirty="0"/>
              <a:t>CNNs’ strong inductive biases help them reach high performance even with minimal data (high floor) but may limit them when with large quantities of data (low ceiling). </a:t>
            </a:r>
          </a:p>
          <a:p>
            <a:pPr lvl="1" algn="just">
              <a:spcBef>
                <a:spcPts val="600"/>
              </a:spcBef>
              <a:spcAft>
                <a:spcPts val="600"/>
              </a:spcAft>
              <a:buFont typeface="Courier New" panose="02070309020205020404" pitchFamily="49" charset="0"/>
              <a:buChar char="o"/>
            </a:pPr>
            <a:r>
              <a:rPr lang="en-US" dirty="0"/>
              <a:t>Transformers’ minimal inductive biases can be limiting in small data settings (low floor) but can enable them to outperform CNNs in large data regimes, with sufficient data augmentation and regularization (high ceiling).</a:t>
            </a:r>
          </a:p>
        </p:txBody>
      </p:sp>
      <p:sp>
        <p:nvSpPr>
          <p:cNvPr id="4" name="Slide Number Placeholder 3">
            <a:extLst>
              <a:ext uri="{FF2B5EF4-FFF2-40B4-BE49-F238E27FC236}">
                <a16:creationId xmlns:a16="http://schemas.microsoft.com/office/drawing/2014/main" id="{C5964322-8EEB-2DB8-077A-7A3950B66887}"/>
              </a:ext>
            </a:extLst>
          </p:cNvPr>
          <p:cNvSpPr>
            <a:spLocks noGrp="1"/>
          </p:cNvSpPr>
          <p:nvPr>
            <p:ph type="sldNum" sz="quarter" idx="12"/>
          </p:nvPr>
        </p:nvSpPr>
        <p:spPr/>
        <p:txBody>
          <a:bodyPr/>
          <a:lstStyle/>
          <a:p>
            <a:fld id="{84686879-1D40-489B-ABA1-A4725E29CB10}" type="slidenum">
              <a:rPr lang="en-US" smtClean="0"/>
              <a:t>4</a:t>
            </a:fld>
            <a:endParaRPr lang="en-US"/>
          </a:p>
        </p:txBody>
      </p:sp>
    </p:spTree>
    <p:extLst>
      <p:ext uri="{BB962C8B-B14F-4D97-AF65-F5344CB8AC3E}">
        <p14:creationId xmlns:p14="http://schemas.microsoft.com/office/powerpoint/2010/main" val="102283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99F2-C9A7-6B07-4860-CAF80A355D30}"/>
              </a:ext>
            </a:extLst>
          </p:cNvPr>
          <p:cNvSpPr>
            <a:spLocks noGrp="1"/>
          </p:cNvSpPr>
          <p:nvPr>
            <p:ph type="title"/>
          </p:nvPr>
        </p:nvSpPr>
        <p:spPr/>
        <p:txBody>
          <a:bodyPr/>
          <a:lstStyle/>
          <a:p>
            <a:r>
              <a:rPr lang="en-US" dirty="0"/>
              <a:t>Challenges for </a:t>
            </a:r>
            <a:r>
              <a:rPr lang="en-US" dirty="0" err="1"/>
              <a:t>ViTs</a:t>
            </a:r>
            <a:endParaRPr lang="en-US" dirty="0"/>
          </a:p>
        </p:txBody>
      </p:sp>
      <p:sp>
        <p:nvSpPr>
          <p:cNvPr id="3" name="Content Placeholder 2">
            <a:extLst>
              <a:ext uri="{FF2B5EF4-FFF2-40B4-BE49-F238E27FC236}">
                <a16:creationId xmlns:a16="http://schemas.microsoft.com/office/drawing/2014/main" id="{0DEA316E-8E0D-66A7-2B05-9B30EEBC8FEB}"/>
              </a:ext>
            </a:extLst>
          </p:cNvPr>
          <p:cNvSpPr>
            <a:spLocks noGrp="1"/>
          </p:cNvSpPr>
          <p:nvPr>
            <p:ph idx="1"/>
          </p:nvPr>
        </p:nvSpPr>
        <p:spPr/>
        <p:txBody>
          <a:bodyPr/>
          <a:lstStyle/>
          <a:p>
            <a:pPr algn="just">
              <a:spcBef>
                <a:spcPts val="600"/>
              </a:spcBef>
              <a:spcAft>
                <a:spcPts val="600"/>
              </a:spcAft>
            </a:pPr>
            <a:r>
              <a:rPr lang="en-US" dirty="0"/>
              <a:t>How to model long-range interactions for high resolution input?</a:t>
            </a:r>
          </a:p>
          <a:p>
            <a:pPr lvl="1" algn="just">
              <a:spcBef>
                <a:spcPts val="600"/>
              </a:spcBef>
              <a:spcAft>
                <a:spcPts val="600"/>
              </a:spcAft>
              <a:buFont typeface="Courier New" panose="02070309020205020404" pitchFamily="49" charset="0"/>
              <a:buChar char="o"/>
            </a:pPr>
            <a:r>
              <a:rPr lang="en-US" dirty="0"/>
              <a:t>Cope with quadratic computational &amp; memory cost of self-attention (w.r.t the number of grids in feature maps)</a:t>
            </a:r>
          </a:p>
          <a:p>
            <a:pPr lvl="1" algn="just">
              <a:spcBef>
                <a:spcPts val="600"/>
              </a:spcBef>
              <a:spcAft>
                <a:spcPts val="600"/>
              </a:spcAft>
              <a:buFont typeface="Courier New" panose="02070309020205020404" pitchFamily="49" charset="0"/>
              <a:buChar char="o"/>
            </a:pPr>
            <a:r>
              <a:rPr lang="en-US" dirty="0"/>
              <a:t>Best of both world: locality and globality</a:t>
            </a:r>
          </a:p>
          <a:p>
            <a:pPr lvl="2" algn="just">
              <a:spcBef>
                <a:spcPts val="600"/>
              </a:spcBef>
              <a:spcAft>
                <a:spcPts val="600"/>
              </a:spcAft>
              <a:buFont typeface="Wingdings" panose="05000000000000000000" pitchFamily="2" charset="2"/>
              <a:buChar char="§"/>
            </a:pPr>
            <a:r>
              <a:rPr lang="en-US" dirty="0"/>
              <a:t>Alternatively exploiting either coarse-grained global self-attention or fine-grained local self-attention (i.e., </a:t>
            </a:r>
            <a:r>
              <a:rPr lang="en-US" dirty="0" err="1"/>
              <a:t>Swin</a:t>
            </a:r>
            <a:r>
              <a:rPr lang="en-US" dirty="0"/>
              <a:t>) weakens the power of the full self-attention -&gt; Sub-optimal solution.</a:t>
            </a:r>
          </a:p>
          <a:p>
            <a:pPr marL="0" indent="0" algn="just">
              <a:spcBef>
                <a:spcPts val="600"/>
              </a:spcBef>
              <a:spcAft>
                <a:spcPts val="600"/>
              </a:spcAft>
              <a:buNone/>
            </a:pPr>
            <a:r>
              <a:rPr lang="en-US" dirty="0">
                <a:sym typeface="Wingdings" panose="05000000000000000000" pitchFamily="2" charset="2"/>
              </a:rPr>
              <a:t> Important for dense visual tasks: object detection, semantic segmentation.</a:t>
            </a:r>
          </a:p>
        </p:txBody>
      </p:sp>
      <p:sp>
        <p:nvSpPr>
          <p:cNvPr id="4" name="Slide Number Placeholder 3">
            <a:extLst>
              <a:ext uri="{FF2B5EF4-FFF2-40B4-BE49-F238E27FC236}">
                <a16:creationId xmlns:a16="http://schemas.microsoft.com/office/drawing/2014/main" id="{A6668394-71A9-CCBB-2462-C43CC741A534}"/>
              </a:ext>
            </a:extLst>
          </p:cNvPr>
          <p:cNvSpPr>
            <a:spLocks noGrp="1"/>
          </p:cNvSpPr>
          <p:nvPr>
            <p:ph type="sldNum" sz="quarter" idx="12"/>
          </p:nvPr>
        </p:nvSpPr>
        <p:spPr/>
        <p:txBody>
          <a:bodyPr/>
          <a:lstStyle/>
          <a:p>
            <a:fld id="{84686879-1D40-489B-ABA1-A4725E29CB10}" type="slidenum">
              <a:rPr lang="en-US" smtClean="0"/>
              <a:t>5</a:t>
            </a:fld>
            <a:endParaRPr lang="en-US"/>
          </a:p>
        </p:txBody>
      </p:sp>
    </p:spTree>
    <p:extLst>
      <p:ext uri="{BB962C8B-B14F-4D97-AF65-F5344CB8AC3E}">
        <p14:creationId xmlns:p14="http://schemas.microsoft.com/office/powerpoint/2010/main" val="153022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5752-49CE-88F5-5A40-C76807E7D6DD}"/>
              </a:ext>
            </a:extLst>
          </p:cNvPr>
          <p:cNvSpPr>
            <a:spLocks noGrp="1"/>
          </p:cNvSpPr>
          <p:nvPr>
            <p:ph type="title"/>
          </p:nvPr>
        </p:nvSpPr>
        <p:spPr/>
        <p:txBody>
          <a:bodyPr/>
          <a:lstStyle/>
          <a:p>
            <a:r>
              <a:rPr lang="en-US" dirty="0"/>
              <a:t>Focal Attention for Best of Both Worlds</a:t>
            </a:r>
          </a:p>
        </p:txBody>
      </p:sp>
      <p:sp>
        <p:nvSpPr>
          <p:cNvPr id="3" name="Content Placeholder 2">
            <a:extLst>
              <a:ext uri="{FF2B5EF4-FFF2-40B4-BE49-F238E27FC236}">
                <a16:creationId xmlns:a16="http://schemas.microsoft.com/office/drawing/2014/main" id="{C950D6DF-C4CC-8CA6-14CA-2C330AE0C8A6}"/>
              </a:ext>
            </a:extLst>
          </p:cNvPr>
          <p:cNvSpPr>
            <a:spLocks noGrp="1"/>
          </p:cNvSpPr>
          <p:nvPr>
            <p:ph idx="1"/>
          </p:nvPr>
        </p:nvSpPr>
        <p:spPr/>
        <p:txBody>
          <a:bodyPr/>
          <a:lstStyle/>
          <a:p>
            <a:pPr>
              <a:spcBef>
                <a:spcPts val="600"/>
              </a:spcBef>
              <a:spcAft>
                <a:spcPts val="600"/>
              </a:spcAft>
            </a:pPr>
            <a:r>
              <a:rPr lang="en-US" dirty="0"/>
              <a:t>Models both short- and long-range interactions.</a:t>
            </a:r>
          </a:p>
          <a:p>
            <a:pPr>
              <a:spcBef>
                <a:spcPts val="600"/>
              </a:spcBef>
              <a:spcAft>
                <a:spcPts val="600"/>
              </a:spcAft>
            </a:pPr>
            <a:r>
              <a:rPr lang="en-US" dirty="0"/>
              <a:t>By fine-grained local attention + coarse-grained global attention.</a:t>
            </a:r>
          </a:p>
          <a:p>
            <a:pPr>
              <a:spcBef>
                <a:spcPts val="600"/>
              </a:spcBef>
              <a:spcAft>
                <a:spcPts val="600"/>
              </a:spcAft>
            </a:pPr>
            <a:endParaRPr lang="en-US" dirty="0"/>
          </a:p>
        </p:txBody>
      </p:sp>
      <p:sp>
        <p:nvSpPr>
          <p:cNvPr id="4" name="Slide Number Placeholder 3">
            <a:extLst>
              <a:ext uri="{FF2B5EF4-FFF2-40B4-BE49-F238E27FC236}">
                <a16:creationId xmlns:a16="http://schemas.microsoft.com/office/drawing/2014/main" id="{320EBF98-7E6B-1C4C-AA0D-984F5F067BAD}"/>
              </a:ext>
            </a:extLst>
          </p:cNvPr>
          <p:cNvSpPr>
            <a:spLocks noGrp="1"/>
          </p:cNvSpPr>
          <p:nvPr>
            <p:ph type="sldNum" sz="quarter" idx="12"/>
          </p:nvPr>
        </p:nvSpPr>
        <p:spPr/>
        <p:txBody>
          <a:bodyPr/>
          <a:lstStyle/>
          <a:p>
            <a:fld id="{84686879-1D40-489B-ABA1-A4725E29CB10}" type="slidenum">
              <a:rPr lang="en-US" smtClean="0"/>
              <a:t>6</a:t>
            </a:fld>
            <a:endParaRPr lang="en-US"/>
          </a:p>
        </p:txBody>
      </p:sp>
      <p:pic>
        <p:nvPicPr>
          <p:cNvPr id="6" name="Picture 5">
            <a:extLst>
              <a:ext uri="{FF2B5EF4-FFF2-40B4-BE49-F238E27FC236}">
                <a16:creationId xmlns:a16="http://schemas.microsoft.com/office/drawing/2014/main" id="{CC0AD46B-A24B-D616-27E7-97EE6D0C4BBF}"/>
              </a:ext>
            </a:extLst>
          </p:cNvPr>
          <p:cNvPicPr>
            <a:picLocks noChangeAspect="1"/>
          </p:cNvPicPr>
          <p:nvPr/>
        </p:nvPicPr>
        <p:blipFill>
          <a:blip r:embed="rId3"/>
          <a:stretch>
            <a:fillRect/>
          </a:stretch>
        </p:blipFill>
        <p:spPr>
          <a:xfrm>
            <a:off x="1524000" y="2990329"/>
            <a:ext cx="9144000" cy="3502546"/>
          </a:xfrm>
          <a:prstGeom prst="rect">
            <a:avLst/>
          </a:prstGeom>
        </p:spPr>
      </p:pic>
    </p:spTree>
    <p:extLst>
      <p:ext uri="{BB962C8B-B14F-4D97-AF65-F5344CB8AC3E}">
        <p14:creationId xmlns:p14="http://schemas.microsoft.com/office/powerpoint/2010/main" val="397304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30BB-D376-BBBB-30E1-C8006C62E20D}"/>
              </a:ext>
            </a:extLst>
          </p:cNvPr>
          <p:cNvSpPr>
            <a:spLocks noGrp="1"/>
          </p:cNvSpPr>
          <p:nvPr>
            <p:ph type="title"/>
          </p:nvPr>
        </p:nvSpPr>
        <p:spPr/>
        <p:txBody>
          <a:bodyPr/>
          <a:lstStyle/>
          <a:p>
            <a:r>
              <a:rPr lang="en-US" dirty="0"/>
              <a:t>Focal Attention Receptive Field</a:t>
            </a:r>
          </a:p>
        </p:txBody>
      </p:sp>
      <p:sp>
        <p:nvSpPr>
          <p:cNvPr id="3" name="Content Placeholder 2">
            <a:extLst>
              <a:ext uri="{FF2B5EF4-FFF2-40B4-BE49-F238E27FC236}">
                <a16:creationId xmlns:a16="http://schemas.microsoft.com/office/drawing/2014/main" id="{2366CBA1-B34C-94A1-6A56-29D6B05A1C03}"/>
              </a:ext>
            </a:extLst>
          </p:cNvPr>
          <p:cNvSpPr>
            <a:spLocks noGrp="1"/>
          </p:cNvSpPr>
          <p:nvPr>
            <p:ph idx="1"/>
          </p:nvPr>
        </p:nvSpPr>
        <p:spPr/>
        <p:txBody>
          <a:bodyPr/>
          <a:lstStyle/>
          <a:p>
            <a:pPr>
              <a:spcBef>
                <a:spcPts val="600"/>
              </a:spcBef>
              <a:spcAft>
                <a:spcPts val="600"/>
              </a:spcAft>
            </a:pPr>
            <a:r>
              <a:rPr lang="en-US" dirty="0"/>
              <a:t>Focal Attention has a much larger receptive field than regular Self-Attention using same number of tokens</a:t>
            </a:r>
          </a:p>
          <a:p>
            <a:pPr>
              <a:spcBef>
                <a:spcPts val="600"/>
              </a:spcBef>
              <a:spcAft>
                <a:spcPts val="600"/>
              </a:spcAft>
            </a:pPr>
            <a:endParaRPr lang="en-US" dirty="0"/>
          </a:p>
        </p:txBody>
      </p:sp>
      <p:sp>
        <p:nvSpPr>
          <p:cNvPr id="4" name="Slide Number Placeholder 3">
            <a:extLst>
              <a:ext uri="{FF2B5EF4-FFF2-40B4-BE49-F238E27FC236}">
                <a16:creationId xmlns:a16="http://schemas.microsoft.com/office/drawing/2014/main" id="{924240F4-D926-1B8A-D478-7B6ECDF5B105}"/>
              </a:ext>
            </a:extLst>
          </p:cNvPr>
          <p:cNvSpPr>
            <a:spLocks noGrp="1"/>
          </p:cNvSpPr>
          <p:nvPr>
            <p:ph type="sldNum" sz="quarter" idx="12"/>
          </p:nvPr>
        </p:nvSpPr>
        <p:spPr/>
        <p:txBody>
          <a:bodyPr/>
          <a:lstStyle/>
          <a:p>
            <a:fld id="{84686879-1D40-489B-ABA1-A4725E29CB10}" type="slidenum">
              <a:rPr lang="en-US" smtClean="0"/>
              <a:t>7</a:t>
            </a:fld>
            <a:endParaRPr lang="en-US"/>
          </a:p>
        </p:txBody>
      </p:sp>
      <p:pic>
        <p:nvPicPr>
          <p:cNvPr id="5" name="Content Placeholder 6">
            <a:extLst>
              <a:ext uri="{FF2B5EF4-FFF2-40B4-BE49-F238E27FC236}">
                <a16:creationId xmlns:a16="http://schemas.microsoft.com/office/drawing/2014/main" id="{5B734853-A039-0DD7-3ECA-A667063709E0}"/>
              </a:ext>
            </a:extLst>
          </p:cNvPr>
          <p:cNvPicPr>
            <a:picLocks noChangeAspect="1"/>
          </p:cNvPicPr>
          <p:nvPr/>
        </p:nvPicPr>
        <p:blipFill rotWithShape="1">
          <a:blip r:embed="rId3"/>
          <a:srcRect t="1" b="181"/>
          <a:stretch/>
        </p:blipFill>
        <p:spPr>
          <a:xfrm>
            <a:off x="5867400" y="2771091"/>
            <a:ext cx="5486400" cy="4086909"/>
          </a:xfrm>
          <a:prstGeom prst="rect">
            <a:avLst/>
          </a:prstGeom>
        </p:spPr>
      </p:pic>
      <p:pic>
        <p:nvPicPr>
          <p:cNvPr id="6" name="Picture 5">
            <a:extLst>
              <a:ext uri="{FF2B5EF4-FFF2-40B4-BE49-F238E27FC236}">
                <a16:creationId xmlns:a16="http://schemas.microsoft.com/office/drawing/2014/main" id="{40E1BBB5-805A-C5C6-EBDA-CD4F3709E892}"/>
              </a:ext>
            </a:extLst>
          </p:cNvPr>
          <p:cNvPicPr>
            <a:picLocks noChangeAspect="1"/>
          </p:cNvPicPr>
          <p:nvPr/>
        </p:nvPicPr>
        <p:blipFill rotWithShape="1">
          <a:blip r:embed="rId4"/>
          <a:srcRect l="47173" r="18042" b="26320"/>
          <a:stretch/>
        </p:blipFill>
        <p:spPr>
          <a:xfrm>
            <a:off x="838200" y="2771091"/>
            <a:ext cx="4114800" cy="3338406"/>
          </a:xfrm>
          <a:prstGeom prst="rect">
            <a:avLst/>
          </a:prstGeom>
        </p:spPr>
      </p:pic>
    </p:spTree>
    <p:extLst>
      <p:ext uri="{BB962C8B-B14F-4D97-AF65-F5344CB8AC3E}">
        <p14:creationId xmlns:p14="http://schemas.microsoft.com/office/powerpoint/2010/main" val="377170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5752-49CE-88F5-5A40-C76807E7D6DD}"/>
              </a:ext>
            </a:extLst>
          </p:cNvPr>
          <p:cNvSpPr>
            <a:spLocks noGrp="1"/>
          </p:cNvSpPr>
          <p:nvPr>
            <p:ph type="title"/>
          </p:nvPr>
        </p:nvSpPr>
        <p:spPr/>
        <p:txBody>
          <a:bodyPr/>
          <a:lstStyle/>
          <a:p>
            <a:r>
              <a:rPr lang="en-US" dirty="0"/>
              <a:t>Focal Attention Mechanism</a:t>
            </a:r>
          </a:p>
        </p:txBody>
      </p:sp>
      <p:sp>
        <p:nvSpPr>
          <p:cNvPr id="4" name="Slide Number Placeholder 3">
            <a:extLst>
              <a:ext uri="{FF2B5EF4-FFF2-40B4-BE49-F238E27FC236}">
                <a16:creationId xmlns:a16="http://schemas.microsoft.com/office/drawing/2014/main" id="{320EBF98-7E6B-1C4C-AA0D-984F5F067BAD}"/>
              </a:ext>
            </a:extLst>
          </p:cNvPr>
          <p:cNvSpPr>
            <a:spLocks noGrp="1"/>
          </p:cNvSpPr>
          <p:nvPr>
            <p:ph type="sldNum" sz="quarter" idx="12"/>
          </p:nvPr>
        </p:nvSpPr>
        <p:spPr/>
        <p:txBody>
          <a:bodyPr/>
          <a:lstStyle/>
          <a:p>
            <a:fld id="{84686879-1D40-489B-ABA1-A4725E29CB10}" type="slidenum">
              <a:rPr lang="en-US" smtClean="0"/>
              <a:t>8</a:t>
            </a:fld>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EFF7485-5F27-302C-DE81-2ED4DD3293B2}"/>
                  </a:ext>
                </a:extLst>
              </p:cNvPr>
              <p:cNvSpPr>
                <a:spLocks noGrp="1"/>
              </p:cNvSpPr>
              <p:nvPr>
                <p:ph idx="1"/>
              </p:nvPr>
            </p:nvSpPr>
            <p:spPr>
              <a:xfrm>
                <a:off x="838200" y="1825625"/>
                <a:ext cx="10515600" cy="4895850"/>
              </a:xfrm>
            </p:spPr>
            <p:txBody>
              <a:bodyPr>
                <a:normAutofit lnSpcReduction="10000"/>
              </a:bodyPr>
              <a:lstStyle/>
              <a:p>
                <a:pPr>
                  <a:lnSpc>
                    <a:spcPct val="120000"/>
                  </a:lnSpc>
                  <a:spcBef>
                    <a:spcPts val="600"/>
                  </a:spcBef>
                </a:pPr>
                <a:r>
                  <a:rPr lang="en-US" sz="2400" b="1" dirty="0"/>
                  <a:t>Window partition size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𝑝</m:t>
                        </m:r>
                      </m:sub>
                    </m:sSub>
                  </m:oMath>
                </a14:m>
                <a:r>
                  <a:rPr lang="en-US" sz="2400" dirty="0"/>
                  <a:t>: the number of windows that the feature map will be split into, in which tokens share the same surroundings.</a:t>
                </a:r>
              </a:p>
              <a:p>
                <a:pPr>
                  <a:lnSpc>
                    <a:spcPct val="120000"/>
                  </a:lnSpc>
                  <a:spcBef>
                    <a:spcPts val="600"/>
                  </a:spcBef>
                </a:pPr>
                <a:r>
                  <a:rPr lang="en-US" sz="2400" b="1" dirty="0"/>
                  <a:t>Focal levels</a:t>
                </a:r>
                <a:r>
                  <a:rPr lang="en-US" sz="2400" dirty="0"/>
                  <a:t> </a:t>
                </a:r>
                <a14:m>
                  <m:oMath xmlns:m="http://schemas.openxmlformats.org/officeDocument/2006/math">
                    <m:r>
                      <a:rPr lang="en-US" sz="2400" i="1" dirty="0" smtClean="0">
                        <a:latin typeface="Cambria Math" panose="02040503050406030204" pitchFamily="18" charset="0"/>
                      </a:rPr>
                      <m:t>𝐿</m:t>
                    </m:r>
                  </m:oMath>
                </a14:m>
                <a:r>
                  <a:rPr lang="en-US" sz="2400" dirty="0"/>
                  <a:t>: the number of granularity levels the tokens are extracted for focal attention.</a:t>
                </a:r>
              </a:p>
              <a:p>
                <a:pPr lvl="1">
                  <a:lnSpc>
                    <a:spcPct val="120000"/>
                  </a:lnSpc>
                  <a:spcBef>
                    <a:spcPts val="600"/>
                  </a:spcBef>
                  <a:buFont typeface="Courier New" panose="02070309020205020404" pitchFamily="49" charset="0"/>
                  <a:buChar char="o"/>
                </a:pPr>
                <a:r>
                  <a:rPr lang="en-US" sz="2000" dirty="0"/>
                  <a:t>3 in total in the example.</a:t>
                </a:r>
              </a:p>
              <a:p>
                <a:pPr>
                  <a:lnSpc>
                    <a:spcPct val="120000"/>
                  </a:lnSpc>
                  <a:spcBef>
                    <a:spcPts val="600"/>
                  </a:spcBef>
                </a:pPr>
                <a:r>
                  <a:rPr lang="en-US" sz="2400" b="1" dirty="0"/>
                  <a:t>Focal window size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𝑤</m:t>
                        </m:r>
                      </m:sub>
                      <m:sup>
                        <m:r>
                          <a:rPr lang="en-US" sz="2400" b="0" i="1" smtClean="0">
                            <a:latin typeface="Cambria Math" panose="02040503050406030204" pitchFamily="18" charset="0"/>
                          </a:rPr>
                          <m:t>𝑙</m:t>
                        </m:r>
                      </m:sup>
                    </m:sSubSup>
                  </m:oMath>
                </a14:m>
                <a:r>
                  <a:rPr lang="en-US" sz="2400" dirty="0"/>
                  <a:t>: the size of sub-window for the summarized tokens at level </a:t>
                </a:r>
                <a14:m>
                  <m:oMath xmlns:m="http://schemas.openxmlformats.org/officeDocument/2006/math">
                    <m:r>
                      <a:rPr lang="en-US" sz="2400" b="0" i="1" smtClean="0">
                        <a:latin typeface="Cambria Math" panose="02040503050406030204" pitchFamily="18" charset="0"/>
                      </a:rPr>
                      <m:t>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𝐿</m:t>
                        </m:r>
                      </m:e>
                    </m:d>
                  </m:oMath>
                </a14:m>
                <a:r>
                  <a:rPr lang="en-US" sz="2400" dirty="0"/>
                  <a:t>.</a:t>
                </a:r>
              </a:p>
              <a:p>
                <a:pPr lvl="1">
                  <a:lnSpc>
                    <a:spcPct val="120000"/>
                  </a:lnSpc>
                  <a:spcBef>
                    <a:spcPts val="600"/>
                  </a:spcBef>
                  <a:buFont typeface="Courier New" panose="02070309020205020404" pitchFamily="49" charset="0"/>
                  <a:buChar char="o"/>
                </a:pPr>
                <a:r>
                  <a:rPr lang="en-US" sz="2000" dirty="0"/>
                  <a:t>1, 2 and 4 from level 1 to 3 in the example.</a:t>
                </a:r>
              </a:p>
              <a:p>
                <a:pPr>
                  <a:lnSpc>
                    <a:spcPct val="120000"/>
                  </a:lnSpc>
                  <a:spcBef>
                    <a:spcPts val="600"/>
                  </a:spcBef>
                </a:pPr>
                <a:r>
                  <a:rPr lang="en-US" sz="2400" b="1" dirty="0"/>
                  <a:t>Focal region size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𝑙</m:t>
                        </m:r>
                      </m:sup>
                    </m:sSubSup>
                  </m:oMath>
                </a14:m>
                <a:r>
                  <a:rPr lang="en-US" sz="2400" dirty="0"/>
                  <a:t>: the number of sub-windows horizontally and vertically in attended region at level </a:t>
                </a:r>
                <a14:m>
                  <m:oMath xmlns:m="http://schemas.openxmlformats.org/officeDocument/2006/math">
                    <m:r>
                      <a:rPr lang="en-US" sz="2400" i="1" dirty="0" smtClean="0">
                        <a:latin typeface="Cambria Math" panose="02040503050406030204" pitchFamily="18" charset="0"/>
                      </a:rPr>
                      <m:t>𝑙</m:t>
                    </m:r>
                    <m:r>
                      <a:rPr lang="en-US" sz="2400" b="0" i="0" dirty="0" smtClean="0">
                        <a:latin typeface="Cambria Math" panose="02040503050406030204" pitchFamily="18" charset="0"/>
                      </a:rPr>
                      <m:t>.</m:t>
                    </m:r>
                  </m:oMath>
                </a14:m>
                <a:endParaRPr lang="en-US" sz="2400" dirty="0"/>
              </a:p>
              <a:p>
                <a:pPr lvl="1">
                  <a:lnSpc>
                    <a:spcPct val="120000"/>
                  </a:lnSpc>
                  <a:spcBef>
                    <a:spcPts val="600"/>
                  </a:spcBef>
                  <a:buFont typeface="Courier New" panose="02070309020205020404" pitchFamily="49" charset="0"/>
                  <a:buChar char="o"/>
                </a:pPr>
                <a:r>
                  <a:rPr lang="en-US" sz="2000" dirty="0"/>
                  <a:t>3, 4 and 4 from level 1 to 3 in the example.</a:t>
                </a:r>
              </a:p>
            </p:txBody>
          </p:sp>
        </mc:Choice>
        <mc:Fallback xmlns="">
          <p:sp>
            <p:nvSpPr>
              <p:cNvPr id="5" name="Content Placeholder 4">
                <a:extLst>
                  <a:ext uri="{FF2B5EF4-FFF2-40B4-BE49-F238E27FC236}">
                    <a16:creationId xmlns:a16="http://schemas.microsoft.com/office/drawing/2014/main" id="{CEFF7485-5F27-302C-DE81-2ED4DD3293B2}"/>
                  </a:ext>
                </a:extLst>
              </p:cNvPr>
              <p:cNvSpPr>
                <a:spLocks noGrp="1" noRot="1" noChangeAspect="1" noMove="1" noResize="1" noEditPoints="1" noAdjustHandles="1" noChangeArrowheads="1" noChangeShapeType="1" noTextEdit="1"/>
              </p:cNvSpPr>
              <p:nvPr>
                <p:ph idx="1"/>
              </p:nvPr>
            </p:nvSpPr>
            <p:spPr>
              <a:xfrm>
                <a:off x="838200" y="1825625"/>
                <a:ext cx="10515600" cy="4895850"/>
              </a:xfrm>
              <a:blipFill>
                <a:blip r:embed="rId2"/>
                <a:stretch>
                  <a:fillRect l="-812" t="-373" r="-522" b="-37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9BD09D6-B7A2-F861-8225-47922B84178D}"/>
              </a:ext>
            </a:extLst>
          </p:cNvPr>
          <p:cNvPicPr>
            <a:picLocks noChangeAspect="1"/>
          </p:cNvPicPr>
          <p:nvPr/>
        </p:nvPicPr>
        <p:blipFill rotWithShape="1">
          <a:blip r:embed="rId3"/>
          <a:srcRect l="48988" t="5709" r="19220" b="31930"/>
          <a:stretch/>
        </p:blipFill>
        <p:spPr>
          <a:xfrm>
            <a:off x="9601757" y="791"/>
            <a:ext cx="2597863" cy="1951833"/>
          </a:xfrm>
          <a:prstGeom prst="rect">
            <a:avLst/>
          </a:prstGeom>
        </p:spPr>
      </p:pic>
    </p:spTree>
    <p:extLst>
      <p:ext uri="{BB962C8B-B14F-4D97-AF65-F5344CB8AC3E}">
        <p14:creationId xmlns:p14="http://schemas.microsoft.com/office/powerpoint/2010/main" val="220792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5752-49CE-88F5-5A40-C76807E7D6DD}"/>
              </a:ext>
            </a:extLst>
          </p:cNvPr>
          <p:cNvSpPr>
            <a:spLocks noGrp="1"/>
          </p:cNvSpPr>
          <p:nvPr>
            <p:ph type="title"/>
          </p:nvPr>
        </p:nvSpPr>
        <p:spPr/>
        <p:txBody>
          <a:bodyPr/>
          <a:lstStyle/>
          <a:p>
            <a:r>
              <a:rPr lang="en-US" dirty="0"/>
              <a:t>Focal Attention Mechanism</a:t>
            </a:r>
          </a:p>
        </p:txBody>
      </p:sp>
      <p:sp>
        <p:nvSpPr>
          <p:cNvPr id="4" name="Slide Number Placeholder 3">
            <a:extLst>
              <a:ext uri="{FF2B5EF4-FFF2-40B4-BE49-F238E27FC236}">
                <a16:creationId xmlns:a16="http://schemas.microsoft.com/office/drawing/2014/main" id="{320EBF98-7E6B-1C4C-AA0D-984F5F067BAD}"/>
              </a:ext>
            </a:extLst>
          </p:cNvPr>
          <p:cNvSpPr>
            <a:spLocks noGrp="1"/>
          </p:cNvSpPr>
          <p:nvPr>
            <p:ph type="sldNum" sz="quarter" idx="12"/>
          </p:nvPr>
        </p:nvSpPr>
        <p:spPr/>
        <p:txBody>
          <a:bodyPr/>
          <a:lstStyle/>
          <a:p>
            <a:fld id="{84686879-1D40-489B-ABA1-A4725E29CB10}" type="slidenum">
              <a:rPr lang="en-US" smtClean="0"/>
              <a:t>9</a:t>
            </a:fld>
            <a:endParaRPr lang="en-US"/>
          </a:p>
        </p:txBody>
      </p:sp>
      <p:sp>
        <p:nvSpPr>
          <p:cNvPr id="5" name="Content Placeholder 4">
            <a:extLst>
              <a:ext uri="{FF2B5EF4-FFF2-40B4-BE49-F238E27FC236}">
                <a16:creationId xmlns:a16="http://schemas.microsoft.com/office/drawing/2014/main" id="{CEFF7485-5F27-302C-DE81-2ED4DD3293B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8112C56-FCB5-1D6A-72B1-3F4FDA53DA9E}"/>
              </a:ext>
            </a:extLst>
          </p:cNvPr>
          <p:cNvPicPr>
            <a:picLocks noChangeAspect="1"/>
          </p:cNvPicPr>
          <p:nvPr/>
        </p:nvPicPr>
        <p:blipFill rotWithShape="1">
          <a:blip r:embed="rId3"/>
          <a:srcRect b="42386"/>
          <a:stretch/>
        </p:blipFill>
        <p:spPr>
          <a:xfrm>
            <a:off x="306975" y="1825625"/>
            <a:ext cx="11578050" cy="4667250"/>
          </a:xfrm>
          <a:prstGeom prst="rect">
            <a:avLst/>
          </a:prstGeom>
        </p:spPr>
      </p:pic>
      <p:sp>
        <p:nvSpPr>
          <p:cNvPr id="3" name="TextBox 2">
            <a:extLst>
              <a:ext uri="{FF2B5EF4-FFF2-40B4-BE49-F238E27FC236}">
                <a16:creationId xmlns:a16="http://schemas.microsoft.com/office/drawing/2014/main" id="{B9E59467-F155-13EB-4905-8F41C880511F}"/>
              </a:ext>
            </a:extLst>
          </p:cNvPr>
          <p:cNvSpPr txBox="1"/>
          <p:nvPr/>
        </p:nvSpPr>
        <p:spPr>
          <a:xfrm>
            <a:off x="838201" y="6492875"/>
            <a:ext cx="10515600" cy="369332"/>
          </a:xfrm>
          <a:prstGeom prst="rect">
            <a:avLst/>
          </a:prstGeom>
          <a:noFill/>
        </p:spPr>
        <p:txBody>
          <a:bodyPr wrap="square" rtlCol="0">
            <a:spAutoFit/>
          </a:bodyPr>
          <a:lstStyle/>
          <a:p>
            <a:pPr algn="ctr"/>
            <a:r>
              <a:rPr lang="en-US" dirty="0"/>
              <a:t>An Illustration of Focal Self-Attention at Window Level</a:t>
            </a:r>
          </a:p>
        </p:txBody>
      </p:sp>
    </p:spTree>
    <p:extLst>
      <p:ext uri="{BB962C8B-B14F-4D97-AF65-F5344CB8AC3E}">
        <p14:creationId xmlns:p14="http://schemas.microsoft.com/office/powerpoint/2010/main" val="379581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TotalTime>
  <Words>779</Words>
  <Application>Microsoft Office PowerPoint</Application>
  <PresentationFormat>Widescreen</PresentationFormat>
  <Paragraphs>83</Paragraphs>
  <Slides>18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CMMI10</vt:lpstr>
      <vt:lpstr>CMR10</vt:lpstr>
      <vt:lpstr>NimbusRomNo9L-Regu</vt:lpstr>
      <vt:lpstr>Arial</vt:lpstr>
      <vt:lpstr>Arial</vt:lpstr>
      <vt:lpstr>Calibri</vt:lpstr>
      <vt:lpstr>Calibri Light</vt:lpstr>
      <vt:lpstr>Cambria Math</vt:lpstr>
      <vt:lpstr>Courier New</vt:lpstr>
      <vt:lpstr>Wingdings</vt:lpstr>
      <vt:lpstr>Office Theme</vt:lpstr>
      <vt:lpstr>Focal Self-attention for  Local-Global Interactions in  Vision Transformers</vt:lpstr>
      <vt:lpstr>What makes ViTs work?</vt:lpstr>
      <vt:lpstr>What makes ViTs work?</vt:lpstr>
      <vt:lpstr>What makes ViTs work?</vt:lpstr>
      <vt:lpstr>Challenges for ViTs</vt:lpstr>
      <vt:lpstr>Focal Attention for Best of Both Worlds</vt:lpstr>
      <vt:lpstr>Focal Attention Receptive Field</vt:lpstr>
      <vt:lpstr>Focal Attention Mechanism</vt:lpstr>
      <vt:lpstr>Focal Attention Mechanism</vt:lpstr>
      <vt:lpstr>Focal Transformers</vt:lpstr>
      <vt:lpstr>Focal Transformers Model Configs</vt:lpstr>
      <vt:lpstr>Experiments: Image Classification</vt:lpstr>
      <vt:lpstr>Experiments: Object Detection</vt:lpstr>
      <vt:lpstr>Experiments: Object Detection</vt:lpstr>
      <vt:lpstr>Experiments: Semantic Segmentation</vt:lpstr>
      <vt:lpstr>Importance of Local and Global Interactions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ConvNet for the 2020s</dc:title>
  <dc:creator>Huy Hung Nguyen</dc:creator>
  <cp:lastModifiedBy>Huy Hung Nguyen</cp:lastModifiedBy>
  <cp:revision>305</cp:revision>
  <dcterms:created xsi:type="dcterms:W3CDTF">2022-01-21T16:51:07Z</dcterms:created>
  <dcterms:modified xsi:type="dcterms:W3CDTF">2022-05-07T01:04:51Z</dcterms:modified>
</cp:coreProperties>
</file>