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0" r:id="rId2"/>
    <p:sldId id="257" r:id="rId3"/>
    <p:sldId id="327" r:id="rId4"/>
    <p:sldId id="328" r:id="rId5"/>
    <p:sldId id="329" r:id="rId6"/>
    <p:sldId id="330" r:id="rId7"/>
    <p:sldId id="350" r:id="rId8"/>
    <p:sldId id="332" r:id="rId9"/>
    <p:sldId id="354" r:id="rId10"/>
    <p:sldId id="333" r:id="rId11"/>
    <p:sldId id="334" r:id="rId12"/>
    <p:sldId id="352" r:id="rId13"/>
    <p:sldId id="335" r:id="rId14"/>
    <p:sldId id="336" r:id="rId15"/>
    <p:sldId id="337" r:id="rId16"/>
    <p:sldId id="339" r:id="rId17"/>
    <p:sldId id="338" r:id="rId18"/>
    <p:sldId id="351" r:id="rId19"/>
    <p:sldId id="340" r:id="rId20"/>
    <p:sldId id="341" r:id="rId21"/>
    <p:sldId id="343" r:id="rId22"/>
    <p:sldId id="355" r:id="rId23"/>
    <p:sldId id="344" r:id="rId24"/>
    <p:sldId id="345" r:id="rId25"/>
    <p:sldId id="347" r:id="rId26"/>
    <p:sldId id="348" r:id="rId27"/>
    <p:sldId id="346" r:id="rId28"/>
    <p:sldId id="349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57" autoAdjust="0"/>
  </p:normalViewPr>
  <p:slideViewPr>
    <p:cSldViewPr snapToGrid="0">
      <p:cViewPr varScale="1">
        <p:scale>
          <a:sx n="94" d="100"/>
          <a:sy n="94" d="100"/>
        </p:scale>
        <p:origin x="278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57AF-0690-41F2-8E70-88544333EE5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8579-A544-4C39-AE5B-D306F847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Conference on Neuron Information Processing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8579-A544-4C39-AE5B-D306F847D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180B-3334-6C77-6CE6-02A4EAB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BC05-6D17-5728-C984-F8CFCD208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6A83-118D-F209-5594-4891097B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9998-EEF6-4026-96BB-0BC19CD0A653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10B0-87C5-9436-8CBE-DECEA29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5D23-FA3F-D616-EBF8-8D09EEED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92F9-7BC2-6B08-D1F3-FAB4E8CE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C247-AEB1-E72C-49D8-805439760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F838-599C-A9E2-A23A-0F86E33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C20D-6B7C-44B7-97B2-3256B6833FBD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7AD7-EFF9-0411-486C-19879FA0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4BD9-3F44-6FF8-A0FB-64300194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34FAC-B680-5F8B-D22B-FFDBAB5EB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398D1-4B30-F9BF-04B9-C4E88C4E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AEFA-9804-169A-EFF5-CCFF184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988-4E1E-4405-8F09-5EBFC884F27F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6A88-A062-AB03-2C72-293D982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768A-F759-9DA7-AF12-45BFE3B5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FBE-5715-8232-C171-F597BA59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F9A2-9BE2-3F8D-197B-E561FFAC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0DEC-B276-1442-B4C6-69385479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8E82-AFE6-41E4-A2C7-4A6462E6BAA0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3ADF-CD09-E060-34E7-1418361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5DC8-BB1D-4B0D-CE00-55699367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9F2A-B6FB-082F-A0E2-DE2D05D9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B964-8407-C3F4-24F0-71609285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B642-0D25-5D55-8E7D-9C4DAD6A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B450-46B0-458D-8BB4-8B156B0142B7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3176-A16D-2DE3-080F-913B180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D796-0563-45D7-8422-2C99E66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E4B4-8E75-2D5F-5FD9-A7D3074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E489-3B05-775A-E92A-2665A4E3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251F-DFD0-632D-E1C4-54677018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C56C2-E997-0A9C-0BD6-EFA7E6E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FC53-8D06-4EFA-AEDD-7F50C0A7AB89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4827-6F1B-BE7C-0E96-CED43579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F2B5E-D7BA-E633-75D3-E4B5DB68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183B-A0F5-8EB4-00FC-E4559856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2817-E60D-64C8-504F-1ADEB224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B22E7-A26A-6D37-565E-51A8952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E7EA4-CF99-5A29-F1D8-4880F9671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DBE5-4EE2-E324-F925-0F2F0510D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F74D1-537C-7A7E-B593-0ABF686E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CC7A-AEB4-4AE7-A72A-8000FB485EB8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FF7C-79FF-2F77-B05B-70DFF65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F38DA-80DF-EA12-2EDC-C1C4E77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C0CE-99DC-2D7D-8498-E4B1B211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F694B-9243-8A25-002B-C7326606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84C5-07B0-4894-880A-FF59FBF6D8C4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CE385-8227-7497-0860-A827F9B0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54199-8B4A-C9F9-DC09-D6C7672C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B6D7-5E6F-7689-5E5F-B2671CCB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8C1-0DDA-4FD0-82EB-43687218CB11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FB744-F5A2-F467-A221-E5E50D71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F7779-036B-DA63-22A2-42D86B4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D65-D447-2B48-A8B9-BEE663D2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A41C-CE69-4C0D-7FB8-B6D28BD3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1875-27B3-8F4A-58B9-95BEF3553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363C-8BF5-8B85-EF49-08EAD5CB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CE7-8D1C-4712-A51F-48A2A8B847AF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F843-2734-C510-A12E-B402556F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2CB5-BE7F-082E-F366-C1E4509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5C90-4B26-E50B-A28E-796595C1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75862-D4AF-D44D-77CD-FB158E49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BE107-CA69-2F1C-B12A-2B7C245E2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BE9A-E25F-DD56-4551-CD13BF6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75B-328E-4DA3-88AB-4C70AEA3DAA2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4B2E1-AAE5-BCE2-CD3F-DA959570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F8476-6CC3-9EC2-60DE-116D4F16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FD1D1-F8BD-D175-14BC-2216ABC3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1378-3AAF-FC04-AAB4-F89A3E23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1721-9FDB-175B-114C-70CA5A416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D87D-A365-4396-97DB-F8F94532AB51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FD14-98D0-7F99-2D24-EEB2EA34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9603-EF90-48BD-CFF8-6DB89986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12F396-8261-66E8-448E-ABAAC7DED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GFNet</a:t>
            </a:r>
            <a:r>
              <a:rPr lang="en-US" dirty="0"/>
              <a:t> &amp; </a:t>
            </a:r>
            <a:r>
              <a:rPr lang="en-US" dirty="0" err="1"/>
              <a:t>MetaFormer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A9A1E5-36CB-C2C1-5A00-39FF308F9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Paper Summary</a:t>
            </a:r>
          </a:p>
        </p:txBody>
      </p:sp>
    </p:spTree>
    <p:extLst>
      <p:ext uri="{BB962C8B-B14F-4D97-AF65-F5344CB8AC3E}">
        <p14:creationId xmlns:p14="http://schemas.microsoft.com/office/powerpoint/2010/main" val="9446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DB3907-560E-5B10-4ECD-D64511F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4670C-A923-0516-864B-E82E36E3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9D74F-A6F0-43EF-37E5-001A21A7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00"/>
          <a:stretch/>
        </p:blipFill>
        <p:spPr>
          <a:xfrm>
            <a:off x="2519679" y="3123728"/>
            <a:ext cx="7152640" cy="1338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B9F2E-F7DA-4EFE-B261-46C28DE68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03"/>
          <a:stretch/>
        </p:blipFill>
        <p:spPr>
          <a:xfrm>
            <a:off x="1555089" y="4462625"/>
            <a:ext cx="9081822" cy="225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FAB13-4223-8029-EEB7-8A4D70585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25" y="1414533"/>
            <a:ext cx="7801750" cy="17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9CB0-EFA2-AF9E-42B1-5CAACB2B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947F1-887E-BDFB-6DBD-602B436F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A5D9B-721A-893E-04EC-D9E6AF777521}"/>
              </a:ext>
            </a:extLst>
          </p:cNvPr>
          <p:cNvGrpSpPr/>
          <p:nvPr/>
        </p:nvGrpSpPr>
        <p:grpSpPr>
          <a:xfrm>
            <a:off x="1800253" y="1690688"/>
            <a:ext cx="3348930" cy="2868990"/>
            <a:chOff x="1800253" y="1690688"/>
            <a:chExt cx="3348930" cy="2868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73103-4A79-12D8-87B3-AB8135BC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6562" y="1690688"/>
              <a:ext cx="2096313" cy="24688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6B800-182C-8E00-7961-529E27399A32}"/>
                </a:ext>
              </a:extLst>
            </p:cNvPr>
            <p:cNvSpPr txBox="1"/>
            <p:nvPr/>
          </p:nvSpPr>
          <p:spPr>
            <a:xfrm>
              <a:off x="1800253" y="4159568"/>
              <a:ext cx="334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Transformer-style architecture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8A2E4A-CC73-A129-EF97-2A2F34103350}"/>
              </a:ext>
            </a:extLst>
          </p:cNvPr>
          <p:cNvGrpSpPr/>
          <p:nvPr/>
        </p:nvGrpSpPr>
        <p:grpSpPr>
          <a:xfrm>
            <a:off x="6466728" y="1691866"/>
            <a:ext cx="4287744" cy="2867812"/>
            <a:chOff x="6466728" y="1691866"/>
            <a:chExt cx="4287744" cy="2867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40AD06-82AE-2C09-CC71-AB53E0C9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728" y="1691866"/>
              <a:ext cx="4287744" cy="24688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AB2D0D-BB81-378F-FCDD-FDE8F0EBFB01}"/>
                </a:ext>
              </a:extLst>
            </p:cNvPr>
            <p:cNvSpPr txBox="1"/>
            <p:nvPr/>
          </p:nvSpPr>
          <p:spPr>
            <a:xfrm>
              <a:off x="6727392" y="4159568"/>
              <a:ext cx="37664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CNN-style/</a:t>
              </a:r>
              <a:r>
                <a:rPr lang="en-US" sz="2000" dirty="0" err="1"/>
                <a:t>hierachical</a:t>
              </a:r>
              <a:r>
                <a:rPr lang="en-US" sz="2000" dirty="0"/>
                <a:t> architecture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4EC75-BA09-11B5-A1FC-E66B22BF8B14}"/>
              </a:ext>
            </a:extLst>
          </p:cNvPr>
          <p:cNvGrpSpPr/>
          <p:nvPr/>
        </p:nvGrpSpPr>
        <p:grpSpPr>
          <a:xfrm>
            <a:off x="1228202" y="4632596"/>
            <a:ext cx="9735596" cy="2066397"/>
            <a:chOff x="1439627" y="4655078"/>
            <a:chExt cx="9735596" cy="20663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F8A5C5-3BE6-A987-3897-F139912A7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215" r="202" b="5255"/>
            <a:stretch/>
          </p:blipFill>
          <p:spPr>
            <a:xfrm>
              <a:off x="3156669" y="4655078"/>
              <a:ext cx="8018554" cy="20663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214C8A-EE19-FB6C-6E8A-0C5F18A3CD24}"/>
                </a:ext>
              </a:extLst>
            </p:cNvPr>
            <p:cNvSpPr txBox="1"/>
            <p:nvPr/>
          </p:nvSpPr>
          <p:spPr>
            <a:xfrm>
              <a:off x="1439627" y="5334333"/>
              <a:ext cx="171704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Model configurations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9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F58B-B495-DCB8-3E5D-A48551DE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6C26-E2F4-DD85-79AD-F2635195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Transformer-style architecture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2CC1-CAB6-6F1D-DAF4-5888E459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947A-0FF2-E8E4-5115-15CFA2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70" b="1"/>
          <a:stretch/>
        </p:blipFill>
        <p:spPr>
          <a:xfrm>
            <a:off x="4772276" y="2195675"/>
            <a:ext cx="6581524" cy="3458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268D0-8E03-79FC-D650-4BEC3E0A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664"/>
            <a:ext cx="3934076" cy="40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73A-A504-5E37-FDDB-703A326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9B6FA-343F-5D65-FEAD-20EC37CD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CNN-style/hierachical architecture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E5C6-B6F0-19A6-04EA-12C8092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170FF-729E-3D93-399C-5FC7D618B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0" t="22849" r="4555"/>
          <a:stretch/>
        </p:blipFill>
        <p:spPr>
          <a:xfrm>
            <a:off x="3256320" y="2109950"/>
            <a:ext cx="5869860" cy="30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7286-C29E-7288-D745-11330926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05337-7317-F7DB-1386-3AAA0D2A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51DD2-F14F-A99C-7192-89E971ED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99" y="1690688"/>
            <a:ext cx="9024001" cy="33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91F1-0606-D795-2A18-147A2D7E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4703D-23E8-CAD9-32E9-C517774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476F6-2128-5BB6-4419-0D01AF47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71" y="1690688"/>
            <a:ext cx="9308657" cy="3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943-5421-A6A5-C1D2-29BA9E6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81BBF-A7BA-A47F-068A-F1A90B77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C6109-CF26-1FF6-869F-05231DD1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1690688"/>
            <a:ext cx="9413240" cy="34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DD43-38F3-D139-06A3-E8B57A1E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GFNet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435A-9BC6-20B4-3D3D-D02A7730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transformer-style architecture that learns long-term spatial dependencies in the </a:t>
            </a:r>
            <a:r>
              <a:rPr lang="en-US" sz="2400" b="1" dirty="0"/>
              <a:t>frequency domain with log-linear complexity.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very competitive alternative to transformer-style models and CNNs in </a:t>
            </a:r>
            <a:r>
              <a:rPr lang="en-US" sz="2400" b="1" dirty="0"/>
              <a:t>efficiency, generalization ability and robustness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6EC6E-09D5-2386-ABB6-C4C4BFB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2A05-3A2C-54BC-44C7-A2ED3175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MetaFormer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33895-33B8-B4B2-BDF2-67F0965FF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C1AD5-FD07-B047-E54A-71B442F5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B1C4-AAC7-63AC-6B3B-064408E4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E27A-45CC-9234-9AE6-D3BDD2FB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0"/>
            <a:ext cx="10515600" cy="17837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Hypothesis</a:t>
            </a:r>
            <a:r>
              <a:rPr lang="en-US" sz="2000" dirty="0"/>
              <a:t>: Instead of the specific token mixer, the general architecture, termed </a:t>
            </a:r>
            <a:r>
              <a:rPr lang="en-US" sz="2000" dirty="0" err="1"/>
              <a:t>MetaFormer</a:t>
            </a:r>
            <a:r>
              <a:rPr lang="en-US" sz="2000" dirty="0"/>
              <a:t>, is more essential for the model to achieve competitive performance.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Verification</a:t>
            </a:r>
            <a:r>
              <a:rPr lang="en-US" sz="2000" dirty="0"/>
              <a:t>: Specify the token mixer as an extremely simple operator, pooling, and find the derived model </a:t>
            </a:r>
            <a:r>
              <a:rPr lang="en-US" sz="2000" dirty="0" err="1"/>
              <a:t>PoolFormer</a:t>
            </a:r>
            <a:r>
              <a:rPr lang="en-US" sz="2000" dirty="0"/>
              <a:t> outperforms well-tuned Vision Transformer/MLP-like/</a:t>
            </a:r>
            <a:r>
              <a:rPr lang="en-US" sz="2000" dirty="0" err="1"/>
              <a:t>ResNet</a:t>
            </a:r>
            <a:r>
              <a:rPr lang="en-US" sz="2000" dirty="0"/>
              <a:t> baselines.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0A22-40F2-D4C5-8720-DBB11BC1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B1859-D3F0-1589-071C-4F31A4E4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" t="-1" r="3983" b="34727"/>
          <a:stretch/>
        </p:blipFill>
        <p:spPr>
          <a:xfrm>
            <a:off x="2171059" y="1690687"/>
            <a:ext cx="7849881" cy="32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92D1-0E85-4FE3-81C9-7A1736D1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021-8B19-4657-B772-349B817E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Rao et al – Tsinghua University, China, </a:t>
            </a:r>
            <a:r>
              <a:rPr lang="en-US" sz="2400" b="1" i="1" dirty="0"/>
              <a:t>Global Filter Networks for Image Classification</a:t>
            </a:r>
            <a:r>
              <a:rPr lang="en-US" sz="2400" dirty="0"/>
              <a:t>, </a:t>
            </a:r>
            <a:r>
              <a:rPr lang="en-US" sz="2400" dirty="0" err="1"/>
              <a:t>NeurIPS</a:t>
            </a:r>
            <a:r>
              <a:rPr lang="en-US" sz="2400" dirty="0"/>
              <a:t> 2021.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Yu et al – Sea AI Lab, Singapore</a:t>
            </a:r>
            <a:r>
              <a:rPr lang="en-US" sz="2400" b="1" i="1" dirty="0"/>
              <a:t>, </a:t>
            </a:r>
            <a:r>
              <a:rPr lang="en-US" sz="2400" b="1" i="1" dirty="0" err="1"/>
              <a:t>MetaFormer</a:t>
            </a:r>
            <a:r>
              <a:rPr lang="en-US" sz="2400" b="1" i="1" dirty="0"/>
              <a:t> is Actually What You Need for Vision</a:t>
            </a:r>
            <a:r>
              <a:rPr lang="en-US" sz="2400" dirty="0"/>
              <a:t>, CVPR 2022.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13AF-F64E-4C07-9999-E91A9A7E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Lab – Sungkyunkwan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CC385-88B4-4716-8775-547AB827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C5A-AE1C-4C4F-BDD1-68627A9CE6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12D9-8148-658B-C424-4036DC06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8BD6-347E-04CE-7D50-E72A556E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MetaFormer</a:t>
            </a:r>
            <a:r>
              <a:rPr lang="en-US" sz="2000" dirty="0"/>
              <a:t> is a general architecture where the token mixer is not specified while the other components are kept the same as Transformers.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9339-583F-86CD-8B8D-D21949F1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9B21AA3-2345-3236-58D2-5906BDA6B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8972"/>
                  </p:ext>
                </p:extLst>
              </p:nvPr>
            </p:nvGraphicFramePr>
            <p:xfrm>
              <a:off x="838200" y="2446909"/>
              <a:ext cx="10515600" cy="3730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7720">
                      <a:extLst>
                        <a:ext uri="{9D8B030D-6E8A-4147-A177-3AD203B41FA5}">
                          <a16:colId xmlns:a16="http://schemas.microsoft.com/office/drawing/2014/main" val="229339474"/>
                        </a:ext>
                      </a:extLst>
                    </a:gridCol>
                    <a:gridCol w="8437880">
                      <a:extLst>
                        <a:ext uri="{9D8B030D-6E8A-4147-A177-3AD203B41FA5}">
                          <a16:colId xmlns:a16="http://schemas.microsoft.com/office/drawing/2014/main" val="13588024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Input embedding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5720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InputEmb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	(1)</a:t>
                          </a:r>
                        </a:p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572000" algn="l"/>
                            </a:tabLst>
                          </a:pPr>
                          <a:r>
                            <a:rPr lang="en-US" sz="1600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denotes the embedding tokens with sequence length N and embedding</a:t>
                          </a:r>
                          <a:r>
                            <a:rPr lang="en-US" sz="1600" baseline="0" dirty="0"/>
                            <a:t> dimension C.</a:t>
                          </a:r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6253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First sub-block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5720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TokenMixer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dirty="0"/>
                            <a:t>	(2)</a:t>
                          </a:r>
                        </a:p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572000" algn="l"/>
                            </a:tabLst>
                          </a:pPr>
                          <a:r>
                            <a:rPr lang="en-US" sz="1600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Norm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denotes</a:t>
                          </a:r>
                          <a:r>
                            <a:rPr lang="en-US" sz="1600" baseline="0" dirty="0"/>
                            <a:t> the normalization;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TokenMixer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means a module mainly</a:t>
                          </a:r>
                          <a:r>
                            <a:rPr lang="en-US" sz="1600" baseline="0" dirty="0"/>
                            <a:t> working for mixing token information.</a:t>
                          </a:r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7082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Second sub-block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5720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	(3)</a:t>
                          </a:r>
                        </a:p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4572000" algn="l"/>
                            </a:tabLst>
                          </a:pPr>
                          <a:r>
                            <a:rPr lang="en-US" sz="1600" dirty="0"/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𝑟𝐶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are learnable parameters with MLP expansion</a:t>
                          </a:r>
                          <a:r>
                            <a:rPr lang="en-US" sz="1600" baseline="0" dirty="0"/>
                            <a:t> ratio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1600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is an activation function.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13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Instantiations of </a:t>
                          </a:r>
                          <a:r>
                            <a:rPr lang="en-US" dirty="0" err="1"/>
                            <a:t>MetaFormer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Token Mixer specified as Attention/Spatial MLP</a:t>
                          </a:r>
                        </a:p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dirty="0" err="1">
                              <a:sym typeface="Wingdings" panose="05000000000000000000" pitchFamily="2" charset="2"/>
                            </a:rPr>
                            <a:t>MetaFormer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 instantiated as Transformer/MLP-like model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802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9B21AA3-2345-3236-58D2-5906BDA6B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338972"/>
                  </p:ext>
                </p:extLst>
              </p:nvPr>
            </p:nvGraphicFramePr>
            <p:xfrm>
              <a:off x="838200" y="2446909"/>
              <a:ext cx="10515600" cy="3730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7720">
                      <a:extLst>
                        <a:ext uri="{9D8B030D-6E8A-4147-A177-3AD203B41FA5}">
                          <a16:colId xmlns:a16="http://schemas.microsoft.com/office/drawing/2014/main" val="229339474"/>
                        </a:ext>
                      </a:extLst>
                    </a:gridCol>
                    <a:gridCol w="8437880">
                      <a:extLst>
                        <a:ext uri="{9D8B030D-6E8A-4147-A177-3AD203B41FA5}">
                          <a16:colId xmlns:a16="http://schemas.microsoft.com/office/drawing/2014/main" val="1358802416"/>
                        </a:ext>
                      </a:extLst>
                    </a:gridCol>
                  </a:tblGrid>
                  <a:tr h="98628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Input embedding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21" b="-288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253196"/>
                      </a:ext>
                    </a:extLst>
                  </a:tr>
                  <a:tr h="10286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First sub-block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21" t="-95858" b="-1763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082426"/>
                      </a:ext>
                    </a:extLst>
                  </a:tr>
                  <a:tr h="98729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Second sub-block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21" t="-204321" b="-83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131414"/>
                      </a:ext>
                    </a:extLst>
                  </a:tr>
                  <a:tr h="7278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Instantiations of </a:t>
                          </a:r>
                          <a:r>
                            <a:rPr lang="en-US" dirty="0" err="1"/>
                            <a:t>MetaFormer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Token Mixer specified as Attention/Spatial MLP</a:t>
                          </a:r>
                        </a:p>
                        <a:p>
                          <a:pPr algn="l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dirty="0" err="1">
                              <a:sym typeface="Wingdings" panose="05000000000000000000" pitchFamily="2" charset="2"/>
                            </a:rPr>
                            <a:t>MetaFormer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 instantiated as Transformer/MLP-like model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802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005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32B-A5D9-BD47-79E0-F301ABF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PoolFormer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D2CD7-5F8F-F342-3094-A84F22A83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964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Pooling Token Mixer (linear complexity):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dirty="0"/>
                  <a:t>For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z="1800" dirty="0"/>
                  <a:t>	(4)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where K is the pooling size.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D2CD7-5F8F-F342-3094-A84F22A83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96435"/>
              </a:xfrm>
              <a:blipFill>
                <a:blip r:embed="rId2"/>
                <a:stretch>
                  <a:fillRect l="-522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B5E7-1F18-DE13-44C3-BCAA7BD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C2304-E9CB-922C-E501-5ABC7687D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28"/>
          <a:stretch/>
        </p:blipFill>
        <p:spPr>
          <a:xfrm>
            <a:off x="1648347" y="3826465"/>
            <a:ext cx="8895305" cy="2890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1C72C-6EFE-8FC4-DD61-9EE11F38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54" y="518160"/>
            <a:ext cx="4508520" cy="32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32B-A5D9-BD47-79E0-F301ABF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PoolFormer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CD7-5F8F-F342-3094-A84F22A8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964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Model Configurations: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B5E7-1F18-DE13-44C3-BCAA7BD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19C87-A36B-1103-A771-5D97418C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00"/>
          <a:stretch/>
        </p:blipFill>
        <p:spPr>
          <a:xfrm>
            <a:off x="3611702" y="1545590"/>
            <a:ext cx="4968595" cy="51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73A-5192-1693-6194-9360A2D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0DFB-8F09-5178-693D-E78A7AFB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D3533-B945-92F1-0AB5-A71DE1442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" r="5391" b="12778"/>
          <a:stretch/>
        </p:blipFill>
        <p:spPr>
          <a:xfrm>
            <a:off x="2296566" y="1371599"/>
            <a:ext cx="7598867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6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A73A-5192-1693-6194-9360A2D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0DFB-8F09-5178-693D-E78A7AFB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81F29-8583-6327-B273-45B87095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62" y="1909081"/>
            <a:ext cx="9304476" cy="30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5418-48D4-A5E6-2573-5EC65972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ECEC4-A5A3-6339-21C5-678E4CC6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COCO object detection: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D81AB-FC0B-99B1-7644-7FFA6FD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E2C7C-5892-87CA-0A67-74F5287C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16" y="2508300"/>
            <a:ext cx="10661968" cy="30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3161-9FB9-8669-C423-324F4072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88BF7-A26C-4245-06E6-193052CE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ADE20k semantic segmentation: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5140B-2883-F302-019C-16F7AF6B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B1EBE-C4FB-17E8-0382-EB32FEB91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" b="2233"/>
          <a:stretch/>
        </p:blipFill>
        <p:spPr>
          <a:xfrm>
            <a:off x="3581401" y="2247725"/>
            <a:ext cx="5005886" cy="44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21-1A25-5DCF-6AC4-300F24EC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20F6A-73C4-720E-9AB2-363F2633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78D97-9F44-80AF-AA67-E1377CF6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40" y="1370606"/>
            <a:ext cx="9233519" cy="54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1E61-2524-2A50-6A5D-BE0339A6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MetaFormer</a:t>
            </a:r>
            <a:r>
              <a:rPr lang="en-US" dirty="0"/>
              <a:t> &amp; </a:t>
            </a:r>
            <a:r>
              <a:rPr lang="en-US" dirty="0" err="1"/>
              <a:t>PoolFormer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6D46-5F92-B1DB-1717-A4FF779B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/>
              <a:t>MetaFormer</a:t>
            </a:r>
            <a:r>
              <a:rPr lang="en-US" sz="2400" dirty="0"/>
              <a:t>: transformer-like architecture with the attention abstracted as a token mixer.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/>
              <a:t>PoolFormer</a:t>
            </a:r>
            <a:r>
              <a:rPr lang="en-US" sz="2400" dirty="0"/>
              <a:t>: </a:t>
            </a:r>
            <a:r>
              <a:rPr lang="en-US" sz="2400" dirty="0" err="1"/>
              <a:t>MetaFormer</a:t>
            </a:r>
            <a:r>
              <a:rPr lang="en-US" sz="2400" dirty="0"/>
              <a:t> with pooling as the token mixer, can achieve competitive performance on different vision tasks.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err="1"/>
              <a:t>MetaFormer</a:t>
            </a:r>
            <a:r>
              <a:rPr lang="en-US" sz="2400" b="1" i="1" dirty="0"/>
              <a:t> Baselines for Vision</a:t>
            </a:r>
            <a:r>
              <a:rPr lang="en-US" sz="2400" dirty="0"/>
              <a:t>, </a:t>
            </a:r>
            <a:r>
              <a:rPr lang="en-US" sz="2400" dirty="0" err="1"/>
              <a:t>arXiv</a:t>
            </a:r>
            <a:r>
              <a:rPr lang="en-US" sz="2400" dirty="0"/>
              <a:t> 10/2022: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IdentityFormer</a:t>
            </a:r>
            <a:r>
              <a:rPr lang="en-US" sz="2000" dirty="0"/>
              <a:t> block: identity mapping token mixer.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RandFormer</a:t>
            </a:r>
            <a:r>
              <a:rPr lang="en-US" sz="2000" dirty="0"/>
              <a:t> block: global random mixing token mixer.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ConvFormer</a:t>
            </a:r>
            <a:r>
              <a:rPr lang="en-US" sz="2000" dirty="0"/>
              <a:t> block: separable </a:t>
            </a:r>
            <a:r>
              <a:rPr lang="en-US" sz="2000" dirty="0" err="1"/>
              <a:t>depthwise</a:t>
            </a:r>
            <a:r>
              <a:rPr lang="en-US" sz="2000" dirty="0"/>
              <a:t> convolution token mixer.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StarRELU</a:t>
            </a:r>
            <a:r>
              <a:rPr lang="en-US" sz="2000" dirty="0"/>
              <a:t>: more accurate and more efficient than GELU.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B8F12-E7E6-D29F-4779-746F515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2FEB-6789-40E2-90B8-B11AC28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EA81D-1580-4A1B-AD3C-9C0D61689C22}"/>
              </a:ext>
            </a:extLst>
          </p:cNvPr>
          <p:cNvSpPr/>
          <p:nvPr/>
        </p:nvSpPr>
        <p:spPr>
          <a:xfrm>
            <a:off x="1976932" y="2967335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300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B40035-E074-2E90-2859-DFC33D33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4638-8361-E1E1-9D6F-DAC29780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F812F5-4487-C1B5-8381-666E572CC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12776" r="3510" b="5728"/>
          <a:stretch/>
        </p:blipFill>
        <p:spPr bwMode="auto">
          <a:xfrm>
            <a:off x="341356" y="1690688"/>
            <a:ext cx="5510804" cy="37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F18D38F-0F55-E245-FF08-B346EFEEDFAA}"/>
              </a:ext>
            </a:extLst>
          </p:cNvPr>
          <p:cNvGrpSpPr/>
          <p:nvPr/>
        </p:nvGrpSpPr>
        <p:grpSpPr>
          <a:xfrm>
            <a:off x="6339842" y="1690688"/>
            <a:ext cx="5510802" cy="3954400"/>
            <a:chOff x="6339842" y="1737284"/>
            <a:chExt cx="5510802" cy="3954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FE52B99-5998-9956-E5D2-246C083F2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5"/>
            <a:stretch/>
          </p:blipFill>
          <p:spPr bwMode="auto">
            <a:xfrm>
              <a:off x="6339842" y="2137394"/>
              <a:ext cx="5510802" cy="315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03EDD4-AC08-06A7-8214-F7476E3BD6E7}"/>
                </a:ext>
              </a:extLst>
            </p:cNvPr>
            <p:cNvSpPr txBox="1"/>
            <p:nvPr/>
          </p:nvSpPr>
          <p:spPr>
            <a:xfrm>
              <a:off x="8373827" y="1737284"/>
              <a:ext cx="1442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Convolution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64665A-6205-A798-5DDD-24B87172EF79}"/>
                </a:ext>
              </a:extLst>
            </p:cNvPr>
            <p:cNvSpPr txBox="1"/>
            <p:nvPr/>
          </p:nvSpPr>
          <p:spPr>
            <a:xfrm>
              <a:off x="8289540" y="5291574"/>
              <a:ext cx="1611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Self-attention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C8592C5-E251-47BD-CCC6-75C982A1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10982960" cy="365125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Dosovitskiy</a:t>
            </a:r>
            <a:r>
              <a:rPr lang="en-US" dirty="0">
                <a:solidFill>
                  <a:schemeClr val="tx1"/>
                </a:solidFill>
              </a:rPr>
              <a:t> et al, </a:t>
            </a:r>
            <a:r>
              <a:rPr lang="en-US" b="1" i="1" dirty="0">
                <a:solidFill>
                  <a:schemeClr val="tx1"/>
                </a:solidFill>
              </a:rPr>
              <a:t>An Image is Worth 16x16 Words: Transformers for Image Recognition at Scale</a:t>
            </a:r>
            <a:r>
              <a:rPr lang="en-US" dirty="0">
                <a:solidFill>
                  <a:schemeClr val="tx1"/>
                </a:solidFill>
              </a:rPr>
              <a:t>, ICLR 2021.</a:t>
            </a:r>
          </a:p>
        </p:txBody>
      </p:sp>
    </p:spTree>
    <p:extLst>
      <p:ext uri="{BB962C8B-B14F-4D97-AF65-F5344CB8AC3E}">
        <p14:creationId xmlns:p14="http://schemas.microsoft.com/office/powerpoint/2010/main" val="99904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9FA4-1895-A208-437F-B0394BAF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MLP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760A7-54E6-3ACD-607E-46FE3010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4</a:t>
            </a:fld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70F9D4-3F0F-4661-1626-85593EECA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4" t="186" r="8527" b="23179"/>
          <a:stretch/>
        </p:blipFill>
        <p:spPr>
          <a:xfrm>
            <a:off x="1666241" y="1690688"/>
            <a:ext cx="8859517" cy="46656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A400-6E87-65A2-61C1-0B38F45A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920" y="6356350"/>
            <a:ext cx="10972799" cy="365125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Tolstikhin</a:t>
            </a:r>
            <a:r>
              <a:rPr lang="en-US" dirty="0">
                <a:solidFill>
                  <a:schemeClr val="tx1"/>
                </a:solidFill>
              </a:rPr>
              <a:t> et al, </a:t>
            </a:r>
            <a:r>
              <a:rPr lang="en-US" b="1" i="1" dirty="0">
                <a:solidFill>
                  <a:schemeClr val="tx1"/>
                </a:solidFill>
              </a:rPr>
              <a:t>MLP-Mixer: An all-MLP Architecture for Vision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NeurIPS</a:t>
            </a:r>
            <a:r>
              <a:rPr lang="en-US" dirty="0">
                <a:solidFill>
                  <a:schemeClr val="tx1"/>
                </a:solidFill>
              </a:rPr>
              <a:t> 2021.</a:t>
            </a:r>
          </a:p>
        </p:txBody>
      </p:sp>
    </p:spTree>
    <p:extLst>
      <p:ext uri="{BB962C8B-B14F-4D97-AF65-F5344CB8AC3E}">
        <p14:creationId xmlns:p14="http://schemas.microsoft.com/office/powerpoint/2010/main" val="200719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9FA4-1895-A208-437F-B0394BAF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MLP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760A7-54E6-3ACD-607E-46FE3010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E2612-7C75-A915-0998-13BE05E8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3" y="1930401"/>
            <a:ext cx="10976643" cy="3780154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FC03C2-BAE2-6FE3-BC23-11EC2D3C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920" y="6356350"/>
            <a:ext cx="10972799" cy="365125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Tolstikhin</a:t>
            </a:r>
            <a:r>
              <a:rPr lang="en-US" dirty="0">
                <a:solidFill>
                  <a:schemeClr val="tx1"/>
                </a:solidFill>
              </a:rPr>
              <a:t> et al, </a:t>
            </a:r>
            <a:r>
              <a:rPr lang="en-US" b="1" i="1" dirty="0">
                <a:solidFill>
                  <a:schemeClr val="tx1"/>
                </a:solidFill>
              </a:rPr>
              <a:t>MLP-Mixer: An all-MLP Architecture for Vision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NeurIPS</a:t>
            </a:r>
            <a:r>
              <a:rPr lang="en-US" dirty="0">
                <a:solidFill>
                  <a:schemeClr val="tx1"/>
                </a:solidFill>
              </a:rPr>
              <a:t> 2021.</a:t>
            </a:r>
          </a:p>
        </p:txBody>
      </p:sp>
    </p:spTree>
    <p:extLst>
      <p:ext uri="{BB962C8B-B14F-4D97-AF65-F5344CB8AC3E}">
        <p14:creationId xmlns:p14="http://schemas.microsoft.com/office/powerpoint/2010/main" val="279045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D5A78-CBE1-EE21-B0FB-9DF946A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EDA054-5F56-EC1D-73D5-708E358AC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0560" y="1825625"/>
                <a:ext cx="9383240" cy="489585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algn="just"/>
                <a:r>
                  <a:rPr lang="en-US" sz="2000" b="1" dirty="0"/>
                  <a:t>Convolution</a:t>
                </a:r>
                <a:r>
                  <a:rPr lang="en-US" sz="2000" dirty="0"/>
                  <a:t>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𝑐𝑜𝑛𝑣</m:t>
                            </m:r>
                          </m:sup>
                        </m:sSubSup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𝑐𝑜𝑛𝑣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endParaRPr lang="en-US" sz="1800" dirty="0"/>
              </a:p>
              <a:p>
                <a:pPr algn="just"/>
                <a:r>
                  <a:rPr lang="en-US" sz="2000" b="1" dirty="0"/>
                  <a:t>Vision transformers</a:t>
                </a:r>
                <a:r>
                  <a:rPr lang="en-US" sz="2000" dirty="0"/>
                  <a:t>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endParaRPr lang="en-US" sz="1800" dirty="0"/>
              </a:p>
              <a:p>
                <a:pPr algn="just"/>
                <a:r>
                  <a:rPr lang="en-US" sz="2000" b="1" dirty="0"/>
                  <a:t>MLP models</a:t>
                </a:r>
                <a:r>
                  <a:rPr lang="en-US" sz="2000" dirty="0"/>
                  <a:t>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𝑚𝑙𝑝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𝑚𝑙𝑝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EDA054-5F56-EC1D-73D5-708E358AC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0560" y="1825625"/>
                <a:ext cx="9383240" cy="4895850"/>
              </a:xfrm>
              <a:blipFill>
                <a:blip r:embed="rId2"/>
                <a:stretch>
                  <a:fillRect l="-649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CAB19D-4558-108A-259D-0184DBA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BFB5F-F5E9-20D0-0E7D-2A5BED8AB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8"/>
          <a:stretch/>
        </p:blipFill>
        <p:spPr>
          <a:xfrm>
            <a:off x="411760" y="1690688"/>
            <a:ext cx="1558799" cy="4246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4E11E-6208-64E1-7606-7C721B8F3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93" r="8754" b="24085"/>
          <a:stretch/>
        </p:blipFill>
        <p:spPr>
          <a:xfrm>
            <a:off x="7288296" y="3277874"/>
            <a:ext cx="4065504" cy="221779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37367C4-67D0-1E02-1C3C-615F7FF30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b="50857"/>
          <a:stretch/>
        </p:blipFill>
        <p:spPr bwMode="auto">
          <a:xfrm>
            <a:off x="6940427" y="2017987"/>
            <a:ext cx="4479192" cy="12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7997C6-CDA2-2218-E9C8-916DE452FC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15" t="10323" r="42987" b="75921"/>
          <a:stretch/>
        </p:blipFill>
        <p:spPr>
          <a:xfrm>
            <a:off x="7218674" y="5495664"/>
            <a:ext cx="3922698" cy="10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4448C8-81D9-3BE7-FAFF-C850D91B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GFNet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99E86-61A2-08DC-DE39-12C70412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3738-053A-4DDF-4CC8-72B1F39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355E0-A3AB-0AC5-9299-55E076E0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EF4C64-33B3-157B-AA79-72611C157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54320"/>
                <a:ext cx="10515600" cy="136715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950" dirty="0"/>
                  <a:t>Learn the interactions among spatial locations in the frequency domain with learnable </a:t>
                </a:r>
                <a:r>
                  <a:rPr lang="en-US" sz="1950" i="1" dirty="0"/>
                  <a:t>global filters</a:t>
                </a:r>
                <a:r>
                  <a:rPr lang="en-US" sz="1950" dirty="0"/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950" dirty="0"/>
                  <a:t>Have log-linear complexity </a:t>
                </a:r>
                <a14:m>
                  <m:oMath xmlns:m="http://schemas.openxmlformats.org/officeDocument/2006/math">
                    <m:r>
                      <a:rPr lang="en-US" sz="19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9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n-US" sz="195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19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1950" dirty="0"/>
                  <a:t> instead of quadratic.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950" dirty="0"/>
                  <a:t>Global filter layer is equivalent to a </a:t>
                </a:r>
                <a:r>
                  <a:rPr lang="en-US" sz="1950" dirty="0" err="1"/>
                  <a:t>depthwise</a:t>
                </a:r>
                <a:r>
                  <a:rPr lang="en-US" sz="1950" dirty="0"/>
                  <a:t> </a:t>
                </a:r>
                <a:r>
                  <a:rPr lang="en-US" sz="1950" i="1" dirty="0"/>
                  <a:t>global circular convolution </a:t>
                </a:r>
                <a:r>
                  <a:rPr lang="en-US" sz="1950" dirty="0"/>
                  <a:t>with filter size </a:t>
                </a:r>
                <a14:m>
                  <m:oMath xmlns:m="http://schemas.openxmlformats.org/officeDocument/2006/math">
                    <m:r>
                      <a:rPr lang="en-US" sz="195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9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950" dirty="0"/>
                  <a:t> (The convolution theorem).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EF4C64-33B3-157B-AA79-72611C157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54320"/>
                <a:ext cx="10515600" cy="1367155"/>
              </a:xfrm>
              <a:blipFill>
                <a:blip r:embed="rId2"/>
                <a:stretch>
                  <a:fillRect l="-522" t="-2222" r="-52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D211-22B5-AA07-CCA0-67D3E86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596F0-5717-F6A8-8FA4-8D602C99688B}"/>
              </a:ext>
            </a:extLst>
          </p:cNvPr>
          <p:cNvGrpSpPr/>
          <p:nvPr/>
        </p:nvGrpSpPr>
        <p:grpSpPr>
          <a:xfrm>
            <a:off x="1597891" y="1690688"/>
            <a:ext cx="8996217" cy="3663632"/>
            <a:chOff x="1463620" y="1690688"/>
            <a:chExt cx="8996217" cy="3663632"/>
          </a:xfrm>
        </p:grpSpPr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4CEE266E-C742-2DFF-0A5C-ECE89A51C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347"/>
            <a:stretch/>
          </p:blipFill>
          <p:spPr>
            <a:xfrm>
              <a:off x="2962338" y="1690688"/>
              <a:ext cx="7497499" cy="36636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86EF9-BC69-0908-9748-E77B1AF46F07}"/>
                </a:ext>
              </a:extLst>
            </p:cNvPr>
            <p:cNvSpPr txBox="1"/>
            <p:nvPr/>
          </p:nvSpPr>
          <p:spPr>
            <a:xfrm>
              <a:off x="1463620" y="3279596"/>
              <a:ext cx="14987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NimbusRomNo9L-Medi"/>
                </a:rPr>
                <a:t>The overall architecture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9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355E0-A3AB-0AC5-9299-55E076E0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EF4C64-33B3-157B-AA79-72611C157B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5354320"/>
                <a:ext cx="5725160" cy="13668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b="0" dirty="0"/>
                  <a:t>Global Filter Layer:</a:t>
                </a:r>
              </a:p>
              <a:p>
                <a:pPr marL="457200" lvl="1" indent="-233363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b="0" dirty="0"/>
                  <a:t>2D discrete Fourier transform: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2300" dirty="0"/>
              </a:p>
              <a:p>
                <a:pPr marL="457200" lvl="1" indent="-233363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b="0" dirty="0"/>
                  <a:t>Global filters: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300" b="0" dirty="0">
                  <a:ea typeface="Cambria Math" panose="02040503050406030204" pitchFamily="18" charset="0"/>
                </a:endParaRPr>
              </a:p>
              <a:p>
                <a:pPr marL="457200" lvl="1" indent="-233363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dirty="0"/>
                  <a:t>2D inverse discrete Fourier transform 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["/>
                        <m:endChr m:val="]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EF4C64-33B3-157B-AA79-72611C157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5354320"/>
                <a:ext cx="5725160" cy="1366838"/>
              </a:xfrm>
              <a:blipFill>
                <a:blip r:embed="rId2"/>
                <a:stretch>
                  <a:fillRect l="-958" t="-8000" r="-426" b="-6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0CAA4AB-2FF3-C473-643C-0B9474E6676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20560" y="5395595"/>
                <a:ext cx="4333240" cy="132556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Generalized: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𝐺𝐹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𝐺𝐹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𝐺𝐹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0CAA4AB-2FF3-C473-643C-0B9474E66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20560" y="5395595"/>
                <a:ext cx="4333240" cy="1325563"/>
              </a:xfrm>
              <a:blipFill>
                <a:blip r:embed="rId3"/>
                <a:stretch>
                  <a:fillRect l="-1266" t="-4587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D211-22B5-AA07-CCA0-67D3E86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41A28F-7822-0972-673A-44684F6583CC}"/>
              </a:ext>
            </a:extLst>
          </p:cNvPr>
          <p:cNvGrpSpPr/>
          <p:nvPr/>
        </p:nvGrpSpPr>
        <p:grpSpPr>
          <a:xfrm>
            <a:off x="1597891" y="1690688"/>
            <a:ext cx="8996217" cy="3663632"/>
            <a:chOff x="1463620" y="1690688"/>
            <a:chExt cx="8996217" cy="3663632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16F4DF6F-B18B-85BB-1B49-6E7D98655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0347"/>
            <a:stretch/>
          </p:blipFill>
          <p:spPr>
            <a:xfrm>
              <a:off x="2962338" y="1690688"/>
              <a:ext cx="7497499" cy="366363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90154F-9445-BC29-15BF-967559E275F2}"/>
                </a:ext>
              </a:extLst>
            </p:cNvPr>
            <p:cNvSpPr txBox="1"/>
            <p:nvPr/>
          </p:nvSpPr>
          <p:spPr>
            <a:xfrm>
              <a:off x="1463620" y="3279596"/>
              <a:ext cx="14987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NimbusRomNo9L-Medi"/>
                </a:rPr>
                <a:t>The overall architecture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92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700</Words>
  <Application>Microsoft Office PowerPoint</Application>
  <PresentationFormat>Widescreen</PresentationFormat>
  <Paragraphs>131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NimbusRomNo9L-Medi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GFNet &amp; MetaFormer</vt:lpstr>
      <vt:lpstr>References</vt:lpstr>
      <vt:lpstr>Vision Transformers</vt:lpstr>
      <vt:lpstr>Pure MLP Models</vt:lpstr>
      <vt:lpstr>Pure MLP Models</vt:lpstr>
      <vt:lpstr>Generalization</vt:lpstr>
      <vt:lpstr>GFNet</vt:lpstr>
      <vt:lpstr>Global Filter Networks</vt:lpstr>
      <vt:lpstr>Global Filter Networks</vt:lpstr>
      <vt:lpstr>Global Filter Layer</vt:lpstr>
      <vt:lpstr>Global Filter Networks</vt:lpstr>
      <vt:lpstr>ImageNet Classification</vt:lpstr>
      <vt:lpstr>ImageNet Classification</vt:lpstr>
      <vt:lpstr>Transfer Learning</vt:lpstr>
      <vt:lpstr>Downstream Task</vt:lpstr>
      <vt:lpstr>Robustness</vt:lpstr>
      <vt:lpstr>GFNet:</vt:lpstr>
      <vt:lpstr>MetaFormer</vt:lpstr>
      <vt:lpstr>MetaFormer</vt:lpstr>
      <vt:lpstr>MetaFormer</vt:lpstr>
      <vt:lpstr>PoolFormer</vt:lpstr>
      <vt:lpstr>PoolFormer</vt:lpstr>
      <vt:lpstr>ImageNet Classification</vt:lpstr>
      <vt:lpstr>ImageNet Classification</vt:lpstr>
      <vt:lpstr>Downstream Tasks</vt:lpstr>
      <vt:lpstr>Downstream Tasks</vt:lpstr>
      <vt:lpstr>Ablation</vt:lpstr>
      <vt:lpstr>MetaFormer &amp; PoolFormer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SeMask: Semantically Masked Transformers for Semantic Segmentation</dc:title>
  <dc:creator>Huy Hung Nguyen</dc:creator>
  <cp:lastModifiedBy>Huy Hung Nguyen</cp:lastModifiedBy>
  <cp:revision>284</cp:revision>
  <dcterms:created xsi:type="dcterms:W3CDTF">2022-06-17T06:45:31Z</dcterms:created>
  <dcterms:modified xsi:type="dcterms:W3CDTF">2022-11-05T02:15:17Z</dcterms:modified>
</cp:coreProperties>
</file>