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80" r:id="rId2"/>
    <p:sldId id="282" r:id="rId3"/>
    <p:sldId id="283" r:id="rId4"/>
    <p:sldId id="292" r:id="rId5"/>
    <p:sldId id="284" r:id="rId6"/>
    <p:sldId id="295" r:id="rId7"/>
    <p:sldId id="285" r:id="rId8"/>
    <p:sldId id="294" r:id="rId9"/>
    <p:sldId id="297" r:id="rId10"/>
    <p:sldId id="289" r:id="rId11"/>
    <p:sldId id="296" r:id="rId12"/>
    <p:sldId id="298" r:id="rId13"/>
    <p:sldId id="299" r:id="rId14"/>
    <p:sldId id="300" r:id="rId15"/>
    <p:sldId id="302" r:id="rId16"/>
    <p:sldId id="303"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341" autoAdjust="0"/>
  </p:normalViewPr>
  <p:slideViewPr>
    <p:cSldViewPr snapToGrid="0">
      <p:cViewPr varScale="1">
        <p:scale>
          <a:sx n="100" d="100"/>
          <a:sy n="100" d="100"/>
        </p:scale>
        <p:origin x="2544"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BD57AF-0690-41F2-8E70-88544333EE5E}" type="datetimeFigureOut">
              <a:rPr lang="en-US" smtClean="0"/>
              <a:t>7/23/2022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F48579-A544-4C39-AE5B-D306F847D08B}" type="slidenum">
              <a:rPr lang="en-US" smtClean="0"/>
              <a:t>‹#›</a:t>
            </a:fld>
            <a:endParaRPr lang="en-US"/>
          </a:p>
        </p:txBody>
      </p:sp>
    </p:spTree>
    <p:extLst>
      <p:ext uri="{BB962C8B-B14F-4D97-AF65-F5344CB8AC3E}">
        <p14:creationId xmlns:p14="http://schemas.microsoft.com/office/powerpoint/2010/main" val="3109715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Conference on Neuron Information Processing Systems</a:t>
            </a:r>
          </a:p>
        </p:txBody>
      </p:sp>
      <p:sp>
        <p:nvSpPr>
          <p:cNvPr id="4" name="Slide Number Placeholder 3"/>
          <p:cNvSpPr>
            <a:spLocks noGrp="1"/>
          </p:cNvSpPr>
          <p:nvPr>
            <p:ph type="sldNum" sz="quarter" idx="5"/>
          </p:nvPr>
        </p:nvSpPr>
        <p:spPr/>
        <p:txBody>
          <a:bodyPr/>
          <a:lstStyle/>
          <a:p>
            <a:fld id="{C4F48579-A544-4C39-AE5B-D306F847D08B}" type="slidenum">
              <a:rPr lang="en-US" smtClean="0"/>
              <a:t>1</a:t>
            </a:fld>
            <a:endParaRPr lang="en-US"/>
          </a:p>
        </p:txBody>
      </p:sp>
    </p:spTree>
    <p:extLst>
      <p:ext uri="{BB962C8B-B14F-4D97-AF65-F5344CB8AC3E}">
        <p14:creationId xmlns:p14="http://schemas.microsoft.com/office/powerpoint/2010/main" val="2587610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F48579-A544-4C39-AE5B-D306F847D08B}" type="slidenum">
              <a:rPr lang="en-US" smtClean="0"/>
              <a:t>14</a:t>
            </a:fld>
            <a:endParaRPr lang="en-US"/>
          </a:p>
        </p:txBody>
      </p:sp>
    </p:spTree>
    <p:extLst>
      <p:ext uri="{BB962C8B-B14F-4D97-AF65-F5344CB8AC3E}">
        <p14:creationId xmlns:p14="http://schemas.microsoft.com/office/powerpoint/2010/main" val="4075981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F48579-A544-4C39-AE5B-D306F847D08B}" type="slidenum">
              <a:rPr lang="en-US" smtClean="0"/>
              <a:t>15</a:t>
            </a:fld>
            <a:endParaRPr lang="en-US"/>
          </a:p>
        </p:txBody>
      </p:sp>
    </p:spTree>
    <p:extLst>
      <p:ext uri="{BB962C8B-B14F-4D97-AF65-F5344CB8AC3E}">
        <p14:creationId xmlns:p14="http://schemas.microsoft.com/office/powerpoint/2010/main" val="2120793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F48579-A544-4C39-AE5B-D306F847D08B}" type="slidenum">
              <a:rPr lang="en-US" smtClean="0"/>
              <a:t>16</a:t>
            </a:fld>
            <a:endParaRPr lang="en-US"/>
          </a:p>
        </p:txBody>
      </p:sp>
    </p:spTree>
    <p:extLst>
      <p:ext uri="{BB962C8B-B14F-4D97-AF65-F5344CB8AC3E}">
        <p14:creationId xmlns:p14="http://schemas.microsoft.com/office/powerpoint/2010/main" val="980996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1x1 conv = pointwise conv</a:t>
            </a:r>
          </a:p>
        </p:txBody>
      </p:sp>
      <p:sp>
        <p:nvSpPr>
          <p:cNvPr id="4" name="Slide Number Placeholder 3"/>
          <p:cNvSpPr>
            <a:spLocks noGrp="1"/>
          </p:cNvSpPr>
          <p:nvPr>
            <p:ph type="sldNum" sz="quarter" idx="5"/>
          </p:nvPr>
        </p:nvSpPr>
        <p:spPr/>
        <p:txBody>
          <a:bodyPr/>
          <a:lstStyle/>
          <a:p>
            <a:fld id="{C4F48579-A544-4C39-AE5B-D306F847D08B}" type="slidenum">
              <a:rPr lang="en-US" smtClean="0"/>
              <a:t>3</a:t>
            </a:fld>
            <a:endParaRPr lang="en-US"/>
          </a:p>
        </p:txBody>
      </p:sp>
    </p:spTree>
    <p:extLst>
      <p:ext uri="{BB962C8B-B14F-4D97-AF65-F5344CB8AC3E}">
        <p14:creationId xmlns:p14="http://schemas.microsoft.com/office/powerpoint/2010/main" val="3091849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the Mixture architecture follows the structure of </a:t>
            </a:r>
            <a:r>
              <a:rPr lang="en-US" dirty="0" err="1"/>
              <a:t>ViT</a:t>
            </a:r>
            <a:r>
              <a:rPr lang="en-US" dirty="0"/>
              <a:t>.</a:t>
            </a:r>
          </a:p>
          <a:p>
            <a:r>
              <a:rPr lang="en-US" dirty="0"/>
              <a:t>Gaussian Error Linear Units is an activation function which weighs inputs using the standard Gaussian cumulative distribution function. In case of </a:t>
            </a:r>
            <a:r>
              <a:rPr lang="en-US" dirty="0" err="1"/>
              <a:t>ReLU</a:t>
            </a:r>
            <a:r>
              <a:rPr lang="en-US" dirty="0"/>
              <a:t> ( Rectified Linear Units ), the inputs are weighed using their sign.</a:t>
            </a:r>
          </a:p>
        </p:txBody>
      </p:sp>
      <p:sp>
        <p:nvSpPr>
          <p:cNvPr id="4" name="Slide Number Placeholder 3"/>
          <p:cNvSpPr>
            <a:spLocks noGrp="1"/>
          </p:cNvSpPr>
          <p:nvPr>
            <p:ph type="sldNum" sz="quarter" idx="5"/>
          </p:nvPr>
        </p:nvSpPr>
        <p:spPr/>
        <p:txBody>
          <a:bodyPr/>
          <a:lstStyle/>
          <a:p>
            <a:fld id="{C4F48579-A544-4C39-AE5B-D306F847D08B}" type="slidenum">
              <a:rPr lang="en-US" smtClean="0"/>
              <a:t>4</a:t>
            </a:fld>
            <a:endParaRPr lang="en-US"/>
          </a:p>
        </p:txBody>
      </p:sp>
    </p:spTree>
    <p:extLst>
      <p:ext uri="{BB962C8B-B14F-4D97-AF65-F5344CB8AC3E}">
        <p14:creationId xmlns:p14="http://schemas.microsoft.com/office/powerpoint/2010/main" val="2792717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F48579-A544-4C39-AE5B-D306F847D08B}" type="slidenum">
              <a:rPr lang="en-US" smtClean="0"/>
              <a:t>6</a:t>
            </a:fld>
            <a:endParaRPr lang="en-US"/>
          </a:p>
        </p:txBody>
      </p:sp>
    </p:spTree>
    <p:extLst>
      <p:ext uri="{BB962C8B-B14F-4D97-AF65-F5344CB8AC3E}">
        <p14:creationId xmlns:p14="http://schemas.microsoft.com/office/powerpoint/2010/main" val="1061628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1x1 conv = point-wise conv</a:t>
            </a:r>
          </a:p>
        </p:txBody>
      </p:sp>
      <p:sp>
        <p:nvSpPr>
          <p:cNvPr id="4" name="Slide Number Placeholder 3"/>
          <p:cNvSpPr>
            <a:spLocks noGrp="1"/>
          </p:cNvSpPr>
          <p:nvPr>
            <p:ph type="sldNum" sz="quarter" idx="5"/>
          </p:nvPr>
        </p:nvSpPr>
        <p:spPr/>
        <p:txBody>
          <a:bodyPr/>
          <a:lstStyle/>
          <a:p>
            <a:fld id="{C4F48579-A544-4C39-AE5B-D306F847D08B}" type="slidenum">
              <a:rPr lang="en-US" smtClean="0"/>
              <a:t>8</a:t>
            </a:fld>
            <a:endParaRPr lang="en-US"/>
          </a:p>
        </p:txBody>
      </p:sp>
    </p:spTree>
    <p:extLst>
      <p:ext uri="{BB962C8B-B14F-4D97-AF65-F5344CB8AC3E}">
        <p14:creationId xmlns:p14="http://schemas.microsoft.com/office/powerpoint/2010/main" val="4059383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ImageNet-1k: 1000 classes; 1,281,167 training images; 50,000 validation images; 100,000 test images</a:t>
            </a:r>
            <a:br>
              <a:rPr lang="en-US" dirty="0"/>
            </a:br>
            <a:r>
              <a:rPr lang="en-US" dirty="0"/>
              <a:t>ImageNet-21k: 21,841 classes; 14,197,087 images</a:t>
            </a:r>
          </a:p>
          <a:p>
            <a:r>
              <a:rPr lang="en-US" dirty="0"/>
              <a:t>JFT-300M: 18k classes, </a:t>
            </a:r>
            <a:r>
              <a:rPr lang="en-US"/>
              <a:t>303M images</a:t>
            </a:r>
            <a:endParaRPr lang="en-US" dirty="0"/>
          </a:p>
        </p:txBody>
      </p:sp>
      <p:sp>
        <p:nvSpPr>
          <p:cNvPr id="4" name="Slide Number Placeholder 3"/>
          <p:cNvSpPr>
            <a:spLocks noGrp="1"/>
          </p:cNvSpPr>
          <p:nvPr>
            <p:ph type="sldNum" sz="quarter" idx="5"/>
          </p:nvPr>
        </p:nvSpPr>
        <p:spPr/>
        <p:txBody>
          <a:bodyPr/>
          <a:lstStyle/>
          <a:p>
            <a:fld id="{C4F48579-A544-4C39-AE5B-D306F847D08B}" type="slidenum">
              <a:rPr lang="en-US" smtClean="0"/>
              <a:t>10</a:t>
            </a:fld>
            <a:endParaRPr lang="en-US"/>
          </a:p>
        </p:txBody>
      </p:sp>
    </p:spTree>
    <p:extLst>
      <p:ext uri="{BB962C8B-B14F-4D97-AF65-F5344CB8AC3E}">
        <p14:creationId xmlns:p14="http://schemas.microsoft.com/office/powerpoint/2010/main" val="1605249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F48579-A544-4C39-AE5B-D306F847D08B}" type="slidenum">
              <a:rPr lang="en-US" smtClean="0"/>
              <a:t>11</a:t>
            </a:fld>
            <a:endParaRPr lang="en-US"/>
          </a:p>
        </p:txBody>
      </p:sp>
    </p:spTree>
    <p:extLst>
      <p:ext uri="{BB962C8B-B14F-4D97-AF65-F5344CB8AC3E}">
        <p14:creationId xmlns:p14="http://schemas.microsoft.com/office/powerpoint/2010/main" val="747832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F48579-A544-4C39-AE5B-D306F847D08B}" type="slidenum">
              <a:rPr lang="en-US" smtClean="0"/>
              <a:t>12</a:t>
            </a:fld>
            <a:endParaRPr lang="en-US"/>
          </a:p>
        </p:txBody>
      </p:sp>
    </p:spTree>
    <p:extLst>
      <p:ext uri="{BB962C8B-B14F-4D97-AF65-F5344CB8AC3E}">
        <p14:creationId xmlns:p14="http://schemas.microsoft.com/office/powerpoint/2010/main" val="1245838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F48579-A544-4C39-AE5B-D306F847D08B}" type="slidenum">
              <a:rPr lang="en-US" smtClean="0"/>
              <a:t>13</a:t>
            </a:fld>
            <a:endParaRPr lang="en-US"/>
          </a:p>
        </p:txBody>
      </p:sp>
    </p:spTree>
    <p:extLst>
      <p:ext uri="{BB962C8B-B14F-4D97-AF65-F5344CB8AC3E}">
        <p14:creationId xmlns:p14="http://schemas.microsoft.com/office/powerpoint/2010/main" val="4167442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180B-3334-6C77-6CE6-02A4EAB626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AABC05-6D17-5728-C984-F8CFCD208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3A6A83-118D-F209-5594-4891097B6E6B}"/>
              </a:ext>
            </a:extLst>
          </p:cNvPr>
          <p:cNvSpPr>
            <a:spLocks noGrp="1"/>
          </p:cNvSpPr>
          <p:nvPr>
            <p:ph type="dt" sz="half" idx="10"/>
          </p:nvPr>
        </p:nvSpPr>
        <p:spPr/>
        <p:txBody>
          <a:bodyPr/>
          <a:lstStyle/>
          <a:p>
            <a:fld id="{FA149998-EEF6-4026-96BB-0BC19CD0A653}" type="datetime1">
              <a:rPr lang="en-US" smtClean="0"/>
              <a:t>7/23/2022</a:t>
            </a:fld>
            <a:endParaRPr lang="en-US"/>
          </a:p>
        </p:txBody>
      </p:sp>
      <p:sp>
        <p:nvSpPr>
          <p:cNvPr id="5" name="Footer Placeholder 4">
            <a:extLst>
              <a:ext uri="{FF2B5EF4-FFF2-40B4-BE49-F238E27FC236}">
                <a16:creationId xmlns:a16="http://schemas.microsoft.com/office/drawing/2014/main" id="{079910B0-87C5-9436-8CBE-DECEA29FF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15D23-FA3F-D616-EBF8-8D09EEEDCBF8}"/>
              </a:ext>
            </a:extLst>
          </p:cNvPr>
          <p:cNvSpPr>
            <a:spLocks noGrp="1"/>
          </p:cNvSpPr>
          <p:nvPr>
            <p:ph type="sldNum" sz="quarter" idx="12"/>
          </p:nvPr>
        </p:nvSpPr>
        <p:spPr/>
        <p:txBody>
          <a:bodyPr/>
          <a:lstStyle/>
          <a:p>
            <a:fld id="{6E9C6DE1-230C-421F-8EBB-77EF05A7D49D}" type="slidenum">
              <a:rPr lang="en-US" smtClean="0"/>
              <a:t>‹#›</a:t>
            </a:fld>
            <a:endParaRPr lang="en-US"/>
          </a:p>
        </p:txBody>
      </p:sp>
    </p:spTree>
    <p:extLst>
      <p:ext uri="{BB962C8B-B14F-4D97-AF65-F5344CB8AC3E}">
        <p14:creationId xmlns:p14="http://schemas.microsoft.com/office/powerpoint/2010/main" val="1255351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92F9-7BC2-6B08-D1F3-FAB4E8CEF9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86C247-AEB1-E72C-49D8-8054397605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CDF838-599C-A9E2-A23A-0F86E337028A}"/>
              </a:ext>
            </a:extLst>
          </p:cNvPr>
          <p:cNvSpPr>
            <a:spLocks noGrp="1"/>
          </p:cNvSpPr>
          <p:nvPr>
            <p:ph type="dt" sz="half" idx="10"/>
          </p:nvPr>
        </p:nvSpPr>
        <p:spPr/>
        <p:txBody>
          <a:bodyPr/>
          <a:lstStyle/>
          <a:p>
            <a:fld id="{5473C20D-6B7C-44B7-97B2-3256B6833FBD}" type="datetime1">
              <a:rPr lang="en-US" smtClean="0"/>
              <a:t>7/23/2022</a:t>
            </a:fld>
            <a:endParaRPr lang="en-US"/>
          </a:p>
        </p:txBody>
      </p:sp>
      <p:sp>
        <p:nvSpPr>
          <p:cNvPr id="5" name="Footer Placeholder 4">
            <a:extLst>
              <a:ext uri="{FF2B5EF4-FFF2-40B4-BE49-F238E27FC236}">
                <a16:creationId xmlns:a16="http://schemas.microsoft.com/office/drawing/2014/main" id="{7A217AD7-EFF9-0411-486C-19879FA04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B4BD9-3F44-6FF8-A0FB-643001945B41}"/>
              </a:ext>
            </a:extLst>
          </p:cNvPr>
          <p:cNvSpPr>
            <a:spLocks noGrp="1"/>
          </p:cNvSpPr>
          <p:nvPr>
            <p:ph type="sldNum" sz="quarter" idx="12"/>
          </p:nvPr>
        </p:nvSpPr>
        <p:spPr/>
        <p:txBody>
          <a:bodyPr/>
          <a:lstStyle/>
          <a:p>
            <a:fld id="{6E9C6DE1-230C-421F-8EBB-77EF05A7D49D}" type="slidenum">
              <a:rPr lang="en-US" smtClean="0"/>
              <a:t>‹#›</a:t>
            </a:fld>
            <a:endParaRPr lang="en-US"/>
          </a:p>
        </p:txBody>
      </p:sp>
    </p:spTree>
    <p:extLst>
      <p:ext uri="{BB962C8B-B14F-4D97-AF65-F5344CB8AC3E}">
        <p14:creationId xmlns:p14="http://schemas.microsoft.com/office/powerpoint/2010/main" val="1906654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F34FAC-B680-5F8B-D22B-FFDBAB5EB7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B398D1-4B30-F9BF-04B9-C4E88C4ED2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2AEFA-9804-169A-EFF5-CCFF184DC296}"/>
              </a:ext>
            </a:extLst>
          </p:cNvPr>
          <p:cNvSpPr>
            <a:spLocks noGrp="1"/>
          </p:cNvSpPr>
          <p:nvPr>
            <p:ph type="dt" sz="half" idx="10"/>
          </p:nvPr>
        </p:nvSpPr>
        <p:spPr/>
        <p:txBody>
          <a:bodyPr/>
          <a:lstStyle/>
          <a:p>
            <a:fld id="{D3C19988-4E1E-4405-8F09-5EBFC884F27F}" type="datetime1">
              <a:rPr lang="en-US" smtClean="0"/>
              <a:t>7/23/2022</a:t>
            </a:fld>
            <a:endParaRPr lang="en-US"/>
          </a:p>
        </p:txBody>
      </p:sp>
      <p:sp>
        <p:nvSpPr>
          <p:cNvPr id="5" name="Footer Placeholder 4">
            <a:extLst>
              <a:ext uri="{FF2B5EF4-FFF2-40B4-BE49-F238E27FC236}">
                <a16:creationId xmlns:a16="http://schemas.microsoft.com/office/drawing/2014/main" id="{33486A88-A062-AB03-2C72-293D982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9768A-F759-9DA7-AF12-45BFE3B53E2C}"/>
              </a:ext>
            </a:extLst>
          </p:cNvPr>
          <p:cNvSpPr>
            <a:spLocks noGrp="1"/>
          </p:cNvSpPr>
          <p:nvPr>
            <p:ph type="sldNum" sz="quarter" idx="12"/>
          </p:nvPr>
        </p:nvSpPr>
        <p:spPr/>
        <p:txBody>
          <a:bodyPr/>
          <a:lstStyle/>
          <a:p>
            <a:fld id="{6E9C6DE1-230C-421F-8EBB-77EF05A7D49D}" type="slidenum">
              <a:rPr lang="en-US" smtClean="0"/>
              <a:t>‹#›</a:t>
            </a:fld>
            <a:endParaRPr lang="en-US"/>
          </a:p>
        </p:txBody>
      </p:sp>
    </p:spTree>
    <p:extLst>
      <p:ext uri="{BB962C8B-B14F-4D97-AF65-F5344CB8AC3E}">
        <p14:creationId xmlns:p14="http://schemas.microsoft.com/office/powerpoint/2010/main" val="179825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DDFBE-5715-8232-C171-F597BA59D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43F9A2-9BE2-3F8D-197B-E561FFACA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E0DEC-B276-1442-B4C6-69385479CD16}"/>
              </a:ext>
            </a:extLst>
          </p:cNvPr>
          <p:cNvSpPr>
            <a:spLocks noGrp="1"/>
          </p:cNvSpPr>
          <p:nvPr>
            <p:ph type="dt" sz="half" idx="10"/>
          </p:nvPr>
        </p:nvSpPr>
        <p:spPr/>
        <p:txBody>
          <a:bodyPr/>
          <a:lstStyle/>
          <a:p>
            <a:fld id="{A0A68E82-AFE6-41E4-A2C7-4A6462E6BAA0}" type="datetime1">
              <a:rPr lang="en-US" smtClean="0"/>
              <a:t>7/23/2022</a:t>
            </a:fld>
            <a:endParaRPr lang="en-US"/>
          </a:p>
        </p:txBody>
      </p:sp>
      <p:sp>
        <p:nvSpPr>
          <p:cNvPr id="5" name="Footer Placeholder 4">
            <a:extLst>
              <a:ext uri="{FF2B5EF4-FFF2-40B4-BE49-F238E27FC236}">
                <a16:creationId xmlns:a16="http://schemas.microsoft.com/office/drawing/2014/main" id="{ED6D3ADF-CD09-E060-34E7-1418361DF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55DC8-BB1D-4B0D-CE00-556993678E0B}"/>
              </a:ext>
            </a:extLst>
          </p:cNvPr>
          <p:cNvSpPr>
            <a:spLocks noGrp="1"/>
          </p:cNvSpPr>
          <p:nvPr>
            <p:ph type="sldNum" sz="quarter" idx="12"/>
          </p:nvPr>
        </p:nvSpPr>
        <p:spPr/>
        <p:txBody>
          <a:bodyPr/>
          <a:lstStyle/>
          <a:p>
            <a:fld id="{6E9C6DE1-230C-421F-8EBB-77EF05A7D49D}" type="slidenum">
              <a:rPr lang="en-US" smtClean="0"/>
              <a:t>‹#›</a:t>
            </a:fld>
            <a:endParaRPr lang="en-US"/>
          </a:p>
        </p:txBody>
      </p:sp>
    </p:spTree>
    <p:extLst>
      <p:ext uri="{BB962C8B-B14F-4D97-AF65-F5344CB8AC3E}">
        <p14:creationId xmlns:p14="http://schemas.microsoft.com/office/powerpoint/2010/main" val="334549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9F2A-B6FB-082F-A0E2-DE2D05D919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5FB964-8407-C3F4-24F0-7160928533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AB642-0D25-5D55-8E7D-9C4DAD6AE69F}"/>
              </a:ext>
            </a:extLst>
          </p:cNvPr>
          <p:cNvSpPr>
            <a:spLocks noGrp="1"/>
          </p:cNvSpPr>
          <p:nvPr>
            <p:ph type="dt" sz="half" idx="10"/>
          </p:nvPr>
        </p:nvSpPr>
        <p:spPr/>
        <p:txBody>
          <a:bodyPr/>
          <a:lstStyle/>
          <a:p>
            <a:fld id="{AA81B450-46B0-458D-8BB4-8B156B0142B7}" type="datetime1">
              <a:rPr lang="en-US" smtClean="0"/>
              <a:t>7/23/2022</a:t>
            </a:fld>
            <a:endParaRPr lang="en-US"/>
          </a:p>
        </p:txBody>
      </p:sp>
      <p:sp>
        <p:nvSpPr>
          <p:cNvPr id="5" name="Footer Placeholder 4">
            <a:extLst>
              <a:ext uri="{FF2B5EF4-FFF2-40B4-BE49-F238E27FC236}">
                <a16:creationId xmlns:a16="http://schemas.microsoft.com/office/drawing/2014/main" id="{DE653176-A16D-2DE3-080F-913B180F1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5D796-0563-45D7-8422-2C99E6661151}"/>
              </a:ext>
            </a:extLst>
          </p:cNvPr>
          <p:cNvSpPr>
            <a:spLocks noGrp="1"/>
          </p:cNvSpPr>
          <p:nvPr>
            <p:ph type="sldNum" sz="quarter" idx="12"/>
          </p:nvPr>
        </p:nvSpPr>
        <p:spPr/>
        <p:txBody>
          <a:bodyPr/>
          <a:lstStyle/>
          <a:p>
            <a:fld id="{6E9C6DE1-230C-421F-8EBB-77EF05A7D49D}" type="slidenum">
              <a:rPr lang="en-US" smtClean="0"/>
              <a:t>‹#›</a:t>
            </a:fld>
            <a:endParaRPr lang="en-US"/>
          </a:p>
        </p:txBody>
      </p:sp>
    </p:spTree>
    <p:extLst>
      <p:ext uri="{BB962C8B-B14F-4D97-AF65-F5344CB8AC3E}">
        <p14:creationId xmlns:p14="http://schemas.microsoft.com/office/powerpoint/2010/main" val="89576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E4B4-8E75-2D5F-5FD9-A7D30746C8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AEE489-3B05-775A-E92A-2665A4E3A6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2251F-DFD0-632D-E1C4-5467701831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6C56C2-E997-0A9C-0BD6-EFA7E6E2DB69}"/>
              </a:ext>
            </a:extLst>
          </p:cNvPr>
          <p:cNvSpPr>
            <a:spLocks noGrp="1"/>
          </p:cNvSpPr>
          <p:nvPr>
            <p:ph type="dt" sz="half" idx="10"/>
          </p:nvPr>
        </p:nvSpPr>
        <p:spPr/>
        <p:txBody>
          <a:bodyPr/>
          <a:lstStyle/>
          <a:p>
            <a:fld id="{5168FC53-8D06-4EFA-AEDD-7F50C0A7AB89}" type="datetime1">
              <a:rPr lang="en-US" smtClean="0"/>
              <a:t>7/23/2022</a:t>
            </a:fld>
            <a:endParaRPr lang="en-US"/>
          </a:p>
        </p:txBody>
      </p:sp>
      <p:sp>
        <p:nvSpPr>
          <p:cNvPr id="6" name="Footer Placeholder 5">
            <a:extLst>
              <a:ext uri="{FF2B5EF4-FFF2-40B4-BE49-F238E27FC236}">
                <a16:creationId xmlns:a16="http://schemas.microsoft.com/office/drawing/2014/main" id="{0C8E4827-6F1B-BE7C-0E96-CED435791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F2B5E-D7BA-E633-75D3-E4B5DB68600D}"/>
              </a:ext>
            </a:extLst>
          </p:cNvPr>
          <p:cNvSpPr>
            <a:spLocks noGrp="1"/>
          </p:cNvSpPr>
          <p:nvPr>
            <p:ph type="sldNum" sz="quarter" idx="12"/>
          </p:nvPr>
        </p:nvSpPr>
        <p:spPr/>
        <p:txBody>
          <a:bodyPr/>
          <a:lstStyle/>
          <a:p>
            <a:fld id="{6E9C6DE1-230C-421F-8EBB-77EF05A7D49D}" type="slidenum">
              <a:rPr lang="en-US" smtClean="0"/>
              <a:t>‹#›</a:t>
            </a:fld>
            <a:endParaRPr lang="en-US"/>
          </a:p>
        </p:txBody>
      </p:sp>
    </p:spTree>
    <p:extLst>
      <p:ext uri="{BB962C8B-B14F-4D97-AF65-F5344CB8AC3E}">
        <p14:creationId xmlns:p14="http://schemas.microsoft.com/office/powerpoint/2010/main" val="332000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183B-A0F5-8EB4-00FC-E4559856D2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932817-E60D-64C8-504F-1ADEB224C9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8B22E7-A26A-6D37-565E-51A8952F12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E7EA4-CF99-5A29-F1D8-4880F96718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2DBE5-4EE2-E324-F925-0F2F0510D3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7F74D1-537C-7A7E-B593-0ABF686E2EBD}"/>
              </a:ext>
            </a:extLst>
          </p:cNvPr>
          <p:cNvSpPr>
            <a:spLocks noGrp="1"/>
          </p:cNvSpPr>
          <p:nvPr>
            <p:ph type="dt" sz="half" idx="10"/>
          </p:nvPr>
        </p:nvSpPr>
        <p:spPr/>
        <p:txBody>
          <a:bodyPr/>
          <a:lstStyle/>
          <a:p>
            <a:fld id="{2B91CC7A-AEB4-4AE7-A72A-8000FB485EB8}" type="datetime1">
              <a:rPr lang="en-US" smtClean="0"/>
              <a:t>7/23/2022</a:t>
            </a:fld>
            <a:endParaRPr lang="en-US"/>
          </a:p>
        </p:txBody>
      </p:sp>
      <p:sp>
        <p:nvSpPr>
          <p:cNvPr id="8" name="Footer Placeholder 7">
            <a:extLst>
              <a:ext uri="{FF2B5EF4-FFF2-40B4-BE49-F238E27FC236}">
                <a16:creationId xmlns:a16="http://schemas.microsoft.com/office/drawing/2014/main" id="{ADD0FF7C-79FF-2F77-B05B-70DFF6518F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5F38DA-80DF-EA12-2EDC-C1C4E77590F2}"/>
              </a:ext>
            </a:extLst>
          </p:cNvPr>
          <p:cNvSpPr>
            <a:spLocks noGrp="1"/>
          </p:cNvSpPr>
          <p:nvPr>
            <p:ph type="sldNum" sz="quarter" idx="12"/>
          </p:nvPr>
        </p:nvSpPr>
        <p:spPr/>
        <p:txBody>
          <a:bodyPr/>
          <a:lstStyle/>
          <a:p>
            <a:fld id="{6E9C6DE1-230C-421F-8EBB-77EF05A7D49D}" type="slidenum">
              <a:rPr lang="en-US" smtClean="0"/>
              <a:t>‹#›</a:t>
            </a:fld>
            <a:endParaRPr lang="en-US"/>
          </a:p>
        </p:txBody>
      </p:sp>
    </p:spTree>
    <p:extLst>
      <p:ext uri="{BB962C8B-B14F-4D97-AF65-F5344CB8AC3E}">
        <p14:creationId xmlns:p14="http://schemas.microsoft.com/office/powerpoint/2010/main" val="389798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4C0CE-99DC-2D7D-8498-E4B1B21192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FF694B-9243-8A25-002B-C7326606FABD}"/>
              </a:ext>
            </a:extLst>
          </p:cNvPr>
          <p:cNvSpPr>
            <a:spLocks noGrp="1"/>
          </p:cNvSpPr>
          <p:nvPr>
            <p:ph type="dt" sz="half" idx="10"/>
          </p:nvPr>
        </p:nvSpPr>
        <p:spPr/>
        <p:txBody>
          <a:bodyPr/>
          <a:lstStyle/>
          <a:p>
            <a:fld id="{95B784C5-07B0-4894-880A-FF59FBF6D8C4}" type="datetime1">
              <a:rPr lang="en-US" smtClean="0"/>
              <a:t>7/23/2022</a:t>
            </a:fld>
            <a:endParaRPr lang="en-US"/>
          </a:p>
        </p:txBody>
      </p:sp>
      <p:sp>
        <p:nvSpPr>
          <p:cNvPr id="4" name="Footer Placeholder 3">
            <a:extLst>
              <a:ext uri="{FF2B5EF4-FFF2-40B4-BE49-F238E27FC236}">
                <a16:creationId xmlns:a16="http://schemas.microsoft.com/office/drawing/2014/main" id="{A41CE385-8227-7497-0860-A827F9B062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B54199-8B4A-C9F9-DC09-D6C7672C8A08}"/>
              </a:ext>
            </a:extLst>
          </p:cNvPr>
          <p:cNvSpPr>
            <a:spLocks noGrp="1"/>
          </p:cNvSpPr>
          <p:nvPr>
            <p:ph type="sldNum" sz="quarter" idx="12"/>
          </p:nvPr>
        </p:nvSpPr>
        <p:spPr/>
        <p:txBody>
          <a:bodyPr/>
          <a:lstStyle/>
          <a:p>
            <a:fld id="{6E9C6DE1-230C-421F-8EBB-77EF05A7D49D}" type="slidenum">
              <a:rPr lang="en-US" smtClean="0"/>
              <a:t>‹#›</a:t>
            </a:fld>
            <a:endParaRPr lang="en-US"/>
          </a:p>
        </p:txBody>
      </p:sp>
    </p:spTree>
    <p:extLst>
      <p:ext uri="{BB962C8B-B14F-4D97-AF65-F5344CB8AC3E}">
        <p14:creationId xmlns:p14="http://schemas.microsoft.com/office/powerpoint/2010/main" val="357449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0B6D7-5E6F-7689-5E5F-B2671CCB3E0B}"/>
              </a:ext>
            </a:extLst>
          </p:cNvPr>
          <p:cNvSpPr>
            <a:spLocks noGrp="1"/>
          </p:cNvSpPr>
          <p:nvPr>
            <p:ph type="dt" sz="half" idx="10"/>
          </p:nvPr>
        </p:nvSpPr>
        <p:spPr/>
        <p:txBody>
          <a:bodyPr/>
          <a:lstStyle/>
          <a:p>
            <a:fld id="{185C88C1-0DDA-4FD0-82EB-43687218CB11}" type="datetime1">
              <a:rPr lang="en-US" smtClean="0"/>
              <a:t>7/23/2022</a:t>
            </a:fld>
            <a:endParaRPr lang="en-US"/>
          </a:p>
        </p:txBody>
      </p:sp>
      <p:sp>
        <p:nvSpPr>
          <p:cNvPr id="3" name="Footer Placeholder 2">
            <a:extLst>
              <a:ext uri="{FF2B5EF4-FFF2-40B4-BE49-F238E27FC236}">
                <a16:creationId xmlns:a16="http://schemas.microsoft.com/office/drawing/2014/main" id="{DB7FB744-F5A2-F467-A221-E5E50D711C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BF7779-036B-DA63-22A2-42D86B4003AC}"/>
              </a:ext>
            </a:extLst>
          </p:cNvPr>
          <p:cNvSpPr>
            <a:spLocks noGrp="1"/>
          </p:cNvSpPr>
          <p:nvPr>
            <p:ph type="sldNum" sz="quarter" idx="12"/>
          </p:nvPr>
        </p:nvSpPr>
        <p:spPr/>
        <p:txBody>
          <a:bodyPr/>
          <a:lstStyle/>
          <a:p>
            <a:fld id="{6E9C6DE1-230C-421F-8EBB-77EF05A7D49D}" type="slidenum">
              <a:rPr lang="en-US" smtClean="0"/>
              <a:t>‹#›</a:t>
            </a:fld>
            <a:endParaRPr lang="en-US"/>
          </a:p>
        </p:txBody>
      </p:sp>
    </p:spTree>
    <p:extLst>
      <p:ext uri="{BB962C8B-B14F-4D97-AF65-F5344CB8AC3E}">
        <p14:creationId xmlns:p14="http://schemas.microsoft.com/office/powerpoint/2010/main" val="70550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9D65-D447-2B48-A8B9-BEE663D216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8DA41C-CE69-4C0D-7FB8-B6D28BD30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BC1875-27B3-8F4A-58B9-95BEF3553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A0363C-8BF5-8B85-EF49-08EAD5CB42BE}"/>
              </a:ext>
            </a:extLst>
          </p:cNvPr>
          <p:cNvSpPr>
            <a:spLocks noGrp="1"/>
          </p:cNvSpPr>
          <p:nvPr>
            <p:ph type="dt" sz="half" idx="10"/>
          </p:nvPr>
        </p:nvSpPr>
        <p:spPr/>
        <p:txBody>
          <a:bodyPr/>
          <a:lstStyle/>
          <a:p>
            <a:fld id="{432A8CE7-8D1C-4712-A51F-48A2A8B847AF}" type="datetime1">
              <a:rPr lang="en-US" smtClean="0"/>
              <a:t>7/23/2022</a:t>
            </a:fld>
            <a:endParaRPr lang="en-US"/>
          </a:p>
        </p:txBody>
      </p:sp>
      <p:sp>
        <p:nvSpPr>
          <p:cNvPr id="6" name="Footer Placeholder 5">
            <a:extLst>
              <a:ext uri="{FF2B5EF4-FFF2-40B4-BE49-F238E27FC236}">
                <a16:creationId xmlns:a16="http://schemas.microsoft.com/office/drawing/2014/main" id="{B916F843-2734-C510-A12E-B402556F9C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52CB5-BE7F-082E-F366-C1E45097C5EF}"/>
              </a:ext>
            </a:extLst>
          </p:cNvPr>
          <p:cNvSpPr>
            <a:spLocks noGrp="1"/>
          </p:cNvSpPr>
          <p:nvPr>
            <p:ph type="sldNum" sz="quarter" idx="12"/>
          </p:nvPr>
        </p:nvSpPr>
        <p:spPr/>
        <p:txBody>
          <a:bodyPr/>
          <a:lstStyle/>
          <a:p>
            <a:fld id="{6E9C6DE1-230C-421F-8EBB-77EF05A7D49D}" type="slidenum">
              <a:rPr lang="en-US" smtClean="0"/>
              <a:t>‹#›</a:t>
            </a:fld>
            <a:endParaRPr lang="en-US"/>
          </a:p>
        </p:txBody>
      </p:sp>
    </p:spTree>
    <p:extLst>
      <p:ext uri="{BB962C8B-B14F-4D97-AF65-F5344CB8AC3E}">
        <p14:creationId xmlns:p14="http://schemas.microsoft.com/office/powerpoint/2010/main" val="2789862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5C90-4B26-E50B-A28E-796595C109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675862-D4AF-D44D-77CD-FB158E49F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EBE107-CA69-2F1C-B12A-2B7C245E2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FBE9A-E25F-DD56-4551-CD13BF6D2CAC}"/>
              </a:ext>
            </a:extLst>
          </p:cNvPr>
          <p:cNvSpPr>
            <a:spLocks noGrp="1"/>
          </p:cNvSpPr>
          <p:nvPr>
            <p:ph type="dt" sz="half" idx="10"/>
          </p:nvPr>
        </p:nvSpPr>
        <p:spPr/>
        <p:txBody>
          <a:bodyPr/>
          <a:lstStyle/>
          <a:p>
            <a:fld id="{62C3E75B-328E-4DA3-88AB-4C70AEA3DAA2}" type="datetime1">
              <a:rPr lang="en-US" smtClean="0"/>
              <a:t>7/23/2022</a:t>
            </a:fld>
            <a:endParaRPr lang="en-US"/>
          </a:p>
        </p:txBody>
      </p:sp>
      <p:sp>
        <p:nvSpPr>
          <p:cNvPr id="6" name="Footer Placeholder 5">
            <a:extLst>
              <a:ext uri="{FF2B5EF4-FFF2-40B4-BE49-F238E27FC236}">
                <a16:creationId xmlns:a16="http://schemas.microsoft.com/office/drawing/2014/main" id="{9BC4B2E1-AAE5-BCE2-CD3F-DA959570D6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F8476-6CC3-9EC2-60DE-116D4F162F1E}"/>
              </a:ext>
            </a:extLst>
          </p:cNvPr>
          <p:cNvSpPr>
            <a:spLocks noGrp="1"/>
          </p:cNvSpPr>
          <p:nvPr>
            <p:ph type="sldNum" sz="quarter" idx="12"/>
          </p:nvPr>
        </p:nvSpPr>
        <p:spPr/>
        <p:txBody>
          <a:bodyPr/>
          <a:lstStyle/>
          <a:p>
            <a:fld id="{6E9C6DE1-230C-421F-8EBB-77EF05A7D49D}" type="slidenum">
              <a:rPr lang="en-US" smtClean="0"/>
              <a:t>‹#›</a:t>
            </a:fld>
            <a:endParaRPr lang="en-US"/>
          </a:p>
        </p:txBody>
      </p:sp>
    </p:spTree>
    <p:extLst>
      <p:ext uri="{BB962C8B-B14F-4D97-AF65-F5344CB8AC3E}">
        <p14:creationId xmlns:p14="http://schemas.microsoft.com/office/powerpoint/2010/main" val="2552222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9FD1D1-F8BD-D175-14BC-2216ABC3F9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E1378-3AAF-FC04-AAB4-F89A3E239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D1721-9FDB-175B-114C-70CA5A416C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8D87D-A365-4396-97DB-F8F94532AB51}" type="datetime1">
              <a:rPr lang="en-US" smtClean="0"/>
              <a:t>7/23/2022</a:t>
            </a:fld>
            <a:endParaRPr lang="en-US"/>
          </a:p>
        </p:txBody>
      </p:sp>
      <p:sp>
        <p:nvSpPr>
          <p:cNvPr id="5" name="Footer Placeholder 4">
            <a:extLst>
              <a:ext uri="{FF2B5EF4-FFF2-40B4-BE49-F238E27FC236}">
                <a16:creationId xmlns:a16="http://schemas.microsoft.com/office/drawing/2014/main" id="{5120FD14-98D0-7F99-2D24-EEB2EA34A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F49603-EF90-48BD-CFF8-6DB89986A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C6DE1-230C-421F-8EBB-77EF05A7D49D}" type="slidenum">
              <a:rPr lang="en-US" smtClean="0"/>
              <a:t>‹#›</a:t>
            </a:fld>
            <a:endParaRPr lang="en-US"/>
          </a:p>
        </p:txBody>
      </p:sp>
    </p:spTree>
    <p:extLst>
      <p:ext uri="{BB962C8B-B14F-4D97-AF65-F5344CB8AC3E}">
        <p14:creationId xmlns:p14="http://schemas.microsoft.com/office/powerpoint/2010/main" val="2865009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12F396-8261-66E8-448E-ABAAC7DED0B7}"/>
              </a:ext>
            </a:extLst>
          </p:cNvPr>
          <p:cNvSpPr>
            <a:spLocks noGrp="1"/>
          </p:cNvSpPr>
          <p:nvPr>
            <p:ph type="ctrTitle"/>
          </p:nvPr>
        </p:nvSpPr>
        <p:spPr/>
        <p:txBody>
          <a:bodyPr>
            <a:normAutofit/>
          </a:bodyPr>
          <a:lstStyle/>
          <a:p>
            <a:r>
              <a:rPr lang="en-US" sz="4800" b="1" dirty="0"/>
              <a:t>MLP-Mixer</a:t>
            </a:r>
            <a:r>
              <a:rPr lang="en-US" sz="4800" dirty="0"/>
              <a:t>:</a:t>
            </a:r>
            <a:br>
              <a:rPr lang="en-US" sz="4800" dirty="0"/>
            </a:br>
            <a:r>
              <a:rPr lang="en-US" sz="4800" dirty="0"/>
              <a:t>An all-MLP Architecture for Vision</a:t>
            </a:r>
          </a:p>
        </p:txBody>
      </p:sp>
      <p:sp>
        <p:nvSpPr>
          <p:cNvPr id="6" name="Subtitle 5">
            <a:extLst>
              <a:ext uri="{FF2B5EF4-FFF2-40B4-BE49-F238E27FC236}">
                <a16:creationId xmlns:a16="http://schemas.microsoft.com/office/drawing/2014/main" id="{43A9A1E5-36CB-C2C1-5A00-39FF308F9770}"/>
              </a:ext>
            </a:extLst>
          </p:cNvPr>
          <p:cNvSpPr>
            <a:spLocks noGrp="1"/>
          </p:cNvSpPr>
          <p:nvPr>
            <p:ph type="subTitle" idx="1"/>
          </p:nvPr>
        </p:nvSpPr>
        <p:spPr/>
        <p:txBody>
          <a:bodyPr>
            <a:normAutofit/>
          </a:bodyPr>
          <a:lstStyle/>
          <a:p>
            <a:r>
              <a:rPr lang="en-US" sz="3200" dirty="0"/>
              <a:t>Google Research, Brain Team</a:t>
            </a:r>
          </a:p>
          <a:p>
            <a:r>
              <a:rPr lang="en-US" sz="3200" dirty="0" err="1"/>
              <a:t>NeurIPS</a:t>
            </a:r>
            <a:r>
              <a:rPr lang="en-US" sz="3200" dirty="0"/>
              <a:t> 2021</a:t>
            </a:r>
          </a:p>
        </p:txBody>
      </p:sp>
    </p:spTree>
    <p:extLst>
      <p:ext uri="{BB962C8B-B14F-4D97-AF65-F5344CB8AC3E}">
        <p14:creationId xmlns:p14="http://schemas.microsoft.com/office/powerpoint/2010/main" val="94463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12C2-63F7-B009-6715-A02D7FD61AA8}"/>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5DAC6868-A366-FA28-1C59-FF5A78BC015F}"/>
              </a:ext>
            </a:extLst>
          </p:cNvPr>
          <p:cNvSpPr>
            <a:spLocks noGrp="1"/>
          </p:cNvSpPr>
          <p:nvPr>
            <p:ph idx="1"/>
          </p:nvPr>
        </p:nvSpPr>
        <p:spPr>
          <a:xfrm>
            <a:off x="838200" y="1825624"/>
            <a:ext cx="10515600" cy="4895851"/>
          </a:xfrm>
        </p:spPr>
        <p:txBody>
          <a:bodyPr>
            <a:normAutofit fontScale="92500" lnSpcReduction="10000"/>
          </a:bodyPr>
          <a:lstStyle/>
          <a:p>
            <a:pPr algn="just">
              <a:spcBef>
                <a:spcPts val="600"/>
              </a:spcBef>
              <a:spcAft>
                <a:spcPts val="600"/>
              </a:spcAft>
            </a:pPr>
            <a:r>
              <a:rPr lang="en-US" sz="2400" dirty="0"/>
              <a:t>Pre-training: </a:t>
            </a:r>
          </a:p>
          <a:p>
            <a:pPr lvl="1" algn="just">
              <a:spcBef>
                <a:spcPts val="600"/>
              </a:spcBef>
              <a:spcAft>
                <a:spcPts val="600"/>
              </a:spcAft>
              <a:buFont typeface="Courier New" panose="02070309020205020404" pitchFamily="49" charset="0"/>
              <a:buChar char="o"/>
            </a:pPr>
            <a:r>
              <a:rPr lang="en-US" sz="2000" dirty="0"/>
              <a:t>on large scale JFT-300M dataset.</a:t>
            </a:r>
          </a:p>
          <a:p>
            <a:pPr lvl="1" algn="just">
              <a:spcBef>
                <a:spcPts val="600"/>
              </a:spcBef>
              <a:spcAft>
                <a:spcPts val="600"/>
              </a:spcAft>
              <a:buFont typeface="Courier New" panose="02070309020205020404" pitchFamily="49" charset="0"/>
              <a:buChar char="o"/>
            </a:pPr>
            <a:r>
              <a:rPr lang="en-US" sz="2000" dirty="0"/>
              <a:t>on smaller ImageNet or ImageNet-21k: requires </a:t>
            </a:r>
            <a:r>
              <a:rPr lang="en-US" sz="2000" dirty="0">
                <a:solidFill>
                  <a:schemeClr val="accent1">
                    <a:lumMod val="75000"/>
                  </a:schemeClr>
                </a:solidFill>
              </a:rPr>
              <a:t>extra </a:t>
            </a:r>
            <a:r>
              <a:rPr lang="en-US" sz="2000" dirty="0"/>
              <a:t>regularization (to avoid overfit).</a:t>
            </a:r>
          </a:p>
          <a:p>
            <a:pPr lvl="2" algn="just">
              <a:spcBef>
                <a:spcPts val="600"/>
              </a:spcBef>
              <a:spcAft>
                <a:spcPts val="600"/>
              </a:spcAft>
              <a:buFont typeface="Wingdings" panose="05000000000000000000" pitchFamily="2" charset="2"/>
              <a:buChar char="§"/>
            </a:pPr>
            <a:r>
              <a:rPr lang="en-US" sz="1600" dirty="0" err="1"/>
              <a:t>randaugment</a:t>
            </a:r>
            <a:r>
              <a:rPr lang="en-US" sz="1600" dirty="0"/>
              <a:t>, dropout, </a:t>
            </a:r>
            <a:r>
              <a:rPr lang="en-US" sz="1600" dirty="0" err="1"/>
              <a:t>mixup</a:t>
            </a:r>
            <a:r>
              <a:rPr lang="en-US" sz="1600" dirty="0"/>
              <a:t> and stochastic depth were used.</a:t>
            </a:r>
            <a:endParaRPr lang="en-US" sz="1600" dirty="0">
              <a:solidFill>
                <a:schemeClr val="accent1">
                  <a:lumMod val="75000"/>
                </a:schemeClr>
              </a:solidFill>
            </a:endParaRPr>
          </a:p>
          <a:p>
            <a:pPr algn="just">
              <a:spcBef>
                <a:spcPts val="600"/>
              </a:spcBef>
              <a:spcAft>
                <a:spcPts val="600"/>
              </a:spcAft>
            </a:pPr>
            <a:r>
              <a:rPr lang="en-US" sz="2400" dirty="0"/>
              <a:t>Downstream tasks (fine-tuning):</a:t>
            </a:r>
          </a:p>
          <a:p>
            <a:pPr lvl="1" algn="just">
              <a:spcBef>
                <a:spcPts val="600"/>
              </a:spcBef>
              <a:spcAft>
                <a:spcPts val="600"/>
              </a:spcAft>
              <a:buFont typeface="Courier New" panose="02070309020205020404" pitchFamily="49" charset="0"/>
              <a:buChar char="o"/>
            </a:pPr>
            <a:r>
              <a:rPr lang="en-US" sz="2000" dirty="0"/>
              <a:t>ILSVCR2012 “Image Net” (original and cleaned-up </a:t>
            </a:r>
            <a:r>
              <a:rPr lang="en-US" sz="2000" dirty="0" err="1"/>
              <a:t>ReaL</a:t>
            </a:r>
            <a:r>
              <a:rPr lang="en-US" sz="2000" dirty="0"/>
              <a:t> labels).</a:t>
            </a:r>
          </a:p>
          <a:p>
            <a:pPr lvl="1" algn="just">
              <a:spcBef>
                <a:spcPts val="600"/>
              </a:spcBef>
              <a:spcAft>
                <a:spcPts val="600"/>
              </a:spcAft>
              <a:buFont typeface="Courier New" panose="02070309020205020404" pitchFamily="49" charset="0"/>
              <a:buChar char="o"/>
            </a:pPr>
            <a:r>
              <a:rPr lang="en-US" sz="2000" dirty="0"/>
              <a:t>“Avg. 5”: ImageNet, CIFAR-10, CIFAR-100, Pets, Flowers.</a:t>
            </a:r>
          </a:p>
          <a:p>
            <a:pPr lvl="1" algn="just">
              <a:spcBef>
                <a:spcPts val="600"/>
              </a:spcBef>
              <a:spcAft>
                <a:spcPts val="600"/>
              </a:spcAft>
              <a:buFont typeface="Courier New" panose="02070309020205020404" pitchFamily="49" charset="0"/>
              <a:buChar char="o"/>
            </a:pPr>
            <a:r>
              <a:rPr lang="en-US" sz="2000" dirty="0"/>
              <a:t>“VTAB-1k”: Visual Task Adaptation Benchmark, 19 diverse datasets with 1k training examples each.</a:t>
            </a:r>
          </a:p>
          <a:p>
            <a:pPr algn="just">
              <a:spcBef>
                <a:spcPts val="600"/>
              </a:spcBef>
              <a:spcAft>
                <a:spcPts val="600"/>
              </a:spcAft>
            </a:pPr>
            <a:r>
              <a:rPr lang="en-US" sz="2400" dirty="0"/>
              <a:t>Metrics:</a:t>
            </a:r>
          </a:p>
          <a:p>
            <a:pPr lvl="1" algn="just">
              <a:spcBef>
                <a:spcPts val="600"/>
              </a:spcBef>
              <a:spcAft>
                <a:spcPts val="600"/>
              </a:spcAft>
              <a:buFont typeface="Courier New" panose="02070309020205020404" pitchFamily="49" charset="0"/>
              <a:buChar char="o"/>
            </a:pPr>
            <a:r>
              <a:rPr lang="en-US" sz="2000" dirty="0"/>
              <a:t>Downstream accuracy.</a:t>
            </a:r>
          </a:p>
          <a:p>
            <a:pPr lvl="1" algn="just">
              <a:spcBef>
                <a:spcPts val="600"/>
              </a:spcBef>
              <a:spcAft>
                <a:spcPts val="600"/>
              </a:spcAft>
              <a:buFont typeface="Courier New" panose="02070309020205020404" pitchFamily="49" charset="0"/>
              <a:buChar char="o"/>
            </a:pPr>
            <a:r>
              <a:rPr lang="en-US" sz="2000" dirty="0"/>
              <a:t>Total pre-training time (core-days on TPUv3).</a:t>
            </a:r>
          </a:p>
          <a:p>
            <a:pPr lvl="1" algn="just">
              <a:spcBef>
                <a:spcPts val="600"/>
              </a:spcBef>
              <a:spcAft>
                <a:spcPts val="600"/>
              </a:spcAft>
              <a:buFont typeface="Courier New" panose="02070309020205020404" pitchFamily="49" charset="0"/>
              <a:buChar char="o"/>
            </a:pPr>
            <a:r>
              <a:rPr lang="en-US" sz="2000" dirty="0"/>
              <a:t>Test time throughput (images/sec/core on </a:t>
            </a:r>
            <a:r>
              <a:rPr lang="en-US" sz="2000"/>
              <a:t>TPUv3).</a:t>
            </a:r>
            <a:endParaRPr lang="en-US" sz="2000" dirty="0"/>
          </a:p>
        </p:txBody>
      </p:sp>
      <p:sp>
        <p:nvSpPr>
          <p:cNvPr id="4" name="Slide Number Placeholder 3">
            <a:extLst>
              <a:ext uri="{FF2B5EF4-FFF2-40B4-BE49-F238E27FC236}">
                <a16:creationId xmlns:a16="http://schemas.microsoft.com/office/drawing/2014/main" id="{93E70823-EE47-DE2B-2D51-50CAB2C7AA58}"/>
              </a:ext>
            </a:extLst>
          </p:cNvPr>
          <p:cNvSpPr>
            <a:spLocks noGrp="1"/>
          </p:cNvSpPr>
          <p:nvPr>
            <p:ph type="sldNum" sz="quarter" idx="12"/>
          </p:nvPr>
        </p:nvSpPr>
        <p:spPr/>
        <p:txBody>
          <a:bodyPr/>
          <a:lstStyle/>
          <a:p>
            <a:fld id="{6E9C6DE1-230C-421F-8EBB-77EF05A7D49D}" type="slidenum">
              <a:rPr lang="en-US" smtClean="0"/>
              <a:t>10</a:t>
            </a:fld>
            <a:endParaRPr lang="en-US"/>
          </a:p>
        </p:txBody>
      </p:sp>
    </p:spTree>
    <p:extLst>
      <p:ext uri="{BB962C8B-B14F-4D97-AF65-F5344CB8AC3E}">
        <p14:creationId xmlns:p14="http://schemas.microsoft.com/office/powerpoint/2010/main" val="45524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12C2-63F7-B009-6715-A02D7FD61AA8}"/>
              </a:ext>
            </a:extLst>
          </p:cNvPr>
          <p:cNvSpPr>
            <a:spLocks noGrp="1"/>
          </p:cNvSpPr>
          <p:nvPr>
            <p:ph type="title"/>
          </p:nvPr>
        </p:nvSpPr>
        <p:spPr/>
        <p:txBody>
          <a:bodyPr/>
          <a:lstStyle/>
          <a:p>
            <a:r>
              <a:rPr lang="en-US" dirty="0"/>
              <a:t>Experiments: Main Results</a:t>
            </a:r>
          </a:p>
        </p:txBody>
      </p:sp>
      <p:sp>
        <p:nvSpPr>
          <p:cNvPr id="4" name="Slide Number Placeholder 3">
            <a:extLst>
              <a:ext uri="{FF2B5EF4-FFF2-40B4-BE49-F238E27FC236}">
                <a16:creationId xmlns:a16="http://schemas.microsoft.com/office/drawing/2014/main" id="{93E70823-EE47-DE2B-2D51-50CAB2C7AA58}"/>
              </a:ext>
            </a:extLst>
          </p:cNvPr>
          <p:cNvSpPr>
            <a:spLocks noGrp="1"/>
          </p:cNvSpPr>
          <p:nvPr>
            <p:ph type="sldNum" sz="quarter" idx="12"/>
          </p:nvPr>
        </p:nvSpPr>
        <p:spPr/>
        <p:txBody>
          <a:bodyPr/>
          <a:lstStyle/>
          <a:p>
            <a:fld id="{6E9C6DE1-230C-421F-8EBB-77EF05A7D49D}" type="slidenum">
              <a:rPr lang="en-US" smtClean="0"/>
              <a:t>11</a:t>
            </a:fld>
            <a:endParaRPr lang="en-US"/>
          </a:p>
        </p:txBody>
      </p:sp>
      <p:pic>
        <p:nvPicPr>
          <p:cNvPr id="6" name="Picture 5">
            <a:extLst>
              <a:ext uri="{FF2B5EF4-FFF2-40B4-BE49-F238E27FC236}">
                <a16:creationId xmlns:a16="http://schemas.microsoft.com/office/drawing/2014/main" id="{346D7D1C-C365-ABFF-486D-E8BCB568B775}"/>
              </a:ext>
            </a:extLst>
          </p:cNvPr>
          <p:cNvPicPr>
            <a:picLocks noChangeAspect="1"/>
          </p:cNvPicPr>
          <p:nvPr/>
        </p:nvPicPr>
        <p:blipFill>
          <a:blip r:embed="rId3"/>
          <a:stretch>
            <a:fillRect/>
          </a:stretch>
        </p:blipFill>
        <p:spPr>
          <a:xfrm>
            <a:off x="142875" y="1825625"/>
            <a:ext cx="6547104" cy="3851861"/>
          </a:xfrm>
          <a:prstGeom prst="rect">
            <a:avLst/>
          </a:prstGeom>
        </p:spPr>
      </p:pic>
      <p:pic>
        <p:nvPicPr>
          <p:cNvPr id="8" name="Picture 7">
            <a:extLst>
              <a:ext uri="{FF2B5EF4-FFF2-40B4-BE49-F238E27FC236}">
                <a16:creationId xmlns:a16="http://schemas.microsoft.com/office/drawing/2014/main" id="{7DE7DA3B-677C-4B1F-10A3-00C371060E0F}"/>
              </a:ext>
            </a:extLst>
          </p:cNvPr>
          <p:cNvPicPr>
            <a:picLocks noChangeAspect="1"/>
          </p:cNvPicPr>
          <p:nvPr/>
        </p:nvPicPr>
        <p:blipFill>
          <a:blip r:embed="rId4"/>
          <a:stretch>
            <a:fillRect/>
          </a:stretch>
        </p:blipFill>
        <p:spPr>
          <a:xfrm>
            <a:off x="9998996" y="5989385"/>
            <a:ext cx="2193004" cy="868615"/>
          </a:xfrm>
          <a:prstGeom prst="rect">
            <a:avLst/>
          </a:prstGeom>
        </p:spPr>
      </p:pic>
      <p:sp>
        <p:nvSpPr>
          <p:cNvPr id="10" name="Content Placeholder 9">
            <a:extLst>
              <a:ext uri="{FF2B5EF4-FFF2-40B4-BE49-F238E27FC236}">
                <a16:creationId xmlns:a16="http://schemas.microsoft.com/office/drawing/2014/main" id="{7824630D-9518-B3B5-EB52-7EC6DFE4E78D}"/>
              </a:ext>
            </a:extLst>
          </p:cNvPr>
          <p:cNvSpPr txBox="1">
            <a:spLocks noGrp="1"/>
          </p:cNvSpPr>
          <p:nvPr>
            <p:ph idx="1"/>
          </p:nvPr>
        </p:nvSpPr>
        <p:spPr>
          <a:xfrm>
            <a:off x="6810374" y="1825625"/>
            <a:ext cx="5162551" cy="2462213"/>
          </a:xfrm>
          <a:prstGeom prst="rect">
            <a:avLst/>
          </a:prstGeom>
          <a:noFill/>
        </p:spPr>
        <p:txBody>
          <a:bodyPr wrap="square">
            <a:spAutoFit/>
          </a:bodyPr>
          <a:lstStyle/>
          <a:p>
            <a:pPr algn="just">
              <a:spcBef>
                <a:spcPts val="600"/>
              </a:spcBef>
              <a:spcAft>
                <a:spcPts val="600"/>
              </a:spcAft>
            </a:pPr>
            <a:r>
              <a:rPr lang="en-US" sz="2000" b="0" i="0" u="none" strike="noStrike" baseline="0" dirty="0">
                <a:solidFill>
                  <a:srgbClr val="000000"/>
                </a:solidFill>
              </a:rPr>
              <a:t>When pre-trained on ImageNet-21k with additional regularization, Mixer achieves an overall strong performance, although slightly inferior to other models. </a:t>
            </a:r>
            <a:r>
              <a:rPr lang="en-US" sz="2000" dirty="0">
                <a:solidFill>
                  <a:srgbClr val="000000"/>
                </a:solidFill>
              </a:rPr>
              <a:t>Similar to </a:t>
            </a:r>
            <a:r>
              <a:rPr lang="en-US" sz="2000" dirty="0" err="1">
                <a:solidFill>
                  <a:srgbClr val="000000"/>
                </a:solidFill>
              </a:rPr>
              <a:t>ViT</a:t>
            </a:r>
            <a:r>
              <a:rPr lang="en-US" sz="2000" dirty="0">
                <a:solidFill>
                  <a:srgbClr val="000000"/>
                </a:solidFill>
              </a:rPr>
              <a:t>, Mixer overfits without regularization.</a:t>
            </a:r>
            <a:endParaRPr lang="en-US" sz="2000" b="0" i="0" u="none" strike="noStrike" baseline="0" dirty="0">
              <a:solidFill>
                <a:srgbClr val="000000"/>
              </a:solidFill>
            </a:endParaRPr>
          </a:p>
          <a:p>
            <a:pPr algn="just">
              <a:spcBef>
                <a:spcPts val="600"/>
              </a:spcBef>
              <a:spcAft>
                <a:spcPts val="600"/>
              </a:spcAft>
            </a:pPr>
            <a:r>
              <a:rPr lang="en-US" sz="2000" b="0" i="0" u="none" strike="noStrike" baseline="0" dirty="0">
                <a:solidFill>
                  <a:srgbClr val="000000"/>
                </a:solidFill>
              </a:rPr>
              <a:t>When the size of the upstream dataset increases, Mixer’s performance improves significantly.</a:t>
            </a:r>
          </a:p>
        </p:txBody>
      </p:sp>
    </p:spTree>
    <p:extLst>
      <p:ext uri="{BB962C8B-B14F-4D97-AF65-F5344CB8AC3E}">
        <p14:creationId xmlns:p14="http://schemas.microsoft.com/office/powerpoint/2010/main" val="1632866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12C2-63F7-B009-6715-A02D7FD61AA8}"/>
              </a:ext>
            </a:extLst>
          </p:cNvPr>
          <p:cNvSpPr>
            <a:spLocks noGrp="1"/>
          </p:cNvSpPr>
          <p:nvPr>
            <p:ph type="title"/>
          </p:nvPr>
        </p:nvSpPr>
        <p:spPr/>
        <p:txBody>
          <a:bodyPr/>
          <a:lstStyle/>
          <a:p>
            <a:r>
              <a:rPr lang="en-US" dirty="0"/>
              <a:t>Experiments: Main Results</a:t>
            </a:r>
          </a:p>
        </p:txBody>
      </p:sp>
      <p:sp>
        <p:nvSpPr>
          <p:cNvPr id="3" name="Content Placeholder 2">
            <a:extLst>
              <a:ext uri="{FF2B5EF4-FFF2-40B4-BE49-F238E27FC236}">
                <a16:creationId xmlns:a16="http://schemas.microsoft.com/office/drawing/2014/main" id="{5DAC6868-A366-FA28-1C59-FF5A78BC015F}"/>
              </a:ext>
            </a:extLst>
          </p:cNvPr>
          <p:cNvSpPr>
            <a:spLocks noGrp="1"/>
          </p:cNvSpPr>
          <p:nvPr>
            <p:ph idx="1"/>
          </p:nvPr>
        </p:nvSpPr>
        <p:spPr/>
        <p:txBody>
          <a:bodyPr>
            <a:normAutofit/>
          </a:bodyPr>
          <a:lstStyle/>
          <a:p>
            <a:pPr marL="0" indent="0" algn="just">
              <a:spcBef>
                <a:spcPts val="600"/>
              </a:spcBef>
              <a:spcAft>
                <a:spcPts val="600"/>
              </a:spcAft>
              <a:buNone/>
            </a:pPr>
            <a:r>
              <a:rPr lang="en-US" sz="2400" dirty="0"/>
              <a:t>Accuracy with respect to total pre-training time and training size:</a:t>
            </a:r>
            <a:endParaRPr lang="en-US" sz="2000" dirty="0"/>
          </a:p>
        </p:txBody>
      </p:sp>
      <p:sp>
        <p:nvSpPr>
          <p:cNvPr id="4" name="Slide Number Placeholder 3">
            <a:extLst>
              <a:ext uri="{FF2B5EF4-FFF2-40B4-BE49-F238E27FC236}">
                <a16:creationId xmlns:a16="http://schemas.microsoft.com/office/drawing/2014/main" id="{93E70823-EE47-DE2B-2D51-50CAB2C7AA58}"/>
              </a:ext>
            </a:extLst>
          </p:cNvPr>
          <p:cNvSpPr>
            <a:spLocks noGrp="1"/>
          </p:cNvSpPr>
          <p:nvPr>
            <p:ph type="sldNum" sz="quarter" idx="12"/>
          </p:nvPr>
        </p:nvSpPr>
        <p:spPr/>
        <p:txBody>
          <a:bodyPr/>
          <a:lstStyle/>
          <a:p>
            <a:fld id="{6E9C6DE1-230C-421F-8EBB-77EF05A7D49D}" type="slidenum">
              <a:rPr lang="en-US" smtClean="0"/>
              <a:t>12</a:t>
            </a:fld>
            <a:endParaRPr lang="en-US"/>
          </a:p>
        </p:txBody>
      </p:sp>
      <p:pic>
        <p:nvPicPr>
          <p:cNvPr id="7" name="Picture 6">
            <a:extLst>
              <a:ext uri="{FF2B5EF4-FFF2-40B4-BE49-F238E27FC236}">
                <a16:creationId xmlns:a16="http://schemas.microsoft.com/office/drawing/2014/main" id="{EDFE2AFA-B356-ABB7-DF3D-46802732C2F6}"/>
              </a:ext>
            </a:extLst>
          </p:cNvPr>
          <p:cNvPicPr>
            <a:picLocks noChangeAspect="1"/>
          </p:cNvPicPr>
          <p:nvPr/>
        </p:nvPicPr>
        <p:blipFill>
          <a:blip r:embed="rId3"/>
          <a:stretch>
            <a:fillRect/>
          </a:stretch>
        </p:blipFill>
        <p:spPr>
          <a:xfrm>
            <a:off x="129850" y="2219325"/>
            <a:ext cx="7890200" cy="4638674"/>
          </a:xfrm>
          <a:prstGeom prst="rect">
            <a:avLst/>
          </a:prstGeom>
        </p:spPr>
      </p:pic>
      <p:sp>
        <p:nvSpPr>
          <p:cNvPr id="8" name="TextBox 7">
            <a:extLst>
              <a:ext uri="{FF2B5EF4-FFF2-40B4-BE49-F238E27FC236}">
                <a16:creationId xmlns:a16="http://schemas.microsoft.com/office/drawing/2014/main" id="{5152F5BC-152C-8F05-1E9B-B3764CEE5172}"/>
              </a:ext>
            </a:extLst>
          </p:cNvPr>
          <p:cNvSpPr txBox="1"/>
          <p:nvPr/>
        </p:nvSpPr>
        <p:spPr>
          <a:xfrm>
            <a:off x="8020050" y="2311195"/>
            <a:ext cx="4010025"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u="none" strike="noStrike" baseline="0" dirty="0"/>
              <a:t>In terms of the accuracy-compute trade-off Mixer is competitive with more conventional neural network architectures.</a:t>
            </a:r>
          </a:p>
          <a:p>
            <a:pPr marL="285750" indent="-285750" algn="just">
              <a:buFont typeface="Arial" panose="020B0604020202020204" pitchFamily="34" charset="0"/>
              <a:buChar char="•"/>
            </a:pPr>
            <a:r>
              <a:rPr lang="en-US" sz="2000" b="0" i="0" u="none" strike="noStrike" baseline="0" dirty="0"/>
              <a:t>It appears that Mixer benefits from the growing dataset size even more than </a:t>
            </a:r>
            <a:r>
              <a:rPr lang="en-US" sz="2000" b="0" i="0" u="none" strike="noStrike" baseline="0" dirty="0" err="1"/>
              <a:t>ViT</a:t>
            </a:r>
            <a:r>
              <a:rPr lang="en-US" sz="2000" b="0" i="0" u="none" strike="noStrike" baseline="0" dirty="0"/>
              <a:t>.</a:t>
            </a:r>
          </a:p>
        </p:txBody>
      </p:sp>
    </p:spTree>
    <p:extLst>
      <p:ext uri="{BB962C8B-B14F-4D97-AF65-F5344CB8AC3E}">
        <p14:creationId xmlns:p14="http://schemas.microsoft.com/office/powerpoint/2010/main" val="1892091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12C2-63F7-B009-6715-A02D7FD61AA8}"/>
              </a:ext>
            </a:extLst>
          </p:cNvPr>
          <p:cNvSpPr>
            <a:spLocks noGrp="1"/>
          </p:cNvSpPr>
          <p:nvPr>
            <p:ph type="title"/>
          </p:nvPr>
        </p:nvSpPr>
        <p:spPr/>
        <p:txBody>
          <a:bodyPr/>
          <a:lstStyle/>
          <a:p>
            <a:r>
              <a:rPr lang="en-US" dirty="0"/>
              <a:t>Experiments: Results at Various Scales</a:t>
            </a:r>
          </a:p>
        </p:txBody>
      </p:sp>
      <p:sp>
        <p:nvSpPr>
          <p:cNvPr id="4" name="Slide Number Placeholder 3">
            <a:extLst>
              <a:ext uri="{FF2B5EF4-FFF2-40B4-BE49-F238E27FC236}">
                <a16:creationId xmlns:a16="http://schemas.microsoft.com/office/drawing/2014/main" id="{93E70823-EE47-DE2B-2D51-50CAB2C7AA58}"/>
              </a:ext>
            </a:extLst>
          </p:cNvPr>
          <p:cNvSpPr>
            <a:spLocks noGrp="1"/>
          </p:cNvSpPr>
          <p:nvPr>
            <p:ph type="sldNum" sz="quarter" idx="12"/>
          </p:nvPr>
        </p:nvSpPr>
        <p:spPr/>
        <p:txBody>
          <a:bodyPr/>
          <a:lstStyle/>
          <a:p>
            <a:fld id="{6E9C6DE1-230C-421F-8EBB-77EF05A7D49D}" type="slidenum">
              <a:rPr lang="en-US" smtClean="0"/>
              <a:t>13</a:t>
            </a:fld>
            <a:endParaRPr lang="en-US"/>
          </a:p>
        </p:txBody>
      </p:sp>
      <p:pic>
        <p:nvPicPr>
          <p:cNvPr id="10" name="Picture 9">
            <a:extLst>
              <a:ext uri="{FF2B5EF4-FFF2-40B4-BE49-F238E27FC236}">
                <a16:creationId xmlns:a16="http://schemas.microsoft.com/office/drawing/2014/main" id="{2B1DBCA3-4AC0-84F9-5564-B7E09A35636B}"/>
              </a:ext>
            </a:extLst>
          </p:cNvPr>
          <p:cNvPicPr>
            <a:picLocks noChangeAspect="1"/>
          </p:cNvPicPr>
          <p:nvPr/>
        </p:nvPicPr>
        <p:blipFill>
          <a:blip r:embed="rId3"/>
          <a:stretch>
            <a:fillRect/>
          </a:stretch>
        </p:blipFill>
        <p:spPr>
          <a:xfrm>
            <a:off x="9998996" y="5989385"/>
            <a:ext cx="2193004" cy="868615"/>
          </a:xfrm>
          <a:prstGeom prst="rect">
            <a:avLst/>
          </a:prstGeom>
        </p:spPr>
      </p:pic>
      <p:sp>
        <p:nvSpPr>
          <p:cNvPr id="15" name="Content Placeholder 14">
            <a:extLst>
              <a:ext uri="{FF2B5EF4-FFF2-40B4-BE49-F238E27FC236}">
                <a16:creationId xmlns:a16="http://schemas.microsoft.com/office/drawing/2014/main" id="{849A5192-2975-4AF4-5C90-46C6E91F2D9A}"/>
              </a:ext>
            </a:extLst>
          </p:cNvPr>
          <p:cNvSpPr>
            <a:spLocks noGrp="1"/>
          </p:cNvSpPr>
          <p:nvPr>
            <p:ph idx="1"/>
          </p:nvPr>
        </p:nvSpPr>
        <p:spPr>
          <a:xfrm>
            <a:off x="5335214" y="3028950"/>
            <a:ext cx="6549939" cy="3148012"/>
          </a:xfrm>
        </p:spPr>
        <p:txBody>
          <a:bodyPr>
            <a:normAutofit/>
          </a:bodyPr>
          <a:lstStyle/>
          <a:p>
            <a:pPr algn="just"/>
            <a:r>
              <a:rPr lang="en-US" sz="2000" dirty="0"/>
              <a:t>Mixer B/16 attains a reasonable score of 76.4% at resolution 224, but it tends to overfit when using random initialization.</a:t>
            </a:r>
          </a:p>
          <a:p>
            <a:pPr algn="just"/>
            <a:r>
              <a:rPr lang="en-US" sz="2000" dirty="0"/>
              <a:t>The score is similar to a vanilla ResNet50, but behind SOTA CNNs/hybrids for the ImageNet “from scratch” setting (</a:t>
            </a:r>
            <a:r>
              <a:rPr lang="en-US" sz="2000" dirty="0" err="1"/>
              <a:t>BotNet</a:t>
            </a:r>
            <a:r>
              <a:rPr lang="en-US" sz="2000" dirty="0"/>
              <a:t> 84.7%, </a:t>
            </a:r>
            <a:r>
              <a:rPr lang="en-US" sz="2000" dirty="0" err="1"/>
              <a:t>NFNet</a:t>
            </a:r>
            <a:r>
              <a:rPr lang="en-US" sz="2000" dirty="0"/>
              <a:t> 86.5%).</a:t>
            </a:r>
          </a:p>
        </p:txBody>
      </p:sp>
      <p:pic>
        <p:nvPicPr>
          <p:cNvPr id="16" name="Content Placeholder 8">
            <a:extLst>
              <a:ext uri="{FF2B5EF4-FFF2-40B4-BE49-F238E27FC236}">
                <a16:creationId xmlns:a16="http://schemas.microsoft.com/office/drawing/2014/main" id="{32A61847-FB41-7696-C977-6F116FA5DE84}"/>
              </a:ext>
            </a:extLst>
          </p:cNvPr>
          <p:cNvPicPr>
            <a:picLocks noChangeAspect="1"/>
          </p:cNvPicPr>
          <p:nvPr/>
        </p:nvPicPr>
        <p:blipFill rotWithShape="1">
          <a:blip r:embed="rId4"/>
          <a:srcRect l="10351" t="17503" r="10877"/>
          <a:stretch/>
        </p:blipFill>
        <p:spPr>
          <a:xfrm>
            <a:off x="172841" y="1362075"/>
            <a:ext cx="5162374" cy="5495925"/>
          </a:xfrm>
          <a:prstGeom prst="rect">
            <a:avLst/>
          </a:prstGeom>
        </p:spPr>
      </p:pic>
      <p:pic>
        <p:nvPicPr>
          <p:cNvPr id="17" name="Content Placeholder 8">
            <a:extLst>
              <a:ext uri="{FF2B5EF4-FFF2-40B4-BE49-F238E27FC236}">
                <a16:creationId xmlns:a16="http://schemas.microsoft.com/office/drawing/2014/main" id="{C34ADE81-7F0A-4A31-7BEF-54FB2B99D3EA}"/>
              </a:ext>
            </a:extLst>
          </p:cNvPr>
          <p:cNvPicPr>
            <a:picLocks noChangeAspect="1"/>
          </p:cNvPicPr>
          <p:nvPr/>
        </p:nvPicPr>
        <p:blipFill rotWithShape="1">
          <a:blip r:embed="rId4"/>
          <a:srcRect b="82690"/>
          <a:stretch/>
        </p:blipFill>
        <p:spPr>
          <a:xfrm>
            <a:off x="5335215" y="1362075"/>
            <a:ext cx="6549939" cy="1152525"/>
          </a:xfrm>
          <a:prstGeom prst="rect">
            <a:avLst/>
          </a:prstGeom>
        </p:spPr>
      </p:pic>
    </p:spTree>
    <p:extLst>
      <p:ext uri="{BB962C8B-B14F-4D97-AF65-F5344CB8AC3E}">
        <p14:creationId xmlns:p14="http://schemas.microsoft.com/office/powerpoint/2010/main" val="3158775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12C2-63F7-B009-6715-A02D7FD61AA8}"/>
              </a:ext>
            </a:extLst>
          </p:cNvPr>
          <p:cNvSpPr>
            <a:spLocks noGrp="1"/>
          </p:cNvSpPr>
          <p:nvPr>
            <p:ph type="title"/>
          </p:nvPr>
        </p:nvSpPr>
        <p:spPr/>
        <p:txBody>
          <a:bodyPr/>
          <a:lstStyle/>
          <a:p>
            <a:r>
              <a:rPr lang="en-US" dirty="0"/>
              <a:t>Experiments: Results at Various Scales</a:t>
            </a:r>
          </a:p>
        </p:txBody>
      </p:sp>
      <p:sp>
        <p:nvSpPr>
          <p:cNvPr id="3" name="Content Placeholder 2">
            <a:extLst>
              <a:ext uri="{FF2B5EF4-FFF2-40B4-BE49-F238E27FC236}">
                <a16:creationId xmlns:a16="http://schemas.microsoft.com/office/drawing/2014/main" id="{5DAC6868-A366-FA28-1C59-FF5A78BC015F}"/>
              </a:ext>
            </a:extLst>
          </p:cNvPr>
          <p:cNvSpPr>
            <a:spLocks noGrp="1"/>
          </p:cNvSpPr>
          <p:nvPr>
            <p:ph idx="1"/>
          </p:nvPr>
        </p:nvSpPr>
        <p:spPr/>
        <p:txBody>
          <a:bodyPr>
            <a:normAutofit lnSpcReduction="10000"/>
          </a:bodyPr>
          <a:lstStyle/>
          <a:p>
            <a:pPr marL="0" indent="0" algn="just">
              <a:spcBef>
                <a:spcPts val="600"/>
              </a:spcBef>
              <a:spcAft>
                <a:spcPts val="600"/>
              </a:spcAft>
              <a:buNone/>
            </a:pPr>
            <a:r>
              <a:rPr lang="en-US" sz="2400" dirty="0"/>
              <a:t>Accuracy with respect to total pre-training time and throughput at various scales:</a:t>
            </a:r>
          </a:p>
          <a:p>
            <a:pPr algn="just">
              <a:spcBef>
                <a:spcPts val="600"/>
              </a:spcBef>
              <a:spcAft>
                <a:spcPts val="600"/>
              </a:spcAft>
            </a:pPr>
            <a:endParaRPr lang="en-US" sz="2000" dirty="0"/>
          </a:p>
          <a:p>
            <a:pPr algn="just">
              <a:spcBef>
                <a:spcPts val="600"/>
              </a:spcBef>
              <a:spcAft>
                <a:spcPts val="600"/>
              </a:spcAft>
            </a:pPr>
            <a:endParaRPr lang="en-US" sz="2000" dirty="0"/>
          </a:p>
          <a:p>
            <a:pPr algn="just">
              <a:spcBef>
                <a:spcPts val="600"/>
              </a:spcBef>
              <a:spcAft>
                <a:spcPts val="600"/>
              </a:spcAft>
            </a:pPr>
            <a:endParaRPr lang="en-US" sz="2000" dirty="0"/>
          </a:p>
          <a:p>
            <a:pPr algn="just">
              <a:spcBef>
                <a:spcPts val="600"/>
              </a:spcBef>
              <a:spcAft>
                <a:spcPts val="600"/>
              </a:spcAft>
            </a:pPr>
            <a:endParaRPr lang="en-US" sz="2000" dirty="0"/>
          </a:p>
          <a:p>
            <a:pPr algn="just">
              <a:spcBef>
                <a:spcPts val="600"/>
              </a:spcBef>
              <a:spcAft>
                <a:spcPts val="600"/>
              </a:spcAft>
            </a:pPr>
            <a:endParaRPr lang="en-US" sz="2000" dirty="0"/>
          </a:p>
          <a:p>
            <a:pPr algn="just">
              <a:spcBef>
                <a:spcPts val="600"/>
              </a:spcBef>
              <a:spcAft>
                <a:spcPts val="600"/>
              </a:spcAft>
            </a:pPr>
            <a:endParaRPr lang="en-US" sz="2000" dirty="0"/>
          </a:p>
          <a:p>
            <a:pPr algn="just">
              <a:spcBef>
                <a:spcPts val="600"/>
              </a:spcBef>
              <a:spcAft>
                <a:spcPts val="600"/>
              </a:spcAft>
            </a:pPr>
            <a:endParaRPr lang="en-US" sz="2000" dirty="0"/>
          </a:p>
          <a:p>
            <a:pPr algn="just">
              <a:spcBef>
                <a:spcPts val="600"/>
              </a:spcBef>
              <a:spcAft>
                <a:spcPts val="600"/>
              </a:spcAft>
            </a:pPr>
            <a:r>
              <a:rPr lang="en-US" sz="2000" dirty="0"/>
              <a:t>As the pre-training dataset grows, Mixer’s performance steadily improves. Although Mixer is slightly below the frontier on the lower end of model scales, it sits confidently on the frontier at the high end.</a:t>
            </a:r>
          </a:p>
        </p:txBody>
      </p:sp>
      <p:sp>
        <p:nvSpPr>
          <p:cNvPr id="4" name="Slide Number Placeholder 3">
            <a:extLst>
              <a:ext uri="{FF2B5EF4-FFF2-40B4-BE49-F238E27FC236}">
                <a16:creationId xmlns:a16="http://schemas.microsoft.com/office/drawing/2014/main" id="{93E70823-EE47-DE2B-2D51-50CAB2C7AA58}"/>
              </a:ext>
            </a:extLst>
          </p:cNvPr>
          <p:cNvSpPr>
            <a:spLocks noGrp="1"/>
          </p:cNvSpPr>
          <p:nvPr>
            <p:ph type="sldNum" sz="quarter" idx="12"/>
          </p:nvPr>
        </p:nvSpPr>
        <p:spPr/>
        <p:txBody>
          <a:bodyPr/>
          <a:lstStyle/>
          <a:p>
            <a:fld id="{6E9C6DE1-230C-421F-8EBB-77EF05A7D49D}" type="slidenum">
              <a:rPr lang="en-US" smtClean="0"/>
              <a:t>14</a:t>
            </a:fld>
            <a:endParaRPr lang="en-US"/>
          </a:p>
        </p:txBody>
      </p:sp>
      <p:pic>
        <p:nvPicPr>
          <p:cNvPr id="6" name="Picture 5">
            <a:extLst>
              <a:ext uri="{FF2B5EF4-FFF2-40B4-BE49-F238E27FC236}">
                <a16:creationId xmlns:a16="http://schemas.microsoft.com/office/drawing/2014/main" id="{3BBEBDC1-6724-4889-EC85-3EBD1EB87577}"/>
              </a:ext>
            </a:extLst>
          </p:cNvPr>
          <p:cNvPicPr>
            <a:picLocks noChangeAspect="1"/>
          </p:cNvPicPr>
          <p:nvPr/>
        </p:nvPicPr>
        <p:blipFill>
          <a:blip r:embed="rId3"/>
          <a:stretch>
            <a:fillRect/>
          </a:stretch>
        </p:blipFill>
        <p:spPr>
          <a:xfrm>
            <a:off x="2150364" y="2295526"/>
            <a:ext cx="7891272" cy="2717609"/>
          </a:xfrm>
          <a:prstGeom prst="rect">
            <a:avLst/>
          </a:prstGeom>
        </p:spPr>
      </p:pic>
    </p:spTree>
    <p:extLst>
      <p:ext uri="{BB962C8B-B14F-4D97-AF65-F5344CB8AC3E}">
        <p14:creationId xmlns:p14="http://schemas.microsoft.com/office/powerpoint/2010/main" val="1597731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12C2-63F7-B009-6715-A02D7FD61AA8}"/>
              </a:ext>
            </a:extLst>
          </p:cNvPr>
          <p:cNvSpPr>
            <a:spLocks noGrp="1"/>
          </p:cNvSpPr>
          <p:nvPr>
            <p:ph type="title"/>
          </p:nvPr>
        </p:nvSpPr>
        <p:spPr/>
        <p:txBody>
          <a:bodyPr/>
          <a:lstStyle/>
          <a:p>
            <a:r>
              <a:rPr lang="en-US" dirty="0"/>
              <a:t>Experiments: Invariance to Input Permutation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AC6868-A366-FA28-1C59-FF5A78BC015F}"/>
                  </a:ext>
                </a:extLst>
              </p:cNvPr>
              <p:cNvSpPr>
                <a:spLocks noGrp="1"/>
              </p:cNvSpPr>
              <p:nvPr>
                <p:ph idx="1"/>
              </p:nvPr>
            </p:nvSpPr>
            <p:spPr>
              <a:xfrm>
                <a:off x="7495349" y="1825625"/>
                <a:ext cx="4499983" cy="4351338"/>
              </a:xfrm>
            </p:spPr>
            <p:txBody>
              <a:bodyPr>
                <a:normAutofit/>
              </a:bodyPr>
              <a:lstStyle/>
              <a:p>
                <a:pPr algn="just">
                  <a:spcBef>
                    <a:spcPts val="600"/>
                  </a:spcBef>
                  <a:spcAft>
                    <a:spcPts val="600"/>
                  </a:spcAft>
                </a:pPr>
                <a:r>
                  <a:rPr lang="en-US" sz="2000" dirty="0"/>
                  <a:t>Mixer is invariant to the order of patches and pixels within the patches (the blue and green curves match perfectly).</a:t>
                </a:r>
              </a:p>
              <a:p>
                <a:pPr algn="just">
                  <a:spcBef>
                    <a:spcPts val="600"/>
                  </a:spcBef>
                  <a:spcAft>
                    <a:spcPts val="600"/>
                  </a:spcAft>
                </a:pPr>
                <a:r>
                  <a:rPr lang="en-US" sz="2000" dirty="0"/>
                  <a:t>On the other hand, </a:t>
                </a:r>
                <a:r>
                  <a:rPr lang="en-US" sz="2000" dirty="0" err="1"/>
                  <a:t>ResNet’s</a:t>
                </a:r>
                <a:r>
                  <a:rPr lang="en-US" sz="2000" dirty="0"/>
                  <a:t> strong inductive bias relies on a particular order of pixels within an image and its performance drops significantly when the patches are permuted.</a:t>
                </a:r>
              </a:p>
              <a:p>
                <a:pPr algn="just">
                  <a:spcBef>
                    <a:spcPts val="600"/>
                  </a:spcBef>
                  <a:spcAft>
                    <a:spcPts val="600"/>
                  </a:spcAft>
                </a:pPr>
                <a:r>
                  <a:rPr lang="en-US" sz="2000" dirty="0"/>
                  <a:t>When globally permuting the pixels, Mixer’s performance drops much less (</a:t>
                </a:r>
                <a14:m>
                  <m:oMath xmlns:m="http://schemas.openxmlformats.org/officeDocument/2006/math">
                    <m:r>
                      <a:rPr lang="en-US" sz="2000" b="0" i="0" dirty="0" smtClean="0">
                        <a:latin typeface="Cambria Math" panose="02040503050406030204" pitchFamily="18" charset="0"/>
                      </a:rPr>
                      <m:t>~</m:t>
                    </m:r>
                    <m:r>
                      <a:rPr lang="en-US" sz="2000" i="1" dirty="0" smtClean="0">
                        <a:latin typeface="Cambria Math" panose="02040503050406030204" pitchFamily="18" charset="0"/>
                      </a:rPr>
                      <m:t>45%</m:t>
                    </m:r>
                  </m:oMath>
                </a14:m>
                <a:r>
                  <a:rPr lang="en-US" sz="2000" dirty="0"/>
                  <a:t> drop) compared to the </a:t>
                </a:r>
                <a:r>
                  <a:rPr lang="en-US" sz="2000" dirty="0" err="1"/>
                  <a:t>ResNet</a:t>
                </a:r>
                <a:r>
                  <a:rPr lang="en-US" sz="2000" dirty="0"/>
                  <a:t> (</a:t>
                </a:r>
                <a14:m>
                  <m:oMath xmlns:m="http://schemas.openxmlformats.org/officeDocument/2006/math">
                    <m:r>
                      <a:rPr lang="en-US" sz="2000" b="0" i="0" dirty="0" smtClean="0">
                        <a:latin typeface="Cambria Math" panose="02040503050406030204" pitchFamily="18" charset="0"/>
                      </a:rPr>
                      <m:t>~</m:t>
                    </m:r>
                    <m:r>
                      <a:rPr lang="en-US" sz="2000" i="1" dirty="0" smtClean="0">
                        <a:latin typeface="Cambria Math" panose="02040503050406030204" pitchFamily="18" charset="0"/>
                      </a:rPr>
                      <m:t>75%</m:t>
                    </m:r>
                  </m:oMath>
                </a14:m>
                <a:r>
                  <a:rPr lang="en-US" sz="2000" dirty="0"/>
                  <a:t> drop).</a:t>
                </a:r>
              </a:p>
            </p:txBody>
          </p:sp>
        </mc:Choice>
        <mc:Fallback xmlns="">
          <p:sp>
            <p:nvSpPr>
              <p:cNvPr id="3" name="Content Placeholder 2">
                <a:extLst>
                  <a:ext uri="{FF2B5EF4-FFF2-40B4-BE49-F238E27FC236}">
                    <a16:creationId xmlns:a16="http://schemas.microsoft.com/office/drawing/2014/main" id="{5DAC6868-A366-FA28-1C59-FF5A78BC015F}"/>
                  </a:ext>
                </a:extLst>
              </p:cNvPr>
              <p:cNvSpPr>
                <a:spLocks noGrp="1" noRot="1" noChangeAspect="1" noMove="1" noResize="1" noEditPoints="1" noAdjustHandles="1" noChangeArrowheads="1" noChangeShapeType="1" noTextEdit="1"/>
              </p:cNvSpPr>
              <p:nvPr>
                <p:ph idx="1"/>
              </p:nvPr>
            </p:nvSpPr>
            <p:spPr>
              <a:xfrm>
                <a:off x="7495349" y="1825625"/>
                <a:ext cx="4499983" cy="4351338"/>
              </a:xfrm>
              <a:blipFill>
                <a:blip r:embed="rId3"/>
                <a:stretch>
                  <a:fillRect l="-1220" t="-1401" r="-135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3E70823-EE47-DE2B-2D51-50CAB2C7AA58}"/>
              </a:ext>
            </a:extLst>
          </p:cNvPr>
          <p:cNvSpPr>
            <a:spLocks noGrp="1"/>
          </p:cNvSpPr>
          <p:nvPr>
            <p:ph type="sldNum" sz="quarter" idx="12"/>
          </p:nvPr>
        </p:nvSpPr>
        <p:spPr/>
        <p:txBody>
          <a:bodyPr/>
          <a:lstStyle/>
          <a:p>
            <a:fld id="{6E9C6DE1-230C-421F-8EBB-77EF05A7D49D}" type="slidenum">
              <a:rPr lang="en-US" smtClean="0"/>
              <a:t>15</a:t>
            </a:fld>
            <a:endParaRPr lang="en-US" dirty="0"/>
          </a:p>
        </p:txBody>
      </p:sp>
      <p:pic>
        <p:nvPicPr>
          <p:cNvPr id="7" name="Picture 6">
            <a:extLst>
              <a:ext uri="{FF2B5EF4-FFF2-40B4-BE49-F238E27FC236}">
                <a16:creationId xmlns:a16="http://schemas.microsoft.com/office/drawing/2014/main" id="{3C5B2A6B-74BF-E6AA-CE9E-EBB9348E3124}"/>
              </a:ext>
            </a:extLst>
          </p:cNvPr>
          <p:cNvPicPr>
            <a:picLocks noChangeAspect="1"/>
          </p:cNvPicPr>
          <p:nvPr/>
        </p:nvPicPr>
        <p:blipFill>
          <a:blip r:embed="rId4"/>
          <a:stretch>
            <a:fillRect/>
          </a:stretch>
        </p:blipFill>
        <p:spPr>
          <a:xfrm>
            <a:off x="196668" y="1825625"/>
            <a:ext cx="7298681" cy="3260725"/>
          </a:xfrm>
          <a:prstGeom prst="rect">
            <a:avLst/>
          </a:prstGeom>
        </p:spPr>
      </p:pic>
    </p:spTree>
    <p:extLst>
      <p:ext uri="{BB962C8B-B14F-4D97-AF65-F5344CB8AC3E}">
        <p14:creationId xmlns:p14="http://schemas.microsoft.com/office/powerpoint/2010/main" val="2726757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12C2-63F7-B009-6715-A02D7FD61AA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DAC6868-A366-FA28-1C59-FF5A78BC015F}"/>
              </a:ext>
            </a:extLst>
          </p:cNvPr>
          <p:cNvSpPr>
            <a:spLocks noGrp="1"/>
          </p:cNvSpPr>
          <p:nvPr>
            <p:ph idx="1"/>
          </p:nvPr>
        </p:nvSpPr>
        <p:spPr/>
        <p:txBody>
          <a:bodyPr>
            <a:normAutofit/>
          </a:bodyPr>
          <a:lstStyle/>
          <a:p>
            <a:pPr algn="just">
              <a:spcBef>
                <a:spcPts val="600"/>
              </a:spcBef>
              <a:spcAft>
                <a:spcPts val="600"/>
              </a:spcAft>
            </a:pPr>
            <a:r>
              <a:rPr lang="en-US" sz="2400" dirty="0"/>
              <a:t>MLP-Mixer is simple and performs similarly to SOTA architectures for image classification in terms of trade-off between accuracy and computational cost.</a:t>
            </a:r>
          </a:p>
          <a:p>
            <a:pPr algn="just">
              <a:spcBef>
                <a:spcPts val="600"/>
              </a:spcBef>
              <a:spcAft>
                <a:spcPts val="600"/>
              </a:spcAft>
            </a:pPr>
            <a:r>
              <a:rPr lang="en-US" sz="2400" dirty="0"/>
              <a:t>Sparked a new trend of research.</a:t>
            </a:r>
          </a:p>
          <a:p>
            <a:pPr algn="just">
              <a:spcBef>
                <a:spcPts val="600"/>
              </a:spcBef>
              <a:spcAft>
                <a:spcPts val="600"/>
              </a:spcAft>
            </a:pPr>
            <a:r>
              <a:rPr lang="en-US" sz="2400" dirty="0"/>
              <a:t>Authors’ Questions:</a:t>
            </a:r>
          </a:p>
          <a:p>
            <a:pPr lvl="1" algn="just">
              <a:spcBef>
                <a:spcPts val="600"/>
              </a:spcBef>
              <a:spcAft>
                <a:spcPts val="600"/>
              </a:spcAft>
              <a:buFont typeface="Courier New" panose="02070309020205020404" pitchFamily="49" charset="0"/>
              <a:buChar char="o"/>
            </a:pPr>
            <a:r>
              <a:rPr lang="en-US" sz="2000" dirty="0"/>
              <a:t>The difference in features learned compared to CNNs and Transformers?</a:t>
            </a:r>
          </a:p>
          <a:p>
            <a:pPr lvl="1" algn="just">
              <a:spcBef>
                <a:spcPts val="600"/>
              </a:spcBef>
              <a:spcAft>
                <a:spcPts val="600"/>
              </a:spcAft>
              <a:buFont typeface="Courier New" panose="02070309020205020404" pitchFamily="49" charset="0"/>
              <a:buChar char="o"/>
            </a:pPr>
            <a:r>
              <a:rPr lang="en-US" sz="2000" dirty="0"/>
              <a:t>The inductive bias hidden in the features?</a:t>
            </a:r>
          </a:p>
          <a:p>
            <a:pPr lvl="1" algn="just">
              <a:spcBef>
                <a:spcPts val="600"/>
              </a:spcBef>
              <a:spcAft>
                <a:spcPts val="600"/>
              </a:spcAft>
              <a:buFont typeface="Courier New" panose="02070309020205020404" pitchFamily="49" charset="0"/>
              <a:buChar char="o"/>
            </a:pPr>
            <a:r>
              <a:rPr lang="en-US" sz="2000" dirty="0"/>
              <a:t>What  about other tasks (segmentation, detection) and other domains (NLP, video)?</a:t>
            </a:r>
          </a:p>
        </p:txBody>
      </p:sp>
      <p:sp>
        <p:nvSpPr>
          <p:cNvPr id="4" name="Slide Number Placeholder 3">
            <a:extLst>
              <a:ext uri="{FF2B5EF4-FFF2-40B4-BE49-F238E27FC236}">
                <a16:creationId xmlns:a16="http://schemas.microsoft.com/office/drawing/2014/main" id="{93E70823-EE47-DE2B-2D51-50CAB2C7AA58}"/>
              </a:ext>
            </a:extLst>
          </p:cNvPr>
          <p:cNvSpPr>
            <a:spLocks noGrp="1"/>
          </p:cNvSpPr>
          <p:nvPr>
            <p:ph type="sldNum" sz="quarter" idx="12"/>
          </p:nvPr>
        </p:nvSpPr>
        <p:spPr/>
        <p:txBody>
          <a:bodyPr/>
          <a:lstStyle/>
          <a:p>
            <a:fld id="{6E9C6DE1-230C-421F-8EBB-77EF05A7D49D}" type="slidenum">
              <a:rPr lang="en-US" smtClean="0"/>
              <a:t>16</a:t>
            </a:fld>
            <a:endParaRPr lang="en-US"/>
          </a:p>
        </p:txBody>
      </p:sp>
    </p:spTree>
    <p:extLst>
      <p:ext uri="{BB962C8B-B14F-4D97-AF65-F5344CB8AC3E}">
        <p14:creationId xmlns:p14="http://schemas.microsoft.com/office/powerpoint/2010/main" val="297196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052FEB-6789-40E2-90B8-B11AC288961D}"/>
              </a:ext>
            </a:extLst>
          </p:cNvPr>
          <p:cNvSpPr>
            <a:spLocks noGrp="1"/>
          </p:cNvSpPr>
          <p:nvPr>
            <p:ph type="sldNum" sz="quarter" idx="12"/>
          </p:nvPr>
        </p:nvSpPr>
        <p:spPr/>
        <p:txBody>
          <a:bodyPr/>
          <a:lstStyle/>
          <a:p>
            <a:fld id="{9357BD9B-5B1C-4E40-9874-25FC038F952D}" type="slidenum">
              <a:rPr lang="en-US" smtClean="0"/>
              <a:t>17</a:t>
            </a:fld>
            <a:endParaRPr lang="en-US"/>
          </a:p>
        </p:txBody>
      </p:sp>
      <p:sp>
        <p:nvSpPr>
          <p:cNvPr id="5" name="Rectangle 4">
            <a:extLst>
              <a:ext uri="{FF2B5EF4-FFF2-40B4-BE49-F238E27FC236}">
                <a16:creationId xmlns:a16="http://schemas.microsoft.com/office/drawing/2014/main" id="{F66EA81D-1580-4A1B-AD3C-9C0D61689C22}"/>
              </a:ext>
            </a:extLst>
          </p:cNvPr>
          <p:cNvSpPr/>
          <p:nvPr/>
        </p:nvSpPr>
        <p:spPr>
          <a:xfrm>
            <a:off x="1976932" y="2967335"/>
            <a:ext cx="823815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 for your attention</a:t>
            </a:r>
          </a:p>
        </p:txBody>
      </p:sp>
    </p:spTree>
    <p:extLst>
      <p:ext uri="{BB962C8B-B14F-4D97-AF65-F5344CB8AC3E}">
        <p14:creationId xmlns:p14="http://schemas.microsoft.com/office/powerpoint/2010/main" val="223001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60F9-B31D-37B6-13E0-E64D77C15E4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566CFBF-E951-D197-8668-CB96FCC81A6E}"/>
              </a:ext>
            </a:extLst>
          </p:cNvPr>
          <p:cNvSpPr>
            <a:spLocks noGrp="1"/>
          </p:cNvSpPr>
          <p:nvPr>
            <p:ph idx="1"/>
          </p:nvPr>
        </p:nvSpPr>
        <p:spPr/>
        <p:txBody>
          <a:bodyPr>
            <a:normAutofit/>
          </a:bodyPr>
          <a:lstStyle/>
          <a:p>
            <a:pPr algn="just">
              <a:spcBef>
                <a:spcPts val="600"/>
              </a:spcBef>
              <a:spcAft>
                <a:spcPts val="600"/>
              </a:spcAft>
            </a:pPr>
            <a:r>
              <a:rPr lang="en-US" dirty="0"/>
              <a:t>In recent years, CNNs and Self-Attention are the go-to mechanisms for achieving SOTA performance in image classification and computer vision in general.</a:t>
            </a:r>
          </a:p>
          <a:p>
            <a:pPr algn="just">
              <a:spcBef>
                <a:spcPts val="600"/>
              </a:spcBef>
              <a:spcAft>
                <a:spcPts val="600"/>
              </a:spcAft>
            </a:pPr>
            <a:r>
              <a:rPr lang="en-US" dirty="0"/>
              <a:t>The paper proposed the MLP-Mixer which is a </a:t>
            </a:r>
            <a:r>
              <a:rPr lang="en-US" dirty="0">
                <a:solidFill>
                  <a:schemeClr val="accent1">
                    <a:lumMod val="75000"/>
                  </a:schemeClr>
                </a:solidFill>
              </a:rPr>
              <a:t>competitive</a:t>
            </a:r>
            <a:r>
              <a:rPr lang="en-US" dirty="0"/>
              <a:t> but conceptually and technically simple alternative, that </a:t>
            </a:r>
            <a:r>
              <a:rPr lang="en-US" dirty="0">
                <a:solidFill>
                  <a:schemeClr val="accent1">
                    <a:lumMod val="75000"/>
                  </a:schemeClr>
                </a:solidFill>
              </a:rPr>
              <a:t>does not use </a:t>
            </a:r>
            <a:r>
              <a:rPr lang="en-US" dirty="0"/>
              <a:t>convolutions or self-attention, but based entirely on multi-layer </a:t>
            </a:r>
            <a:r>
              <a:rPr lang="en-US" dirty="0" err="1"/>
              <a:t>perceptrons</a:t>
            </a:r>
            <a:r>
              <a:rPr lang="en-US" dirty="0"/>
              <a:t> - MLPs.</a:t>
            </a:r>
          </a:p>
        </p:txBody>
      </p:sp>
      <p:sp>
        <p:nvSpPr>
          <p:cNvPr id="4" name="Slide Number Placeholder 3">
            <a:extLst>
              <a:ext uri="{FF2B5EF4-FFF2-40B4-BE49-F238E27FC236}">
                <a16:creationId xmlns:a16="http://schemas.microsoft.com/office/drawing/2014/main" id="{4846B2C0-4810-B521-E5BE-E0325AFCCC14}"/>
              </a:ext>
            </a:extLst>
          </p:cNvPr>
          <p:cNvSpPr>
            <a:spLocks noGrp="1"/>
          </p:cNvSpPr>
          <p:nvPr>
            <p:ph type="sldNum" sz="quarter" idx="12"/>
          </p:nvPr>
        </p:nvSpPr>
        <p:spPr/>
        <p:txBody>
          <a:bodyPr/>
          <a:lstStyle/>
          <a:p>
            <a:fld id="{6E9C6DE1-230C-421F-8EBB-77EF05A7D49D}" type="slidenum">
              <a:rPr lang="en-US" smtClean="0"/>
              <a:t>2</a:t>
            </a:fld>
            <a:endParaRPr lang="en-US"/>
          </a:p>
        </p:txBody>
      </p:sp>
    </p:spTree>
    <p:extLst>
      <p:ext uri="{BB962C8B-B14F-4D97-AF65-F5344CB8AC3E}">
        <p14:creationId xmlns:p14="http://schemas.microsoft.com/office/powerpoint/2010/main" val="4161534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60F9-B31D-37B6-13E0-E64D77C15E47}"/>
              </a:ext>
            </a:extLst>
          </p:cNvPr>
          <p:cNvSpPr>
            <a:spLocks noGrp="1"/>
          </p:cNvSpPr>
          <p:nvPr>
            <p:ph type="title"/>
          </p:nvPr>
        </p:nvSpPr>
        <p:spPr/>
        <p:txBody>
          <a:bodyPr/>
          <a:lstStyle/>
          <a:p>
            <a:r>
              <a:rPr lang="en-US" dirty="0"/>
              <a:t>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66CFBF-E951-D197-8668-CB96FCC81A6E}"/>
                  </a:ext>
                </a:extLst>
              </p:cNvPr>
              <p:cNvSpPr>
                <a:spLocks noGrp="1"/>
              </p:cNvSpPr>
              <p:nvPr>
                <p:ph idx="1"/>
              </p:nvPr>
            </p:nvSpPr>
            <p:spPr>
              <a:xfrm>
                <a:off x="657225" y="1825625"/>
                <a:ext cx="8134533" cy="4351338"/>
              </a:xfrm>
            </p:spPr>
            <p:txBody>
              <a:bodyPr>
                <a:normAutofit/>
              </a:bodyPr>
              <a:lstStyle/>
              <a:p>
                <a:pPr algn="just">
                  <a:spcBef>
                    <a:spcPts val="600"/>
                  </a:spcBef>
                  <a:spcAft>
                    <a:spcPts val="600"/>
                  </a:spcAft>
                </a:pPr>
                <a:r>
                  <a:rPr lang="en-US" sz="2400" dirty="0"/>
                  <a:t>Modern deep vision architectures consist of layers that mix features (1) at a given spatial location, (2) between different spatial locations, or both at once.</a:t>
                </a:r>
              </a:p>
              <a:p>
                <a:pPr algn="just">
                  <a:spcBef>
                    <a:spcPts val="600"/>
                  </a:spcBef>
                  <a:spcAft>
                    <a:spcPts val="600"/>
                  </a:spcAft>
                </a:pPr>
                <a:r>
                  <a:rPr lang="en-US" sz="2400" dirty="0"/>
                  <a:t>In CNNs, pooling performs (2), </a:t>
                </a:r>
                <a14:m>
                  <m:oMath xmlns:m="http://schemas.openxmlformats.org/officeDocument/2006/math">
                    <m:r>
                      <a:rPr lang="en-US" sz="2400" i="1" dirty="0" smtClean="0">
                        <a:latin typeface="Cambria Math" panose="02040503050406030204" pitchFamily="18" charset="0"/>
                      </a:rPr>
                      <m:t>1</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rPr>
                      <m:t>1</m:t>
                    </m:r>
                  </m:oMath>
                </a14:m>
                <a:r>
                  <a:rPr lang="en-US" sz="2400" dirty="0"/>
                  <a:t> convolutions perform (1), and larger kernels perform both (1) and (2).</a:t>
                </a:r>
              </a:p>
              <a:p>
                <a:pPr algn="just">
                  <a:spcBef>
                    <a:spcPts val="600"/>
                  </a:spcBef>
                  <a:spcAft>
                    <a:spcPts val="600"/>
                  </a:spcAft>
                </a:pPr>
                <a:r>
                  <a:rPr lang="en-US" sz="2400" dirty="0"/>
                  <a:t>In attention-based architectures, self-attention layers allow both (1) and (2) and the MLP blocks perform (1).</a:t>
                </a:r>
              </a:p>
              <a:p>
                <a:pPr marL="0" indent="0" algn="just">
                  <a:spcBef>
                    <a:spcPts val="600"/>
                  </a:spcBef>
                  <a:spcAft>
                    <a:spcPts val="600"/>
                  </a:spcAft>
                  <a:buNone/>
                </a:pPr>
                <a:r>
                  <a:rPr lang="en-US" sz="2400" dirty="0">
                    <a:sym typeface="Wingdings" panose="05000000000000000000" pitchFamily="2" charset="2"/>
                  </a:rPr>
                  <a:t> </a:t>
                </a:r>
                <a:r>
                  <a:rPr lang="en-US" sz="2400" dirty="0"/>
                  <a:t>The idea behind the Mixer architecture is to clearly separate the per-location (channel-mixing) operations and cross-location (token-mixing) operations, which are implemented with MLPs.</a:t>
                </a:r>
              </a:p>
            </p:txBody>
          </p:sp>
        </mc:Choice>
        <mc:Fallback xmlns="">
          <p:sp>
            <p:nvSpPr>
              <p:cNvPr id="3" name="Content Placeholder 2">
                <a:extLst>
                  <a:ext uri="{FF2B5EF4-FFF2-40B4-BE49-F238E27FC236}">
                    <a16:creationId xmlns:a16="http://schemas.microsoft.com/office/drawing/2014/main" id="{E566CFBF-E951-D197-8668-CB96FCC81A6E}"/>
                  </a:ext>
                </a:extLst>
              </p:cNvPr>
              <p:cNvSpPr>
                <a:spLocks noGrp="1" noRot="1" noChangeAspect="1" noMove="1" noResize="1" noEditPoints="1" noAdjustHandles="1" noChangeArrowheads="1" noChangeShapeType="1" noTextEdit="1"/>
              </p:cNvSpPr>
              <p:nvPr>
                <p:ph idx="1"/>
              </p:nvPr>
            </p:nvSpPr>
            <p:spPr>
              <a:xfrm>
                <a:off x="657225" y="1825625"/>
                <a:ext cx="8134533" cy="4351338"/>
              </a:xfrm>
              <a:blipFill>
                <a:blip r:embed="rId3"/>
                <a:stretch>
                  <a:fillRect l="-1199" t="-1961" r="-11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46B2C0-4810-B521-E5BE-E0325AFCCC14}"/>
              </a:ext>
            </a:extLst>
          </p:cNvPr>
          <p:cNvSpPr>
            <a:spLocks noGrp="1"/>
          </p:cNvSpPr>
          <p:nvPr>
            <p:ph type="sldNum" sz="quarter" idx="12"/>
          </p:nvPr>
        </p:nvSpPr>
        <p:spPr/>
        <p:txBody>
          <a:bodyPr/>
          <a:lstStyle/>
          <a:p>
            <a:fld id="{6E9C6DE1-230C-421F-8EBB-77EF05A7D49D}" type="slidenum">
              <a:rPr lang="en-US" smtClean="0"/>
              <a:t>3</a:t>
            </a:fld>
            <a:endParaRPr lang="en-US"/>
          </a:p>
        </p:txBody>
      </p:sp>
      <p:pic>
        <p:nvPicPr>
          <p:cNvPr id="7" name="object 3">
            <a:extLst>
              <a:ext uri="{FF2B5EF4-FFF2-40B4-BE49-F238E27FC236}">
                <a16:creationId xmlns:a16="http://schemas.microsoft.com/office/drawing/2014/main" id="{05F5D8C2-3C59-9CB3-B755-2EF7D685FB4B}"/>
              </a:ext>
            </a:extLst>
          </p:cNvPr>
          <p:cNvPicPr/>
          <p:nvPr/>
        </p:nvPicPr>
        <p:blipFill>
          <a:blip r:embed="rId4" cstate="print"/>
          <a:stretch>
            <a:fillRect/>
          </a:stretch>
        </p:blipFill>
        <p:spPr>
          <a:xfrm>
            <a:off x="8867958" y="143118"/>
            <a:ext cx="3186882" cy="2178013"/>
          </a:xfrm>
          <a:prstGeom prst="rect">
            <a:avLst/>
          </a:prstGeom>
        </p:spPr>
      </p:pic>
      <p:pic>
        <p:nvPicPr>
          <p:cNvPr id="12" name="Picture 11">
            <a:extLst>
              <a:ext uri="{FF2B5EF4-FFF2-40B4-BE49-F238E27FC236}">
                <a16:creationId xmlns:a16="http://schemas.microsoft.com/office/drawing/2014/main" id="{0AEB5CEF-551F-EA13-38AD-F133C0545A97}"/>
              </a:ext>
            </a:extLst>
          </p:cNvPr>
          <p:cNvPicPr>
            <a:picLocks noChangeAspect="1"/>
          </p:cNvPicPr>
          <p:nvPr/>
        </p:nvPicPr>
        <p:blipFill>
          <a:blip r:embed="rId5"/>
          <a:stretch>
            <a:fillRect/>
          </a:stretch>
        </p:blipFill>
        <p:spPr>
          <a:xfrm>
            <a:off x="9143507" y="2780563"/>
            <a:ext cx="2134093" cy="3863223"/>
          </a:xfrm>
          <a:prstGeom prst="rect">
            <a:avLst/>
          </a:prstGeom>
        </p:spPr>
      </p:pic>
      <p:sp>
        <p:nvSpPr>
          <p:cNvPr id="14" name="TextBox 13">
            <a:extLst>
              <a:ext uri="{FF2B5EF4-FFF2-40B4-BE49-F238E27FC236}">
                <a16:creationId xmlns:a16="http://schemas.microsoft.com/office/drawing/2014/main" id="{F2122689-2A0D-5348-4016-D9933E20348D}"/>
              </a:ext>
            </a:extLst>
          </p:cNvPr>
          <p:cNvSpPr txBox="1"/>
          <p:nvPr/>
        </p:nvSpPr>
        <p:spPr>
          <a:xfrm>
            <a:off x="9143507" y="6519446"/>
            <a:ext cx="2210293" cy="338554"/>
          </a:xfrm>
          <a:prstGeom prst="rect">
            <a:avLst/>
          </a:prstGeom>
          <a:noFill/>
        </p:spPr>
        <p:txBody>
          <a:bodyPr wrap="square">
            <a:spAutoFit/>
          </a:bodyPr>
          <a:lstStyle/>
          <a:p>
            <a:pPr algn="ctr"/>
            <a:r>
              <a:rPr lang="en-US" sz="1600" b="0" i="0" u="none" strike="noStrike" baseline="0" dirty="0">
                <a:solidFill>
                  <a:srgbClr val="000000"/>
                </a:solidFill>
              </a:rPr>
              <a:t>Self-Attention Layer</a:t>
            </a:r>
            <a:endParaRPr lang="en-US" sz="1600" dirty="0"/>
          </a:p>
        </p:txBody>
      </p:sp>
      <p:sp>
        <p:nvSpPr>
          <p:cNvPr id="15" name="TextBox 14">
            <a:extLst>
              <a:ext uri="{FF2B5EF4-FFF2-40B4-BE49-F238E27FC236}">
                <a16:creationId xmlns:a16="http://schemas.microsoft.com/office/drawing/2014/main" id="{2453F0F7-2C2F-DCCB-AC55-91DD02E7DC8A}"/>
              </a:ext>
            </a:extLst>
          </p:cNvPr>
          <p:cNvSpPr txBox="1"/>
          <p:nvPr/>
        </p:nvSpPr>
        <p:spPr>
          <a:xfrm>
            <a:off x="8867958" y="2318527"/>
            <a:ext cx="3186882" cy="338554"/>
          </a:xfrm>
          <a:prstGeom prst="rect">
            <a:avLst/>
          </a:prstGeom>
          <a:noFill/>
        </p:spPr>
        <p:txBody>
          <a:bodyPr wrap="square">
            <a:spAutoFit/>
          </a:bodyPr>
          <a:lstStyle/>
          <a:p>
            <a:pPr algn="ctr"/>
            <a:r>
              <a:rPr lang="en-US" sz="1600" b="0" i="0" u="none" strike="noStrike" baseline="0" dirty="0">
                <a:solidFill>
                  <a:srgbClr val="000000"/>
                </a:solidFill>
              </a:rPr>
              <a:t>Convolution Layer</a:t>
            </a:r>
            <a:endParaRPr lang="en-US" sz="1600" dirty="0"/>
          </a:p>
        </p:txBody>
      </p:sp>
    </p:spTree>
    <p:extLst>
      <p:ext uri="{BB962C8B-B14F-4D97-AF65-F5344CB8AC3E}">
        <p14:creationId xmlns:p14="http://schemas.microsoft.com/office/powerpoint/2010/main" val="1869377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60F9-B31D-37B6-13E0-E64D77C15E47}"/>
              </a:ext>
            </a:extLst>
          </p:cNvPr>
          <p:cNvSpPr>
            <a:spLocks noGrp="1"/>
          </p:cNvSpPr>
          <p:nvPr>
            <p:ph type="title"/>
          </p:nvPr>
        </p:nvSpPr>
        <p:spPr/>
        <p:txBody>
          <a:bodyPr/>
          <a:lstStyle/>
          <a:p>
            <a:r>
              <a:rPr lang="en-US" dirty="0"/>
              <a:t>Mixer Architecture</a:t>
            </a:r>
          </a:p>
        </p:txBody>
      </p:sp>
      <p:sp>
        <p:nvSpPr>
          <p:cNvPr id="4" name="Slide Number Placeholder 3">
            <a:extLst>
              <a:ext uri="{FF2B5EF4-FFF2-40B4-BE49-F238E27FC236}">
                <a16:creationId xmlns:a16="http://schemas.microsoft.com/office/drawing/2014/main" id="{4846B2C0-4810-B521-E5BE-E0325AFCCC14}"/>
              </a:ext>
            </a:extLst>
          </p:cNvPr>
          <p:cNvSpPr>
            <a:spLocks noGrp="1"/>
          </p:cNvSpPr>
          <p:nvPr>
            <p:ph type="sldNum" sz="quarter" idx="12"/>
          </p:nvPr>
        </p:nvSpPr>
        <p:spPr/>
        <p:txBody>
          <a:bodyPr/>
          <a:lstStyle/>
          <a:p>
            <a:fld id="{6E9C6DE1-230C-421F-8EBB-77EF05A7D49D}" type="slidenum">
              <a:rPr lang="en-US" smtClean="0"/>
              <a:t>4</a:t>
            </a:fld>
            <a:endParaRPr lang="en-US"/>
          </a:p>
        </p:txBody>
      </p:sp>
      <p:pic>
        <p:nvPicPr>
          <p:cNvPr id="5" name="Content Placeholder 4">
            <a:extLst>
              <a:ext uri="{FF2B5EF4-FFF2-40B4-BE49-F238E27FC236}">
                <a16:creationId xmlns:a16="http://schemas.microsoft.com/office/drawing/2014/main" id="{B4CB8173-EB35-525A-AA1F-8F6F73F6EC8F}"/>
              </a:ext>
            </a:extLst>
          </p:cNvPr>
          <p:cNvPicPr>
            <a:picLocks noGrp="1" noChangeAspect="1"/>
          </p:cNvPicPr>
          <p:nvPr>
            <p:ph idx="4294967295"/>
          </p:nvPr>
        </p:nvPicPr>
        <p:blipFill rotWithShape="1">
          <a:blip r:embed="rId3"/>
          <a:srcRect l="7634" t="186" r="8527" b="23179"/>
          <a:stretch/>
        </p:blipFill>
        <p:spPr>
          <a:xfrm>
            <a:off x="1688306" y="1292249"/>
            <a:ext cx="8815387" cy="4642422"/>
          </a:xfrm>
          <a:prstGeom prst="rect">
            <a:avLst/>
          </a:prstGeom>
        </p:spPr>
      </p:pic>
      <p:sp>
        <p:nvSpPr>
          <p:cNvPr id="8" name="TextBox 7">
            <a:extLst>
              <a:ext uri="{FF2B5EF4-FFF2-40B4-BE49-F238E27FC236}">
                <a16:creationId xmlns:a16="http://schemas.microsoft.com/office/drawing/2014/main" id="{6250ABFA-BC1E-8C4F-E0D5-1968AA2BF03D}"/>
              </a:ext>
            </a:extLst>
          </p:cNvPr>
          <p:cNvSpPr txBox="1"/>
          <p:nvPr/>
        </p:nvSpPr>
        <p:spPr>
          <a:xfrm>
            <a:off x="871538" y="5934670"/>
            <a:ext cx="10448924" cy="923330"/>
          </a:xfrm>
          <a:prstGeom prst="rect">
            <a:avLst/>
          </a:prstGeom>
          <a:noFill/>
        </p:spPr>
        <p:txBody>
          <a:bodyPr wrap="square">
            <a:spAutoFit/>
          </a:bodyPr>
          <a:lstStyle/>
          <a:p>
            <a:pPr algn="just"/>
            <a:r>
              <a:rPr lang="en-US" b="0" i="0" u="none" strike="noStrike" baseline="0" dirty="0"/>
              <a:t>Figure 1: MLP-Mixer consists of per-patch linear embeddings, Mixer layers, and a classifier head. Mixer layers contain one token-mixing MLP and one channel-mixing MLP, each consisting of two fully-connected layers and a GELU nonlinearity. Other components include: skip-connections, dropout, and layer norm on the channels.</a:t>
            </a:r>
            <a:endParaRPr lang="en-US" dirty="0"/>
          </a:p>
        </p:txBody>
      </p:sp>
    </p:spTree>
    <p:extLst>
      <p:ext uri="{BB962C8B-B14F-4D97-AF65-F5344CB8AC3E}">
        <p14:creationId xmlns:p14="http://schemas.microsoft.com/office/powerpoint/2010/main" val="283937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60F9-B31D-37B6-13E0-E64D77C15E47}"/>
              </a:ext>
            </a:extLst>
          </p:cNvPr>
          <p:cNvSpPr>
            <a:spLocks noGrp="1"/>
          </p:cNvSpPr>
          <p:nvPr>
            <p:ph type="title"/>
          </p:nvPr>
        </p:nvSpPr>
        <p:spPr/>
        <p:txBody>
          <a:bodyPr/>
          <a:lstStyle/>
          <a:p>
            <a:r>
              <a:rPr lang="en-US" dirty="0"/>
              <a:t>Mixer Architecture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66CFBF-E951-D197-8668-CB96FCC81A6E}"/>
                  </a:ext>
                </a:extLst>
              </p:cNvPr>
              <p:cNvSpPr>
                <a:spLocks noGrp="1"/>
              </p:cNvSpPr>
              <p:nvPr>
                <p:ph idx="1"/>
              </p:nvPr>
            </p:nvSpPr>
            <p:spPr/>
            <p:txBody>
              <a:bodyPr>
                <a:normAutofit/>
              </a:bodyPr>
              <a:lstStyle/>
              <a:p>
                <a:pPr marL="0" indent="0" algn="just">
                  <a:spcBef>
                    <a:spcPts val="600"/>
                  </a:spcBef>
                  <a:spcAft>
                    <a:spcPts val="600"/>
                  </a:spcAft>
                  <a:buNone/>
                </a:pPr>
                <a:r>
                  <a:rPr lang="en-US" dirty="0"/>
                  <a:t>Per-patch Fully-connected layer:</a:t>
                </a:r>
                <a:endParaRPr lang="en-US" sz="2400" dirty="0"/>
              </a:p>
              <a:p>
                <a:pPr algn="just">
                  <a:spcBef>
                    <a:spcPts val="600"/>
                  </a:spcBef>
                  <a:spcAft>
                    <a:spcPts val="600"/>
                  </a:spcAft>
                </a:pPr>
                <a:r>
                  <a:rPr lang="en-US" sz="2400" dirty="0"/>
                  <a:t>Splits the input image into </a:t>
                </a:r>
                <a14:m>
                  <m:oMath xmlns:m="http://schemas.openxmlformats.org/officeDocument/2006/math">
                    <m:r>
                      <a:rPr lang="en-US" sz="2400" i="1" dirty="0" smtClean="0">
                        <a:latin typeface="Cambria Math" panose="02040503050406030204" pitchFamily="18" charset="0"/>
                      </a:rPr>
                      <m:t>𝑆</m:t>
                    </m:r>
                  </m:oMath>
                </a14:m>
                <a:r>
                  <a:rPr lang="en-US" sz="2400" dirty="0"/>
                  <a:t> non-overlapping patches and projects them into embeddings with hidden dimension </a:t>
                </a:r>
                <a14:m>
                  <m:oMath xmlns:m="http://schemas.openxmlformats.org/officeDocument/2006/math">
                    <m:r>
                      <a:rPr lang="en-US" sz="2400" i="1" dirty="0" smtClean="0">
                        <a:latin typeface="Cambria Math" panose="02040503050406030204" pitchFamily="18" charset="0"/>
                      </a:rPr>
                      <m:t>𝐶</m:t>
                    </m:r>
                  </m:oMath>
                </a14:m>
                <a:r>
                  <a:rPr lang="en-US" sz="2400" dirty="0"/>
                  <a:t> using a shared linear map. This results in a 2D input table </a:t>
                </a:r>
                <a14:m>
                  <m:oMath xmlns:m="http://schemas.openxmlformats.org/officeDocument/2006/math">
                    <m:r>
                      <a:rPr lang="en-US" sz="2400" b="1" i="0" dirty="0" smtClean="0">
                        <a:latin typeface="Cambria Math" panose="02040503050406030204" pitchFamily="18" charset="0"/>
                      </a:rPr>
                      <m:t>𝐗</m:t>
                    </m:r>
                    <m:r>
                      <a:rPr lang="en-US" sz="2400" i="1" dirty="0" smtClean="0">
                        <a:latin typeface="Cambria Math" panose="02040503050406030204" pitchFamily="18" charset="0"/>
                      </a:rPr>
                      <m:t>∈</m:t>
                    </m:r>
                    <m:sSup>
                      <m:sSupPr>
                        <m:ctrlPr>
                          <a:rPr lang="en-US" sz="2400" i="1" dirty="0" smtClean="0">
                            <a:latin typeface="Cambria Math" panose="02040503050406030204" pitchFamily="18" charset="0"/>
                          </a:rPr>
                        </m:ctrlPr>
                      </m:sSupPr>
                      <m:e>
                        <m:r>
                          <a:rPr lang="en-US" sz="2400" i="1" dirty="0">
                            <a:latin typeface="Cambria Math" panose="02040503050406030204" pitchFamily="18" charset="0"/>
                          </a:rPr>
                          <m:t>ℝ</m:t>
                        </m:r>
                      </m:e>
                      <m:sup>
                        <m:r>
                          <a:rPr lang="en-US" sz="2400" i="1" dirty="0">
                            <a:latin typeface="Cambria Math" panose="02040503050406030204" pitchFamily="18" charset="0"/>
                          </a:rPr>
                          <m:t>𝑆</m:t>
                        </m:r>
                        <m:r>
                          <a:rPr lang="en-US" sz="2400" i="1" dirty="0">
                            <a:latin typeface="Cambria Math" panose="02040503050406030204" pitchFamily="18" charset="0"/>
                          </a:rPr>
                          <m:t>×</m:t>
                        </m:r>
                        <m:r>
                          <a:rPr lang="en-US" sz="2400" i="1" dirty="0">
                            <a:latin typeface="Cambria Math" panose="02040503050406030204" pitchFamily="18" charset="0"/>
                          </a:rPr>
                          <m:t>𝐶</m:t>
                        </m:r>
                      </m:sup>
                    </m:sSup>
                  </m:oMath>
                </a14:m>
                <a:r>
                  <a:rPr lang="en-US" sz="2400" dirty="0"/>
                  <a:t>, which will stay unchanged across later mixer layers.</a:t>
                </a:r>
              </a:p>
              <a:p>
                <a:pPr algn="just">
                  <a:spcBef>
                    <a:spcPts val="600"/>
                  </a:spcBef>
                  <a:spcAft>
                    <a:spcPts val="600"/>
                  </a:spcAft>
                </a:pPr>
                <a:r>
                  <a:rPr lang="en-US" sz="2400" dirty="0"/>
                  <a:t>Is the same as a </a:t>
                </a:r>
                <a14:m>
                  <m:oMath xmlns:m="http://schemas.openxmlformats.org/officeDocument/2006/math">
                    <m:r>
                      <a:rPr lang="en-US" sz="2400" i="1" dirty="0" smtClean="0">
                        <a:latin typeface="Cambria Math" panose="02040503050406030204" pitchFamily="18" charset="0"/>
                      </a:rPr>
                      <m:t>𝑃</m:t>
                    </m:r>
                    <m:r>
                      <a:rPr lang="en-US" sz="2400" i="1" dirty="0" smtClean="0">
                        <a:latin typeface="Cambria Math" panose="02040503050406030204" pitchFamily="18" charset="0"/>
                      </a:rPr>
                      <m:t>×</m:t>
                    </m:r>
                    <m:r>
                      <a:rPr lang="en-US" sz="2400" i="1" dirty="0" smtClean="0">
                        <a:latin typeface="Cambria Math" panose="02040503050406030204" pitchFamily="18" charset="0"/>
                      </a:rPr>
                      <m:t>𝑃</m:t>
                    </m:r>
                    <m:r>
                      <a:rPr lang="en-US" sz="2400" i="1" dirty="0" smtClean="0">
                        <a:latin typeface="Cambria Math" panose="02040503050406030204" pitchFamily="18" charset="0"/>
                      </a:rPr>
                      <m:t> </m:t>
                    </m:r>
                  </m:oMath>
                </a14:m>
                <a:r>
                  <a:rPr lang="en-US" sz="2400" dirty="0"/>
                  <a:t>convolution with stride </a:t>
                </a:r>
                <a14:m>
                  <m:oMath xmlns:m="http://schemas.openxmlformats.org/officeDocument/2006/math">
                    <m:r>
                      <a:rPr lang="en-US" sz="2400" i="1" dirty="0" smtClean="0">
                        <a:latin typeface="Cambria Math" panose="02040503050406030204" pitchFamily="18" charset="0"/>
                      </a:rPr>
                      <m:t>𝑃</m:t>
                    </m:r>
                  </m:oMath>
                </a14:m>
                <a:r>
                  <a:rPr lang="en-US" sz="2400" dirty="0"/>
                  <a:t>.</a:t>
                </a:r>
              </a:p>
              <a:p>
                <a:pPr algn="just">
                  <a:spcBef>
                    <a:spcPts val="600"/>
                  </a:spcBef>
                  <a:spcAft>
                    <a:spcPts val="600"/>
                  </a:spcAft>
                </a:pPr>
                <a:endParaRPr lang="en-US" sz="2400" dirty="0"/>
              </a:p>
            </p:txBody>
          </p:sp>
        </mc:Choice>
        <mc:Fallback xmlns="">
          <p:sp>
            <p:nvSpPr>
              <p:cNvPr id="3" name="Content Placeholder 2">
                <a:extLst>
                  <a:ext uri="{FF2B5EF4-FFF2-40B4-BE49-F238E27FC236}">
                    <a16:creationId xmlns:a16="http://schemas.microsoft.com/office/drawing/2014/main" id="{E566CFBF-E951-D197-8668-CB96FCC81A6E}"/>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46B2C0-4810-B521-E5BE-E0325AFCCC14}"/>
              </a:ext>
            </a:extLst>
          </p:cNvPr>
          <p:cNvSpPr>
            <a:spLocks noGrp="1"/>
          </p:cNvSpPr>
          <p:nvPr>
            <p:ph type="sldNum" sz="quarter" idx="12"/>
          </p:nvPr>
        </p:nvSpPr>
        <p:spPr/>
        <p:txBody>
          <a:bodyPr/>
          <a:lstStyle/>
          <a:p>
            <a:fld id="{6E9C6DE1-230C-421F-8EBB-77EF05A7D49D}" type="slidenum">
              <a:rPr lang="en-US" smtClean="0"/>
              <a:t>5</a:t>
            </a:fld>
            <a:endParaRPr lang="en-US" dirty="0"/>
          </a:p>
        </p:txBody>
      </p:sp>
      <p:grpSp>
        <p:nvGrpSpPr>
          <p:cNvPr id="13" name="Group 12">
            <a:extLst>
              <a:ext uri="{FF2B5EF4-FFF2-40B4-BE49-F238E27FC236}">
                <a16:creationId xmlns:a16="http://schemas.microsoft.com/office/drawing/2014/main" id="{2399ABFF-A6E7-EB06-4121-0D01CA9078DC}"/>
              </a:ext>
            </a:extLst>
          </p:cNvPr>
          <p:cNvGrpSpPr/>
          <p:nvPr/>
        </p:nvGrpSpPr>
        <p:grpSpPr>
          <a:xfrm>
            <a:off x="838200" y="4411919"/>
            <a:ext cx="7371421" cy="2080956"/>
            <a:chOff x="838200" y="4648200"/>
            <a:chExt cx="7371421" cy="2080956"/>
          </a:xfrm>
        </p:grpSpPr>
        <p:pic>
          <p:nvPicPr>
            <p:cNvPr id="7" name="Picture 6">
              <a:extLst>
                <a:ext uri="{FF2B5EF4-FFF2-40B4-BE49-F238E27FC236}">
                  <a16:creationId xmlns:a16="http://schemas.microsoft.com/office/drawing/2014/main" id="{81BA09A8-FA24-A8E0-70C3-67805C686B0A}"/>
                </a:ext>
              </a:extLst>
            </p:cNvPr>
            <p:cNvPicPr>
              <a:picLocks noChangeAspect="1"/>
            </p:cNvPicPr>
            <p:nvPr/>
          </p:nvPicPr>
          <p:blipFill rotWithShape="1">
            <a:blip r:embed="rId3"/>
            <a:srcRect l="15348" t="56736" r="39446" b="22917"/>
            <a:stretch/>
          </p:blipFill>
          <p:spPr>
            <a:xfrm>
              <a:off x="838200" y="4648200"/>
              <a:ext cx="7371421" cy="191135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11B4286-A35D-88D9-AB8D-305F807F01DA}"/>
                    </a:ext>
                  </a:extLst>
                </p:cNvPr>
                <p:cNvSpPr txBox="1"/>
                <p:nvPr/>
              </p:nvSpPr>
              <p:spPr>
                <a:xfrm>
                  <a:off x="982980" y="6319520"/>
                  <a:ext cx="124206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dirty="0" smtClean="0">
                            <a:solidFill>
                              <a:schemeClr val="accent1">
                                <a:lumMod val="75000"/>
                              </a:schemeClr>
                            </a:solidFill>
                            <a:latin typeface="Cambria Math" panose="02040503050406030204" pitchFamily="18" charset="0"/>
                          </a:rPr>
                          <m:t>(</m:t>
                        </m:r>
                        <m:r>
                          <a:rPr lang="en-US" sz="1600" b="1" i="1" dirty="0" smtClean="0">
                            <a:solidFill>
                              <a:schemeClr val="accent1">
                                <a:lumMod val="75000"/>
                              </a:schemeClr>
                            </a:solidFill>
                            <a:latin typeface="Cambria Math" panose="02040503050406030204" pitchFamily="18" charset="0"/>
                          </a:rPr>
                          <m:t>𝑯</m:t>
                        </m:r>
                        <m:r>
                          <a:rPr lang="en-US" sz="1600" b="1" i="1" dirty="0" smtClean="0">
                            <a:solidFill>
                              <a:schemeClr val="accent1">
                                <a:lumMod val="75000"/>
                              </a:schemeClr>
                            </a:solidFill>
                            <a:latin typeface="Cambria Math" panose="02040503050406030204" pitchFamily="18" charset="0"/>
                          </a:rPr>
                          <m:t>,</m:t>
                        </m:r>
                        <m:r>
                          <a:rPr lang="en-US" sz="1600" b="1" i="1" dirty="0" smtClean="0">
                            <a:solidFill>
                              <a:schemeClr val="accent1">
                                <a:lumMod val="75000"/>
                              </a:schemeClr>
                            </a:solidFill>
                            <a:latin typeface="Cambria Math" panose="02040503050406030204" pitchFamily="18" charset="0"/>
                          </a:rPr>
                          <m:t>𝑾</m:t>
                        </m:r>
                        <m:r>
                          <a:rPr lang="en-US" sz="1600" b="1" i="1" dirty="0" smtClean="0">
                            <a:solidFill>
                              <a:schemeClr val="accent1">
                                <a:lumMod val="75000"/>
                              </a:schemeClr>
                            </a:solidFill>
                            <a:latin typeface="Cambria Math" panose="02040503050406030204" pitchFamily="18" charset="0"/>
                          </a:rPr>
                          <m:t>)</m:t>
                        </m:r>
                      </m:oMath>
                    </m:oMathPara>
                  </a14:m>
                  <a:endParaRPr lang="en-US" sz="1600" b="1" dirty="0">
                    <a:solidFill>
                      <a:schemeClr val="accent1">
                        <a:lumMod val="75000"/>
                      </a:schemeClr>
                    </a:solidFill>
                  </a:endParaRPr>
                </a:p>
              </p:txBody>
            </p:sp>
          </mc:Choice>
          <mc:Fallback xmlns="">
            <p:sp>
              <p:nvSpPr>
                <p:cNvPr id="9" name="TextBox 8">
                  <a:extLst>
                    <a:ext uri="{FF2B5EF4-FFF2-40B4-BE49-F238E27FC236}">
                      <a16:creationId xmlns:a16="http://schemas.microsoft.com/office/drawing/2014/main" id="{611B4286-A35D-88D9-AB8D-305F807F01DA}"/>
                    </a:ext>
                  </a:extLst>
                </p:cNvPr>
                <p:cNvSpPr txBox="1">
                  <a:spLocks noRot="1" noChangeAspect="1" noMove="1" noResize="1" noEditPoints="1" noAdjustHandles="1" noChangeArrowheads="1" noChangeShapeType="1" noTextEdit="1"/>
                </p:cNvSpPr>
                <p:nvPr/>
              </p:nvSpPr>
              <p:spPr>
                <a:xfrm>
                  <a:off x="982980" y="6319520"/>
                  <a:ext cx="1242060" cy="338554"/>
                </a:xfrm>
                <a:prstGeom prst="rect">
                  <a:avLst/>
                </a:prstGeom>
                <a:blipFill>
                  <a:blip r:embed="rId4"/>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3E47321-6FE8-416D-A058-7AF0318982C2}"/>
                    </a:ext>
                  </a:extLst>
                </p:cNvPr>
                <p:cNvSpPr txBox="1"/>
                <p:nvPr/>
              </p:nvSpPr>
              <p:spPr>
                <a:xfrm>
                  <a:off x="2971800" y="6385023"/>
                  <a:ext cx="5013960" cy="3441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dirty="0" smtClean="0">
                            <a:solidFill>
                              <a:schemeClr val="accent1">
                                <a:lumMod val="75000"/>
                              </a:schemeClr>
                            </a:solidFill>
                            <a:latin typeface="Cambria Math" panose="02040503050406030204" pitchFamily="18" charset="0"/>
                          </a:rPr>
                          <m:t>𝑺</m:t>
                        </m:r>
                        <m:r>
                          <a:rPr lang="en-US" sz="1600" b="1" i="1" dirty="0" smtClean="0">
                            <a:solidFill>
                              <a:schemeClr val="accent1">
                                <a:lumMod val="75000"/>
                              </a:schemeClr>
                            </a:solidFill>
                            <a:latin typeface="Cambria Math" panose="02040503050406030204" pitchFamily="18" charset="0"/>
                          </a:rPr>
                          <m:t>=</m:t>
                        </m:r>
                        <m:f>
                          <m:fPr>
                            <m:type m:val="lin"/>
                            <m:ctrlPr>
                              <a:rPr lang="en-US" sz="1600" b="1" i="1" dirty="0" smtClean="0">
                                <a:solidFill>
                                  <a:schemeClr val="accent1">
                                    <a:lumMod val="75000"/>
                                  </a:schemeClr>
                                </a:solidFill>
                                <a:latin typeface="Cambria Math" panose="02040503050406030204" pitchFamily="18" charset="0"/>
                              </a:rPr>
                            </m:ctrlPr>
                          </m:fPr>
                          <m:num>
                            <m:r>
                              <a:rPr lang="en-US" sz="1600" b="1" i="1" dirty="0">
                                <a:solidFill>
                                  <a:schemeClr val="accent1">
                                    <a:lumMod val="75000"/>
                                  </a:schemeClr>
                                </a:solidFill>
                                <a:latin typeface="Cambria Math" panose="02040503050406030204" pitchFamily="18" charset="0"/>
                              </a:rPr>
                              <m:t>𝑯𝑾</m:t>
                            </m:r>
                          </m:num>
                          <m:den>
                            <m:sSup>
                              <m:sSupPr>
                                <m:ctrlPr>
                                  <a:rPr lang="en-US" sz="1600" b="1" i="1" dirty="0" smtClean="0">
                                    <a:solidFill>
                                      <a:schemeClr val="accent1">
                                        <a:lumMod val="75000"/>
                                      </a:schemeClr>
                                    </a:solidFill>
                                    <a:latin typeface="Cambria Math" panose="02040503050406030204" pitchFamily="18" charset="0"/>
                                  </a:rPr>
                                </m:ctrlPr>
                              </m:sSupPr>
                              <m:e>
                                <m:r>
                                  <a:rPr lang="en-US" sz="1600" b="1" i="1" dirty="0" smtClean="0">
                                    <a:solidFill>
                                      <a:schemeClr val="accent1">
                                        <a:lumMod val="75000"/>
                                      </a:schemeClr>
                                    </a:solidFill>
                                    <a:latin typeface="Cambria Math" panose="02040503050406030204" pitchFamily="18" charset="0"/>
                                  </a:rPr>
                                  <m:t>𝑷</m:t>
                                </m:r>
                              </m:e>
                              <m:sup>
                                <m:r>
                                  <a:rPr lang="en-US" sz="1600" b="1" i="1" dirty="0" smtClean="0">
                                    <a:solidFill>
                                      <a:schemeClr val="accent1">
                                        <a:lumMod val="75000"/>
                                      </a:schemeClr>
                                    </a:solidFill>
                                    <a:latin typeface="Cambria Math" panose="02040503050406030204" pitchFamily="18" charset="0"/>
                                  </a:rPr>
                                  <m:t>𝟐</m:t>
                                </m:r>
                              </m:sup>
                            </m:sSup>
                          </m:den>
                        </m:f>
                      </m:oMath>
                    </m:oMathPara>
                  </a14:m>
                  <a:endParaRPr lang="en-US" sz="1600" b="1" dirty="0">
                    <a:solidFill>
                      <a:schemeClr val="accent1">
                        <a:lumMod val="75000"/>
                      </a:schemeClr>
                    </a:solidFill>
                  </a:endParaRPr>
                </a:p>
              </p:txBody>
            </p:sp>
          </mc:Choice>
          <mc:Fallback xmlns="">
            <p:sp>
              <p:nvSpPr>
                <p:cNvPr id="10" name="TextBox 9">
                  <a:extLst>
                    <a:ext uri="{FF2B5EF4-FFF2-40B4-BE49-F238E27FC236}">
                      <a16:creationId xmlns:a16="http://schemas.microsoft.com/office/drawing/2014/main" id="{A3E47321-6FE8-416D-A058-7AF0318982C2}"/>
                    </a:ext>
                  </a:extLst>
                </p:cNvPr>
                <p:cNvSpPr txBox="1">
                  <a:spLocks noRot="1" noChangeAspect="1" noMove="1" noResize="1" noEditPoints="1" noAdjustHandles="1" noChangeArrowheads="1" noChangeShapeType="1" noTextEdit="1"/>
                </p:cNvSpPr>
                <p:nvPr/>
              </p:nvSpPr>
              <p:spPr>
                <a:xfrm>
                  <a:off x="2971800" y="6385023"/>
                  <a:ext cx="5013960" cy="344133"/>
                </a:xfrm>
                <a:prstGeom prst="rect">
                  <a:avLst/>
                </a:prstGeom>
                <a:blipFill>
                  <a:blip r:embed="rId5"/>
                  <a:stretch>
                    <a:fillRect t="-100000" b="-164286"/>
                  </a:stretch>
                </a:blipFill>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ECD62316-7AD3-DE18-B639-66F65DE1A55A}"/>
              </a:ext>
            </a:extLst>
          </p:cNvPr>
          <p:cNvGrpSpPr/>
          <p:nvPr/>
        </p:nvGrpSpPr>
        <p:grpSpPr>
          <a:xfrm>
            <a:off x="10178415" y="4182269"/>
            <a:ext cx="1175385" cy="1708150"/>
            <a:chOff x="9344025" y="4603750"/>
            <a:chExt cx="1175385" cy="1708150"/>
          </a:xfrm>
        </p:grpSpPr>
        <p:pic>
          <p:nvPicPr>
            <p:cNvPr id="8" name="Picture 7">
              <a:extLst>
                <a:ext uri="{FF2B5EF4-FFF2-40B4-BE49-F238E27FC236}">
                  <a16:creationId xmlns:a16="http://schemas.microsoft.com/office/drawing/2014/main" id="{DD659A52-F375-DB87-A45D-791BFCFCBB1F}"/>
                </a:ext>
              </a:extLst>
            </p:cNvPr>
            <p:cNvPicPr>
              <a:picLocks noChangeAspect="1"/>
            </p:cNvPicPr>
            <p:nvPr/>
          </p:nvPicPr>
          <p:blipFill rotWithShape="1">
            <a:blip r:embed="rId3"/>
            <a:srcRect l="16327" t="7255" r="76559" b="73487"/>
            <a:stretch/>
          </p:blipFill>
          <p:spPr>
            <a:xfrm>
              <a:off x="9344025" y="4648200"/>
              <a:ext cx="1066800" cy="166370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8781D9-B2AB-0C01-EF7E-C7BB28CE7443}"/>
                    </a:ext>
                  </a:extLst>
                </p:cNvPr>
                <p:cNvSpPr txBox="1"/>
                <p:nvPr/>
              </p:nvSpPr>
              <p:spPr>
                <a:xfrm>
                  <a:off x="10073640" y="4603750"/>
                  <a:ext cx="41529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dirty="0" smtClean="0">
                            <a:solidFill>
                              <a:schemeClr val="accent1">
                                <a:lumMod val="75000"/>
                              </a:schemeClr>
                            </a:solidFill>
                            <a:latin typeface="Cambria Math" panose="02040503050406030204" pitchFamily="18" charset="0"/>
                          </a:rPr>
                          <m:t>(</m:t>
                        </m:r>
                        <m:r>
                          <a:rPr lang="en-US" sz="1600" b="1" i="1" dirty="0" smtClean="0">
                            <a:solidFill>
                              <a:schemeClr val="accent1">
                                <a:lumMod val="75000"/>
                              </a:schemeClr>
                            </a:solidFill>
                            <a:latin typeface="Cambria Math" panose="02040503050406030204" pitchFamily="18" charset="0"/>
                          </a:rPr>
                          <m:t>𝑪</m:t>
                        </m:r>
                        <m:r>
                          <a:rPr lang="en-US" sz="1600" b="1" i="1" dirty="0" smtClean="0">
                            <a:solidFill>
                              <a:schemeClr val="accent1">
                                <a:lumMod val="75000"/>
                              </a:schemeClr>
                            </a:solidFill>
                            <a:latin typeface="Cambria Math" panose="02040503050406030204" pitchFamily="18" charset="0"/>
                          </a:rPr>
                          <m:t>)</m:t>
                        </m:r>
                      </m:oMath>
                    </m:oMathPara>
                  </a14:m>
                  <a:endParaRPr lang="en-US" sz="1600" b="1" dirty="0">
                    <a:solidFill>
                      <a:schemeClr val="accent1">
                        <a:lumMod val="75000"/>
                      </a:schemeClr>
                    </a:solidFill>
                  </a:endParaRPr>
                </a:p>
              </p:txBody>
            </p:sp>
          </mc:Choice>
          <mc:Fallback xmlns="">
            <p:sp>
              <p:nvSpPr>
                <p:cNvPr id="11" name="TextBox 10">
                  <a:extLst>
                    <a:ext uri="{FF2B5EF4-FFF2-40B4-BE49-F238E27FC236}">
                      <a16:creationId xmlns:a16="http://schemas.microsoft.com/office/drawing/2014/main" id="{E68781D9-B2AB-0C01-EF7E-C7BB28CE7443}"/>
                    </a:ext>
                  </a:extLst>
                </p:cNvPr>
                <p:cNvSpPr txBox="1">
                  <a:spLocks noRot="1" noChangeAspect="1" noMove="1" noResize="1" noEditPoints="1" noAdjustHandles="1" noChangeArrowheads="1" noChangeShapeType="1" noTextEdit="1"/>
                </p:cNvSpPr>
                <p:nvPr/>
              </p:nvSpPr>
              <p:spPr>
                <a:xfrm>
                  <a:off x="10073640" y="4603750"/>
                  <a:ext cx="415290" cy="338554"/>
                </a:xfrm>
                <a:prstGeom prst="rect">
                  <a:avLst/>
                </a:prstGeom>
                <a:blipFill>
                  <a:blip r:embed="rId6"/>
                  <a:stretch>
                    <a:fillRect r="-15942"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F846D57-AABA-DFFF-7D93-E1C9B57FCA88}"/>
                    </a:ext>
                  </a:extLst>
                </p:cNvPr>
                <p:cNvSpPr txBox="1"/>
                <p:nvPr/>
              </p:nvSpPr>
              <p:spPr>
                <a:xfrm>
                  <a:off x="10104120" y="5812324"/>
                  <a:ext cx="41529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dirty="0" smtClean="0">
                            <a:solidFill>
                              <a:schemeClr val="accent1">
                                <a:lumMod val="75000"/>
                              </a:schemeClr>
                            </a:solidFill>
                            <a:latin typeface="Cambria Math" panose="02040503050406030204" pitchFamily="18" charset="0"/>
                          </a:rPr>
                          <m:t>(</m:t>
                        </m:r>
                        <m:r>
                          <a:rPr lang="en-US" sz="1600" b="1" i="1" dirty="0" smtClean="0">
                            <a:solidFill>
                              <a:schemeClr val="accent1">
                                <a:lumMod val="75000"/>
                              </a:schemeClr>
                            </a:solidFill>
                            <a:latin typeface="Cambria Math" panose="02040503050406030204" pitchFamily="18" charset="0"/>
                          </a:rPr>
                          <m:t>𝑷</m:t>
                        </m:r>
                        <m:r>
                          <a:rPr lang="en-US" sz="1600" b="1" i="1" dirty="0" smtClean="0">
                            <a:solidFill>
                              <a:schemeClr val="accent1">
                                <a:lumMod val="75000"/>
                              </a:schemeClr>
                            </a:solidFill>
                            <a:latin typeface="Cambria Math" panose="02040503050406030204" pitchFamily="18" charset="0"/>
                          </a:rPr>
                          <m:t>)</m:t>
                        </m:r>
                      </m:oMath>
                    </m:oMathPara>
                  </a14:m>
                  <a:endParaRPr lang="en-US" sz="1600" b="1" dirty="0">
                    <a:solidFill>
                      <a:schemeClr val="accent1">
                        <a:lumMod val="75000"/>
                      </a:schemeClr>
                    </a:solidFill>
                  </a:endParaRPr>
                </a:p>
              </p:txBody>
            </p:sp>
          </mc:Choice>
          <mc:Fallback xmlns="">
            <p:sp>
              <p:nvSpPr>
                <p:cNvPr id="12" name="TextBox 11">
                  <a:extLst>
                    <a:ext uri="{FF2B5EF4-FFF2-40B4-BE49-F238E27FC236}">
                      <a16:creationId xmlns:a16="http://schemas.microsoft.com/office/drawing/2014/main" id="{0F846D57-AABA-DFFF-7D93-E1C9B57FCA88}"/>
                    </a:ext>
                  </a:extLst>
                </p:cNvPr>
                <p:cNvSpPr txBox="1">
                  <a:spLocks noRot="1" noChangeAspect="1" noMove="1" noResize="1" noEditPoints="1" noAdjustHandles="1" noChangeArrowheads="1" noChangeShapeType="1" noTextEdit="1"/>
                </p:cNvSpPr>
                <p:nvPr/>
              </p:nvSpPr>
              <p:spPr>
                <a:xfrm>
                  <a:off x="10104120" y="5812324"/>
                  <a:ext cx="415290" cy="338554"/>
                </a:xfrm>
                <a:prstGeom prst="rect">
                  <a:avLst/>
                </a:prstGeom>
                <a:blipFill>
                  <a:blip r:embed="rId7"/>
                  <a:stretch>
                    <a:fillRect r="-18841" b="-8929"/>
                  </a:stretch>
                </a:blipFill>
              </p:spPr>
              <p:txBody>
                <a:bodyPr/>
                <a:lstStyle/>
                <a:p>
                  <a:r>
                    <a:rPr lang="en-US">
                      <a:noFill/>
                    </a:rPr>
                    <a:t> </a:t>
                  </a:r>
                </a:p>
              </p:txBody>
            </p:sp>
          </mc:Fallback>
        </mc:AlternateContent>
      </p:grpSp>
      <p:cxnSp>
        <p:nvCxnSpPr>
          <p:cNvPr id="23" name="Straight Arrow Connector 22">
            <a:extLst>
              <a:ext uri="{FF2B5EF4-FFF2-40B4-BE49-F238E27FC236}">
                <a16:creationId xmlns:a16="http://schemas.microsoft.com/office/drawing/2014/main" id="{A15AC28D-DE57-656D-C262-98BC08267C16}"/>
              </a:ext>
            </a:extLst>
          </p:cNvPr>
          <p:cNvCxnSpPr/>
          <p:nvPr/>
        </p:nvCxnSpPr>
        <p:spPr>
          <a:xfrm>
            <a:off x="8209621" y="4619625"/>
            <a:ext cx="1791629" cy="0"/>
          </a:xfrm>
          <a:prstGeom prst="straightConnector1">
            <a:avLst/>
          </a:prstGeom>
          <a:ln w="571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964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1966-54EB-5F8F-EC39-D5887519CA49}"/>
              </a:ext>
            </a:extLst>
          </p:cNvPr>
          <p:cNvSpPr>
            <a:spLocks noGrp="1"/>
          </p:cNvSpPr>
          <p:nvPr>
            <p:ph type="title"/>
          </p:nvPr>
        </p:nvSpPr>
        <p:spPr/>
        <p:txBody>
          <a:bodyPr/>
          <a:lstStyle/>
          <a:p>
            <a:r>
              <a:rPr lang="en-US" dirty="0"/>
              <a:t>Mixer Architecture</a:t>
            </a:r>
          </a:p>
        </p:txBody>
      </p:sp>
      <p:sp>
        <p:nvSpPr>
          <p:cNvPr id="3" name="Content Placeholder 2">
            <a:extLst>
              <a:ext uri="{FF2B5EF4-FFF2-40B4-BE49-F238E27FC236}">
                <a16:creationId xmlns:a16="http://schemas.microsoft.com/office/drawing/2014/main" id="{B0F0B328-6F12-2668-6659-66509300161F}"/>
              </a:ext>
            </a:extLst>
          </p:cNvPr>
          <p:cNvSpPr>
            <a:spLocks noGrp="1"/>
          </p:cNvSpPr>
          <p:nvPr>
            <p:ph idx="1"/>
          </p:nvPr>
        </p:nvSpPr>
        <p:spPr>
          <a:xfrm>
            <a:off x="838200" y="1825625"/>
            <a:ext cx="8943975" cy="4351338"/>
          </a:xfrm>
        </p:spPr>
        <p:txBody>
          <a:bodyPr>
            <a:normAutofit/>
          </a:bodyPr>
          <a:lstStyle/>
          <a:p>
            <a:pPr marL="0" indent="0" algn="just">
              <a:spcBef>
                <a:spcPts val="600"/>
              </a:spcBef>
              <a:spcAft>
                <a:spcPts val="600"/>
              </a:spcAft>
              <a:buNone/>
            </a:pPr>
            <a:endParaRPr lang="en-US" dirty="0"/>
          </a:p>
          <a:p>
            <a:pPr marL="0" indent="0" algn="just">
              <a:spcBef>
                <a:spcPts val="600"/>
              </a:spcBef>
              <a:spcAft>
                <a:spcPts val="600"/>
              </a:spcAft>
              <a:buNone/>
            </a:pPr>
            <a:endParaRPr lang="en-US" dirty="0"/>
          </a:p>
          <a:p>
            <a:pPr marL="0" indent="0" algn="just">
              <a:spcBef>
                <a:spcPts val="600"/>
              </a:spcBef>
              <a:spcAft>
                <a:spcPts val="600"/>
              </a:spcAft>
              <a:buNone/>
            </a:pPr>
            <a:endParaRPr lang="en-US" dirty="0"/>
          </a:p>
          <a:p>
            <a:pPr marL="0" indent="0" algn="just">
              <a:spcBef>
                <a:spcPts val="600"/>
              </a:spcBef>
              <a:spcAft>
                <a:spcPts val="600"/>
              </a:spcAft>
              <a:buNone/>
            </a:pPr>
            <a:r>
              <a:rPr lang="en-US" dirty="0"/>
              <a:t>Mixer layers:</a:t>
            </a:r>
          </a:p>
          <a:p>
            <a:pPr algn="just">
              <a:spcBef>
                <a:spcPts val="600"/>
              </a:spcBef>
              <a:spcAft>
                <a:spcPts val="600"/>
              </a:spcAft>
            </a:pPr>
            <a:r>
              <a:rPr lang="en-US" sz="2400" dirty="0"/>
              <a:t>Each layer consists of </a:t>
            </a:r>
            <a:r>
              <a:rPr lang="en-US" sz="2400" dirty="0">
                <a:solidFill>
                  <a:schemeClr val="accent1">
                    <a:lumMod val="75000"/>
                  </a:schemeClr>
                </a:solidFill>
              </a:rPr>
              <a:t>token-mixing</a:t>
            </a:r>
            <a:r>
              <a:rPr lang="en-US" sz="2400" dirty="0"/>
              <a:t> and </a:t>
            </a:r>
            <a:r>
              <a:rPr lang="en-US" sz="2400" dirty="0">
                <a:solidFill>
                  <a:schemeClr val="accent1">
                    <a:lumMod val="75000"/>
                  </a:schemeClr>
                </a:solidFill>
              </a:rPr>
              <a:t>channel-mixing </a:t>
            </a:r>
            <a:r>
              <a:rPr lang="en-US" sz="2400" dirty="0"/>
              <a:t>MLP blocks.</a:t>
            </a:r>
          </a:p>
          <a:p>
            <a:pPr algn="just">
              <a:spcBef>
                <a:spcPts val="600"/>
              </a:spcBef>
              <a:spcAft>
                <a:spcPts val="600"/>
              </a:spcAft>
            </a:pPr>
            <a:r>
              <a:rPr lang="en-US" sz="2400" dirty="0"/>
              <a:t>Tunable hidden widths in the MLPs are independent from the number of input patches. Therefore, the computational complexity of the network is linear in the number of input patches, unlike </a:t>
            </a:r>
            <a:r>
              <a:rPr lang="en-US" sz="2400" dirty="0" err="1"/>
              <a:t>ViT</a:t>
            </a:r>
            <a:r>
              <a:rPr lang="en-US" sz="2400" dirty="0"/>
              <a:t> whose complexity is quadratic.</a:t>
            </a:r>
          </a:p>
          <a:p>
            <a:pPr algn="just">
              <a:spcBef>
                <a:spcPts val="600"/>
              </a:spcBef>
              <a:spcAft>
                <a:spcPts val="600"/>
              </a:spcAft>
            </a:pPr>
            <a:endParaRPr lang="en-US" sz="2400" dirty="0"/>
          </a:p>
        </p:txBody>
      </p:sp>
      <p:sp>
        <p:nvSpPr>
          <p:cNvPr id="4" name="Slide Number Placeholder 3">
            <a:extLst>
              <a:ext uri="{FF2B5EF4-FFF2-40B4-BE49-F238E27FC236}">
                <a16:creationId xmlns:a16="http://schemas.microsoft.com/office/drawing/2014/main" id="{1F85007C-E41F-EAEC-BC9C-A5E4C8D99C0D}"/>
              </a:ext>
            </a:extLst>
          </p:cNvPr>
          <p:cNvSpPr>
            <a:spLocks noGrp="1"/>
          </p:cNvSpPr>
          <p:nvPr>
            <p:ph type="sldNum" sz="quarter" idx="12"/>
          </p:nvPr>
        </p:nvSpPr>
        <p:spPr/>
        <p:txBody>
          <a:bodyPr/>
          <a:lstStyle/>
          <a:p>
            <a:fld id="{6E9C6DE1-230C-421F-8EBB-77EF05A7D49D}" type="slidenum">
              <a:rPr lang="en-US" smtClean="0"/>
              <a:t>6</a:t>
            </a:fld>
            <a:endParaRPr lang="en-US"/>
          </a:p>
        </p:txBody>
      </p:sp>
      <p:pic>
        <p:nvPicPr>
          <p:cNvPr id="6" name="Content Placeholder 4">
            <a:extLst>
              <a:ext uri="{FF2B5EF4-FFF2-40B4-BE49-F238E27FC236}">
                <a16:creationId xmlns:a16="http://schemas.microsoft.com/office/drawing/2014/main" id="{4D4D0C44-2695-F8ED-0555-FBDB2E2AC2EF}"/>
              </a:ext>
            </a:extLst>
          </p:cNvPr>
          <p:cNvPicPr>
            <a:picLocks noChangeAspect="1"/>
          </p:cNvPicPr>
          <p:nvPr/>
        </p:nvPicPr>
        <p:blipFill rotWithShape="1">
          <a:blip r:embed="rId3"/>
          <a:srcRect l="74765" t="31459" r="8329" b="23765"/>
          <a:stretch/>
        </p:blipFill>
        <p:spPr>
          <a:xfrm>
            <a:off x="9972675" y="3052198"/>
            <a:ext cx="1846421" cy="2817309"/>
          </a:xfrm>
          <a:prstGeom prst="rect">
            <a:avLst/>
          </a:prstGeom>
        </p:spPr>
      </p:pic>
      <p:pic>
        <p:nvPicPr>
          <p:cNvPr id="8" name="Picture 7">
            <a:extLst>
              <a:ext uri="{FF2B5EF4-FFF2-40B4-BE49-F238E27FC236}">
                <a16:creationId xmlns:a16="http://schemas.microsoft.com/office/drawing/2014/main" id="{344E8B8E-5ED1-B13C-B8F3-437B883B92F9}"/>
              </a:ext>
            </a:extLst>
          </p:cNvPr>
          <p:cNvPicPr>
            <a:picLocks noChangeAspect="1"/>
          </p:cNvPicPr>
          <p:nvPr/>
        </p:nvPicPr>
        <p:blipFill rotWithShape="1">
          <a:blip r:embed="rId3"/>
          <a:srcRect l="7906" r="8642" b="71320"/>
          <a:stretch/>
        </p:blipFill>
        <p:spPr>
          <a:xfrm>
            <a:off x="838200" y="1387988"/>
            <a:ext cx="9934575" cy="1966911"/>
          </a:xfrm>
          <a:prstGeom prst="rect">
            <a:avLst/>
          </a:prstGeom>
        </p:spPr>
      </p:pic>
      <p:cxnSp>
        <p:nvCxnSpPr>
          <p:cNvPr id="14" name="Connector: Elbow 13">
            <a:extLst>
              <a:ext uri="{FF2B5EF4-FFF2-40B4-BE49-F238E27FC236}">
                <a16:creationId xmlns:a16="http://schemas.microsoft.com/office/drawing/2014/main" id="{65FC2C85-DC0A-37A6-52B9-D3593C77E69B}"/>
              </a:ext>
            </a:extLst>
          </p:cNvPr>
          <p:cNvCxnSpPr>
            <a:cxnSpLocks/>
          </p:cNvCxnSpPr>
          <p:nvPr/>
        </p:nvCxnSpPr>
        <p:spPr>
          <a:xfrm>
            <a:off x="4876800" y="3026004"/>
            <a:ext cx="5105400" cy="650646"/>
          </a:xfrm>
          <a:prstGeom prst="bentConnector3">
            <a:avLst>
              <a:gd name="adj1" fmla="val 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19DF14F-A247-754D-11C3-A1DD5004522E}"/>
              </a:ext>
            </a:extLst>
          </p:cNvPr>
          <p:cNvCxnSpPr>
            <a:cxnSpLocks/>
          </p:cNvCxnSpPr>
          <p:nvPr/>
        </p:nvCxnSpPr>
        <p:spPr>
          <a:xfrm>
            <a:off x="9051131" y="3188494"/>
            <a:ext cx="931069" cy="488156"/>
          </a:xfrm>
          <a:prstGeom prst="bentConnector3">
            <a:avLst>
              <a:gd name="adj1" fmla="val 895"/>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79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60F9-B31D-37B6-13E0-E64D77C15E47}"/>
              </a:ext>
            </a:extLst>
          </p:cNvPr>
          <p:cNvSpPr>
            <a:spLocks noGrp="1"/>
          </p:cNvSpPr>
          <p:nvPr>
            <p:ph type="title"/>
          </p:nvPr>
        </p:nvSpPr>
        <p:spPr/>
        <p:txBody>
          <a:bodyPr/>
          <a:lstStyle/>
          <a:p>
            <a:r>
              <a:rPr lang="en-US" dirty="0"/>
              <a:t>Mixer Architecture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66CFBF-E951-D197-8668-CB96FCC81A6E}"/>
                  </a:ext>
                </a:extLst>
              </p:cNvPr>
              <p:cNvSpPr>
                <a:spLocks noGrp="1"/>
              </p:cNvSpPr>
              <p:nvPr>
                <p:ph idx="1"/>
              </p:nvPr>
            </p:nvSpPr>
            <p:spPr/>
            <p:txBody>
              <a:bodyPr>
                <a:normAutofit/>
              </a:bodyPr>
              <a:lstStyle/>
              <a:p>
                <a:pPr marL="0" indent="0" algn="just">
                  <a:buNone/>
                </a:pPr>
                <a:r>
                  <a:rPr lang="en-US" dirty="0"/>
                  <a:t>Mixer layers:</a:t>
                </a:r>
              </a:p>
              <a:p>
                <a:pPr algn="just"/>
                <a:r>
                  <a:rPr lang="en-US" sz="2400" dirty="0">
                    <a:solidFill>
                      <a:schemeClr val="accent1">
                        <a:lumMod val="75000"/>
                      </a:schemeClr>
                    </a:solidFill>
                  </a:rPr>
                  <a:t>Token-mixing</a:t>
                </a:r>
                <a:r>
                  <a:rPr lang="en-US" sz="2400" b="1" dirty="0"/>
                  <a:t> </a:t>
                </a:r>
                <a:r>
                  <a:rPr lang="en-US" sz="2400" dirty="0"/>
                  <a:t>MLP: performs cross location interaction, acts on </a:t>
                </a:r>
                <a:r>
                  <a:rPr lang="en-US" sz="2400" dirty="0">
                    <a:solidFill>
                      <a:schemeClr val="accent1">
                        <a:lumMod val="75000"/>
                      </a:schemeClr>
                    </a:solidFill>
                  </a:rPr>
                  <a:t>columns</a:t>
                </a:r>
                <a:r>
                  <a:rPr lang="en-US" sz="2400" dirty="0"/>
                  <a:t> of </a:t>
                </a:r>
                <a14:m>
                  <m:oMath xmlns:m="http://schemas.openxmlformats.org/officeDocument/2006/math">
                    <m:r>
                      <a:rPr lang="en-US" sz="2400" i="1" dirty="0" smtClean="0">
                        <a:latin typeface="Cambria Math" panose="02040503050406030204" pitchFamily="18" charset="0"/>
                      </a:rPr>
                      <m:t>𝐗</m:t>
                    </m:r>
                  </m:oMath>
                </a14:m>
                <a:r>
                  <a:rPr lang="en-US" sz="2400" dirty="0"/>
                  <a:t>, and is shared across all columns </a:t>
                </a:r>
                <a:r>
                  <a:rPr lang="en-US" sz="2400" dirty="0">
                    <a:sym typeface="Wingdings" panose="05000000000000000000" pitchFamily="2" charset="2"/>
                  </a:rPr>
                  <a:t> positional invariance feature, memory saving.</a:t>
                </a:r>
                <a:endParaRPr lang="en-US" sz="2400" dirty="0"/>
              </a:p>
              <a:p>
                <a:pPr algn="just"/>
                <a:r>
                  <a:rPr lang="en-US" sz="2400" dirty="0">
                    <a:solidFill>
                      <a:schemeClr val="accent1">
                        <a:lumMod val="75000"/>
                      </a:schemeClr>
                    </a:solidFill>
                  </a:rPr>
                  <a:t>Channel-mixing </a:t>
                </a:r>
                <a:r>
                  <a:rPr lang="en-US" sz="2400" dirty="0"/>
                  <a:t>MLP: performs per location interaction, acts on </a:t>
                </a:r>
                <a:r>
                  <a:rPr lang="en-US" sz="2400" dirty="0">
                    <a:solidFill>
                      <a:schemeClr val="accent1">
                        <a:lumMod val="75000"/>
                      </a:schemeClr>
                    </a:solidFill>
                  </a:rPr>
                  <a:t>rows</a:t>
                </a:r>
                <a:r>
                  <a:rPr lang="en-US" sz="2400" dirty="0"/>
                  <a:t> of </a:t>
                </a:r>
                <a14:m>
                  <m:oMath xmlns:m="http://schemas.openxmlformats.org/officeDocument/2006/math">
                    <m:r>
                      <a:rPr lang="en-US" sz="2400" i="1" dirty="0" smtClean="0">
                        <a:latin typeface="Cambria Math" panose="02040503050406030204" pitchFamily="18" charset="0"/>
                      </a:rPr>
                      <m:t>𝐗</m:t>
                    </m:r>
                  </m:oMath>
                </a14:m>
                <a:r>
                  <a:rPr lang="en-US" sz="2400" dirty="0"/>
                  <a:t>, and is shared across all rows </a:t>
                </a:r>
                <a:r>
                  <a:rPr lang="en-US" sz="2400" dirty="0">
                    <a:sym typeface="Wingdings" panose="05000000000000000000" pitchFamily="2" charset="2"/>
                  </a:rPr>
                  <a:t> memory saving.</a:t>
                </a:r>
                <a:endParaRPr lang="en-US" sz="2400" dirty="0"/>
              </a:p>
              <a:p>
                <a:pPr algn="just"/>
                <a:r>
                  <a:rPr lang="en-US" sz="2400" dirty="0"/>
                  <a:t>As the token-mixing MLPs are already sensitive to the order of the input tokens, positional embeddings are not used.</a:t>
                </a:r>
              </a:p>
            </p:txBody>
          </p:sp>
        </mc:Choice>
        <mc:Fallback xmlns="">
          <p:sp>
            <p:nvSpPr>
              <p:cNvPr id="3" name="Content Placeholder 2">
                <a:extLst>
                  <a:ext uri="{FF2B5EF4-FFF2-40B4-BE49-F238E27FC236}">
                    <a16:creationId xmlns:a16="http://schemas.microsoft.com/office/drawing/2014/main" id="{E566CFBF-E951-D197-8668-CB96FCC81A6E}"/>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46B2C0-4810-B521-E5BE-E0325AFCCC14}"/>
              </a:ext>
            </a:extLst>
          </p:cNvPr>
          <p:cNvSpPr>
            <a:spLocks noGrp="1"/>
          </p:cNvSpPr>
          <p:nvPr>
            <p:ph type="sldNum" sz="quarter" idx="12"/>
          </p:nvPr>
        </p:nvSpPr>
        <p:spPr/>
        <p:txBody>
          <a:bodyPr/>
          <a:lstStyle/>
          <a:p>
            <a:fld id="{6E9C6DE1-230C-421F-8EBB-77EF05A7D49D}" type="slidenum">
              <a:rPr lang="en-US" smtClean="0"/>
              <a:t>7</a:t>
            </a:fld>
            <a:endParaRPr lang="en-US"/>
          </a:p>
        </p:txBody>
      </p:sp>
      <p:grpSp>
        <p:nvGrpSpPr>
          <p:cNvPr id="11" name="Group 10">
            <a:extLst>
              <a:ext uri="{FF2B5EF4-FFF2-40B4-BE49-F238E27FC236}">
                <a16:creationId xmlns:a16="http://schemas.microsoft.com/office/drawing/2014/main" id="{BEC73DD6-3042-6767-470B-0555D65254BA}"/>
              </a:ext>
            </a:extLst>
          </p:cNvPr>
          <p:cNvGrpSpPr/>
          <p:nvPr/>
        </p:nvGrpSpPr>
        <p:grpSpPr>
          <a:xfrm>
            <a:off x="1128712" y="4891089"/>
            <a:ext cx="9934575" cy="1966911"/>
            <a:chOff x="1128712" y="4891089"/>
            <a:chExt cx="9934575" cy="1966911"/>
          </a:xfrm>
        </p:grpSpPr>
        <p:pic>
          <p:nvPicPr>
            <p:cNvPr id="6" name="Picture 5">
              <a:extLst>
                <a:ext uri="{FF2B5EF4-FFF2-40B4-BE49-F238E27FC236}">
                  <a16:creationId xmlns:a16="http://schemas.microsoft.com/office/drawing/2014/main" id="{01EDF923-0F15-147F-1085-9460BEDB8662}"/>
                </a:ext>
              </a:extLst>
            </p:cNvPr>
            <p:cNvPicPr>
              <a:picLocks noChangeAspect="1"/>
            </p:cNvPicPr>
            <p:nvPr/>
          </p:nvPicPr>
          <p:blipFill rotWithShape="1">
            <a:blip r:embed="rId3"/>
            <a:srcRect l="7906" r="8642" b="71320"/>
            <a:stretch/>
          </p:blipFill>
          <p:spPr>
            <a:xfrm>
              <a:off x="1128712" y="4891089"/>
              <a:ext cx="9934575" cy="1966911"/>
            </a:xfrm>
            <a:prstGeom prst="rect">
              <a:avLst/>
            </a:prstGeom>
          </p:spPr>
        </p:pic>
        <p:sp>
          <p:nvSpPr>
            <p:cNvPr id="7" name="TextBox 6">
              <a:extLst>
                <a:ext uri="{FF2B5EF4-FFF2-40B4-BE49-F238E27FC236}">
                  <a16:creationId xmlns:a16="http://schemas.microsoft.com/office/drawing/2014/main" id="{335EA157-A1C9-9E9C-18AF-23C2D173E6C2}"/>
                </a:ext>
              </a:extLst>
            </p:cNvPr>
            <p:cNvSpPr txBox="1"/>
            <p:nvPr/>
          </p:nvSpPr>
          <p:spPr>
            <a:xfrm>
              <a:off x="4529137" y="5387757"/>
              <a:ext cx="1257300" cy="307777"/>
            </a:xfrm>
            <a:prstGeom prst="rect">
              <a:avLst/>
            </a:prstGeom>
            <a:noFill/>
          </p:spPr>
          <p:txBody>
            <a:bodyPr wrap="square" rtlCol="0">
              <a:spAutoFit/>
            </a:bodyPr>
            <a:lstStyle/>
            <a:p>
              <a:r>
                <a:rPr lang="en-US" sz="1400" b="1" dirty="0">
                  <a:solidFill>
                    <a:schemeClr val="accent1">
                      <a:lumMod val="75000"/>
                    </a:schemeClr>
                  </a:solidFill>
                </a:rPr>
                <a:t>Token-mixing</a:t>
              </a:r>
            </a:p>
          </p:txBody>
        </p:sp>
        <p:sp>
          <p:nvSpPr>
            <p:cNvPr id="8" name="Rectangle 7">
              <a:extLst>
                <a:ext uri="{FF2B5EF4-FFF2-40B4-BE49-F238E27FC236}">
                  <a16:creationId xmlns:a16="http://schemas.microsoft.com/office/drawing/2014/main" id="{865FDB93-2CF2-4C16-5819-3BE979BAB5D2}"/>
                </a:ext>
              </a:extLst>
            </p:cNvPr>
            <p:cNvSpPr/>
            <p:nvPr/>
          </p:nvSpPr>
          <p:spPr>
            <a:xfrm>
              <a:off x="4743450" y="5734050"/>
              <a:ext cx="828675" cy="758825"/>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9" name="TextBox 8">
              <a:extLst>
                <a:ext uri="{FF2B5EF4-FFF2-40B4-BE49-F238E27FC236}">
                  <a16:creationId xmlns:a16="http://schemas.microsoft.com/office/drawing/2014/main" id="{15016EA8-1609-DDC0-5C46-D4A89518096B}"/>
                </a:ext>
              </a:extLst>
            </p:cNvPr>
            <p:cNvSpPr txBox="1"/>
            <p:nvPr/>
          </p:nvSpPr>
          <p:spPr>
            <a:xfrm>
              <a:off x="8670608" y="5289748"/>
              <a:ext cx="1346835" cy="307777"/>
            </a:xfrm>
            <a:prstGeom prst="rect">
              <a:avLst/>
            </a:prstGeom>
            <a:noFill/>
          </p:spPr>
          <p:txBody>
            <a:bodyPr wrap="square" rtlCol="0">
              <a:spAutoFit/>
            </a:bodyPr>
            <a:lstStyle/>
            <a:p>
              <a:r>
                <a:rPr lang="en-US" sz="1400" b="1" dirty="0">
                  <a:solidFill>
                    <a:schemeClr val="accent1">
                      <a:lumMod val="75000"/>
                    </a:schemeClr>
                  </a:solidFill>
                </a:rPr>
                <a:t>Channel-mixing</a:t>
              </a:r>
            </a:p>
          </p:txBody>
        </p:sp>
        <p:sp>
          <p:nvSpPr>
            <p:cNvPr id="10" name="Rectangle 9">
              <a:extLst>
                <a:ext uri="{FF2B5EF4-FFF2-40B4-BE49-F238E27FC236}">
                  <a16:creationId xmlns:a16="http://schemas.microsoft.com/office/drawing/2014/main" id="{7315E47B-9D52-7A5E-E1E1-F2131B2FCE0C}"/>
                </a:ext>
              </a:extLst>
            </p:cNvPr>
            <p:cNvSpPr/>
            <p:nvPr/>
          </p:nvSpPr>
          <p:spPr>
            <a:xfrm>
              <a:off x="8929688" y="5597525"/>
              <a:ext cx="828675" cy="1069975"/>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5403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60F9-B31D-37B6-13E0-E64D77C15E47}"/>
              </a:ext>
            </a:extLst>
          </p:cNvPr>
          <p:cNvSpPr>
            <a:spLocks noGrp="1"/>
          </p:cNvSpPr>
          <p:nvPr>
            <p:ph type="title"/>
          </p:nvPr>
        </p:nvSpPr>
        <p:spPr/>
        <p:txBody>
          <a:bodyPr/>
          <a:lstStyle/>
          <a:p>
            <a:r>
              <a:rPr lang="en-US" dirty="0"/>
              <a:t>Mixer Architecture</a:t>
            </a:r>
          </a:p>
        </p:txBody>
      </p:sp>
      <p:sp>
        <p:nvSpPr>
          <p:cNvPr id="6" name="Content Placeholder 5">
            <a:extLst>
              <a:ext uri="{FF2B5EF4-FFF2-40B4-BE49-F238E27FC236}">
                <a16:creationId xmlns:a16="http://schemas.microsoft.com/office/drawing/2014/main" id="{5AB91B8A-0A06-3AA1-09F4-5F8513EF0C29}"/>
              </a:ext>
            </a:extLst>
          </p:cNvPr>
          <p:cNvSpPr>
            <a:spLocks noGrp="1"/>
          </p:cNvSpPr>
          <p:nvPr>
            <p:ph idx="1"/>
          </p:nvPr>
        </p:nvSpPr>
        <p:spPr>
          <a:xfrm>
            <a:off x="838200" y="1825625"/>
            <a:ext cx="6867525" cy="4351338"/>
          </a:xfrm>
        </p:spPr>
        <p:txBody>
          <a:bodyPr>
            <a:normAutofit/>
          </a:bodyPr>
          <a:lstStyle/>
          <a:p>
            <a:pPr marL="0" indent="0" algn="just">
              <a:spcBef>
                <a:spcPts val="600"/>
              </a:spcBef>
              <a:spcAft>
                <a:spcPts val="600"/>
              </a:spcAft>
              <a:buNone/>
            </a:pPr>
            <a:r>
              <a:rPr lang="en-US" dirty="0"/>
              <a:t>Can be seen as a very special CNN:</a:t>
            </a:r>
          </a:p>
          <a:p>
            <a:pPr algn="just">
              <a:spcBef>
                <a:spcPts val="600"/>
              </a:spcBef>
              <a:spcAft>
                <a:spcPts val="600"/>
              </a:spcAft>
            </a:pPr>
            <a:r>
              <a:rPr lang="en-US" sz="2400" dirty="0"/>
              <a:t>Channel-mixing MLPs: point-wise convolutions</a:t>
            </a:r>
          </a:p>
          <a:p>
            <a:pPr algn="just">
              <a:spcBef>
                <a:spcPts val="600"/>
              </a:spcBef>
              <a:spcAft>
                <a:spcPts val="600"/>
              </a:spcAft>
            </a:pPr>
            <a:endParaRPr lang="en-US" sz="2400" dirty="0"/>
          </a:p>
          <a:p>
            <a:pPr algn="just">
              <a:spcBef>
                <a:spcPts val="600"/>
              </a:spcBef>
              <a:spcAft>
                <a:spcPts val="600"/>
              </a:spcAft>
            </a:pPr>
            <a:endParaRPr lang="en-US" sz="2400" dirty="0"/>
          </a:p>
          <a:p>
            <a:pPr algn="just">
              <a:spcBef>
                <a:spcPts val="600"/>
              </a:spcBef>
              <a:spcAft>
                <a:spcPts val="600"/>
              </a:spcAft>
            </a:pPr>
            <a:endParaRPr lang="en-US" sz="2400" dirty="0"/>
          </a:p>
          <a:p>
            <a:pPr algn="just">
              <a:spcBef>
                <a:spcPts val="600"/>
              </a:spcBef>
              <a:spcAft>
                <a:spcPts val="600"/>
              </a:spcAft>
            </a:pPr>
            <a:r>
              <a:rPr lang="en-US" sz="2400" dirty="0"/>
              <a:t>Token-mixing MLPs: weight-shared, single-channel depth-wise convolutions of full receptive field.</a:t>
            </a:r>
          </a:p>
          <a:p>
            <a:pPr lvl="1" algn="just">
              <a:spcBef>
                <a:spcPts val="600"/>
              </a:spcBef>
              <a:spcAft>
                <a:spcPts val="600"/>
              </a:spcAft>
              <a:buFont typeface="Courier New" panose="02070309020205020404" pitchFamily="49" charset="0"/>
              <a:buChar char="o"/>
            </a:pPr>
            <a:endParaRPr lang="en-US" sz="2000" dirty="0"/>
          </a:p>
        </p:txBody>
      </p:sp>
      <p:sp>
        <p:nvSpPr>
          <p:cNvPr id="4" name="Slide Number Placeholder 3">
            <a:extLst>
              <a:ext uri="{FF2B5EF4-FFF2-40B4-BE49-F238E27FC236}">
                <a16:creationId xmlns:a16="http://schemas.microsoft.com/office/drawing/2014/main" id="{4846B2C0-4810-B521-E5BE-E0325AFCCC14}"/>
              </a:ext>
            </a:extLst>
          </p:cNvPr>
          <p:cNvSpPr>
            <a:spLocks noGrp="1"/>
          </p:cNvSpPr>
          <p:nvPr>
            <p:ph type="sldNum" sz="quarter" idx="12"/>
          </p:nvPr>
        </p:nvSpPr>
        <p:spPr/>
        <p:txBody>
          <a:bodyPr/>
          <a:lstStyle/>
          <a:p>
            <a:fld id="{6E9C6DE1-230C-421F-8EBB-77EF05A7D49D}" type="slidenum">
              <a:rPr lang="en-US" smtClean="0"/>
              <a:t>8</a:t>
            </a:fld>
            <a:endParaRPr lang="en-US"/>
          </a:p>
        </p:txBody>
      </p:sp>
      <p:pic>
        <p:nvPicPr>
          <p:cNvPr id="14" name="Picture 13">
            <a:extLst>
              <a:ext uri="{FF2B5EF4-FFF2-40B4-BE49-F238E27FC236}">
                <a16:creationId xmlns:a16="http://schemas.microsoft.com/office/drawing/2014/main" id="{3F84CC97-AD9F-420C-2A27-8278494987EF}"/>
              </a:ext>
            </a:extLst>
          </p:cNvPr>
          <p:cNvPicPr>
            <a:picLocks noChangeAspect="1"/>
          </p:cNvPicPr>
          <p:nvPr/>
        </p:nvPicPr>
        <p:blipFill>
          <a:blip r:embed="rId3"/>
          <a:stretch>
            <a:fillRect/>
          </a:stretch>
        </p:blipFill>
        <p:spPr>
          <a:xfrm>
            <a:off x="1328575" y="2738697"/>
            <a:ext cx="3279866" cy="1494905"/>
          </a:xfrm>
          <a:prstGeom prst="rect">
            <a:avLst/>
          </a:prstGeom>
        </p:spPr>
      </p:pic>
      <p:pic>
        <p:nvPicPr>
          <p:cNvPr id="16" name="Picture 15">
            <a:extLst>
              <a:ext uri="{FF2B5EF4-FFF2-40B4-BE49-F238E27FC236}">
                <a16:creationId xmlns:a16="http://schemas.microsoft.com/office/drawing/2014/main" id="{ADE2F403-648E-D09C-12EA-ED96F9A7D298}"/>
              </a:ext>
            </a:extLst>
          </p:cNvPr>
          <p:cNvPicPr>
            <a:picLocks noChangeAspect="1"/>
          </p:cNvPicPr>
          <p:nvPr/>
        </p:nvPicPr>
        <p:blipFill rotWithShape="1">
          <a:blip r:embed="rId4"/>
          <a:srcRect l="27215" t="10323" r="42987" b="75921"/>
          <a:stretch/>
        </p:blipFill>
        <p:spPr>
          <a:xfrm>
            <a:off x="838200" y="4928927"/>
            <a:ext cx="3922698" cy="1043248"/>
          </a:xfrm>
          <a:prstGeom prst="rect">
            <a:avLst/>
          </a:prstGeom>
        </p:spPr>
      </p:pic>
      <p:pic>
        <p:nvPicPr>
          <p:cNvPr id="17" name="Picture 2">
            <a:extLst>
              <a:ext uri="{FF2B5EF4-FFF2-40B4-BE49-F238E27FC236}">
                <a16:creationId xmlns:a16="http://schemas.microsoft.com/office/drawing/2014/main" id="{108846B0-DE73-25FC-3AA2-65BC1A27F7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9075" y="2681547"/>
            <a:ext cx="2429249" cy="150415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18B5422F-2AC7-62D4-F83B-F901746347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6675" y="4266350"/>
            <a:ext cx="2429249" cy="236840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7F470A6B-4880-D030-CD85-411C9E33881E}"/>
              </a:ext>
            </a:extLst>
          </p:cNvPr>
          <p:cNvCxnSpPr/>
          <p:nvPr/>
        </p:nvCxnSpPr>
        <p:spPr>
          <a:xfrm>
            <a:off x="5304496" y="3438525"/>
            <a:ext cx="1791629" cy="0"/>
          </a:xfrm>
          <a:prstGeom prst="straightConnector1">
            <a:avLst/>
          </a:prstGeom>
          <a:ln w="571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BF5D940-39A9-91D5-71A0-2666A70872EB}"/>
              </a:ext>
            </a:extLst>
          </p:cNvPr>
          <p:cNvCxnSpPr/>
          <p:nvPr/>
        </p:nvCxnSpPr>
        <p:spPr>
          <a:xfrm>
            <a:off x="5304496" y="5524500"/>
            <a:ext cx="1791629" cy="0"/>
          </a:xfrm>
          <a:prstGeom prst="straightConnector1">
            <a:avLst/>
          </a:prstGeom>
          <a:ln w="571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2304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5342-C3C0-7C6E-1960-066B11C824F7}"/>
              </a:ext>
            </a:extLst>
          </p:cNvPr>
          <p:cNvSpPr>
            <a:spLocks noGrp="1"/>
          </p:cNvSpPr>
          <p:nvPr>
            <p:ph type="title"/>
          </p:nvPr>
        </p:nvSpPr>
        <p:spPr/>
        <p:txBody>
          <a:bodyPr/>
          <a:lstStyle/>
          <a:p>
            <a:r>
              <a:rPr lang="en-US" dirty="0"/>
              <a:t>Mixer Architecture</a:t>
            </a:r>
          </a:p>
        </p:txBody>
      </p:sp>
      <p:sp>
        <p:nvSpPr>
          <p:cNvPr id="3" name="Content Placeholder 2">
            <a:extLst>
              <a:ext uri="{FF2B5EF4-FFF2-40B4-BE49-F238E27FC236}">
                <a16:creationId xmlns:a16="http://schemas.microsoft.com/office/drawing/2014/main" id="{1AB270C2-B75A-36C8-87FF-DB0B5E008B62}"/>
              </a:ext>
            </a:extLst>
          </p:cNvPr>
          <p:cNvSpPr>
            <a:spLocks noGrp="1"/>
          </p:cNvSpPr>
          <p:nvPr>
            <p:ph idx="1"/>
          </p:nvPr>
        </p:nvSpPr>
        <p:spPr/>
        <p:txBody>
          <a:bodyPr/>
          <a:lstStyle/>
          <a:p>
            <a:pPr marL="0" indent="0">
              <a:buNone/>
            </a:pPr>
            <a:r>
              <a:rPr lang="en-US" dirty="0"/>
              <a:t>Model configurations:</a:t>
            </a:r>
          </a:p>
        </p:txBody>
      </p:sp>
      <p:sp>
        <p:nvSpPr>
          <p:cNvPr id="4" name="Slide Number Placeholder 3">
            <a:extLst>
              <a:ext uri="{FF2B5EF4-FFF2-40B4-BE49-F238E27FC236}">
                <a16:creationId xmlns:a16="http://schemas.microsoft.com/office/drawing/2014/main" id="{8D88E23C-385E-CEAC-0AD5-1DADBC2C3E79}"/>
              </a:ext>
            </a:extLst>
          </p:cNvPr>
          <p:cNvSpPr>
            <a:spLocks noGrp="1"/>
          </p:cNvSpPr>
          <p:nvPr>
            <p:ph type="sldNum" sz="quarter" idx="12"/>
          </p:nvPr>
        </p:nvSpPr>
        <p:spPr/>
        <p:txBody>
          <a:bodyPr/>
          <a:lstStyle/>
          <a:p>
            <a:fld id="{6E9C6DE1-230C-421F-8EBB-77EF05A7D49D}" type="slidenum">
              <a:rPr lang="en-US" smtClean="0"/>
              <a:t>9</a:t>
            </a:fld>
            <a:endParaRPr lang="en-US"/>
          </a:p>
        </p:txBody>
      </p:sp>
      <p:pic>
        <p:nvPicPr>
          <p:cNvPr id="6" name="Picture 5">
            <a:extLst>
              <a:ext uri="{FF2B5EF4-FFF2-40B4-BE49-F238E27FC236}">
                <a16:creationId xmlns:a16="http://schemas.microsoft.com/office/drawing/2014/main" id="{363936E4-0684-EEAB-47E6-9FF9539FE1A3}"/>
              </a:ext>
            </a:extLst>
          </p:cNvPr>
          <p:cNvPicPr>
            <a:picLocks noChangeAspect="1"/>
          </p:cNvPicPr>
          <p:nvPr/>
        </p:nvPicPr>
        <p:blipFill>
          <a:blip r:embed="rId2"/>
          <a:stretch>
            <a:fillRect/>
          </a:stretch>
        </p:blipFill>
        <p:spPr>
          <a:xfrm>
            <a:off x="838199" y="2336189"/>
            <a:ext cx="10515599" cy="3840774"/>
          </a:xfrm>
          <a:prstGeom prst="rect">
            <a:avLst/>
          </a:prstGeom>
        </p:spPr>
      </p:pic>
    </p:spTree>
    <p:extLst>
      <p:ext uri="{BB962C8B-B14F-4D97-AF65-F5344CB8AC3E}">
        <p14:creationId xmlns:p14="http://schemas.microsoft.com/office/powerpoint/2010/main" val="3801461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2806</TotalTime>
  <Words>1091</Words>
  <Application>Microsoft Office PowerPoint</Application>
  <PresentationFormat>Widescreen</PresentationFormat>
  <Paragraphs>126</Paragraphs>
  <Slides>17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Courier New</vt:lpstr>
      <vt:lpstr>Wingdings</vt:lpstr>
      <vt:lpstr>Office Theme</vt:lpstr>
      <vt:lpstr>MLP-Mixer: An all-MLP Architecture for Vision</vt:lpstr>
      <vt:lpstr>Introduction</vt:lpstr>
      <vt:lpstr>Introduction</vt:lpstr>
      <vt:lpstr>Mixer Architecture</vt:lpstr>
      <vt:lpstr>Mixer Architecture</vt:lpstr>
      <vt:lpstr>Mixer Architecture</vt:lpstr>
      <vt:lpstr>Mixer Architecture</vt:lpstr>
      <vt:lpstr>Mixer Architecture</vt:lpstr>
      <vt:lpstr>Mixer Architecture</vt:lpstr>
      <vt:lpstr>Experiments:</vt:lpstr>
      <vt:lpstr>Experiments: Main Results</vt:lpstr>
      <vt:lpstr>Experiments: Main Results</vt:lpstr>
      <vt:lpstr>Experiments: Results at Various Scales</vt:lpstr>
      <vt:lpstr>Experiments: Results at Various Scales</vt:lpstr>
      <vt:lpstr>Experiments: Invariance to Input Permutation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SeMask: Semantically Masked Transformers for Semantic Segmentation</dc:title>
  <dc:creator>Huy Hung Nguyen</dc:creator>
  <cp:lastModifiedBy>Huy Hung Nguyen</cp:lastModifiedBy>
  <cp:revision>165</cp:revision>
  <dcterms:created xsi:type="dcterms:W3CDTF">2022-06-17T06:45:31Z</dcterms:created>
  <dcterms:modified xsi:type="dcterms:W3CDTF">2022-07-23T04:07:37Z</dcterms:modified>
</cp:coreProperties>
</file>