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6" r:id="rId9"/>
    <p:sldId id="267" r:id="rId10"/>
    <p:sldId id="268" r:id="rId11"/>
    <p:sldId id="271" r:id="rId12"/>
    <p:sldId id="272" r:id="rId13"/>
    <p:sldId id="278" r:id="rId14"/>
    <p:sldId id="273" r:id="rId15"/>
    <p:sldId id="279" r:id="rId16"/>
    <p:sldId id="269" r:id="rId17"/>
    <p:sldId id="270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25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D57AF-0690-41F2-8E70-88544333EE5E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48579-A544-4C39-AE5B-D306F847D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Semantic Layer models the semantic context, which is used as a prior for calculating a segmentation score to update the feature maps based on guidance from the semantic nature present in the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8579-A544-4C39-AE5B-D306F847D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4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Q, K, V: query, key and value</a:t>
            </a:r>
          </a:p>
          <a:p>
            <a:r>
              <a:rPr lang="en-US" dirty="0"/>
              <a:t>SQ, SK, FV: semantic query, semantic key, feature value</a:t>
            </a:r>
          </a:p>
          <a:p>
            <a:r>
              <a:rPr lang="en-US" dirty="0"/>
              <a:t>SQs are all later used to predict the semantic-prior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8579-A544-4C39-AE5B-D306F847D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8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The Semantic-FPN fuses the features from different stages with a series of convolution, bilinear </a:t>
            </a:r>
            <a:r>
              <a:rPr lang="en-US" sz="1800" b="0" i="0" u="none" strike="noStrike" baseline="0" dirty="0" err="1">
                <a:latin typeface="NimbusRomNo9L-Regu"/>
              </a:rPr>
              <a:t>upsampling</a:t>
            </a:r>
            <a:r>
              <a:rPr lang="en-US" sz="1800" b="0" i="0" u="none" strike="noStrike" baseline="0" dirty="0">
                <a:latin typeface="NimbusRomNo9L-Regu"/>
              </a:rPr>
              <a:t>, and sum operations, making it efficient and straightforward as a segmentation decoder.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8579-A544-4C39-AE5B-D306F847D0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21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Contour integral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48579-A544-4C39-AE5B-D306F847D0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4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180B-3334-6C77-6CE6-02A4EAB62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ABC05-6D17-5728-C984-F8CFCD208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A6A83-118D-F209-5594-4891097B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38C4-FB78-4EB9-B204-A23DD43FC9ED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910B0-87C5-9436-8CBE-DECEA29F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5D23-FA3F-D616-EBF8-8D09EEED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1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92F9-7BC2-6B08-D1F3-FAB4E8CE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C247-AEB1-E72C-49D8-805439760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DF838-599C-A9E2-A23A-0F86E337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02A8-562B-42FE-ACFE-0089AB2BF539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17AD7-EFF9-0411-486C-19879FA0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B4BD9-3F44-6FF8-A0FB-64300194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34FAC-B680-5F8B-D22B-FFDBAB5EB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398D1-4B30-F9BF-04B9-C4E88C4ED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AEFA-9804-169A-EFF5-CCFF184D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51A-DBD0-4121-9E04-26A66AE2022D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6A88-A062-AB03-2C72-293D9828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768A-F759-9DA7-AF12-45BFE3B5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5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DDFBE-5715-8232-C171-F597BA59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F9A2-9BE2-3F8D-197B-E561FFAC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0DEC-B276-1442-B4C6-69385479C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1A47-7A5B-43E9-AF79-C5C3402E5869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3ADF-CD09-E060-34E7-1418361D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55DC8-BB1D-4B0D-CE00-55699367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9F2A-B6FB-082F-A0E2-DE2D05D9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FB964-8407-C3F4-24F0-716092853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AB642-0D25-5D55-8E7D-9C4DAD6A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9873-22D9-47ED-A194-405F38D11840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53176-A16D-2DE3-080F-913B180F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D796-0563-45D7-8422-2C99E666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E4B4-8E75-2D5F-5FD9-A7D3074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E489-3B05-775A-E92A-2665A4E3A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2251F-DFD0-632D-E1C4-546770183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C56C2-E997-0A9C-0BD6-EFA7E6E2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86FA-846A-4FB4-B20B-6E9DA8FFB15C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4827-6F1B-BE7C-0E96-CED43579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F2B5E-D7BA-E633-75D3-E4B5DB68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183B-A0F5-8EB4-00FC-E4559856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32817-E60D-64C8-504F-1ADEB224C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B22E7-A26A-6D37-565E-51A8952F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E7EA4-CF99-5A29-F1D8-4880F9671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2DBE5-4EE2-E324-F925-0F2F0510D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F74D1-537C-7A7E-B593-0ABF686E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1CBA-55EB-4516-9B73-F267F108CA59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0FF7C-79FF-2F77-B05B-70DFF65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F38DA-80DF-EA12-2EDC-C1C4E775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C0CE-99DC-2D7D-8498-E4B1B211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F694B-9243-8A25-002B-C7326606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DDE3-F8D6-43F7-931A-F3BEF876C35B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CE385-8227-7497-0860-A827F9B0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54199-8B4A-C9F9-DC09-D6C7672C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0B6D7-5E6F-7689-5E5F-B2671CCB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BEB4-5558-4BD5-9724-7AF8B6545DA4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FB744-F5A2-F467-A221-E5E50D71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F7779-036B-DA63-22A2-42D86B40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0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D65-D447-2B48-A8B9-BEE663D2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A41C-CE69-4C0D-7FB8-B6D28BD30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C1875-27B3-8F4A-58B9-95BEF3553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363C-8BF5-8B85-EF49-08EAD5CB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6386-8E7E-48A9-8454-A5E1BFBDBABD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6F843-2734-C510-A12E-B402556F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52CB5-BE7F-082E-F366-C1E4509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6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5C90-4B26-E50B-A28E-796595C10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75862-D4AF-D44D-77CD-FB158E49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BE107-CA69-2F1C-B12A-2B7C245E2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FBE9A-E25F-DD56-4551-CD13BF6D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0A3EC-63B0-44CC-918E-3D79817822CB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4B2E1-AAE5-BCE2-CD3F-DA959570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F8476-6CC3-9EC2-60DE-116D4F16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2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FD1D1-F8BD-D175-14BC-2216ABC3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E1378-3AAF-FC04-AAB4-F89A3E239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1721-9FDB-175B-114C-70CA5A416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D7616-C25F-44B4-851D-F23A597AE411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FD14-98D0-7F99-2D24-EEB2EA34A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9603-EF90-48BD-CFF8-6DB89986A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6DE1-230C-421F-8EBB-77EF05A7D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0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65BD-A3D7-717C-1459-00750257BB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SeMask</a:t>
            </a:r>
            <a:r>
              <a:rPr lang="en-US" sz="4800" b="1" dirty="0"/>
              <a:t>:</a:t>
            </a:r>
            <a:br>
              <a:rPr lang="en-US" sz="4800" dirty="0"/>
            </a:br>
            <a:r>
              <a:rPr lang="en-US" sz="4800" b="1" dirty="0"/>
              <a:t>Se</a:t>
            </a:r>
            <a:r>
              <a:rPr lang="en-US" sz="4800" dirty="0"/>
              <a:t>mantically </a:t>
            </a:r>
            <a:r>
              <a:rPr lang="en-US" sz="4800" b="1" dirty="0"/>
              <a:t>Mask</a:t>
            </a:r>
            <a:r>
              <a:rPr lang="en-US" sz="4800" dirty="0"/>
              <a:t>ed Transformers for Semantic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8404-E81F-04E3-AB1B-7CB4F6ACC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3200" dirty="0"/>
          </a:p>
          <a:p>
            <a:r>
              <a:rPr lang="en-US" sz="3200" dirty="0" err="1"/>
              <a:t>Picsart</a:t>
            </a:r>
            <a:r>
              <a:rPr lang="en-US" sz="3200" dirty="0"/>
              <a:t> AI Research  |  SHI Lab  |  IIT Roorkee</a:t>
            </a:r>
          </a:p>
          <a:p>
            <a:r>
              <a:rPr lang="en-US" sz="3200" dirty="0" err="1"/>
              <a:t>arXiv</a:t>
            </a:r>
            <a:r>
              <a:rPr lang="en-US" sz="3200" dirty="0"/>
              <a:t>, 12/2021</a:t>
            </a:r>
          </a:p>
        </p:txBody>
      </p:sp>
    </p:spTree>
    <p:extLst>
      <p:ext uri="{BB962C8B-B14F-4D97-AF65-F5344CB8AC3E}">
        <p14:creationId xmlns:p14="http://schemas.microsoft.com/office/powerpoint/2010/main" val="246708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428-E652-A6D4-9D74-7D29D51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827-7205-B69A-3E50-558E3A84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DBB90-7A57-F11E-2F01-7923A840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2401094"/>
            <a:ext cx="10941909" cy="32004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E59946-687D-3439-F25E-3F39D3184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7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428-E652-A6D4-9D74-7D29D51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827-7205-B69A-3E50-558E3A84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9CDAAB-1ACB-61CC-2D30-E3152910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5" b="1356"/>
          <a:stretch/>
        </p:blipFill>
        <p:spPr>
          <a:xfrm>
            <a:off x="2224644" y="1257301"/>
            <a:ext cx="7742711" cy="56007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F6BA5A-912C-59B9-FF8F-C595936B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0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428-E652-A6D4-9D74-7D29D51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827-7205-B69A-3E50-558E3A84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3E7A0E-7898-560C-F2CA-8CC2339E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75" y="2218214"/>
            <a:ext cx="5247249" cy="356616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22A68-32E5-DBFA-8CCC-25E05EB8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428-E652-A6D4-9D74-7D29D51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827-7205-B69A-3E50-558E3A84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9198D-0644-86F8-87A3-D17E519E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34" y="1314450"/>
            <a:ext cx="11123332" cy="554355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22DB-41FC-F9E4-B8F2-3B446D7B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428-E652-A6D4-9D74-7D29D51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827-7205-B69A-3E50-558E3A84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E7B48-B49F-9B39-52F6-BD527164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55" y="1333500"/>
            <a:ext cx="8869490" cy="5524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9C625-B621-2F73-3B87-193121BD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4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428-E652-A6D4-9D74-7D29D51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827-7205-B69A-3E50-558E3A84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10ADE-2190-C694-EE5B-DAADAF90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8"/>
          <a:stretch/>
        </p:blipFill>
        <p:spPr>
          <a:xfrm>
            <a:off x="1485666" y="1333500"/>
            <a:ext cx="9220668" cy="5524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0484-6614-03BC-EA7A-EF94EBFF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37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428-E652-A6D4-9D74-7D29D51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827-7205-B69A-3E50-558E3A84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13857A-12D2-C359-BAF5-8E5C2FEB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2290050"/>
            <a:ext cx="6030429" cy="21945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F8AE12-2DA3-9A8C-65E8-59484619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96" y="1690688"/>
            <a:ext cx="5679584" cy="2468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6CB46D-9A07-6AE7-5B63-673064C07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549457"/>
            <a:ext cx="5603967" cy="20116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A7EF3B-A00E-1BB0-FBD5-0B5260A94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790" y="4429442"/>
            <a:ext cx="5873210" cy="219456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E216749-CD26-EB99-57D3-E80E7C6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B428-E652-A6D4-9D74-7D29D51D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D827-7205-B69A-3E50-558E3A84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5CDAC8-2AE3-5E09-457E-12FF9E21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69" y="2172494"/>
            <a:ext cx="6905661" cy="36576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925C645-54AF-F5EB-C64C-D5BB7CE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1FB-4A9C-E3F9-1CCE-EEB33982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4039-BF48-3034-05C5-E3EF2233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Addressed the problem that directly finetuning of pretrained transformer backbone networks as encoders for semantic segmentation does not consider the semantic context in images.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Proposed the </a:t>
            </a:r>
            <a:r>
              <a:rPr lang="en-US" sz="2400" i="1" dirty="0" err="1"/>
              <a:t>SeMask</a:t>
            </a:r>
            <a:r>
              <a:rPr lang="en-US" sz="2400" i="1" dirty="0"/>
              <a:t> Block </a:t>
            </a:r>
            <a:r>
              <a:rPr lang="en-US" sz="2400" dirty="0"/>
              <a:t>that can be plugged into any existing hierarchical vision transformer and uses semantic attention operation to capture the semantic context and augment the semantic representation of the feature maps.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Future research: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Observe the effect of adding similar priors for other vision downstream tasks like object detection and instance segmentation.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Find explanation for the experiments with CNNs  resulting in worse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3ACE0-EB79-20FB-9D2B-18EDA6BE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9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52FEB-6789-40E2-90B8-B11AC288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7BD9B-5B1C-4E40-9874-25FC038F952D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6EA81D-1580-4A1B-AD3C-9C0D61689C22}"/>
              </a:ext>
            </a:extLst>
          </p:cNvPr>
          <p:cNvSpPr/>
          <p:nvPr/>
        </p:nvSpPr>
        <p:spPr>
          <a:xfrm>
            <a:off x="2811003" y="2967335"/>
            <a:ext cx="6570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23001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A4FA-6167-DB85-D94F-FECAD25B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26006-9F22-0219-5C75-F5FA9A67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Traditional approaches in vision transformers: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Use an existing pretrained backbone as an encoder and transfer it to downstream tasks using pre-existing standard decoders such as, Semantic FPN</a:t>
            </a:r>
            <a:r>
              <a:rPr lang="en-US" sz="2000" baseline="30000" dirty="0"/>
              <a:t>1</a:t>
            </a:r>
            <a:r>
              <a:rPr lang="en-US" sz="2000" dirty="0"/>
              <a:t> or UperNet</a:t>
            </a:r>
            <a:r>
              <a:rPr lang="en-US" sz="2000" baseline="30000" dirty="0"/>
              <a:t>2</a:t>
            </a:r>
            <a:r>
              <a:rPr lang="en-US" sz="2000" dirty="0"/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Design a new encoder-decoder network where the encoder is pretrained on ImageNet for the semantic segmentation task.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B</a:t>
            </a:r>
            <a:r>
              <a:rPr lang="en-US" sz="2400" dirty="0"/>
              <a:t>oth involve finetuning the encoder backbone on the segmentation task.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2400" dirty="0"/>
              <a:t>Leaves out the semantic context that an image provides during the encoding stage, due to the relatively smaller size of the dataset and a change in the number and nature of semantic classes.</a:t>
            </a:r>
          </a:p>
          <a:p>
            <a:pPr algn="just">
              <a:buFont typeface="Wingdings" panose="05000000000000000000" pitchFamily="2" charset="2"/>
              <a:buChar char="à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F2431-6586-5C83-39AE-50E8CFF9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6DE6-B0F2-2629-8294-679215C1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34125"/>
            <a:ext cx="10515599" cy="38735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1. Alexander Kirillov, Ross </a:t>
            </a:r>
            <a:r>
              <a:rPr lang="en-US" dirty="0" err="1">
                <a:solidFill>
                  <a:schemeClr val="tx1"/>
                </a:solidFill>
              </a:rPr>
              <a:t>Girshick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Kaiming</a:t>
            </a:r>
            <a:r>
              <a:rPr lang="en-US" dirty="0">
                <a:solidFill>
                  <a:schemeClr val="tx1"/>
                </a:solidFill>
              </a:rPr>
              <a:t> He, and Piotr </a:t>
            </a:r>
            <a:r>
              <a:rPr lang="en-US" dirty="0" err="1">
                <a:solidFill>
                  <a:schemeClr val="tx1"/>
                </a:solidFill>
              </a:rPr>
              <a:t>Doll´ar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Panoptic feature pyramid networks</a:t>
            </a:r>
            <a:r>
              <a:rPr lang="en-US" dirty="0">
                <a:solidFill>
                  <a:schemeClr val="tx1"/>
                </a:solidFill>
              </a:rPr>
              <a:t>, CVPR 2019.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 Tete Xiao, </a:t>
            </a:r>
            <a:r>
              <a:rPr lang="en-US" dirty="0" err="1">
                <a:solidFill>
                  <a:schemeClr val="tx1"/>
                </a:solidFill>
              </a:rPr>
              <a:t>Yingcheng</a:t>
            </a:r>
            <a:r>
              <a:rPr lang="en-US" dirty="0">
                <a:solidFill>
                  <a:schemeClr val="tx1"/>
                </a:solidFill>
              </a:rPr>
              <a:t> Liu, </a:t>
            </a:r>
            <a:r>
              <a:rPr lang="en-US" dirty="0" err="1">
                <a:solidFill>
                  <a:schemeClr val="tx1"/>
                </a:solidFill>
              </a:rPr>
              <a:t>Bolei</a:t>
            </a:r>
            <a:r>
              <a:rPr lang="en-US" dirty="0">
                <a:solidFill>
                  <a:schemeClr val="tx1"/>
                </a:solidFill>
              </a:rPr>
              <a:t> Zhou, </a:t>
            </a:r>
            <a:r>
              <a:rPr lang="en-US" dirty="0" err="1">
                <a:solidFill>
                  <a:schemeClr val="tx1"/>
                </a:solidFill>
              </a:rPr>
              <a:t>Yuning</a:t>
            </a:r>
            <a:r>
              <a:rPr lang="en-US" dirty="0">
                <a:solidFill>
                  <a:schemeClr val="tx1"/>
                </a:solidFill>
              </a:rPr>
              <a:t> Jiang, and Jian Sun, </a:t>
            </a:r>
            <a:r>
              <a:rPr lang="en-US" i="1" dirty="0">
                <a:solidFill>
                  <a:schemeClr val="tx1"/>
                </a:solidFill>
              </a:rPr>
              <a:t>Unified Perceptual Parsing For Scene Understanding</a:t>
            </a:r>
            <a:r>
              <a:rPr lang="en-US" dirty="0">
                <a:solidFill>
                  <a:schemeClr val="tx1"/>
                </a:solidFill>
              </a:rPr>
              <a:t>, ECCV 2018.</a:t>
            </a:r>
          </a:p>
        </p:txBody>
      </p:sp>
    </p:spTree>
    <p:extLst>
      <p:ext uri="{BB962C8B-B14F-4D97-AF65-F5344CB8AC3E}">
        <p14:creationId xmlns:p14="http://schemas.microsoft.com/office/powerpoint/2010/main" val="7320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7A11-8765-D9CF-BA9B-3D0B678C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SeMask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1B31-3B52-5A33-4605-E0E0B035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Incorporates semantic information into hierarchical vision transformer architectures and augments the global feature information captured by the transformers with the semantic context.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Instead of directly using the hierarchical transformers as a backbone, a Semantic Layer is added after the Transformer Layer.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2 decoders are used: a lightweight semantic decoder used only for training and a feature decoder.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Demonstrate with </a:t>
            </a:r>
            <a:r>
              <a:rPr lang="en-US" sz="2400" dirty="0" err="1"/>
              <a:t>SeMask</a:t>
            </a:r>
            <a:r>
              <a:rPr lang="en-US" sz="2400" dirty="0"/>
              <a:t> </a:t>
            </a:r>
            <a:r>
              <a:rPr lang="en-US" sz="2400" dirty="0" err="1"/>
              <a:t>Swin</a:t>
            </a:r>
            <a:r>
              <a:rPr lang="en-US" sz="2400" dirty="0"/>
              <a:t> Semantic FPN architecture.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C2956-46BA-E34C-F893-74C86320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74FD-D75F-9853-F316-0185D461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SeMask</a:t>
            </a:r>
            <a:r>
              <a:rPr lang="en-US" dirty="0"/>
              <a:t>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CA76-BD63-F7F0-0265-116AA873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BE82E-7163-D4C6-EB9C-2CDB3428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20" y="1690688"/>
            <a:ext cx="5295959" cy="51673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D93F-7152-9DAE-7AC7-50E0A04F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4859-64F8-135F-C5DE-BA064F38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SeMask</a:t>
            </a:r>
            <a:r>
              <a:rPr lang="en-US" dirty="0"/>
              <a:t> </a:t>
            </a:r>
            <a:r>
              <a:rPr lang="en-US" dirty="0" err="1"/>
              <a:t>Swin</a:t>
            </a:r>
            <a:r>
              <a:rPr lang="en-US" dirty="0"/>
              <a:t> Semantic FPN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062A-CBB7-D0CB-4BBE-8941002D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C686089-13AF-D647-CE0D-4AA0513503EE}"/>
              </a:ext>
            </a:extLst>
          </p:cNvPr>
          <p:cNvGrpSpPr/>
          <p:nvPr/>
        </p:nvGrpSpPr>
        <p:grpSpPr>
          <a:xfrm>
            <a:off x="1985123" y="1287990"/>
            <a:ext cx="8220456" cy="5570010"/>
            <a:chOff x="1985123" y="1287990"/>
            <a:chExt cx="8220456" cy="55700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BE4CD8-53C2-9A7A-BEC4-E70F2E0662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5821"/>
            <a:stretch/>
          </p:blipFill>
          <p:spPr>
            <a:xfrm>
              <a:off x="1986420" y="1287990"/>
              <a:ext cx="8219159" cy="493776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4E1229-7F0E-969E-F9AF-EC7766C65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9223"/>
            <a:stretch/>
          </p:blipFill>
          <p:spPr>
            <a:xfrm>
              <a:off x="1985123" y="6225750"/>
              <a:ext cx="8220456" cy="632250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DFFDC5-2498-0ED8-CE8C-FE62138F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B23A96C-FB3A-0C08-B52D-475588C3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SeMask</a:t>
            </a:r>
            <a:r>
              <a:rPr lang="en-US" dirty="0"/>
              <a:t> </a:t>
            </a:r>
            <a:r>
              <a:rPr lang="en-US" dirty="0" err="1"/>
              <a:t>Swin</a:t>
            </a:r>
            <a:r>
              <a:rPr lang="en-US" dirty="0"/>
              <a:t> Semantic FPN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4A885A-1736-802E-C86E-0C538B38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B3285B-C92D-98E9-FBD9-80516CE5A96D}"/>
              </a:ext>
            </a:extLst>
          </p:cNvPr>
          <p:cNvGrpSpPr/>
          <p:nvPr/>
        </p:nvGrpSpPr>
        <p:grpSpPr>
          <a:xfrm>
            <a:off x="0" y="1341121"/>
            <a:ext cx="12192000" cy="5516879"/>
            <a:chOff x="0" y="1341121"/>
            <a:chExt cx="12192000" cy="55168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0F481B-64FD-112D-8B20-C705CC1771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610"/>
            <a:stretch/>
          </p:blipFill>
          <p:spPr>
            <a:xfrm>
              <a:off x="403859" y="1341121"/>
              <a:ext cx="8683380" cy="25603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4B706C-3674-4138-4C6A-943285675D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6417" b="43849"/>
            <a:stretch/>
          </p:blipFill>
          <p:spPr>
            <a:xfrm>
              <a:off x="0" y="4270773"/>
              <a:ext cx="12192000" cy="258722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5D0106-B270-5962-B71A-E6EB964FA3DD}"/>
                </a:ext>
              </a:extLst>
            </p:cNvPr>
            <p:cNvSpPr txBox="1"/>
            <p:nvPr/>
          </p:nvSpPr>
          <p:spPr>
            <a:xfrm>
              <a:off x="0" y="3901441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Swin</a:t>
              </a:r>
              <a:r>
                <a:rPr lang="en-US" b="1" dirty="0"/>
                <a:t> Transformer encoder (top) and </a:t>
              </a:r>
              <a:r>
                <a:rPr lang="en-US" b="1" dirty="0" err="1"/>
                <a:t>SeMask</a:t>
              </a:r>
              <a:r>
                <a:rPr lang="en-US" b="1" dirty="0"/>
                <a:t> </a:t>
              </a:r>
              <a:r>
                <a:rPr lang="en-US" b="1" dirty="0" err="1"/>
                <a:t>Swin</a:t>
              </a:r>
              <a:r>
                <a:rPr lang="en-US" b="1" dirty="0"/>
                <a:t> Transformer encoder (bottom)</a:t>
              </a:r>
            </a:p>
          </p:txBody>
        </p: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89907A-2227-042F-0BC2-DE22E7D1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B4A3-0A1F-7FAB-38E1-380890AF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SeMask</a:t>
            </a:r>
            <a:r>
              <a:rPr lang="en-US" dirty="0"/>
              <a:t>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74222-B87A-9488-6439-3E8330B386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172201" cy="4351338"/>
              </a:xfrm>
            </p:spPr>
            <p:txBody>
              <a:bodyPr>
                <a:norm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Semantic layer </a:t>
                </a:r>
                <a:r>
                  <a:rPr lang="en-US" sz="2400" dirty="0"/>
                  <a:t>takes in features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) from the </a:t>
                </a:r>
                <a:r>
                  <a:rPr lang="en-US" sz="2400" b="1" dirty="0"/>
                  <a:t>Transformer layer </a:t>
                </a:r>
                <a:r>
                  <a:rPr lang="en-US" sz="2400" dirty="0"/>
                  <a:t>as inputs and returns the intermediate </a:t>
                </a:r>
                <a:r>
                  <a:rPr lang="en-US" sz="2400" b="1" dirty="0"/>
                  <a:t>semantic-prior maps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) and </a:t>
                </a:r>
                <a:r>
                  <a:rPr lang="en-US" sz="2400" b="1" dirty="0"/>
                  <a:t>semantically masked features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In each Semantic layer,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SeMask</a:t>
                </a:r>
                <a:r>
                  <a:rPr lang="en-US" sz="2400" dirty="0"/>
                  <a:t> attention blocks.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In the </a:t>
                </a:r>
                <a:r>
                  <a:rPr lang="en-US" sz="2400" dirty="0" err="1"/>
                  <a:t>SeMask</a:t>
                </a:r>
                <a:r>
                  <a:rPr lang="en-US" sz="2400" dirty="0"/>
                  <a:t> attention block, a learnable scalar constant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is used for smooth finetuning.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74222-B87A-9488-6439-3E8330B38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172201" cy="4351338"/>
              </a:xfrm>
              <a:blipFill>
                <a:blip r:embed="rId3"/>
                <a:stretch>
                  <a:fillRect l="-1283" t="-196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2C079A5-A2EF-6066-B5FB-60D95BC705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1" b="28109"/>
          <a:stretch/>
        </p:blipFill>
        <p:spPr>
          <a:xfrm>
            <a:off x="7010400" y="1828292"/>
            <a:ext cx="5181600" cy="41664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71D5-85A3-DD30-1BA6-8A26516D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6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5486-2871-7290-171D-E47050F1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SeMask</a:t>
            </a:r>
            <a:r>
              <a:rPr lang="en-US" dirty="0"/>
              <a:t> Decoders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8830-9259-3904-C8D5-3DA2CEA4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533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efficient and straightforward </a:t>
            </a:r>
            <a:r>
              <a:rPr lang="en-US" sz="2400" b="1" dirty="0"/>
              <a:t>Semantic-FPN decoder </a:t>
            </a:r>
            <a:r>
              <a:rPr lang="en-US" sz="2400" dirty="0"/>
              <a:t>aggregates the </a:t>
            </a:r>
            <a:r>
              <a:rPr lang="en-US" sz="2400" b="1" dirty="0"/>
              <a:t>semantically masked features </a:t>
            </a:r>
            <a:r>
              <a:rPr lang="en-US" sz="2400" dirty="0"/>
              <a:t>from each stage for producing the final dense-pixel prediction.</a:t>
            </a:r>
          </a:p>
          <a:p>
            <a:pPr algn="just"/>
            <a:r>
              <a:rPr lang="en-US" sz="2400" dirty="0"/>
              <a:t>A </a:t>
            </a:r>
            <a:r>
              <a:rPr lang="en-US" sz="2400" b="1" dirty="0"/>
              <a:t>lightweight semantic decoder </a:t>
            </a:r>
            <a:r>
              <a:rPr lang="en-US" sz="2400" dirty="0"/>
              <a:t>based on </a:t>
            </a:r>
            <a:r>
              <a:rPr lang="en-US" sz="2400" dirty="0" err="1"/>
              <a:t>upsample</a:t>
            </a:r>
            <a:r>
              <a:rPr lang="en-US" sz="2400" dirty="0"/>
              <a:t> &amp; sum operation aggregates the </a:t>
            </a:r>
            <a:r>
              <a:rPr lang="en-US" sz="2400" b="1" dirty="0"/>
              <a:t>semantic-prior maps </a:t>
            </a:r>
            <a:r>
              <a:rPr lang="en-US" sz="2400" dirty="0"/>
              <a:t>from all the stages to predict the semantic-prior for the network during training </a:t>
            </a:r>
            <a:r>
              <a:rPr lang="en-US" sz="2400" dirty="0">
                <a:sym typeface="Wingdings" panose="05000000000000000000" pitchFamily="2" charset="2"/>
              </a:rPr>
              <a:t> greatly assists the feature extraction and eventually improve the performance on the semantic segmentation task.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6C9E5-54C7-16BB-5A5F-EED1B86C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5D50D2-C4DB-06EC-81AC-0361CD295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5" y="1870075"/>
            <a:ext cx="3800475" cy="26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5B8F-4791-7771-68CF-4A90C577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SeMask</a:t>
            </a:r>
            <a:r>
              <a:rPr lang="en-US"/>
              <a:t> Loss </a:t>
            </a:r>
            <a:r>
              <a:rPr lang="en-US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8DAA3-7518-056E-BEDB-66BDFD9853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30725"/>
              </a:xfrm>
            </p:spPr>
            <p:txBody>
              <a:bodyPr>
                <a:normAutofit fontScale="85000" lnSpcReduction="10000"/>
              </a:bodyPr>
              <a:lstStyle/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calculated on the main prediction from the Semantic-FPN decoder:</a:t>
                </a:r>
              </a:p>
              <a:p>
                <a:pPr marL="685800" lvl="2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,∮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𝒢𝒯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228600"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calculated on the semantic-prior prediction from the lightweight decoder:</a:t>
                </a: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,∮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𝒢𝒯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28600" lvl="1">
                  <a:tabLst>
                    <a:tab pos="5143500" algn="ctr"/>
                  </a:tabLst>
                </a:pPr>
                <a:r>
                  <a:rPr lang="en-US" sz="2800" dirty="0"/>
                  <a:t>Total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contains the main prediction of the network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denotes the semantic-prior prediction.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∮</m:t>
                    </m:r>
                  </m:oMath>
                </a14:m>
                <a:r>
                  <a:rPr lang="en-US" dirty="0"/>
                  <a:t> denotes the conversion of the ground truth class label stored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𝒢𝒯</m:t>
                    </m:r>
                  </m:oMath>
                </a14:m>
                <a:r>
                  <a:rPr lang="en-US" dirty="0"/>
                  <a:t> into one-hot format.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denotes that the summation is carried out over all the pixels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𝒢𝒯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r>
                  <a:rPr lang="en-US" dirty="0"/>
                  <a:t> is the per-pixel cross-entropy loss.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empirically set to 0.4.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8DAA3-7518-056E-BEDB-66BDFD9853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30725"/>
              </a:xfrm>
              <a:blipFill>
                <a:blip r:embed="rId3"/>
                <a:stretch>
                  <a:fillRect l="-928" t="-2554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B80B-BB0F-7CD3-3FC6-453C00B4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C6DE1-230C-421F-8EBB-77EF05A7D4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5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741</Words>
  <Application>Microsoft Office PowerPoint</Application>
  <PresentationFormat>Widescreen</PresentationFormat>
  <Paragraphs>82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NimbusRomNo9L-Regu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SeMask: Semantically Masked Transformers for Semantic Segmentation</vt:lpstr>
      <vt:lpstr>Motivation</vt:lpstr>
      <vt:lpstr>SeMask Framework</vt:lpstr>
      <vt:lpstr>SeMask Framework</vt:lpstr>
      <vt:lpstr>SeMask Swin Semantic FPN</vt:lpstr>
      <vt:lpstr>SeMask Swin Semantic FPN</vt:lpstr>
      <vt:lpstr>SeMask Encoder</vt:lpstr>
      <vt:lpstr>SeMask Decoders</vt:lpstr>
      <vt:lpstr>SeMask Loss Function</vt:lpstr>
      <vt:lpstr>Experiments</vt:lpstr>
      <vt:lpstr>Experiments</vt:lpstr>
      <vt:lpstr>Experiments</vt:lpstr>
      <vt:lpstr>Experiments</vt:lpstr>
      <vt:lpstr>Experiments</vt:lpstr>
      <vt:lpstr>Experiments</vt:lpstr>
      <vt:lpstr>Ablations</vt:lpstr>
      <vt:lpstr>Ablations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SeMask: Semantically Masked Transformers for Semantic Segmentation</dc:title>
  <dc:creator>Huy Hung Nguyen</dc:creator>
  <cp:lastModifiedBy>Huy Hung Nguyen</cp:lastModifiedBy>
  <cp:revision>79</cp:revision>
  <dcterms:created xsi:type="dcterms:W3CDTF">2022-06-17T06:45:31Z</dcterms:created>
  <dcterms:modified xsi:type="dcterms:W3CDTF">2022-06-18T03:01:57Z</dcterms:modified>
</cp:coreProperties>
</file>