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89" r:id="rId3"/>
    <p:sldId id="281" r:id="rId4"/>
    <p:sldId id="282" r:id="rId5"/>
    <p:sldId id="283" r:id="rId6"/>
    <p:sldId id="300" r:id="rId7"/>
    <p:sldId id="278" r:id="rId8"/>
    <p:sldId id="297" r:id="rId9"/>
    <p:sldId id="294" r:id="rId10"/>
    <p:sldId id="279" r:id="rId11"/>
    <p:sldId id="290" r:id="rId12"/>
    <p:sldId id="299" r:id="rId13"/>
    <p:sldId id="287" r:id="rId14"/>
    <p:sldId id="280" r:id="rId15"/>
    <p:sldId id="288" r:id="rId16"/>
    <p:sldId id="285" r:id="rId17"/>
    <p:sldId id="292" r:id="rId18"/>
    <p:sldId id="293" r:id="rId19"/>
    <p:sldId id="29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5400" autoAdjust="0"/>
  </p:normalViewPr>
  <p:slideViewPr>
    <p:cSldViewPr snapToGrid="0">
      <p:cViewPr varScale="1">
        <p:scale>
          <a:sx n="64" d="100"/>
          <a:sy n="64" d="100"/>
        </p:scale>
        <p:origin x="22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4DF614-43DF-494E-B97A-9ADB9AC96C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A10D2-0A22-469E-B128-FB4657E0E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CF2A8-BFBE-44D0-9D4A-07F4390B5B2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FEC68-F3F0-403F-8F81-E7E76B0FF7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4866-4C71-47A2-B152-2B8E84D21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8C9FE-E710-49D9-B573-01CB7C88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937F-D6CC-4FF5-8D3C-A85412953456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945B1-E056-42C7-B374-1A28AF5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5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where </a:t>
                </a:r>
                <a:r>
                  <a:rPr lang="en-US" sz="1800" b="0" i="0" u="none" strike="noStrike" baseline="0" dirty="0">
                    <a:latin typeface="CMMI1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MSBM10"/>
                  </a:rPr>
                  <a:t>R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2x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</a:t>
                </a:r>
                <a:r>
                  <a:rPr lang="en-US" sz="1800" b="0" i="0" u="none" strike="noStrike" baseline="0" dirty="0">
                    <a:latin typeface="CMR5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relative position bias term to each head</a:t>
                </a:r>
              </a:p>
              <a:p>
                <a:pPr algn="l"/>
                <a:r>
                  <a:rPr lang="en-US" sz="1800" b="0" i="0" u="none" strike="noStrike" baseline="0" dirty="0">
                    <a:latin typeface="CMMI10"/>
                  </a:rPr>
                  <a:t>Q,K,V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MSBM10"/>
                  </a:rPr>
                  <a:t>R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2x</a:t>
                </a:r>
                <a:r>
                  <a:rPr lang="en-US" sz="1800" b="0" i="0" u="none" strike="noStrike" baseline="30000" dirty="0">
                    <a:latin typeface="CMMI7"/>
                  </a:rPr>
                  <a:t>d</a:t>
                </a:r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are the </a:t>
                </a:r>
                <a:r>
                  <a:rPr lang="en-US" sz="1800" b="0" i="0" u="none" strike="noStrike" baseline="0" dirty="0">
                    <a:latin typeface="NimbusRomNo9L-ReguItal"/>
                  </a:rPr>
                  <a:t>query</a:t>
                </a:r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:r>
                  <a:rPr lang="en-US" sz="1800" b="0" i="0" u="none" strike="noStrike" baseline="0" dirty="0">
                    <a:latin typeface="NimbusRomNo9L-ReguItal"/>
                  </a:rPr>
                  <a:t>key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:r>
                  <a:rPr lang="en-US" sz="1800" b="0" i="0" u="none" strike="noStrike" baseline="0" dirty="0">
                    <a:latin typeface="NimbusRomNo9L-ReguItal"/>
                  </a:rPr>
                  <a:t>value </a:t>
                </a:r>
                <a:r>
                  <a:rPr lang="en-US" sz="1800" b="0" i="0" u="none" strike="noStrike" baseline="0" dirty="0">
                    <a:latin typeface="NimbusRomNo9L-Regu"/>
                  </a:rPr>
                  <a:t>matrices</a:t>
                </a:r>
              </a:p>
              <a:p>
                <a:pPr algn="l"/>
                <a:r>
                  <a:rPr lang="en-US" sz="1800" b="0" i="0" u="none" strike="noStrike" baseline="0" dirty="0">
                    <a:latin typeface="CMMI10"/>
                  </a:rPr>
                  <a:t>d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</a:t>
                </a:r>
                <a:r>
                  <a:rPr lang="en-US" sz="1800" b="0" i="0" u="none" strike="noStrike" baseline="0" dirty="0">
                    <a:latin typeface="NimbusRomNo9L-ReguItal"/>
                  </a:rPr>
                  <a:t>query</a:t>
                </a:r>
                <a:r>
                  <a:rPr lang="en-US" sz="1800" b="0" i="0" u="none" strike="noStrike" baseline="0" dirty="0">
                    <a:latin typeface="NimbusRomNo9L-Regu"/>
                  </a:rPr>
                  <a:t>/</a:t>
                </a:r>
                <a:r>
                  <a:rPr lang="en-US" sz="1800" b="0" i="0" u="none" strike="noStrike" baseline="0" dirty="0">
                    <a:latin typeface="NimbusRomNo9L-ReguItal"/>
                  </a:rPr>
                  <a:t>key </a:t>
                </a:r>
                <a:r>
                  <a:rPr lang="en-US" sz="1800" b="0" i="0" u="none" strike="noStrike" baseline="0" dirty="0">
                    <a:latin typeface="NimbusRomNo9L-Regu"/>
                  </a:rPr>
                  <a:t>dimension, and </a:t>
                </a:r>
                <a:r>
                  <a:rPr lang="en-US" sz="1800" b="0" i="0" u="none" strike="noStrike" baseline="0" dirty="0">
                    <a:latin typeface="CMMI10"/>
                  </a:rPr>
                  <a:t>M</a:t>
                </a:r>
                <a:r>
                  <a:rPr lang="en-US" sz="1800" b="0" i="0" u="none" strike="noStrike" baseline="30000" dirty="0">
                    <a:latin typeface="CMR7"/>
                  </a:rPr>
                  <a:t>2</a:t>
                </a:r>
                <a:r>
                  <a:rPr lang="en-US" sz="1800" b="0" i="0" u="none" strike="noStrike" baseline="0" dirty="0">
                    <a:latin typeface="CMR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number of patches in a window.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where </a:t>
                </a:r>
                <a:r>
                  <a:rPr lang="en-US" sz="1800" b="0" i="0" u="none" strike="noStrike" baseline="0" dirty="0">
                    <a:latin typeface="CMMI10"/>
                  </a:rPr>
                  <a:t>B </a:t>
                </a:r>
                <a:r>
                  <a:rPr lang="en-US" sz="1800" b="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MSBM10"/>
                  </a:rPr>
                  <a:t>R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2x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</a:t>
                </a:r>
                <a:r>
                  <a:rPr lang="en-US" sz="1800" b="0" i="0" u="none" strike="noStrike" baseline="0" dirty="0">
                    <a:latin typeface="CMR5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relative position bias term to each head</a:t>
                </a:r>
              </a:p>
              <a:p>
                <a:pPr algn="l"/>
                <a:r>
                  <a:rPr lang="en-US" sz="1800" b="0" i="0" u="none" strike="noStrike" baseline="0" dirty="0">
                    <a:latin typeface="CMMI10"/>
                  </a:rPr>
                  <a:t>Q,K,V </a:t>
                </a:r>
                <a:r>
                  <a:rPr lang="en-US" sz="1800" b="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MSBM10"/>
                  </a:rPr>
                  <a:t>R</a:t>
                </a:r>
                <a:r>
                  <a:rPr lang="en-US" sz="1800" b="0" i="0" u="none" strike="noStrike" baseline="30000" dirty="0">
                    <a:latin typeface="CMMI7"/>
                  </a:rPr>
                  <a:t>M</a:t>
                </a:r>
                <a:r>
                  <a:rPr lang="en-US" sz="1800" b="0" i="0" u="none" strike="noStrike" baseline="30000" dirty="0">
                    <a:latin typeface="CMR5"/>
                  </a:rPr>
                  <a:t>2x</a:t>
                </a:r>
                <a:r>
                  <a:rPr lang="en-US" sz="1800" b="0" i="0" u="none" strike="noStrike" baseline="30000" dirty="0">
                    <a:latin typeface="CMMI7"/>
                  </a:rPr>
                  <a:t>d</a:t>
                </a:r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are the </a:t>
                </a:r>
                <a:r>
                  <a:rPr lang="en-US" sz="1800" b="0" i="0" u="none" strike="noStrike" baseline="0" dirty="0">
                    <a:latin typeface="NimbusRomNo9L-ReguItal"/>
                  </a:rPr>
                  <a:t>query</a:t>
                </a:r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:r>
                  <a:rPr lang="en-US" sz="1800" b="0" i="0" u="none" strike="noStrike" baseline="0" dirty="0">
                    <a:latin typeface="NimbusRomNo9L-ReguItal"/>
                  </a:rPr>
                  <a:t>key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:r>
                  <a:rPr lang="en-US" sz="1800" b="0" i="0" u="none" strike="noStrike" baseline="0" dirty="0">
                    <a:latin typeface="NimbusRomNo9L-ReguItal"/>
                  </a:rPr>
                  <a:t>value </a:t>
                </a:r>
                <a:r>
                  <a:rPr lang="en-US" sz="1800" b="0" i="0" u="none" strike="noStrike" baseline="0" dirty="0">
                    <a:latin typeface="NimbusRomNo9L-Regu"/>
                  </a:rPr>
                  <a:t>matrices</a:t>
                </a:r>
              </a:p>
              <a:p>
                <a:pPr algn="l"/>
                <a:r>
                  <a:rPr lang="en-US" sz="1800" b="0" i="0" u="none" strike="noStrike" baseline="0" dirty="0">
                    <a:latin typeface="CMMI10"/>
                  </a:rPr>
                  <a:t>d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</a:t>
                </a:r>
                <a:r>
                  <a:rPr lang="en-US" sz="1800" b="0" i="0" u="none" strike="noStrike" baseline="0" dirty="0">
                    <a:latin typeface="NimbusRomNo9L-ReguItal"/>
                  </a:rPr>
                  <a:t>query</a:t>
                </a:r>
                <a:r>
                  <a:rPr lang="en-US" sz="1800" b="0" i="0" u="none" strike="noStrike" baseline="0" dirty="0">
                    <a:latin typeface="NimbusRomNo9L-Regu"/>
                  </a:rPr>
                  <a:t>/</a:t>
                </a:r>
                <a:r>
                  <a:rPr lang="en-US" sz="1800" b="0" i="0" u="none" strike="noStrike" baseline="0" dirty="0">
                    <a:latin typeface="NimbusRomNo9L-ReguItal"/>
                  </a:rPr>
                  <a:t>key </a:t>
                </a:r>
                <a:r>
                  <a:rPr lang="en-US" sz="1800" b="0" i="0" u="none" strike="noStrike" baseline="0" dirty="0">
                    <a:latin typeface="NimbusRomNo9L-Regu"/>
                  </a:rPr>
                  <a:t>dimension, and </a:t>
                </a:r>
                <a:r>
                  <a:rPr lang="en-US" sz="1800" b="0" i="0" u="none" strike="noStrike" baseline="0" dirty="0">
                    <a:latin typeface="CMMI10"/>
                  </a:rPr>
                  <a:t>M</a:t>
                </a:r>
                <a:r>
                  <a:rPr lang="en-US" sz="1800" b="0" i="0" u="none" strike="noStrike" baseline="30000" dirty="0">
                    <a:latin typeface="CMR7"/>
                  </a:rPr>
                  <a:t>2</a:t>
                </a:r>
                <a:r>
                  <a:rPr lang="en-US" sz="1800" b="0" i="0" u="none" strike="noStrike" baseline="0" dirty="0">
                    <a:latin typeface="CMR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is the number of patches in a window.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DeepSpeed</a:t>
            </a:r>
            <a:r>
              <a:rPr lang="en-US" dirty="0"/>
              <a:t> framework and the </a:t>
            </a:r>
            <a:r>
              <a:rPr lang="en-US" dirty="0" err="1"/>
              <a:t>ZeRO</a:t>
            </a:r>
            <a:r>
              <a:rPr lang="en-US" dirty="0"/>
              <a:t> stage-1 option are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Reduce memory consumption from 48GB to below 40GB with 3B model and resolution of 1,536 x 1,536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ImageNet V1: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1000 object classes,1,281,167 training images, 50,000 validation images and 100,000 test images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ImageNet V2: 3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test sets with 10,000 new images each. Importantly, these test sets were sampled </a:t>
            </a:r>
            <a:r>
              <a:rPr lang="en-US" b="0" i="1" dirty="0">
                <a:solidFill>
                  <a:srgbClr val="C9D1D9"/>
                </a:solidFill>
                <a:effectLst/>
                <a:latin typeface="-apple-system"/>
              </a:rPr>
              <a:t>after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 a decade of progress on the original ImageNet dataset. 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SwinV2-G</a:t>
            </a:r>
            <a:r>
              <a:rPr lang="en-US" sz="1800" b="0" i="0" u="none" strike="noStrike" baseline="0" dirty="0">
                <a:solidFill>
                  <a:srgbClr val="C9D1D9"/>
                </a:solidFill>
                <a:effectLst/>
                <a:latin typeface="-apple-system"/>
              </a:rPr>
              <a:t>’s lower </a:t>
            </a:r>
            <a:r>
              <a:rPr lang="en-US" sz="1800" b="0" i="0" u="none" strike="noStrike" baseline="0" dirty="0">
                <a:latin typeface="NimbusRomNo9L-Regu"/>
              </a:rPr>
              <a:t>accuracy on ImageNet-1K V1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might come from different degrees of dataset over-tuning, and much less training iterations and lower image resolution than previous works.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</a:t>
            </a:r>
            <a:r>
              <a:rPr lang="en-US" sz="1800" b="0" i="0" u="none" strike="noStrike" baseline="0" dirty="0" err="1">
                <a:latin typeface="NimbusRomNo9L-Regu"/>
              </a:rPr>
              <a:t>shrinked</a:t>
            </a:r>
            <a:r>
              <a:rPr lang="en-US" sz="1800" b="0" i="0" u="none" strike="noStrike" baseline="0" dirty="0">
                <a:latin typeface="NimbusRomNo9L-Regu"/>
              </a:rPr>
              <a:t> gain by SwinV2-L than that of SwinV2-B may imply more labelled data, stronger regularization, or advanced self-supervised learning approaches are required if beyond this 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945B1-E056-42C7-B374-1A28AF57F2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98C2-10AA-40DF-B9B2-F46BB3E5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4C33-C71D-45E0-9BCA-651056FD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8EAE-F92A-4977-B209-45091F8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FFE-7628-4289-9C41-CDBBE302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63A9-62FA-453F-ADB5-783ECB0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23A2-D1EE-4650-8763-9AFD99D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9BD5-ECFD-4769-A060-495EF2DA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FDF6-81CE-4B97-BAB5-6ADB28A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7BB2-B8C8-41DC-B739-903034C3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7106-486B-494E-B9AF-F99322A6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FDA44-F8E4-4FCF-B7B8-092FA9F8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3118-F373-4CBE-A471-A33CE816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01C2-BBB0-41AD-A2DD-2C8D961A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F309-F88B-4A83-8743-099B2B09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95E8-A32F-4B11-8DED-4E2B4386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BA60-19E5-4FA3-A694-463745D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01A5-97B1-4FAC-ABB1-9DD392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1D2A-7372-4183-842E-88D0575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745D-31EF-4661-9213-DAD4691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2DD3-2221-43E3-A1FD-7D790BF4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A86-2820-4532-857B-BC18B8B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92197-8D88-463D-85CA-0A60DFC9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7E53-6C18-4357-A451-7A6F30D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B3C1-E55E-420F-AF09-FEA25BE4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8EB8-63C3-4DD2-9FEE-E351EE85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2A03-719C-4F4D-A924-6C77B24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3FA9-A599-43CC-8DEC-37600FFB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E2D5-98C2-4A88-8A98-1393F553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E20BC-B6B6-4C2C-B375-24F8227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AA00-BD5B-448E-9F57-3888AC9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BE382-504B-4685-9CEB-F6DEFCEC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185-F661-4507-B145-5D6EAA28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9D2B9-985F-4040-B82C-C324BECB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14E1-7949-4656-9C1E-B8149EF9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6CE9F-052C-4F7B-817A-B5575C01A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3F30-A6CC-49D3-BD9B-37C4ABE3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B610B-3BFE-4486-B244-69B39228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E1BE2-8A5D-4EBD-8DFB-5C950CBA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B9C12-335C-4BEE-9FE8-DFDCE295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985-7B75-48D9-A42A-8394F755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D158C-053A-4442-B493-6694FAA8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EEB99-E8D9-4396-A781-702B3F8C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CBA3-C269-4A88-AE75-8F53409A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22F7-1967-47EC-B67F-59F182B5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6BDB-7A48-4E69-AD37-1AA6776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5F68-15ED-4672-B1E5-114993C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57E-8421-462D-A6CE-9AFA3E4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7AAF-65FA-4BA5-9D7C-5AF2E8E1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664D-684F-469A-9C87-38C034BF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A25A-97A7-4EA6-A682-2404E6BD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2FA-80E2-42ED-9E1C-D5B1688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F1C5-856D-43AD-A3C3-FB7B48F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CE0-6C2C-4164-9286-73FA2993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B7B7-80F5-4737-ADF2-A6C26533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B2428-CA30-4C08-81CD-F20E9E6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E825-359D-4718-8622-2D72DFC9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FDD7-AFA6-4C44-B7EE-93AE2AC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2D50-8D98-4772-A78D-E742FB9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41B9-DFCB-4BA1-8A79-917A789B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108A-D9C2-48FC-A828-08235836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11BD-906A-48CC-846D-9A571CA7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CA97-7A50-4523-92EA-B5298D7EDBD8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7BA1-D930-4503-8F94-2724E7D8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5C77-043D-4FDF-8318-7BB41400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6879-1D40-489B-ABA1-A4725E29C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FD588-93DA-4E72-98B1-95E4013FC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Swin</a:t>
            </a:r>
            <a:r>
              <a:rPr lang="en-US" dirty="0"/>
              <a:t> Transformer V2</a:t>
            </a:r>
            <a:br>
              <a:rPr lang="en-US" dirty="0"/>
            </a:br>
            <a:r>
              <a:rPr lang="en-US" sz="5400" dirty="0"/>
              <a:t>Scaling Up Capacity and Resolution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D62E62-67F7-41FB-907E-C66EDDDB2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Microsoft Research Asia</a:t>
            </a:r>
            <a:br>
              <a:rPr lang="en-US" sz="3200" dirty="0"/>
            </a:br>
            <a:r>
              <a:rPr lang="en-US" sz="3200" dirty="0" err="1"/>
              <a:t>arXiv</a:t>
            </a:r>
            <a:r>
              <a:rPr lang="en-US" sz="3200" dirty="0"/>
              <a:t>, 11/2021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268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3-5F33-4EFC-9873-6FD68B8A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Scaling Up Window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79FA8-E916-4B22-9703-DBF5E5C1B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Continuous relative position bias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Uses a small meta-network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000" dirty="0"/>
                  <a:t> (2-layer MLP with ReLU) on the relative coordinates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Can be naturally transferred to fine-tuning tasks with arbitrary varied window sizes.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Log-spaced coordinates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instead of linear-scaled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E.g., when transferring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000" dirty="0"/>
                  <a:t> window, the extrapolation ratio is 4 times smaller,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0.33</m:t>
                    </m:r>
                  </m:oMath>
                </a14:m>
                <a:r>
                  <a:rPr lang="en-US" sz="2000" dirty="0"/>
                  <a:t>× instead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1.14</m:t>
                    </m:r>
                  </m:oMath>
                </a14:m>
                <a:r>
                  <a:rPr lang="en-US" sz="2000" dirty="0"/>
                  <a:t>×.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79FA8-E916-4B22-9703-DBF5E5C1B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3-5F33-4EFC-9873-6FD68B8A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Scaling Up Window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9FA8-E916-4B22-9703-DBF5E5C1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Ablation on scaling up window resolution by different approaches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E54B4-0146-4EBB-B5D3-E983C56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763"/>
            <a:ext cx="12194502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2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C68-35FA-4472-BE9B-D03A3145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Scaling Up Window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49DC-C861-494E-B976-7CB8517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Ablation on Log-CPB using different model sizes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0DF3E-F7A7-4276-AA75-816CF005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17"/>
          <a:stretch/>
        </p:blipFill>
        <p:spPr>
          <a:xfrm>
            <a:off x="3181064" y="3008589"/>
            <a:ext cx="5829872" cy="19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6171-CDFF-4251-9606-5B628A5D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0CD281-8844-4555-A320-DA0CFE61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52" r="11893" b="71094"/>
          <a:stretch/>
        </p:blipFill>
        <p:spPr>
          <a:xfrm>
            <a:off x="835058" y="1948520"/>
            <a:ext cx="4932107" cy="2256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D20DC-931B-496C-A649-5C1CD4B3EF4A}"/>
              </a:ext>
            </a:extLst>
          </p:cNvPr>
          <p:cNvSpPr txBox="1"/>
          <p:nvPr/>
        </p:nvSpPr>
        <p:spPr>
          <a:xfrm>
            <a:off x="835058" y="4324076"/>
            <a:ext cx="1051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Architectural adaptations for better scale model capacity and window resolution: </a:t>
            </a:r>
            <a:br>
              <a:rPr lang="en-US" dirty="0"/>
            </a:br>
            <a:r>
              <a:rPr lang="en-US" dirty="0"/>
              <a:t>1) a post-norm to replace the previous pre-norm configuration; </a:t>
            </a:r>
            <a:br>
              <a:rPr lang="en-US" dirty="0"/>
            </a:br>
            <a:r>
              <a:rPr lang="en-US" dirty="0"/>
              <a:t>2) a scaled cosine attention to replace the original dot product attention; </a:t>
            </a:r>
            <a:br>
              <a:rPr lang="en-US" dirty="0"/>
            </a:br>
            <a:r>
              <a:rPr lang="en-US" dirty="0"/>
              <a:t>3) a log-spaced continuous relative position bias approach to replace the previous parameterized approach. </a:t>
            </a:r>
            <a:br>
              <a:rPr lang="en-US" dirty="0"/>
            </a:br>
            <a:r>
              <a:rPr lang="en-US" dirty="0"/>
              <a:t>Adaptions 1) and 2) make the model easier to be scaled up in capacity. </a:t>
            </a:r>
            <a:br>
              <a:rPr lang="en-US" dirty="0"/>
            </a:br>
            <a:r>
              <a:rPr lang="en-US" dirty="0"/>
              <a:t>Adaption 3) makes the model more effectively transferred across window resolutions.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D60F1-B877-4C63-A412-9BCB2C9A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7" t="29172" r="11429" b="40665"/>
          <a:stretch/>
        </p:blipFill>
        <p:spPr>
          <a:xfrm>
            <a:off x="6467568" y="1922518"/>
            <a:ext cx="4886232" cy="23083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41946-F47F-4ACD-8950-90096A646A7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7165" y="3076680"/>
            <a:ext cx="7004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7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B21-8D68-40F0-9A6C-F263E10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Other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E108-56D0-449A-BF94-FEC8037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Implementation to save GPU memory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Zero-Redundancy Optimizer (</a:t>
            </a:r>
            <a:r>
              <a:rPr lang="en-US" dirty="0" err="1"/>
              <a:t>ZeRO</a:t>
            </a:r>
            <a:r>
              <a:rPr lang="en-US" dirty="0"/>
              <a:t>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model parameters and optimization states are divided and distributed to multiple GPUs, instead of getting broadcasted as a whole to every GPU or a master node.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Significantly reduces memory consumption, has little effect on training speed.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Activation check-pointing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 Reduces training speed by almost 30%.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Sequential self-attention computation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Instead of the previous batch computation approach.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Reduces memory consumption, has little effect on training speed.</a:t>
            </a:r>
          </a:p>
        </p:txBody>
      </p:sp>
    </p:spTree>
    <p:extLst>
      <p:ext uri="{BB962C8B-B14F-4D97-AF65-F5344CB8AC3E}">
        <p14:creationId xmlns:p14="http://schemas.microsoft.com/office/powerpoint/2010/main" val="255268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B21-8D68-40F0-9A6C-F263E10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Other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E108-56D0-449A-BF94-FEC80379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Joining with a self-supervised approach</a:t>
            </a:r>
            <a:endParaRPr lang="en-US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Combines 2 strategies to address data hungry issue on larger model.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Leveraging huge labelled data: enlarge ImageNet-22K by 5 times to reach 70m images with noisy labels.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Employing a self-supervised learning approach to better exploit this data.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83B-307C-4105-A248-24941E59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Model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DB62-F20C-4A9B-B4A0-2DEAD3AF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Similar to </a:t>
            </a:r>
            <a:r>
              <a:rPr lang="en-US" dirty="0" err="1"/>
              <a:t>Swin</a:t>
            </a:r>
            <a:r>
              <a:rPr lang="en-US" dirty="0"/>
              <a:t> V1: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SwinV2-T: C = 96, layer numbers = {2; 2; 6; 2}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SwinV2-S: C = 96, layer numbers = {2; 2; 18; 2}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SwinV2-B: C = 128, layer numbers = {2; 2; 18; 2}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SwinV2-L: C = 192, layer numbers = {2; 2; 18; 2}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Further scaled up models with 658 millions and 3 billions parameters: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SwinV2-H: C = 352, layer numbers = {2; 2; 18; 2}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SwinV2-G: C = 512, layer numbers = {2; 2; 42; 2}</a:t>
            </a:r>
          </a:p>
        </p:txBody>
      </p:sp>
    </p:spTree>
    <p:extLst>
      <p:ext uri="{BB962C8B-B14F-4D97-AF65-F5344CB8AC3E}">
        <p14:creationId xmlns:p14="http://schemas.microsoft.com/office/powerpoint/2010/main" val="281970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01C-0DCA-48E1-9679-8CF076A6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on ImageNet-1K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48AE0-55F8-46B0-9B18-4AAE8238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25" y="1944044"/>
            <a:ext cx="11636855" cy="3752131"/>
          </a:xfrm>
        </p:spPr>
      </p:pic>
    </p:spTree>
    <p:extLst>
      <p:ext uri="{BB962C8B-B14F-4D97-AF65-F5344CB8AC3E}">
        <p14:creationId xmlns:p14="http://schemas.microsoft.com/office/powerpoint/2010/main" val="40522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01C-0DCA-48E1-9679-8CF076A6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on COCO &amp; ADE20K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CE5E-BF75-4BFC-B9DD-17C8E450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B69F-B788-480C-8BC0-41CDE832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2" y="1771448"/>
            <a:ext cx="5567981" cy="471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6F3DC-4EEE-4181-A78F-525469F5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144511"/>
            <a:ext cx="5746743" cy="4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8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D795-6C0F-4CCD-91B7-E1D10332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Techniques for Model Upscale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3647-EFCD-4325-964B-CC03E00ED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2565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Generally applicable for scaling up vision models.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Include: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Post normalization technique and scaled cosine attention to improve the stability of large vision models.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Log-spaced continuous position bias technique to effectively transfer models across window resolutions.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Implementation details to significantly save GPU memory consumption.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/>
                  <a:t>Swin</a:t>
                </a:r>
                <a:r>
                  <a:rPr lang="en-US" sz="2400" dirty="0"/>
                  <a:t> Transformer as a case study: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Scaled up to 3 billions parameters.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Capable of training with images of up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1,536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1,536</m:t>
                    </m:r>
                  </m:oMath>
                </a14:m>
                <a:r>
                  <a:rPr lang="en-US" sz="2000" dirty="0"/>
                  <a:t> resolution.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3647-EFCD-4325-964B-CC03E00ED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2565"/>
              </a:xfrm>
              <a:blipFill>
                <a:blip r:embed="rId4"/>
                <a:stretch>
                  <a:fillRect l="-812" t="-178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9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5DC-3A4B-4569-A9F3-3809F79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: Brief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F23E6-A9ED-455C-8603-BF8AB45B7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23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Improved upon vanilla Transformer encoder architecture with: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Hierarchy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via patch merging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Locality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via W-MSA &amp; SW-MSA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Translation invariance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, via </a:t>
                </a:r>
                <a:r>
                  <a:rPr lang="en-US" sz="2000">
                    <a:solidFill>
                      <a:schemeClr val="tx1"/>
                    </a:solidFill>
                  </a:rPr>
                  <a:t>relative position </a:t>
                </a:r>
                <a:r>
                  <a:rPr lang="en-US" sz="2000" dirty="0">
                    <a:solidFill>
                      <a:schemeClr val="tx1"/>
                    </a:solidFill>
                  </a:rPr>
                  <a:t>bias</a:t>
                </a: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Normalization configuration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Adopts pre-normalization at the beginning of each block, inheriting from the vanilla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ViT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Relative position bias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Includes relative position bias B taken from a parameterized bias matrix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−1)(2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computing self-attention: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When transferring across different window sizes, the learned relative position bias matrix in pre-training is used to initialize the bias matrix of a different size in fine-tuning by a bi-cubic interpolation approach.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F23E6-A9ED-455C-8603-BF8AB45B7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2351"/>
              </a:xfrm>
              <a:blipFill>
                <a:blip r:embed="rId5"/>
                <a:stretch>
                  <a:fillRect l="-812" t="-1765" r="-580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44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2FEB-6789-40E2-90B8-B11AC28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2811003" y="2967335"/>
            <a:ext cx="657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5DC-3A4B-4569-A9F3-3809F79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: Brief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966519-E2F2-414E-A0CE-2ECA4CD9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25F2370-6AFA-43B4-AF7D-193A40F5D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0" r="11893" b="71094"/>
          <a:stretch/>
        </p:blipFill>
        <p:spPr>
          <a:xfrm>
            <a:off x="4290335" y="4246560"/>
            <a:ext cx="4515336" cy="2206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DF3A8-980D-4B04-B592-1233D49AF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8" r="27815" b="22273"/>
          <a:stretch/>
        </p:blipFill>
        <p:spPr>
          <a:xfrm>
            <a:off x="3757290" y="1825625"/>
            <a:ext cx="7596510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3CD290-0F34-43AD-8C6F-DB6ADE4AFC94}"/>
              </a:ext>
            </a:extLst>
          </p:cNvPr>
          <p:cNvSpPr txBox="1"/>
          <p:nvPr/>
        </p:nvSpPr>
        <p:spPr>
          <a:xfrm>
            <a:off x="1098653" y="2460793"/>
            <a:ext cx="2432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architecture of a </a:t>
            </a:r>
            <a:r>
              <a:rPr lang="en-US" sz="2000" dirty="0" err="1"/>
              <a:t>Swin</a:t>
            </a:r>
            <a:r>
              <a:rPr lang="en-US" sz="2000" dirty="0"/>
              <a:t> Transformer V1 (</a:t>
            </a:r>
            <a:r>
              <a:rPr lang="en-US" sz="2000" dirty="0" err="1"/>
              <a:t>Swin</a:t>
            </a:r>
            <a:r>
              <a:rPr lang="en-US" sz="2000" dirty="0"/>
              <a:t>-T)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6BE9A-64B3-4231-BA11-4E21F965FE69}"/>
              </a:ext>
            </a:extLst>
          </p:cNvPr>
          <p:cNvSpPr txBox="1"/>
          <p:nvPr/>
        </p:nvSpPr>
        <p:spPr>
          <a:xfrm>
            <a:off x="1098653" y="5149818"/>
            <a:ext cx="319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 err="1"/>
              <a:t>Swin</a:t>
            </a:r>
            <a:r>
              <a:rPr lang="en-US" sz="2000" dirty="0"/>
              <a:t> Transformer V1 block</a:t>
            </a:r>
          </a:p>
        </p:txBody>
      </p:sp>
    </p:spTree>
    <p:extLst>
      <p:ext uri="{BB962C8B-B14F-4D97-AF65-F5344CB8AC3E}">
        <p14:creationId xmlns:p14="http://schemas.microsoft.com/office/powerpoint/2010/main" val="36415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3F62-75DB-4F46-8950-BB93069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7714-6B93-4875-AC53-B8976BF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Training instability when scaling up model capacity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The output activation values of each residual block are directly merged back to the main branch.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As the model is scaled up to larger size, accumulated activation values at deeper layers grow dramatically. At the size of 658 millions parameters, the training cannot be accomplished.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36FCF-1C50-4DF0-852D-D2562E4F8733}"/>
              </a:ext>
            </a:extLst>
          </p:cNvPr>
          <p:cNvGrpSpPr/>
          <p:nvPr/>
        </p:nvGrpSpPr>
        <p:grpSpPr>
          <a:xfrm>
            <a:off x="9380434" y="4106982"/>
            <a:ext cx="2580206" cy="2688190"/>
            <a:chOff x="9925604" y="3796550"/>
            <a:chExt cx="2580206" cy="2688190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1D473AC9-EBC3-43F2-AC54-765C2ED34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37" r="13117" b="71094"/>
            <a:stretch/>
          </p:blipFill>
          <p:spPr>
            <a:xfrm>
              <a:off x="10601174" y="3796550"/>
              <a:ext cx="1229065" cy="23710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267384-05B9-42BF-9C2A-3D74CD9491F4}"/>
                </a:ext>
              </a:extLst>
            </p:cNvPr>
            <p:cNvSpPr txBox="1"/>
            <p:nvPr/>
          </p:nvSpPr>
          <p:spPr>
            <a:xfrm>
              <a:off x="9925604" y="6176963"/>
              <a:ext cx="2580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 </a:t>
              </a:r>
              <a:r>
                <a:rPr lang="en-US" sz="1400" dirty="0" err="1"/>
                <a:t>Swin</a:t>
              </a:r>
              <a:r>
                <a:rPr lang="en-US" sz="1400" dirty="0"/>
                <a:t> Transformer V1 block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707D63-1B9A-4C4A-9305-19D4EDB6D815}"/>
              </a:ext>
            </a:extLst>
          </p:cNvPr>
          <p:cNvGrpSpPr/>
          <p:nvPr/>
        </p:nvGrpSpPr>
        <p:grpSpPr>
          <a:xfrm>
            <a:off x="101066" y="3795986"/>
            <a:ext cx="4765966" cy="2999186"/>
            <a:chOff x="204690" y="3795986"/>
            <a:chExt cx="4765966" cy="29991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AF940D-E076-4EC8-8B12-F4CC26828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565"/>
            <a:stretch/>
          </p:blipFill>
          <p:spPr>
            <a:xfrm>
              <a:off x="231360" y="3795986"/>
              <a:ext cx="4712626" cy="26820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238406-5787-425F-A9B4-13CD8F854B78}"/>
                </a:ext>
              </a:extLst>
            </p:cNvPr>
            <p:cNvSpPr txBox="1"/>
            <p:nvPr/>
          </p:nvSpPr>
          <p:spPr>
            <a:xfrm>
              <a:off x="204690" y="6487395"/>
              <a:ext cx="4765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Figure 2. Signal Propagation Plot [5, 62] for various model sizes.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DE5A3-39C2-470C-A3C2-2051CB6F1805}"/>
              </a:ext>
            </a:extLst>
          </p:cNvPr>
          <p:cNvGrpSpPr/>
          <p:nvPr/>
        </p:nvGrpSpPr>
        <p:grpSpPr>
          <a:xfrm>
            <a:off x="4943986" y="3934252"/>
            <a:ext cx="4359494" cy="2860920"/>
            <a:chOff x="4943986" y="3934252"/>
            <a:chExt cx="4359494" cy="28609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AB78DE-C1EF-4335-8395-47EB9FB35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15571"/>
            <a:stretch/>
          </p:blipFill>
          <p:spPr>
            <a:xfrm>
              <a:off x="4943986" y="3934252"/>
              <a:ext cx="4359494" cy="25586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C410F-73CF-4D53-892E-162A39BFC289}"/>
                </a:ext>
              </a:extLst>
            </p:cNvPr>
            <p:cNvSpPr txBox="1"/>
            <p:nvPr/>
          </p:nvSpPr>
          <p:spPr>
            <a:xfrm>
              <a:off x="4943986" y="6487395"/>
              <a:ext cx="4359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Figure 3. SwinV1-H versus SwinV2-H in training.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5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3F62-75DB-4F46-8950-BB93069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17714-6B93-4875-AC53-B8976BF54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Degraded performance when transferring the models across window resolutions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Many downstream vision tasks such as object detection and semantic segmentation require </a:t>
                </a:r>
                <a:r>
                  <a:rPr lang="en-US" sz="2000" dirty="0">
                    <a:solidFill>
                      <a:schemeClr val="tx1"/>
                    </a:solidFill>
                  </a:rPr>
                  <a:t>high resolution input images or large attention windows.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accuracy usually drops when transferring a pre-trained model to a larger image resolution and window size by the bi-cubic interpolation of the position bias maps approach.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E.g., testing a pre-trained ImageNet-1K model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images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window size):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High GPU memory consumption due to the scaling up of model capacity and resolution.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17714-6B93-4875-AC53-B8976BF5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4"/>
                <a:stretch>
                  <a:fillRect l="-812" t="-174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E497EA-8CB7-4B7A-80B4-D56F4E604F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474"/>
          <a:stretch/>
        </p:blipFill>
        <p:spPr>
          <a:xfrm>
            <a:off x="0" y="4022673"/>
            <a:ext cx="12192000" cy="1221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05B9E-1BD9-433C-8FC5-76C756702ED9}"/>
              </a:ext>
            </a:extLst>
          </p:cNvPr>
          <p:cNvSpPr txBox="1"/>
          <p:nvPr/>
        </p:nvSpPr>
        <p:spPr>
          <a:xfrm>
            <a:off x="4288632" y="4961862"/>
            <a:ext cx="108585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EE47C-F886-44FE-8BE9-691053296D2F}"/>
              </a:ext>
            </a:extLst>
          </p:cNvPr>
          <p:cNvSpPr txBox="1"/>
          <p:nvPr/>
        </p:nvSpPr>
        <p:spPr>
          <a:xfrm>
            <a:off x="3174207" y="4961862"/>
            <a:ext cx="1114426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7C3F-9682-44E6-921D-3E4C3DB15553}"/>
              </a:ext>
            </a:extLst>
          </p:cNvPr>
          <p:cNvSpPr txBox="1"/>
          <p:nvPr/>
        </p:nvSpPr>
        <p:spPr>
          <a:xfrm>
            <a:off x="5371307" y="4962398"/>
            <a:ext cx="108585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A710A-D569-4C85-9A1C-0C029B64D978}"/>
              </a:ext>
            </a:extLst>
          </p:cNvPr>
          <p:cNvSpPr txBox="1"/>
          <p:nvPr/>
        </p:nvSpPr>
        <p:spPr>
          <a:xfrm>
            <a:off x="6457156" y="4961862"/>
            <a:ext cx="1076325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C3145-BF7D-430A-8C9C-A8C90FD4BD1A}"/>
              </a:ext>
            </a:extLst>
          </p:cNvPr>
          <p:cNvSpPr txBox="1"/>
          <p:nvPr/>
        </p:nvSpPr>
        <p:spPr>
          <a:xfrm>
            <a:off x="7533481" y="4961862"/>
            <a:ext cx="113427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68.7</a:t>
            </a:r>
          </a:p>
        </p:txBody>
      </p:sp>
    </p:spTree>
    <p:extLst>
      <p:ext uri="{BB962C8B-B14F-4D97-AF65-F5344CB8AC3E}">
        <p14:creationId xmlns:p14="http://schemas.microsoft.com/office/powerpoint/2010/main" val="118578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271B-4FB2-4C6B-8513-32183ED8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</a:t>
            </a:r>
            <a:r>
              <a:rPr lang="en-US"/>
              <a:t>: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DC6B-B89F-4F20-8B8E-78173991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/>
              <a:t>Proposed different techniques for: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Scaling up model capacity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Scaling up window resolution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Reducing GPU memory consumption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Training large model with up to 3 billions parameters.</a:t>
            </a:r>
          </a:p>
        </p:txBody>
      </p:sp>
    </p:spTree>
    <p:extLst>
      <p:ext uri="{BB962C8B-B14F-4D97-AF65-F5344CB8AC3E}">
        <p14:creationId xmlns:p14="http://schemas.microsoft.com/office/powerpoint/2010/main" val="38705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792-670B-4D8C-BB4C-688E048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Scaling Up Model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9C1A-09D0-4E8D-A7D0-0B4286C6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Post normalization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The output of each residual block is normalized before merged back to the main branch, and the amplitudes of the main branch will not be accumulated when layers go deeper.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In largest model training, additionally a layer normalization unit is introduced on the main branch every 6 Transformer blocks, to further stabilize training and the amplitudes.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latin typeface="Cambria Math" panose="020405030504060302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latin typeface="Cambria Math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60DF73-45A3-4878-A621-F2428FD1ED09}"/>
              </a:ext>
            </a:extLst>
          </p:cNvPr>
          <p:cNvGrpSpPr/>
          <p:nvPr/>
        </p:nvGrpSpPr>
        <p:grpSpPr>
          <a:xfrm>
            <a:off x="9562148" y="4032102"/>
            <a:ext cx="2536983" cy="2209801"/>
            <a:chOff x="9562148" y="0"/>
            <a:chExt cx="2536983" cy="22098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5B1274-D91D-4B82-A548-3C8B998D41FC}"/>
                </a:ext>
              </a:extLst>
            </p:cNvPr>
            <p:cNvGrpSpPr/>
            <p:nvPr/>
          </p:nvGrpSpPr>
          <p:grpSpPr>
            <a:xfrm>
              <a:off x="9562148" y="0"/>
              <a:ext cx="2536983" cy="2209801"/>
              <a:chOff x="9485948" y="0"/>
              <a:chExt cx="2536983" cy="2209801"/>
            </a:xfrm>
          </p:grpSpPr>
          <p:pic>
            <p:nvPicPr>
              <p:cNvPr id="6" name="Content Placeholder 4">
                <a:extLst>
                  <a:ext uri="{FF2B5EF4-FFF2-40B4-BE49-F238E27FC236}">
                    <a16:creationId xmlns:a16="http://schemas.microsoft.com/office/drawing/2014/main" id="{28F854CF-9975-48DB-9B45-36BD4D4B3C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037" r="13117" b="71094"/>
              <a:stretch/>
            </p:blipFill>
            <p:spPr>
              <a:xfrm>
                <a:off x="9485948" y="46038"/>
                <a:ext cx="1097756" cy="2117725"/>
              </a:xfrm>
              <a:prstGeom prst="rect">
                <a:avLst/>
              </a:prstGeom>
            </p:spPr>
          </p:pic>
          <p:pic>
            <p:nvPicPr>
              <p:cNvPr id="7" name="Content Placeholder 4">
                <a:extLst>
                  <a:ext uri="{FF2B5EF4-FFF2-40B4-BE49-F238E27FC236}">
                    <a16:creationId xmlns:a16="http://schemas.microsoft.com/office/drawing/2014/main" id="{088FFE3E-C6E8-47CD-BD19-1F9806D704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061" t="29172" r="13093" b="40665"/>
              <a:stretch/>
            </p:blipFill>
            <p:spPr>
              <a:xfrm>
                <a:off x="10925175" y="0"/>
                <a:ext cx="1097756" cy="2209801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94083-D48D-4387-828C-D315A427FB9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0659904" y="1104901"/>
              <a:ext cx="341471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4A7BD8-3FF2-4001-9A33-F6B74702B19E}"/>
              </a:ext>
            </a:extLst>
          </p:cNvPr>
          <p:cNvGrpSpPr/>
          <p:nvPr/>
        </p:nvGrpSpPr>
        <p:grpSpPr>
          <a:xfrm>
            <a:off x="178020" y="3795986"/>
            <a:ext cx="4765966" cy="2999186"/>
            <a:chOff x="204690" y="3795986"/>
            <a:chExt cx="4765966" cy="29991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DB6B8B-49E7-482F-AF4C-3FE76F3B9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565"/>
            <a:stretch/>
          </p:blipFill>
          <p:spPr>
            <a:xfrm>
              <a:off x="231360" y="3795986"/>
              <a:ext cx="4712626" cy="2682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0C607-BECD-45EB-82DB-ECB1E218E5E5}"/>
                </a:ext>
              </a:extLst>
            </p:cNvPr>
            <p:cNvSpPr txBox="1"/>
            <p:nvPr/>
          </p:nvSpPr>
          <p:spPr>
            <a:xfrm>
              <a:off x="204690" y="6487395"/>
              <a:ext cx="4765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Figure 2. Signal Propagation Plot [5, 62] for various model sizes.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9B6C21-618A-4F10-A529-48C5FE866AF8}"/>
              </a:ext>
            </a:extLst>
          </p:cNvPr>
          <p:cNvGrpSpPr/>
          <p:nvPr/>
        </p:nvGrpSpPr>
        <p:grpSpPr>
          <a:xfrm>
            <a:off x="4943986" y="3934252"/>
            <a:ext cx="4359494" cy="2860920"/>
            <a:chOff x="4943986" y="3934252"/>
            <a:chExt cx="4359494" cy="2860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A0C873-4144-4A96-ACCB-4522F809C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15571"/>
            <a:stretch/>
          </p:blipFill>
          <p:spPr>
            <a:xfrm>
              <a:off x="4943986" y="3934252"/>
              <a:ext cx="4359494" cy="255862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2EC0EA-E6CD-47F8-BA76-D91DA97BC29D}"/>
                </a:ext>
              </a:extLst>
            </p:cNvPr>
            <p:cNvSpPr txBox="1"/>
            <p:nvPr/>
          </p:nvSpPr>
          <p:spPr>
            <a:xfrm>
              <a:off x="4943986" y="6487395"/>
              <a:ext cx="4359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Figure 3. SwinV1-H versus SwinV2-H in training.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16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792-670B-4D8C-BB4C-688E048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Swin</a:t>
            </a:r>
            <a:r>
              <a:rPr lang="en-US" dirty="0"/>
              <a:t> V2: Scaling Up Model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49C1A-09D0-4E8D-A7D0-0B4286C68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Scaled cosine attention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To ease the issue of learned attention maps of blocks and heads frequently dominated by a few pixel pairs for large models.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Instead of a dot product attention of the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query </a:t>
                </a:r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key </a:t>
                </a:r>
                <a:r>
                  <a:rPr lang="en-US" sz="2000" dirty="0">
                    <a:solidFill>
                      <a:schemeClr val="tx1"/>
                    </a:solidFill>
                  </a:rPr>
                  <a:t>vectors:</a:t>
                </a:r>
              </a:p>
              <a:p>
                <a:pPr marL="457200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relative position bias between pixel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&gt;0.01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learnable scalar, non-shared across heads and layers.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cosine function is naturally normalized, and thus the attention values are less likely to fall into extremes.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49C1A-09D0-4E8D-A7D0-0B4286C68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69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01C-0DCA-48E1-9679-8CF076A6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Swin</a:t>
            </a:r>
            <a:r>
              <a:rPr lang="en-US" sz="4000" dirty="0"/>
              <a:t> V2: Scaling Up Model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CE5E-BF75-4BFC-B9DD-17C8E450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Ablation on post-norm and scaled cosine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79185-0E71-452E-992B-18915460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87" y="2585663"/>
            <a:ext cx="5215026" cy="3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1337</Words>
  <Application>Microsoft Office PowerPoint</Application>
  <PresentationFormat>Widescreen</PresentationFormat>
  <Paragraphs>128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-apple-system</vt:lpstr>
      <vt:lpstr>CMMI10</vt:lpstr>
      <vt:lpstr>CMMI7</vt:lpstr>
      <vt:lpstr>CMR5</vt:lpstr>
      <vt:lpstr>CMR7</vt:lpstr>
      <vt:lpstr>CMSY10</vt:lpstr>
      <vt:lpstr>MSBM10</vt:lpstr>
      <vt:lpstr>NimbusRomNo9L-Regu</vt:lpstr>
      <vt:lpstr>NimbusRomNo9L-ReguItal</vt:lpstr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Office Theme</vt:lpstr>
      <vt:lpstr>Swin Transformer V2 Scaling Up Capacity and Resolution</vt:lpstr>
      <vt:lpstr>Swin: Brief Review</vt:lpstr>
      <vt:lpstr>Swin: Brief Review</vt:lpstr>
      <vt:lpstr>Issues</vt:lpstr>
      <vt:lpstr>Issues</vt:lpstr>
      <vt:lpstr>Swin V2: Overview</vt:lpstr>
      <vt:lpstr>Swin V2: Scaling Up Model Capacity</vt:lpstr>
      <vt:lpstr>Swin V2: Scaling Up Model Capacity</vt:lpstr>
      <vt:lpstr>Swin V2: Scaling Up Model Capacity</vt:lpstr>
      <vt:lpstr>Swin V2: Scaling Up Window Resolution</vt:lpstr>
      <vt:lpstr>Swin V2: Scaling Up Window Resolution</vt:lpstr>
      <vt:lpstr>Swin V2: Scaling Up Window Resolution</vt:lpstr>
      <vt:lpstr>Swin V2</vt:lpstr>
      <vt:lpstr>Swin V2: Other Implementation</vt:lpstr>
      <vt:lpstr>Swin V2: Other Implementation</vt:lpstr>
      <vt:lpstr>Swin V2: Model Configurations</vt:lpstr>
      <vt:lpstr>Experiment Results on ImageNet-1K</vt:lpstr>
      <vt:lpstr>Experiment Results on COCO &amp; ADE20K</vt:lpstr>
      <vt:lpstr>Conclusion: Techniques for Model Upscale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ConvNet for the 2020s</dc:title>
  <dc:creator>Huy Hung Nguyen</dc:creator>
  <cp:lastModifiedBy>Huy Hung Nguyen</cp:lastModifiedBy>
  <cp:revision>237</cp:revision>
  <dcterms:created xsi:type="dcterms:W3CDTF">2022-01-21T16:51:07Z</dcterms:created>
  <dcterms:modified xsi:type="dcterms:W3CDTF">2022-03-04T18:20:17Z</dcterms:modified>
</cp:coreProperties>
</file>