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0" r:id="rId3"/>
    <p:sldId id="258" r:id="rId4"/>
    <p:sldId id="261" r:id="rId5"/>
    <p:sldId id="257" r:id="rId6"/>
    <p:sldId id="280" r:id="rId7"/>
    <p:sldId id="281" r:id="rId8"/>
    <p:sldId id="279" r:id="rId9"/>
    <p:sldId id="278" r:id="rId10"/>
    <p:sldId id="282" r:id="rId11"/>
    <p:sldId id="273" r:id="rId12"/>
    <p:sldId id="269" r:id="rId13"/>
    <p:sldId id="268" r:id="rId14"/>
    <p:sldId id="274" r:id="rId15"/>
    <p:sldId id="270" r:id="rId16"/>
    <p:sldId id="275" r:id="rId17"/>
    <p:sldId id="271" r:id="rId18"/>
    <p:sldId id="272" r:id="rId19"/>
    <p:sldId id="283" r:id="rId20"/>
    <p:sldId id="284"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3D2938-4ACA-4D87-81CB-6E31CA13FAA6}" type="doc">
      <dgm:prSet loTypeId="urn:microsoft.com/office/officeart/2005/8/layout/process1" loCatId="process" qsTypeId="urn:microsoft.com/office/officeart/2005/8/quickstyle/simple1" qsCatId="simple" csTypeId="urn:microsoft.com/office/officeart/2005/8/colors/colorful1" csCatId="colorful" phldr="1"/>
      <dgm:spPr/>
    </dgm:pt>
    <dgm:pt modelId="{5CA9FAB7-0011-46BF-94A0-3335BDEEFD7A}">
      <dgm:prSet phldrT="[文本]" custT="1"/>
      <dgm:spPr/>
      <dgm:t>
        <a:bodyPr/>
        <a:lstStyle/>
        <a:p>
          <a:r>
            <a:rPr lang="zh-CN" altLang="en-US" sz="1600" dirty="0" smtClean="0"/>
            <a:t>退换货申请</a:t>
          </a:r>
          <a:endParaRPr lang="zh-CN" altLang="en-US" sz="1600" dirty="0"/>
        </a:p>
      </dgm:t>
    </dgm:pt>
    <dgm:pt modelId="{2E65C2F0-A617-4F91-A288-70C5636721DC}" type="parTrans" cxnId="{978F5887-B0E8-4B43-BC37-A39CB0584C43}">
      <dgm:prSet/>
      <dgm:spPr/>
      <dgm:t>
        <a:bodyPr/>
        <a:lstStyle/>
        <a:p>
          <a:endParaRPr lang="zh-CN" altLang="en-US" sz="1600"/>
        </a:p>
      </dgm:t>
    </dgm:pt>
    <dgm:pt modelId="{DDD50F74-4093-4FFC-B800-D39BADA45D65}" type="sibTrans" cxnId="{978F5887-B0E8-4B43-BC37-A39CB0584C43}">
      <dgm:prSet custT="1"/>
      <dgm:spPr/>
      <dgm:t>
        <a:bodyPr/>
        <a:lstStyle/>
        <a:p>
          <a:endParaRPr lang="zh-CN" altLang="en-US" sz="1100"/>
        </a:p>
      </dgm:t>
    </dgm:pt>
    <dgm:pt modelId="{6E833A38-2F1A-4612-A22B-E356CBB8F2D6}">
      <dgm:prSet phldrT="[文本]" custT="1"/>
      <dgm:spPr/>
      <dgm:t>
        <a:bodyPr/>
        <a:lstStyle/>
        <a:p>
          <a:r>
            <a:rPr lang="zh-CN" altLang="en-US" sz="1600" dirty="0" smtClean="0"/>
            <a:t>退换货确认</a:t>
          </a:r>
          <a:endParaRPr lang="zh-CN" altLang="en-US" sz="1600" dirty="0"/>
        </a:p>
      </dgm:t>
    </dgm:pt>
    <dgm:pt modelId="{5090FA84-CD94-4A1A-84D8-6EC14B03F045}" type="parTrans" cxnId="{2F567B67-7099-4F2E-8AD4-6573CECA18FB}">
      <dgm:prSet/>
      <dgm:spPr/>
      <dgm:t>
        <a:bodyPr/>
        <a:lstStyle/>
        <a:p>
          <a:endParaRPr lang="zh-CN" altLang="en-US" sz="1600"/>
        </a:p>
      </dgm:t>
    </dgm:pt>
    <dgm:pt modelId="{FF683389-EA07-4BAD-A06F-FE996661F226}" type="sibTrans" cxnId="{2F567B67-7099-4F2E-8AD4-6573CECA18FB}">
      <dgm:prSet custT="1"/>
      <dgm:spPr/>
      <dgm:t>
        <a:bodyPr/>
        <a:lstStyle/>
        <a:p>
          <a:endParaRPr lang="zh-CN" altLang="en-US" sz="1100"/>
        </a:p>
      </dgm:t>
    </dgm:pt>
    <dgm:pt modelId="{D960B1A6-C44E-4ED1-B6F8-4EEE122A5321}">
      <dgm:prSet phldrT="[文本]" custT="1"/>
      <dgm:spPr/>
      <dgm:t>
        <a:bodyPr/>
        <a:lstStyle/>
        <a:p>
          <a:r>
            <a:rPr lang="zh-CN" altLang="en-US" sz="1600" dirty="0" smtClean="0"/>
            <a:t>商品退回</a:t>
          </a:r>
          <a:endParaRPr lang="zh-CN" altLang="en-US" sz="1600" dirty="0"/>
        </a:p>
      </dgm:t>
    </dgm:pt>
    <dgm:pt modelId="{964E68F3-05FC-448D-B8C1-6286A60A9A24}" type="parTrans" cxnId="{9A627F9F-E7CE-477D-962A-330087AF4344}">
      <dgm:prSet/>
      <dgm:spPr/>
      <dgm:t>
        <a:bodyPr/>
        <a:lstStyle/>
        <a:p>
          <a:endParaRPr lang="zh-CN" altLang="en-US" sz="1600"/>
        </a:p>
      </dgm:t>
    </dgm:pt>
    <dgm:pt modelId="{A522EACD-C62C-4F16-8358-8C4F18C4C2B1}" type="sibTrans" cxnId="{9A627F9F-E7CE-477D-962A-330087AF4344}">
      <dgm:prSet custT="1"/>
      <dgm:spPr/>
      <dgm:t>
        <a:bodyPr/>
        <a:lstStyle/>
        <a:p>
          <a:endParaRPr lang="zh-CN" altLang="en-US" sz="1100"/>
        </a:p>
      </dgm:t>
    </dgm:pt>
    <dgm:pt modelId="{7D775DE8-B5C9-4381-84FA-57D780480B19}">
      <dgm:prSet phldrT="[文本]" custT="1"/>
      <dgm:spPr/>
      <dgm:t>
        <a:bodyPr/>
        <a:lstStyle/>
        <a:p>
          <a:r>
            <a:rPr lang="zh-CN" altLang="en-US" sz="1600" dirty="0" smtClean="0"/>
            <a:t>办理退换货</a:t>
          </a:r>
          <a:endParaRPr lang="zh-CN" altLang="en-US" sz="1600" dirty="0"/>
        </a:p>
      </dgm:t>
    </dgm:pt>
    <dgm:pt modelId="{DCA079A6-9043-41E2-B6FA-A468499E8A08}" type="parTrans" cxnId="{ABAA853E-86BA-40E0-B292-3C74098C6230}">
      <dgm:prSet/>
      <dgm:spPr/>
      <dgm:t>
        <a:bodyPr/>
        <a:lstStyle/>
        <a:p>
          <a:endParaRPr lang="zh-CN" altLang="en-US" sz="1600"/>
        </a:p>
      </dgm:t>
    </dgm:pt>
    <dgm:pt modelId="{07FD8714-6F8F-48EE-B94D-DDCC4191150C}" type="sibTrans" cxnId="{ABAA853E-86BA-40E0-B292-3C74098C6230}">
      <dgm:prSet/>
      <dgm:spPr/>
      <dgm:t>
        <a:bodyPr/>
        <a:lstStyle/>
        <a:p>
          <a:endParaRPr lang="zh-CN" altLang="en-US" sz="1600"/>
        </a:p>
      </dgm:t>
    </dgm:pt>
    <dgm:pt modelId="{B1D86CE0-FCAB-4AD4-8F2F-EDC9D7FF31E2}" type="pres">
      <dgm:prSet presAssocID="{D63D2938-4ACA-4D87-81CB-6E31CA13FAA6}" presName="Name0" presStyleCnt="0">
        <dgm:presLayoutVars>
          <dgm:dir/>
          <dgm:resizeHandles val="exact"/>
        </dgm:presLayoutVars>
      </dgm:prSet>
      <dgm:spPr/>
    </dgm:pt>
    <dgm:pt modelId="{9E6B29FA-4B21-4466-BF62-8D3C1FDBE98F}" type="pres">
      <dgm:prSet presAssocID="{5CA9FAB7-0011-46BF-94A0-3335BDEEFD7A}" presName="node" presStyleLbl="node1" presStyleIdx="0" presStyleCnt="4">
        <dgm:presLayoutVars>
          <dgm:bulletEnabled val="1"/>
        </dgm:presLayoutVars>
      </dgm:prSet>
      <dgm:spPr/>
      <dgm:t>
        <a:bodyPr/>
        <a:lstStyle/>
        <a:p>
          <a:endParaRPr lang="zh-CN" altLang="en-US"/>
        </a:p>
      </dgm:t>
    </dgm:pt>
    <dgm:pt modelId="{79E6B95B-EBC1-4C91-903B-D3ADCDBDDD5F}" type="pres">
      <dgm:prSet presAssocID="{DDD50F74-4093-4FFC-B800-D39BADA45D65}" presName="sibTrans" presStyleLbl="sibTrans2D1" presStyleIdx="0" presStyleCnt="3"/>
      <dgm:spPr/>
      <dgm:t>
        <a:bodyPr/>
        <a:lstStyle/>
        <a:p>
          <a:endParaRPr lang="zh-CN" altLang="en-US"/>
        </a:p>
      </dgm:t>
    </dgm:pt>
    <dgm:pt modelId="{46025FEF-BD98-4A52-96C3-0DDD3BC13AEF}" type="pres">
      <dgm:prSet presAssocID="{DDD50F74-4093-4FFC-B800-D39BADA45D65}" presName="connectorText" presStyleLbl="sibTrans2D1" presStyleIdx="0" presStyleCnt="3"/>
      <dgm:spPr/>
      <dgm:t>
        <a:bodyPr/>
        <a:lstStyle/>
        <a:p>
          <a:endParaRPr lang="zh-CN" altLang="en-US"/>
        </a:p>
      </dgm:t>
    </dgm:pt>
    <dgm:pt modelId="{BE6913CB-464D-4BEF-846B-8C4AE5E01D92}" type="pres">
      <dgm:prSet presAssocID="{6E833A38-2F1A-4612-A22B-E356CBB8F2D6}" presName="node" presStyleLbl="node1" presStyleIdx="1" presStyleCnt="4">
        <dgm:presLayoutVars>
          <dgm:bulletEnabled val="1"/>
        </dgm:presLayoutVars>
      </dgm:prSet>
      <dgm:spPr/>
      <dgm:t>
        <a:bodyPr/>
        <a:lstStyle/>
        <a:p>
          <a:endParaRPr lang="zh-CN" altLang="en-US"/>
        </a:p>
      </dgm:t>
    </dgm:pt>
    <dgm:pt modelId="{AD879ADA-8A66-4818-98FD-671FFC65C1DD}" type="pres">
      <dgm:prSet presAssocID="{FF683389-EA07-4BAD-A06F-FE996661F226}" presName="sibTrans" presStyleLbl="sibTrans2D1" presStyleIdx="1" presStyleCnt="3"/>
      <dgm:spPr/>
      <dgm:t>
        <a:bodyPr/>
        <a:lstStyle/>
        <a:p>
          <a:endParaRPr lang="zh-CN" altLang="en-US"/>
        </a:p>
      </dgm:t>
    </dgm:pt>
    <dgm:pt modelId="{B700B5EC-23B3-417D-B735-3FF77AB17FFF}" type="pres">
      <dgm:prSet presAssocID="{FF683389-EA07-4BAD-A06F-FE996661F226}" presName="connectorText" presStyleLbl="sibTrans2D1" presStyleIdx="1" presStyleCnt="3"/>
      <dgm:spPr/>
      <dgm:t>
        <a:bodyPr/>
        <a:lstStyle/>
        <a:p>
          <a:endParaRPr lang="zh-CN" altLang="en-US"/>
        </a:p>
      </dgm:t>
    </dgm:pt>
    <dgm:pt modelId="{C64B5F6C-134B-4978-8803-9F2DF5B31F20}" type="pres">
      <dgm:prSet presAssocID="{D960B1A6-C44E-4ED1-B6F8-4EEE122A5321}" presName="node" presStyleLbl="node1" presStyleIdx="2" presStyleCnt="4">
        <dgm:presLayoutVars>
          <dgm:bulletEnabled val="1"/>
        </dgm:presLayoutVars>
      </dgm:prSet>
      <dgm:spPr/>
      <dgm:t>
        <a:bodyPr/>
        <a:lstStyle/>
        <a:p>
          <a:endParaRPr lang="zh-CN" altLang="en-US"/>
        </a:p>
      </dgm:t>
    </dgm:pt>
    <dgm:pt modelId="{6B35F2E3-449D-433D-949C-BEBB0F0E7899}" type="pres">
      <dgm:prSet presAssocID="{A522EACD-C62C-4F16-8358-8C4F18C4C2B1}" presName="sibTrans" presStyleLbl="sibTrans2D1" presStyleIdx="2" presStyleCnt="3"/>
      <dgm:spPr/>
      <dgm:t>
        <a:bodyPr/>
        <a:lstStyle/>
        <a:p>
          <a:endParaRPr lang="zh-CN" altLang="en-US"/>
        </a:p>
      </dgm:t>
    </dgm:pt>
    <dgm:pt modelId="{85E25970-B71F-4D6B-800C-DD719AE19C91}" type="pres">
      <dgm:prSet presAssocID="{A522EACD-C62C-4F16-8358-8C4F18C4C2B1}" presName="connectorText" presStyleLbl="sibTrans2D1" presStyleIdx="2" presStyleCnt="3"/>
      <dgm:spPr/>
      <dgm:t>
        <a:bodyPr/>
        <a:lstStyle/>
        <a:p>
          <a:endParaRPr lang="zh-CN" altLang="en-US"/>
        </a:p>
      </dgm:t>
    </dgm:pt>
    <dgm:pt modelId="{FFF915A4-7E18-4226-AF2D-DE066E191ADF}" type="pres">
      <dgm:prSet presAssocID="{7D775DE8-B5C9-4381-84FA-57D780480B19}" presName="node" presStyleLbl="node1" presStyleIdx="3" presStyleCnt="4">
        <dgm:presLayoutVars>
          <dgm:bulletEnabled val="1"/>
        </dgm:presLayoutVars>
      </dgm:prSet>
      <dgm:spPr/>
      <dgm:t>
        <a:bodyPr/>
        <a:lstStyle/>
        <a:p>
          <a:endParaRPr lang="zh-CN" altLang="en-US"/>
        </a:p>
      </dgm:t>
    </dgm:pt>
  </dgm:ptLst>
  <dgm:cxnLst>
    <dgm:cxn modelId="{9A627F9F-E7CE-477D-962A-330087AF4344}" srcId="{D63D2938-4ACA-4D87-81CB-6E31CA13FAA6}" destId="{D960B1A6-C44E-4ED1-B6F8-4EEE122A5321}" srcOrd="2" destOrd="0" parTransId="{964E68F3-05FC-448D-B8C1-6286A60A9A24}" sibTransId="{A522EACD-C62C-4F16-8358-8C4F18C4C2B1}"/>
    <dgm:cxn modelId="{978F5887-B0E8-4B43-BC37-A39CB0584C43}" srcId="{D63D2938-4ACA-4D87-81CB-6E31CA13FAA6}" destId="{5CA9FAB7-0011-46BF-94A0-3335BDEEFD7A}" srcOrd="0" destOrd="0" parTransId="{2E65C2F0-A617-4F91-A288-70C5636721DC}" sibTransId="{DDD50F74-4093-4FFC-B800-D39BADA45D65}"/>
    <dgm:cxn modelId="{ABAA853E-86BA-40E0-B292-3C74098C6230}" srcId="{D63D2938-4ACA-4D87-81CB-6E31CA13FAA6}" destId="{7D775DE8-B5C9-4381-84FA-57D780480B19}" srcOrd="3" destOrd="0" parTransId="{DCA079A6-9043-41E2-B6FA-A468499E8A08}" sibTransId="{07FD8714-6F8F-48EE-B94D-DDCC4191150C}"/>
    <dgm:cxn modelId="{F9B1BED7-97FC-4E67-91A8-02F48EF1A461}" type="presOf" srcId="{A522EACD-C62C-4F16-8358-8C4F18C4C2B1}" destId="{6B35F2E3-449D-433D-949C-BEBB0F0E7899}" srcOrd="0" destOrd="0" presId="urn:microsoft.com/office/officeart/2005/8/layout/process1"/>
    <dgm:cxn modelId="{5198C6C0-9AEF-4C1C-8145-BDEE4ADD4CEF}" type="presOf" srcId="{6E833A38-2F1A-4612-A22B-E356CBB8F2D6}" destId="{BE6913CB-464D-4BEF-846B-8C4AE5E01D92}" srcOrd="0" destOrd="0" presId="urn:microsoft.com/office/officeart/2005/8/layout/process1"/>
    <dgm:cxn modelId="{F27CFDF2-4947-49AE-B0D9-BC147FB6B153}" type="presOf" srcId="{D960B1A6-C44E-4ED1-B6F8-4EEE122A5321}" destId="{C64B5F6C-134B-4978-8803-9F2DF5B31F20}" srcOrd="0" destOrd="0" presId="urn:microsoft.com/office/officeart/2005/8/layout/process1"/>
    <dgm:cxn modelId="{4E5C1D9E-CD7B-49C2-A785-6D9F525BD14F}" type="presOf" srcId="{DDD50F74-4093-4FFC-B800-D39BADA45D65}" destId="{46025FEF-BD98-4A52-96C3-0DDD3BC13AEF}" srcOrd="1" destOrd="0" presId="urn:microsoft.com/office/officeart/2005/8/layout/process1"/>
    <dgm:cxn modelId="{4D9A7B8B-89A3-4AA5-93B4-7246DE06FC1D}" type="presOf" srcId="{DDD50F74-4093-4FFC-B800-D39BADA45D65}" destId="{79E6B95B-EBC1-4C91-903B-D3ADCDBDDD5F}" srcOrd="0" destOrd="0" presId="urn:microsoft.com/office/officeart/2005/8/layout/process1"/>
    <dgm:cxn modelId="{A3246AC2-B950-4C21-949B-B661F81718D2}" type="presOf" srcId="{FF683389-EA07-4BAD-A06F-FE996661F226}" destId="{B700B5EC-23B3-417D-B735-3FF77AB17FFF}" srcOrd="1" destOrd="0" presId="urn:microsoft.com/office/officeart/2005/8/layout/process1"/>
    <dgm:cxn modelId="{F0C9FF6A-764F-4579-9742-837D38CE7572}" type="presOf" srcId="{7D775DE8-B5C9-4381-84FA-57D780480B19}" destId="{FFF915A4-7E18-4226-AF2D-DE066E191ADF}" srcOrd="0" destOrd="0" presId="urn:microsoft.com/office/officeart/2005/8/layout/process1"/>
    <dgm:cxn modelId="{1437BE0B-7CAD-48A9-B0D3-6B0C3A298D95}" type="presOf" srcId="{A522EACD-C62C-4F16-8358-8C4F18C4C2B1}" destId="{85E25970-B71F-4D6B-800C-DD719AE19C91}" srcOrd="1" destOrd="0" presId="urn:microsoft.com/office/officeart/2005/8/layout/process1"/>
    <dgm:cxn modelId="{5349E505-3E09-4988-85DE-F9611B77F658}" type="presOf" srcId="{5CA9FAB7-0011-46BF-94A0-3335BDEEFD7A}" destId="{9E6B29FA-4B21-4466-BF62-8D3C1FDBE98F}" srcOrd="0" destOrd="0" presId="urn:microsoft.com/office/officeart/2005/8/layout/process1"/>
    <dgm:cxn modelId="{CBB55017-7C37-4963-8D06-7A9A6B49EF09}" type="presOf" srcId="{FF683389-EA07-4BAD-A06F-FE996661F226}" destId="{AD879ADA-8A66-4818-98FD-671FFC65C1DD}" srcOrd="0" destOrd="0" presId="urn:microsoft.com/office/officeart/2005/8/layout/process1"/>
    <dgm:cxn modelId="{2F567B67-7099-4F2E-8AD4-6573CECA18FB}" srcId="{D63D2938-4ACA-4D87-81CB-6E31CA13FAA6}" destId="{6E833A38-2F1A-4612-A22B-E356CBB8F2D6}" srcOrd="1" destOrd="0" parTransId="{5090FA84-CD94-4A1A-84D8-6EC14B03F045}" sibTransId="{FF683389-EA07-4BAD-A06F-FE996661F226}"/>
    <dgm:cxn modelId="{BA7F3B6B-7A9A-474C-8CA0-7F6014AAB189}" type="presOf" srcId="{D63D2938-4ACA-4D87-81CB-6E31CA13FAA6}" destId="{B1D86CE0-FCAB-4AD4-8F2F-EDC9D7FF31E2}" srcOrd="0" destOrd="0" presId="urn:microsoft.com/office/officeart/2005/8/layout/process1"/>
    <dgm:cxn modelId="{3E5DAF49-C689-4E1D-98FA-0BF62264151C}" type="presParOf" srcId="{B1D86CE0-FCAB-4AD4-8F2F-EDC9D7FF31E2}" destId="{9E6B29FA-4B21-4466-BF62-8D3C1FDBE98F}" srcOrd="0" destOrd="0" presId="urn:microsoft.com/office/officeart/2005/8/layout/process1"/>
    <dgm:cxn modelId="{9D02053F-6A7E-4BB0-A953-FCD4FCFB9844}" type="presParOf" srcId="{B1D86CE0-FCAB-4AD4-8F2F-EDC9D7FF31E2}" destId="{79E6B95B-EBC1-4C91-903B-D3ADCDBDDD5F}" srcOrd="1" destOrd="0" presId="urn:microsoft.com/office/officeart/2005/8/layout/process1"/>
    <dgm:cxn modelId="{8FF8B08D-C456-49E6-B472-C5C235F936DC}" type="presParOf" srcId="{79E6B95B-EBC1-4C91-903B-D3ADCDBDDD5F}" destId="{46025FEF-BD98-4A52-96C3-0DDD3BC13AEF}" srcOrd="0" destOrd="0" presId="urn:microsoft.com/office/officeart/2005/8/layout/process1"/>
    <dgm:cxn modelId="{48F0DE0E-07C7-4F20-8EE0-5D323E8D67F5}" type="presParOf" srcId="{B1D86CE0-FCAB-4AD4-8F2F-EDC9D7FF31E2}" destId="{BE6913CB-464D-4BEF-846B-8C4AE5E01D92}" srcOrd="2" destOrd="0" presId="urn:microsoft.com/office/officeart/2005/8/layout/process1"/>
    <dgm:cxn modelId="{D8E6A5FC-0629-4551-B6AE-005A94E69F7D}" type="presParOf" srcId="{B1D86CE0-FCAB-4AD4-8F2F-EDC9D7FF31E2}" destId="{AD879ADA-8A66-4818-98FD-671FFC65C1DD}" srcOrd="3" destOrd="0" presId="urn:microsoft.com/office/officeart/2005/8/layout/process1"/>
    <dgm:cxn modelId="{DCF004B9-8524-4579-91FD-C225EC6D6DE5}" type="presParOf" srcId="{AD879ADA-8A66-4818-98FD-671FFC65C1DD}" destId="{B700B5EC-23B3-417D-B735-3FF77AB17FFF}" srcOrd="0" destOrd="0" presId="urn:microsoft.com/office/officeart/2005/8/layout/process1"/>
    <dgm:cxn modelId="{AB4121AC-9FA4-4356-B286-2635DD9F0088}" type="presParOf" srcId="{B1D86CE0-FCAB-4AD4-8F2F-EDC9D7FF31E2}" destId="{C64B5F6C-134B-4978-8803-9F2DF5B31F20}" srcOrd="4" destOrd="0" presId="urn:microsoft.com/office/officeart/2005/8/layout/process1"/>
    <dgm:cxn modelId="{03B5E6E4-21BD-4713-8D2F-B7675FB2CF49}" type="presParOf" srcId="{B1D86CE0-FCAB-4AD4-8F2F-EDC9D7FF31E2}" destId="{6B35F2E3-449D-433D-949C-BEBB0F0E7899}" srcOrd="5" destOrd="0" presId="urn:microsoft.com/office/officeart/2005/8/layout/process1"/>
    <dgm:cxn modelId="{3F6A671B-BFA6-4E55-B8C0-E55114FF45CE}" type="presParOf" srcId="{6B35F2E3-449D-433D-949C-BEBB0F0E7899}" destId="{85E25970-B71F-4D6B-800C-DD719AE19C91}" srcOrd="0" destOrd="0" presId="urn:microsoft.com/office/officeart/2005/8/layout/process1"/>
    <dgm:cxn modelId="{B8433417-28C1-4373-AB98-8F22BCF536B7}" type="presParOf" srcId="{B1D86CE0-FCAB-4AD4-8F2F-EDC9D7FF31E2}" destId="{FFF915A4-7E18-4226-AF2D-DE066E191ADF}"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3D2938-4ACA-4D87-81CB-6E31CA13FAA6}" type="doc">
      <dgm:prSet loTypeId="urn:microsoft.com/office/officeart/2005/8/layout/process1" loCatId="process" qsTypeId="urn:microsoft.com/office/officeart/2005/8/quickstyle/simple1" qsCatId="simple" csTypeId="urn:microsoft.com/office/officeart/2005/8/colors/colorful1" csCatId="colorful" phldr="1"/>
      <dgm:spPr/>
    </dgm:pt>
    <dgm:pt modelId="{5CA9FAB7-0011-46BF-94A0-3335BDEEFD7A}">
      <dgm:prSet phldrT="[文本]" custT="1"/>
      <dgm:spPr/>
      <dgm:t>
        <a:bodyPr/>
        <a:lstStyle/>
        <a:p>
          <a:r>
            <a:rPr lang="zh-CN" altLang="en-US" sz="1600" dirty="0" smtClean="0"/>
            <a:t>退换货申请</a:t>
          </a:r>
          <a:endParaRPr lang="zh-CN" altLang="en-US" sz="1600" dirty="0"/>
        </a:p>
      </dgm:t>
    </dgm:pt>
    <dgm:pt modelId="{2E65C2F0-A617-4F91-A288-70C5636721DC}" type="parTrans" cxnId="{978F5887-B0E8-4B43-BC37-A39CB0584C43}">
      <dgm:prSet/>
      <dgm:spPr/>
      <dgm:t>
        <a:bodyPr/>
        <a:lstStyle/>
        <a:p>
          <a:endParaRPr lang="zh-CN" altLang="en-US" sz="1600"/>
        </a:p>
      </dgm:t>
    </dgm:pt>
    <dgm:pt modelId="{DDD50F74-4093-4FFC-B800-D39BADA45D65}" type="sibTrans" cxnId="{978F5887-B0E8-4B43-BC37-A39CB0584C43}">
      <dgm:prSet custT="1"/>
      <dgm:spPr/>
      <dgm:t>
        <a:bodyPr/>
        <a:lstStyle/>
        <a:p>
          <a:endParaRPr lang="zh-CN" altLang="en-US" sz="1100"/>
        </a:p>
      </dgm:t>
    </dgm:pt>
    <dgm:pt modelId="{6E833A38-2F1A-4612-A22B-E356CBB8F2D6}">
      <dgm:prSet phldrT="[文本]" custT="1"/>
      <dgm:spPr/>
      <dgm:t>
        <a:bodyPr/>
        <a:lstStyle/>
        <a:p>
          <a:r>
            <a:rPr lang="zh-CN" altLang="en-US" sz="1600" dirty="0" smtClean="0"/>
            <a:t>退换货确认</a:t>
          </a:r>
          <a:endParaRPr lang="zh-CN" altLang="en-US" sz="1600" dirty="0"/>
        </a:p>
      </dgm:t>
    </dgm:pt>
    <dgm:pt modelId="{5090FA84-CD94-4A1A-84D8-6EC14B03F045}" type="parTrans" cxnId="{2F567B67-7099-4F2E-8AD4-6573CECA18FB}">
      <dgm:prSet/>
      <dgm:spPr/>
      <dgm:t>
        <a:bodyPr/>
        <a:lstStyle/>
        <a:p>
          <a:endParaRPr lang="zh-CN" altLang="en-US" sz="1600"/>
        </a:p>
      </dgm:t>
    </dgm:pt>
    <dgm:pt modelId="{FF683389-EA07-4BAD-A06F-FE996661F226}" type="sibTrans" cxnId="{2F567B67-7099-4F2E-8AD4-6573CECA18FB}">
      <dgm:prSet custT="1"/>
      <dgm:spPr/>
      <dgm:t>
        <a:bodyPr/>
        <a:lstStyle/>
        <a:p>
          <a:endParaRPr lang="zh-CN" altLang="en-US" sz="1100"/>
        </a:p>
      </dgm:t>
    </dgm:pt>
    <dgm:pt modelId="{D960B1A6-C44E-4ED1-B6F8-4EEE122A5321}">
      <dgm:prSet phldrT="[文本]" custT="1"/>
      <dgm:spPr/>
      <dgm:t>
        <a:bodyPr/>
        <a:lstStyle/>
        <a:p>
          <a:r>
            <a:rPr lang="zh-CN" altLang="en-US" sz="1600" dirty="0" smtClean="0"/>
            <a:t>商品退回</a:t>
          </a:r>
          <a:endParaRPr lang="zh-CN" altLang="en-US" sz="1600" dirty="0"/>
        </a:p>
      </dgm:t>
    </dgm:pt>
    <dgm:pt modelId="{964E68F3-05FC-448D-B8C1-6286A60A9A24}" type="parTrans" cxnId="{9A627F9F-E7CE-477D-962A-330087AF4344}">
      <dgm:prSet/>
      <dgm:spPr/>
      <dgm:t>
        <a:bodyPr/>
        <a:lstStyle/>
        <a:p>
          <a:endParaRPr lang="zh-CN" altLang="en-US" sz="1600"/>
        </a:p>
      </dgm:t>
    </dgm:pt>
    <dgm:pt modelId="{A522EACD-C62C-4F16-8358-8C4F18C4C2B1}" type="sibTrans" cxnId="{9A627F9F-E7CE-477D-962A-330087AF4344}">
      <dgm:prSet custT="1"/>
      <dgm:spPr/>
      <dgm:t>
        <a:bodyPr/>
        <a:lstStyle/>
        <a:p>
          <a:endParaRPr lang="zh-CN" altLang="en-US" sz="1100"/>
        </a:p>
      </dgm:t>
    </dgm:pt>
    <dgm:pt modelId="{7D775DE8-B5C9-4381-84FA-57D780480B19}">
      <dgm:prSet phldrT="[文本]" custT="1"/>
      <dgm:spPr/>
      <dgm:t>
        <a:bodyPr/>
        <a:lstStyle/>
        <a:p>
          <a:r>
            <a:rPr lang="zh-CN" altLang="en-US" sz="1600" dirty="0" smtClean="0"/>
            <a:t>办理退换货</a:t>
          </a:r>
          <a:endParaRPr lang="zh-CN" altLang="en-US" sz="1600" dirty="0"/>
        </a:p>
      </dgm:t>
    </dgm:pt>
    <dgm:pt modelId="{DCA079A6-9043-41E2-B6FA-A468499E8A08}" type="parTrans" cxnId="{ABAA853E-86BA-40E0-B292-3C74098C6230}">
      <dgm:prSet/>
      <dgm:spPr/>
      <dgm:t>
        <a:bodyPr/>
        <a:lstStyle/>
        <a:p>
          <a:endParaRPr lang="zh-CN" altLang="en-US" sz="1600"/>
        </a:p>
      </dgm:t>
    </dgm:pt>
    <dgm:pt modelId="{07FD8714-6F8F-48EE-B94D-DDCC4191150C}" type="sibTrans" cxnId="{ABAA853E-86BA-40E0-B292-3C74098C6230}">
      <dgm:prSet/>
      <dgm:spPr/>
      <dgm:t>
        <a:bodyPr/>
        <a:lstStyle/>
        <a:p>
          <a:endParaRPr lang="zh-CN" altLang="en-US" sz="1600"/>
        </a:p>
      </dgm:t>
    </dgm:pt>
    <dgm:pt modelId="{B1D86CE0-FCAB-4AD4-8F2F-EDC9D7FF31E2}" type="pres">
      <dgm:prSet presAssocID="{D63D2938-4ACA-4D87-81CB-6E31CA13FAA6}" presName="Name0" presStyleCnt="0">
        <dgm:presLayoutVars>
          <dgm:dir/>
          <dgm:resizeHandles val="exact"/>
        </dgm:presLayoutVars>
      </dgm:prSet>
      <dgm:spPr/>
    </dgm:pt>
    <dgm:pt modelId="{9E6B29FA-4B21-4466-BF62-8D3C1FDBE98F}" type="pres">
      <dgm:prSet presAssocID="{5CA9FAB7-0011-46BF-94A0-3335BDEEFD7A}" presName="node" presStyleLbl="node1" presStyleIdx="0" presStyleCnt="4">
        <dgm:presLayoutVars>
          <dgm:bulletEnabled val="1"/>
        </dgm:presLayoutVars>
      </dgm:prSet>
      <dgm:spPr/>
      <dgm:t>
        <a:bodyPr/>
        <a:lstStyle/>
        <a:p>
          <a:endParaRPr lang="zh-CN" altLang="en-US"/>
        </a:p>
      </dgm:t>
    </dgm:pt>
    <dgm:pt modelId="{79E6B95B-EBC1-4C91-903B-D3ADCDBDDD5F}" type="pres">
      <dgm:prSet presAssocID="{DDD50F74-4093-4FFC-B800-D39BADA45D65}" presName="sibTrans" presStyleLbl="sibTrans2D1" presStyleIdx="0" presStyleCnt="3"/>
      <dgm:spPr/>
      <dgm:t>
        <a:bodyPr/>
        <a:lstStyle/>
        <a:p>
          <a:endParaRPr lang="zh-CN" altLang="en-US"/>
        </a:p>
      </dgm:t>
    </dgm:pt>
    <dgm:pt modelId="{46025FEF-BD98-4A52-96C3-0DDD3BC13AEF}" type="pres">
      <dgm:prSet presAssocID="{DDD50F74-4093-4FFC-B800-D39BADA45D65}" presName="connectorText" presStyleLbl="sibTrans2D1" presStyleIdx="0" presStyleCnt="3"/>
      <dgm:spPr/>
      <dgm:t>
        <a:bodyPr/>
        <a:lstStyle/>
        <a:p>
          <a:endParaRPr lang="zh-CN" altLang="en-US"/>
        </a:p>
      </dgm:t>
    </dgm:pt>
    <dgm:pt modelId="{BE6913CB-464D-4BEF-846B-8C4AE5E01D92}" type="pres">
      <dgm:prSet presAssocID="{6E833A38-2F1A-4612-A22B-E356CBB8F2D6}" presName="node" presStyleLbl="node1" presStyleIdx="1" presStyleCnt="4">
        <dgm:presLayoutVars>
          <dgm:bulletEnabled val="1"/>
        </dgm:presLayoutVars>
      </dgm:prSet>
      <dgm:spPr/>
      <dgm:t>
        <a:bodyPr/>
        <a:lstStyle/>
        <a:p>
          <a:endParaRPr lang="zh-CN" altLang="en-US"/>
        </a:p>
      </dgm:t>
    </dgm:pt>
    <dgm:pt modelId="{AD879ADA-8A66-4818-98FD-671FFC65C1DD}" type="pres">
      <dgm:prSet presAssocID="{FF683389-EA07-4BAD-A06F-FE996661F226}" presName="sibTrans" presStyleLbl="sibTrans2D1" presStyleIdx="1" presStyleCnt="3"/>
      <dgm:spPr/>
      <dgm:t>
        <a:bodyPr/>
        <a:lstStyle/>
        <a:p>
          <a:endParaRPr lang="zh-CN" altLang="en-US"/>
        </a:p>
      </dgm:t>
    </dgm:pt>
    <dgm:pt modelId="{B700B5EC-23B3-417D-B735-3FF77AB17FFF}" type="pres">
      <dgm:prSet presAssocID="{FF683389-EA07-4BAD-A06F-FE996661F226}" presName="connectorText" presStyleLbl="sibTrans2D1" presStyleIdx="1" presStyleCnt="3"/>
      <dgm:spPr/>
      <dgm:t>
        <a:bodyPr/>
        <a:lstStyle/>
        <a:p>
          <a:endParaRPr lang="zh-CN" altLang="en-US"/>
        </a:p>
      </dgm:t>
    </dgm:pt>
    <dgm:pt modelId="{C64B5F6C-134B-4978-8803-9F2DF5B31F20}" type="pres">
      <dgm:prSet presAssocID="{D960B1A6-C44E-4ED1-B6F8-4EEE122A5321}" presName="node" presStyleLbl="node1" presStyleIdx="2" presStyleCnt="4">
        <dgm:presLayoutVars>
          <dgm:bulletEnabled val="1"/>
        </dgm:presLayoutVars>
      </dgm:prSet>
      <dgm:spPr/>
      <dgm:t>
        <a:bodyPr/>
        <a:lstStyle/>
        <a:p>
          <a:endParaRPr lang="zh-CN" altLang="en-US"/>
        </a:p>
      </dgm:t>
    </dgm:pt>
    <dgm:pt modelId="{6B35F2E3-449D-433D-949C-BEBB0F0E7899}" type="pres">
      <dgm:prSet presAssocID="{A522EACD-C62C-4F16-8358-8C4F18C4C2B1}" presName="sibTrans" presStyleLbl="sibTrans2D1" presStyleIdx="2" presStyleCnt="3"/>
      <dgm:spPr/>
      <dgm:t>
        <a:bodyPr/>
        <a:lstStyle/>
        <a:p>
          <a:endParaRPr lang="zh-CN" altLang="en-US"/>
        </a:p>
      </dgm:t>
    </dgm:pt>
    <dgm:pt modelId="{85E25970-B71F-4D6B-800C-DD719AE19C91}" type="pres">
      <dgm:prSet presAssocID="{A522EACD-C62C-4F16-8358-8C4F18C4C2B1}" presName="connectorText" presStyleLbl="sibTrans2D1" presStyleIdx="2" presStyleCnt="3"/>
      <dgm:spPr/>
      <dgm:t>
        <a:bodyPr/>
        <a:lstStyle/>
        <a:p>
          <a:endParaRPr lang="zh-CN" altLang="en-US"/>
        </a:p>
      </dgm:t>
    </dgm:pt>
    <dgm:pt modelId="{FFF915A4-7E18-4226-AF2D-DE066E191ADF}" type="pres">
      <dgm:prSet presAssocID="{7D775DE8-B5C9-4381-84FA-57D780480B19}" presName="node" presStyleLbl="node1" presStyleIdx="3" presStyleCnt="4">
        <dgm:presLayoutVars>
          <dgm:bulletEnabled val="1"/>
        </dgm:presLayoutVars>
      </dgm:prSet>
      <dgm:spPr/>
      <dgm:t>
        <a:bodyPr/>
        <a:lstStyle/>
        <a:p>
          <a:endParaRPr lang="zh-CN" altLang="en-US"/>
        </a:p>
      </dgm:t>
    </dgm:pt>
  </dgm:ptLst>
  <dgm:cxnLst>
    <dgm:cxn modelId="{2F567B67-7099-4F2E-8AD4-6573CECA18FB}" srcId="{D63D2938-4ACA-4D87-81CB-6E31CA13FAA6}" destId="{6E833A38-2F1A-4612-A22B-E356CBB8F2D6}" srcOrd="1" destOrd="0" parTransId="{5090FA84-CD94-4A1A-84D8-6EC14B03F045}" sibTransId="{FF683389-EA07-4BAD-A06F-FE996661F226}"/>
    <dgm:cxn modelId="{E068CE71-183C-429E-A693-13B8AD51BF69}" type="presOf" srcId="{FF683389-EA07-4BAD-A06F-FE996661F226}" destId="{B700B5EC-23B3-417D-B735-3FF77AB17FFF}" srcOrd="1" destOrd="0" presId="urn:microsoft.com/office/officeart/2005/8/layout/process1"/>
    <dgm:cxn modelId="{9F457413-4F0C-43E8-8F5B-4EFAB322CECF}" type="presOf" srcId="{A522EACD-C62C-4F16-8358-8C4F18C4C2B1}" destId="{6B35F2E3-449D-433D-949C-BEBB0F0E7899}" srcOrd="0" destOrd="0" presId="urn:microsoft.com/office/officeart/2005/8/layout/process1"/>
    <dgm:cxn modelId="{A5005A9C-E804-4DDE-9314-4CC4584DC335}" type="presOf" srcId="{6E833A38-2F1A-4612-A22B-E356CBB8F2D6}" destId="{BE6913CB-464D-4BEF-846B-8C4AE5E01D92}" srcOrd="0" destOrd="0" presId="urn:microsoft.com/office/officeart/2005/8/layout/process1"/>
    <dgm:cxn modelId="{64746EA1-5806-4BC1-97BE-E7362310FE21}" type="presOf" srcId="{7D775DE8-B5C9-4381-84FA-57D780480B19}" destId="{FFF915A4-7E18-4226-AF2D-DE066E191ADF}" srcOrd="0" destOrd="0" presId="urn:microsoft.com/office/officeart/2005/8/layout/process1"/>
    <dgm:cxn modelId="{978F5887-B0E8-4B43-BC37-A39CB0584C43}" srcId="{D63D2938-4ACA-4D87-81CB-6E31CA13FAA6}" destId="{5CA9FAB7-0011-46BF-94A0-3335BDEEFD7A}" srcOrd="0" destOrd="0" parTransId="{2E65C2F0-A617-4F91-A288-70C5636721DC}" sibTransId="{DDD50F74-4093-4FFC-B800-D39BADA45D65}"/>
    <dgm:cxn modelId="{22DE9777-25DA-4B65-97CF-1CD60F756C83}" type="presOf" srcId="{D63D2938-4ACA-4D87-81CB-6E31CA13FAA6}" destId="{B1D86CE0-FCAB-4AD4-8F2F-EDC9D7FF31E2}" srcOrd="0" destOrd="0" presId="urn:microsoft.com/office/officeart/2005/8/layout/process1"/>
    <dgm:cxn modelId="{3D0D91D7-0E14-4341-96F1-DC22E3903114}" type="presOf" srcId="{D960B1A6-C44E-4ED1-B6F8-4EEE122A5321}" destId="{C64B5F6C-134B-4978-8803-9F2DF5B31F20}" srcOrd="0" destOrd="0" presId="urn:microsoft.com/office/officeart/2005/8/layout/process1"/>
    <dgm:cxn modelId="{ABAA853E-86BA-40E0-B292-3C74098C6230}" srcId="{D63D2938-4ACA-4D87-81CB-6E31CA13FAA6}" destId="{7D775DE8-B5C9-4381-84FA-57D780480B19}" srcOrd="3" destOrd="0" parTransId="{DCA079A6-9043-41E2-B6FA-A468499E8A08}" sibTransId="{07FD8714-6F8F-48EE-B94D-DDCC4191150C}"/>
    <dgm:cxn modelId="{91F51FC1-D0FD-4F5A-A2FF-032E05F37C7E}" type="presOf" srcId="{DDD50F74-4093-4FFC-B800-D39BADA45D65}" destId="{79E6B95B-EBC1-4C91-903B-D3ADCDBDDD5F}" srcOrd="0" destOrd="0" presId="urn:microsoft.com/office/officeart/2005/8/layout/process1"/>
    <dgm:cxn modelId="{FEE17D4E-6C2A-40E6-B4ED-321CB180E614}" type="presOf" srcId="{5CA9FAB7-0011-46BF-94A0-3335BDEEFD7A}" destId="{9E6B29FA-4B21-4466-BF62-8D3C1FDBE98F}" srcOrd="0" destOrd="0" presId="urn:microsoft.com/office/officeart/2005/8/layout/process1"/>
    <dgm:cxn modelId="{544A0EA4-BED0-4020-99A4-E9C6F3DA4FF2}" type="presOf" srcId="{DDD50F74-4093-4FFC-B800-D39BADA45D65}" destId="{46025FEF-BD98-4A52-96C3-0DDD3BC13AEF}" srcOrd="1" destOrd="0" presId="urn:microsoft.com/office/officeart/2005/8/layout/process1"/>
    <dgm:cxn modelId="{D7199DDC-6371-4E2C-B003-91DF1A539DE6}" type="presOf" srcId="{A522EACD-C62C-4F16-8358-8C4F18C4C2B1}" destId="{85E25970-B71F-4D6B-800C-DD719AE19C91}" srcOrd="1" destOrd="0" presId="urn:microsoft.com/office/officeart/2005/8/layout/process1"/>
    <dgm:cxn modelId="{22AADF0E-3C36-44D3-83A7-B0BD488CE4A5}" type="presOf" srcId="{FF683389-EA07-4BAD-A06F-FE996661F226}" destId="{AD879ADA-8A66-4818-98FD-671FFC65C1DD}" srcOrd="0" destOrd="0" presId="urn:microsoft.com/office/officeart/2005/8/layout/process1"/>
    <dgm:cxn modelId="{9A627F9F-E7CE-477D-962A-330087AF4344}" srcId="{D63D2938-4ACA-4D87-81CB-6E31CA13FAA6}" destId="{D960B1A6-C44E-4ED1-B6F8-4EEE122A5321}" srcOrd="2" destOrd="0" parTransId="{964E68F3-05FC-448D-B8C1-6286A60A9A24}" sibTransId="{A522EACD-C62C-4F16-8358-8C4F18C4C2B1}"/>
    <dgm:cxn modelId="{7199CCC6-899C-4B8A-886B-018C6B8145A5}" type="presParOf" srcId="{B1D86CE0-FCAB-4AD4-8F2F-EDC9D7FF31E2}" destId="{9E6B29FA-4B21-4466-BF62-8D3C1FDBE98F}" srcOrd="0" destOrd="0" presId="urn:microsoft.com/office/officeart/2005/8/layout/process1"/>
    <dgm:cxn modelId="{82A0E6AD-B068-4DEE-B80C-A65623175A5E}" type="presParOf" srcId="{B1D86CE0-FCAB-4AD4-8F2F-EDC9D7FF31E2}" destId="{79E6B95B-EBC1-4C91-903B-D3ADCDBDDD5F}" srcOrd="1" destOrd="0" presId="urn:microsoft.com/office/officeart/2005/8/layout/process1"/>
    <dgm:cxn modelId="{09A80041-1986-418F-9E09-2396AEB0264F}" type="presParOf" srcId="{79E6B95B-EBC1-4C91-903B-D3ADCDBDDD5F}" destId="{46025FEF-BD98-4A52-96C3-0DDD3BC13AEF}" srcOrd="0" destOrd="0" presId="urn:microsoft.com/office/officeart/2005/8/layout/process1"/>
    <dgm:cxn modelId="{6C4228F9-F9FA-493F-B3EE-522723F4CD3A}" type="presParOf" srcId="{B1D86CE0-FCAB-4AD4-8F2F-EDC9D7FF31E2}" destId="{BE6913CB-464D-4BEF-846B-8C4AE5E01D92}" srcOrd="2" destOrd="0" presId="urn:microsoft.com/office/officeart/2005/8/layout/process1"/>
    <dgm:cxn modelId="{EF03C9CD-732B-4AD8-9D4F-AEE2D37D37E5}" type="presParOf" srcId="{B1D86CE0-FCAB-4AD4-8F2F-EDC9D7FF31E2}" destId="{AD879ADA-8A66-4818-98FD-671FFC65C1DD}" srcOrd="3" destOrd="0" presId="urn:microsoft.com/office/officeart/2005/8/layout/process1"/>
    <dgm:cxn modelId="{CD199676-EC91-4FB9-B29A-CB1718CAE28F}" type="presParOf" srcId="{AD879ADA-8A66-4818-98FD-671FFC65C1DD}" destId="{B700B5EC-23B3-417D-B735-3FF77AB17FFF}" srcOrd="0" destOrd="0" presId="urn:microsoft.com/office/officeart/2005/8/layout/process1"/>
    <dgm:cxn modelId="{2AB6874E-35E8-4A1C-8694-2A4EE183FFA8}" type="presParOf" srcId="{B1D86CE0-FCAB-4AD4-8F2F-EDC9D7FF31E2}" destId="{C64B5F6C-134B-4978-8803-9F2DF5B31F20}" srcOrd="4" destOrd="0" presId="urn:microsoft.com/office/officeart/2005/8/layout/process1"/>
    <dgm:cxn modelId="{F99E8B05-E43E-487D-88F6-45E9F04BA061}" type="presParOf" srcId="{B1D86CE0-FCAB-4AD4-8F2F-EDC9D7FF31E2}" destId="{6B35F2E3-449D-433D-949C-BEBB0F0E7899}" srcOrd="5" destOrd="0" presId="urn:microsoft.com/office/officeart/2005/8/layout/process1"/>
    <dgm:cxn modelId="{42C50C62-6829-4713-BCCB-8FCA47A7812D}" type="presParOf" srcId="{6B35F2E3-449D-433D-949C-BEBB0F0E7899}" destId="{85E25970-B71F-4D6B-800C-DD719AE19C91}" srcOrd="0" destOrd="0" presId="urn:microsoft.com/office/officeart/2005/8/layout/process1"/>
    <dgm:cxn modelId="{F9912727-A68D-4885-8E8C-81F92D05F3F3}" type="presParOf" srcId="{B1D86CE0-FCAB-4AD4-8F2F-EDC9D7FF31E2}" destId="{FFF915A4-7E18-4226-AF2D-DE066E191ADF}" srcOrd="6"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3D2938-4ACA-4D87-81CB-6E31CA13FAA6}" type="doc">
      <dgm:prSet loTypeId="urn:microsoft.com/office/officeart/2005/8/layout/process1" loCatId="process" qsTypeId="urn:microsoft.com/office/officeart/2005/8/quickstyle/simple1" qsCatId="simple" csTypeId="urn:microsoft.com/office/officeart/2005/8/colors/colorful1" csCatId="colorful" phldr="1"/>
      <dgm:spPr/>
    </dgm:pt>
    <dgm:pt modelId="{5CA9FAB7-0011-46BF-94A0-3335BDEEFD7A}">
      <dgm:prSet phldrT="[文本]" custT="1"/>
      <dgm:spPr/>
      <dgm:t>
        <a:bodyPr/>
        <a:lstStyle/>
        <a:p>
          <a:r>
            <a:rPr lang="zh-CN" altLang="en-US" sz="1600" dirty="0" smtClean="0"/>
            <a:t>退换货申请</a:t>
          </a:r>
          <a:endParaRPr lang="zh-CN" altLang="en-US" sz="1600" dirty="0"/>
        </a:p>
      </dgm:t>
    </dgm:pt>
    <dgm:pt modelId="{2E65C2F0-A617-4F91-A288-70C5636721DC}" type="parTrans" cxnId="{978F5887-B0E8-4B43-BC37-A39CB0584C43}">
      <dgm:prSet/>
      <dgm:spPr/>
      <dgm:t>
        <a:bodyPr/>
        <a:lstStyle/>
        <a:p>
          <a:endParaRPr lang="zh-CN" altLang="en-US" sz="1600"/>
        </a:p>
      </dgm:t>
    </dgm:pt>
    <dgm:pt modelId="{DDD50F74-4093-4FFC-B800-D39BADA45D65}" type="sibTrans" cxnId="{978F5887-B0E8-4B43-BC37-A39CB0584C43}">
      <dgm:prSet custT="1"/>
      <dgm:spPr/>
      <dgm:t>
        <a:bodyPr/>
        <a:lstStyle/>
        <a:p>
          <a:endParaRPr lang="zh-CN" altLang="en-US" sz="1100"/>
        </a:p>
      </dgm:t>
    </dgm:pt>
    <dgm:pt modelId="{6E833A38-2F1A-4612-A22B-E356CBB8F2D6}">
      <dgm:prSet phldrT="[文本]" custT="1"/>
      <dgm:spPr/>
      <dgm:t>
        <a:bodyPr/>
        <a:lstStyle/>
        <a:p>
          <a:r>
            <a:rPr lang="zh-CN" altLang="en-US" sz="1600" dirty="0" smtClean="0"/>
            <a:t>退换货确认</a:t>
          </a:r>
          <a:endParaRPr lang="zh-CN" altLang="en-US" sz="1600" dirty="0"/>
        </a:p>
      </dgm:t>
    </dgm:pt>
    <dgm:pt modelId="{5090FA84-CD94-4A1A-84D8-6EC14B03F045}" type="parTrans" cxnId="{2F567B67-7099-4F2E-8AD4-6573CECA18FB}">
      <dgm:prSet/>
      <dgm:spPr/>
      <dgm:t>
        <a:bodyPr/>
        <a:lstStyle/>
        <a:p>
          <a:endParaRPr lang="zh-CN" altLang="en-US" sz="1600"/>
        </a:p>
      </dgm:t>
    </dgm:pt>
    <dgm:pt modelId="{FF683389-EA07-4BAD-A06F-FE996661F226}" type="sibTrans" cxnId="{2F567B67-7099-4F2E-8AD4-6573CECA18FB}">
      <dgm:prSet custT="1"/>
      <dgm:spPr/>
      <dgm:t>
        <a:bodyPr/>
        <a:lstStyle/>
        <a:p>
          <a:endParaRPr lang="zh-CN" altLang="en-US" sz="1100"/>
        </a:p>
      </dgm:t>
    </dgm:pt>
    <dgm:pt modelId="{D960B1A6-C44E-4ED1-B6F8-4EEE122A5321}">
      <dgm:prSet phldrT="[文本]" custT="1"/>
      <dgm:spPr/>
      <dgm:t>
        <a:bodyPr/>
        <a:lstStyle/>
        <a:p>
          <a:r>
            <a:rPr lang="zh-CN" altLang="en-US" sz="1600" dirty="0" smtClean="0"/>
            <a:t>商品退回</a:t>
          </a:r>
          <a:endParaRPr lang="zh-CN" altLang="en-US" sz="1600" dirty="0"/>
        </a:p>
      </dgm:t>
    </dgm:pt>
    <dgm:pt modelId="{964E68F3-05FC-448D-B8C1-6286A60A9A24}" type="parTrans" cxnId="{9A627F9F-E7CE-477D-962A-330087AF4344}">
      <dgm:prSet/>
      <dgm:spPr/>
      <dgm:t>
        <a:bodyPr/>
        <a:lstStyle/>
        <a:p>
          <a:endParaRPr lang="zh-CN" altLang="en-US" sz="1600"/>
        </a:p>
      </dgm:t>
    </dgm:pt>
    <dgm:pt modelId="{A522EACD-C62C-4F16-8358-8C4F18C4C2B1}" type="sibTrans" cxnId="{9A627F9F-E7CE-477D-962A-330087AF4344}">
      <dgm:prSet custT="1"/>
      <dgm:spPr/>
      <dgm:t>
        <a:bodyPr/>
        <a:lstStyle/>
        <a:p>
          <a:endParaRPr lang="zh-CN" altLang="en-US" sz="1100"/>
        </a:p>
      </dgm:t>
    </dgm:pt>
    <dgm:pt modelId="{7D775DE8-B5C9-4381-84FA-57D780480B19}">
      <dgm:prSet phldrT="[文本]" custT="1"/>
      <dgm:spPr/>
      <dgm:t>
        <a:bodyPr/>
        <a:lstStyle/>
        <a:p>
          <a:r>
            <a:rPr lang="zh-CN" altLang="en-US" sz="1600" dirty="0" smtClean="0"/>
            <a:t>办理退换货</a:t>
          </a:r>
          <a:endParaRPr lang="zh-CN" altLang="en-US" sz="1600" dirty="0"/>
        </a:p>
      </dgm:t>
    </dgm:pt>
    <dgm:pt modelId="{DCA079A6-9043-41E2-B6FA-A468499E8A08}" type="parTrans" cxnId="{ABAA853E-86BA-40E0-B292-3C74098C6230}">
      <dgm:prSet/>
      <dgm:spPr/>
      <dgm:t>
        <a:bodyPr/>
        <a:lstStyle/>
        <a:p>
          <a:endParaRPr lang="zh-CN" altLang="en-US" sz="1600"/>
        </a:p>
      </dgm:t>
    </dgm:pt>
    <dgm:pt modelId="{07FD8714-6F8F-48EE-B94D-DDCC4191150C}" type="sibTrans" cxnId="{ABAA853E-86BA-40E0-B292-3C74098C6230}">
      <dgm:prSet/>
      <dgm:spPr/>
      <dgm:t>
        <a:bodyPr/>
        <a:lstStyle/>
        <a:p>
          <a:endParaRPr lang="zh-CN" altLang="en-US" sz="1600"/>
        </a:p>
      </dgm:t>
    </dgm:pt>
    <dgm:pt modelId="{B1D86CE0-FCAB-4AD4-8F2F-EDC9D7FF31E2}" type="pres">
      <dgm:prSet presAssocID="{D63D2938-4ACA-4D87-81CB-6E31CA13FAA6}" presName="Name0" presStyleCnt="0">
        <dgm:presLayoutVars>
          <dgm:dir/>
          <dgm:resizeHandles val="exact"/>
        </dgm:presLayoutVars>
      </dgm:prSet>
      <dgm:spPr/>
    </dgm:pt>
    <dgm:pt modelId="{9E6B29FA-4B21-4466-BF62-8D3C1FDBE98F}" type="pres">
      <dgm:prSet presAssocID="{5CA9FAB7-0011-46BF-94A0-3335BDEEFD7A}" presName="node" presStyleLbl="node1" presStyleIdx="0" presStyleCnt="4">
        <dgm:presLayoutVars>
          <dgm:bulletEnabled val="1"/>
        </dgm:presLayoutVars>
      </dgm:prSet>
      <dgm:spPr/>
      <dgm:t>
        <a:bodyPr/>
        <a:lstStyle/>
        <a:p>
          <a:endParaRPr lang="zh-CN" altLang="en-US"/>
        </a:p>
      </dgm:t>
    </dgm:pt>
    <dgm:pt modelId="{79E6B95B-EBC1-4C91-903B-D3ADCDBDDD5F}" type="pres">
      <dgm:prSet presAssocID="{DDD50F74-4093-4FFC-B800-D39BADA45D65}" presName="sibTrans" presStyleLbl="sibTrans2D1" presStyleIdx="0" presStyleCnt="3"/>
      <dgm:spPr/>
      <dgm:t>
        <a:bodyPr/>
        <a:lstStyle/>
        <a:p>
          <a:endParaRPr lang="zh-CN" altLang="en-US"/>
        </a:p>
      </dgm:t>
    </dgm:pt>
    <dgm:pt modelId="{46025FEF-BD98-4A52-96C3-0DDD3BC13AEF}" type="pres">
      <dgm:prSet presAssocID="{DDD50F74-4093-4FFC-B800-D39BADA45D65}" presName="connectorText" presStyleLbl="sibTrans2D1" presStyleIdx="0" presStyleCnt="3"/>
      <dgm:spPr/>
      <dgm:t>
        <a:bodyPr/>
        <a:lstStyle/>
        <a:p>
          <a:endParaRPr lang="zh-CN" altLang="en-US"/>
        </a:p>
      </dgm:t>
    </dgm:pt>
    <dgm:pt modelId="{BE6913CB-464D-4BEF-846B-8C4AE5E01D92}" type="pres">
      <dgm:prSet presAssocID="{6E833A38-2F1A-4612-A22B-E356CBB8F2D6}" presName="node" presStyleLbl="node1" presStyleIdx="1" presStyleCnt="4">
        <dgm:presLayoutVars>
          <dgm:bulletEnabled val="1"/>
        </dgm:presLayoutVars>
      </dgm:prSet>
      <dgm:spPr/>
      <dgm:t>
        <a:bodyPr/>
        <a:lstStyle/>
        <a:p>
          <a:endParaRPr lang="zh-CN" altLang="en-US"/>
        </a:p>
      </dgm:t>
    </dgm:pt>
    <dgm:pt modelId="{AD879ADA-8A66-4818-98FD-671FFC65C1DD}" type="pres">
      <dgm:prSet presAssocID="{FF683389-EA07-4BAD-A06F-FE996661F226}" presName="sibTrans" presStyleLbl="sibTrans2D1" presStyleIdx="1" presStyleCnt="3"/>
      <dgm:spPr/>
      <dgm:t>
        <a:bodyPr/>
        <a:lstStyle/>
        <a:p>
          <a:endParaRPr lang="zh-CN" altLang="en-US"/>
        </a:p>
      </dgm:t>
    </dgm:pt>
    <dgm:pt modelId="{B700B5EC-23B3-417D-B735-3FF77AB17FFF}" type="pres">
      <dgm:prSet presAssocID="{FF683389-EA07-4BAD-A06F-FE996661F226}" presName="connectorText" presStyleLbl="sibTrans2D1" presStyleIdx="1" presStyleCnt="3"/>
      <dgm:spPr/>
      <dgm:t>
        <a:bodyPr/>
        <a:lstStyle/>
        <a:p>
          <a:endParaRPr lang="zh-CN" altLang="en-US"/>
        </a:p>
      </dgm:t>
    </dgm:pt>
    <dgm:pt modelId="{C64B5F6C-134B-4978-8803-9F2DF5B31F20}" type="pres">
      <dgm:prSet presAssocID="{D960B1A6-C44E-4ED1-B6F8-4EEE122A5321}" presName="node" presStyleLbl="node1" presStyleIdx="2" presStyleCnt="4">
        <dgm:presLayoutVars>
          <dgm:bulletEnabled val="1"/>
        </dgm:presLayoutVars>
      </dgm:prSet>
      <dgm:spPr/>
      <dgm:t>
        <a:bodyPr/>
        <a:lstStyle/>
        <a:p>
          <a:endParaRPr lang="zh-CN" altLang="en-US"/>
        </a:p>
      </dgm:t>
    </dgm:pt>
    <dgm:pt modelId="{6B35F2E3-449D-433D-949C-BEBB0F0E7899}" type="pres">
      <dgm:prSet presAssocID="{A522EACD-C62C-4F16-8358-8C4F18C4C2B1}" presName="sibTrans" presStyleLbl="sibTrans2D1" presStyleIdx="2" presStyleCnt="3"/>
      <dgm:spPr/>
      <dgm:t>
        <a:bodyPr/>
        <a:lstStyle/>
        <a:p>
          <a:endParaRPr lang="zh-CN" altLang="en-US"/>
        </a:p>
      </dgm:t>
    </dgm:pt>
    <dgm:pt modelId="{85E25970-B71F-4D6B-800C-DD719AE19C91}" type="pres">
      <dgm:prSet presAssocID="{A522EACD-C62C-4F16-8358-8C4F18C4C2B1}" presName="connectorText" presStyleLbl="sibTrans2D1" presStyleIdx="2" presStyleCnt="3"/>
      <dgm:spPr/>
      <dgm:t>
        <a:bodyPr/>
        <a:lstStyle/>
        <a:p>
          <a:endParaRPr lang="zh-CN" altLang="en-US"/>
        </a:p>
      </dgm:t>
    </dgm:pt>
    <dgm:pt modelId="{FFF915A4-7E18-4226-AF2D-DE066E191ADF}" type="pres">
      <dgm:prSet presAssocID="{7D775DE8-B5C9-4381-84FA-57D780480B19}" presName="node" presStyleLbl="node1" presStyleIdx="3" presStyleCnt="4">
        <dgm:presLayoutVars>
          <dgm:bulletEnabled val="1"/>
        </dgm:presLayoutVars>
      </dgm:prSet>
      <dgm:spPr/>
      <dgm:t>
        <a:bodyPr/>
        <a:lstStyle/>
        <a:p>
          <a:endParaRPr lang="zh-CN" altLang="en-US"/>
        </a:p>
      </dgm:t>
    </dgm:pt>
  </dgm:ptLst>
  <dgm:cxnLst>
    <dgm:cxn modelId="{2F567B67-7099-4F2E-8AD4-6573CECA18FB}" srcId="{D63D2938-4ACA-4D87-81CB-6E31CA13FAA6}" destId="{6E833A38-2F1A-4612-A22B-E356CBB8F2D6}" srcOrd="1" destOrd="0" parTransId="{5090FA84-CD94-4A1A-84D8-6EC14B03F045}" sibTransId="{FF683389-EA07-4BAD-A06F-FE996661F226}"/>
    <dgm:cxn modelId="{6E3E07BA-1524-4FE7-B516-518661C1E50B}" type="presOf" srcId="{A522EACD-C62C-4F16-8358-8C4F18C4C2B1}" destId="{85E25970-B71F-4D6B-800C-DD719AE19C91}" srcOrd="1" destOrd="0" presId="urn:microsoft.com/office/officeart/2005/8/layout/process1"/>
    <dgm:cxn modelId="{614B51EB-00F9-49F9-967C-8DA85CFDEE8E}" type="presOf" srcId="{DDD50F74-4093-4FFC-B800-D39BADA45D65}" destId="{79E6B95B-EBC1-4C91-903B-D3ADCDBDDD5F}" srcOrd="0" destOrd="0" presId="urn:microsoft.com/office/officeart/2005/8/layout/process1"/>
    <dgm:cxn modelId="{978F5887-B0E8-4B43-BC37-A39CB0584C43}" srcId="{D63D2938-4ACA-4D87-81CB-6E31CA13FAA6}" destId="{5CA9FAB7-0011-46BF-94A0-3335BDEEFD7A}" srcOrd="0" destOrd="0" parTransId="{2E65C2F0-A617-4F91-A288-70C5636721DC}" sibTransId="{DDD50F74-4093-4FFC-B800-D39BADA45D65}"/>
    <dgm:cxn modelId="{E331185E-5E8A-4E77-9CE6-1ACBE26FD568}" type="presOf" srcId="{FF683389-EA07-4BAD-A06F-FE996661F226}" destId="{AD879ADA-8A66-4818-98FD-671FFC65C1DD}" srcOrd="0" destOrd="0" presId="urn:microsoft.com/office/officeart/2005/8/layout/process1"/>
    <dgm:cxn modelId="{79045608-C6EA-4171-BBA7-0E53460FC06A}" type="presOf" srcId="{D63D2938-4ACA-4D87-81CB-6E31CA13FAA6}" destId="{B1D86CE0-FCAB-4AD4-8F2F-EDC9D7FF31E2}" srcOrd="0" destOrd="0" presId="urn:microsoft.com/office/officeart/2005/8/layout/process1"/>
    <dgm:cxn modelId="{ABAA853E-86BA-40E0-B292-3C74098C6230}" srcId="{D63D2938-4ACA-4D87-81CB-6E31CA13FAA6}" destId="{7D775DE8-B5C9-4381-84FA-57D780480B19}" srcOrd="3" destOrd="0" parTransId="{DCA079A6-9043-41E2-B6FA-A468499E8A08}" sibTransId="{07FD8714-6F8F-48EE-B94D-DDCC4191150C}"/>
    <dgm:cxn modelId="{C0A16C2A-B874-4F04-B751-6269AE0B14C3}" type="presOf" srcId="{D960B1A6-C44E-4ED1-B6F8-4EEE122A5321}" destId="{C64B5F6C-134B-4978-8803-9F2DF5B31F20}" srcOrd="0" destOrd="0" presId="urn:microsoft.com/office/officeart/2005/8/layout/process1"/>
    <dgm:cxn modelId="{CC2DB4E8-29F5-4621-AF48-B48BFE7CF7E8}" type="presOf" srcId="{DDD50F74-4093-4FFC-B800-D39BADA45D65}" destId="{46025FEF-BD98-4A52-96C3-0DDD3BC13AEF}" srcOrd="1" destOrd="0" presId="urn:microsoft.com/office/officeart/2005/8/layout/process1"/>
    <dgm:cxn modelId="{AF41A791-04EA-464C-B1D7-16C12A96F9F6}" type="presOf" srcId="{A522EACD-C62C-4F16-8358-8C4F18C4C2B1}" destId="{6B35F2E3-449D-433D-949C-BEBB0F0E7899}" srcOrd="0" destOrd="0" presId="urn:microsoft.com/office/officeart/2005/8/layout/process1"/>
    <dgm:cxn modelId="{D86756D5-5AB5-4A65-9645-BAD648C3B6A9}" type="presOf" srcId="{FF683389-EA07-4BAD-A06F-FE996661F226}" destId="{B700B5EC-23B3-417D-B735-3FF77AB17FFF}" srcOrd="1" destOrd="0" presId="urn:microsoft.com/office/officeart/2005/8/layout/process1"/>
    <dgm:cxn modelId="{B1184B85-2BE8-4065-BE7B-D360E12DB68F}" type="presOf" srcId="{7D775DE8-B5C9-4381-84FA-57D780480B19}" destId="{FFF915A4-7E18-4226-AF2D-DE066E191ADF}" srcOrd="0" destOrd="0" presId="urn:microsoft.com/office/officeart/2005/8/layout/process1"/>
    <dgm:cxn modelId="{4B568B59-24A1-4C0D-B7C7-F473902BB9D5}" type="presOf" srcId="{5CA9FAB7-0011-46BF-94A0-3335BDEEFD7A}" destId="{9E6B29FA-4B21-4466-BF62-8D3C1FDBE98F}" srcOrd="0" destOrd="0" presId="urn:microsoft.com/office/officeart/2005/8/layout/process1"/>
    <dgm:cxn modelId="{C00C22E2-63AE-4A10-B6C5-84B2442EA1C3}" type="presOf" srcId="{6E833A38-2F1A-4612-A22B-E356CBB8F2D6}" destId="{BE6913CB-464D-4BEF-846B-8C4AE5E01D92}" srcOrd="0" destOrd="0" presId="urn:microsoft.com/office/officeart/2005/8/layout/process1"/>
    <dgm:cxn modelId="{9A627F9F-E7CE-477D-962A-330087AF4344}" srcId="{D63D2938-4ACA-4D87-81CB-6E31CA13FAA6}" destId="{D960B1A6-C44E-4ED1-B6F8-4EEE122A5321}" srcOrd="2" destOrd="0" parTransId="{964E68F3-05FC-448D-B8C1-6286A60A9A24}" sibTransId="{A522EACD-C62C-4F16-8358-8C4F18C4C2B1}"/>
    <dgm:cxn modelId="{92F7BEFB-4560-45DA-92D0-926A94B4D0C6}" type="presParOf" srcId="{B1D86CE0-FCAB-4AD4-8F2F-EDC9D7FF31E2}" destId="{9E6B29FA-4B21-4466-BF62-8D3C1FDBE98F}" srcOrd="0" destOrd="0" presId="urn:microsoft.com/office/officeart/2005/8/layout/process1"/>
    <dgm:cxn modelId="{748F8B08-C091-49E1-935B-78E01FC03644}" type="presParOf" srcId="{B1D86CE0-FCAB-4AD4-8F2F-EDC9D7FF31E2}" destId="{79E6B95B-EBC1-4C91-903B-D3ADCDBDDD5F}" srcOrd="1" destOrd="0" presId="urn:microsoft.com/office/officeart/2005/8/layout/process1"/>
    <dgm:cxn modelId="{EDB4DB70-68F7-4367-AF51-521D41000348}" type="presParOf" srcId="{79E6B95B-EBC1-4C91-903B-D3ADCDBDDD5F}" destId="{46025FEF-BD98-4A52-96C3-0DDD3BC13AEF}" srcOrd="0" destOrd="0" presId="urn:microsoft.com/office/officeart/2005/8/layout/process1"/>
    <dgm:cxn modelId="{699C6181-D253-49E9-8A09-4D2E9FAAA659}" type="presParOf" srcId="{B1D86CE0-FCAB-4AD4-8F2F-EDC9D7FF31E2}" destId="{BE6913CB-464D-4BEF-846B-8C4AE5E01D92}" srcOrd="2" destOrd="0" presId="urn:microsoft.com/office/officeart/2005/8/layout/process1"/>
    <dgm:cxn modelId="{7B8E5F7F-864A-4D79-A37C-050CC2CC8D83}" type="presParOf" srcId="{B1D86CE0-FCAB-4AD4-8F2F-EDC9D7FF31E2}" destId="{AD879ADA-8A66-4818-98FD-671FFC65C1DD}" srcOrd="3" destOrd="0" presId="urn:microsoft.com/office/officeart/2005/8/layout/process1"/>
    <dgm:cxn modelId="{F18D10DF-04DF-4CCD-9BEA-028AE495AD8D}" type="presParOf" srcId="{AD879ADA-8A66-4818-98FD-671FFC65C1DD}" destId="{B700B5EC-23B3-417D-B735-3FF77AB17FFF}" srcOrd="0" destOrd="0" presId="urn:microsoft.com/office/officeart/2005/8/layout/process1"/>
    <dgm:cxn modelId="{ABBB54E4-EA4F-4FB8-A1A9-AFB1F8EDD596}" type="presParOf" srcId="{B1D86CE0-FCAB-4AD4-8F2F-EDC9D7FF31E2}" destId="{C64B5F6C-134B-4978-8803-9F2DF5B31F20}" srcOrd="4" destOrd="0" presId="urn:microsoft.com/office/officeart/2005/8/layout/process1"/>
    <dgm:cxn modelId="{ACF26E2C-686D-4E46-BE7B-FD432F2E9A23}" type="presParOf" srcId="{B1D86CE0-FCAB-4AD4-8F2F-EDC9D7FF31E2}" destId="{6B35F2E3-449D-433D-949C-BEBB0F0E7899}" srcOrd="5" destOrd="0" presId="urn:microsoft.com/office/officeart/2005/8/layout/process1"/>
    <dgm:cxn modelId="{308CBB8A-5FB6-4871-9010-CD7D33070C01}" type="presParOf" srcId="{6B35F2E3-449D-433D-949C-BEBB0F0E7899}" destId="{85E25970-B71F-4D6B-800C-DD719AE19C91}" srcOrd="0" destOrd="0" presId="urn:microsoft.com/office/officeart/2005/8/layout/process1"/>
    <dgm:cxn modelId="{F5C2B3EA-F235-46FC-8218-F18F497620CF}" type="presParOf" srcId="{B1D86CE0-FCAB-4AD4-8F2F-EDC9D7FF31E2}" destId="{FFF915A4-7E18-4226-AF2D-DE066E191ADF}" srcOrd="6"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6B29FA-4B21-4466-BF62-8D3C1FDBE98F}">
      <dsp:nvSpPr>
        <dsp:cNvPr id="0" name=""/>
        <dsp:cNvSpPr/>
      </dsp:nvSpPr>
      <dsp:spPr>
        <a:xfrm>
          <a:off x="2795" y="101430"/>
          <a:ext cx="1222072" cy="73324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退换货申请</a:t>
          </a:r>
          <a:endParaRPr lang="zh-CN" altLang="en-US" sz="1600" kern="1200" dirty="0"/>
        </a:p>
      </dsp:txBody>
      <dsp:txXfrm>
        <a:off x="24271" y="122906"/>
        <a:ext cx="1179120" cy="690291"/>
      </dsp:txXfrm>
    </dsp:sp>
    <dsp:sp modelId="{79E6B95B-EBC1-4C91-903B-D3ADCDBDDD5F}">
      <dsp:nvSpPr>
        <dsp:cNvPr id="0" name=""/>
        <dsp:cNvSpPr/>
      </dsp:nvSpPr>
      <dsp:spPr>
        <a:xfrm>
          <a:off x="1347075" y="316514"/>
          <a:ext cx="259079" cy="30307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1347075" y="377129"/>
        <a:ext cx="181355" cy="181844"/>
      </dsp:txXfrm>
    </dsp:sp>
    <dsp:sp modelId="{BE6913CB-464D-4BEF-846B-8C4AE5E01D92}">
      <dsp:nvSpPr>
        <dsp:cNvPr id="0" name=""/>
        <dsp:cNvSpPr/>
      </dsp:nvSpPr>
      <dsp:spPr>
        <a:xfrm>
          <a:off x="1713696" y="101430"/>
          <a:ext cx="1222072" cy="733243"/>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退换货确认</a:t>
          </a:r>
          <a:endParaRPr lang="zh-CN" altLang="en-US" sz="1600" kern="1200" dirty="0"/>
        </a:p>
      </dsp:txBody>
      <dsp:txXfrm>
        <a:off x="1735172" y="122906"/>
        <a:ext cx="1179120" cy="690291"/>
      </dsp:txXfrm>
    </dsp:sp>
    <dsp:sp modelId="{AD879ADA-8A66-4818-98FD-671FFC65C1DD}">
      <dsp:nvSpPr>
        <dsp:cNvPr id="0" name=""/>
        <dsp:cNvSpPr/>
      </dsp:nvSpPr>
      <dsp:spPr>
        <a:xfrm>
          <a:off x="3057976" y="316514"/>
          <a:ext cx="259079" cy="303074"/>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3057976" y="377129"/>
        <a:ext cx="181355" cy="181844"/>
      </dsp:txXfrm>
    </dsp:sp>
    <dsp:sp modelId="{C64B5F6C-134B-4978-8803-9F2DF5B31F20}">
      <dsp:nvSpPr>
        <dsp:cNvPr id="0" name=""/>
        <dsp:cNvSpPr/>
      </dsp:nvSpPr>
      <dsp:spPr>
        <a:xfrm>
          <a:off x="3424598" y="101430"/>
          <a:ext cx="1222072" cy="733243"/>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商品退回</a:t>
          </a:r>
          <a:endParaRPr lang="zh-CN" altLang="en-US" sz="1600" kern="1200" dirty="0"/>
        </a:p>
      </dsp:txBody>
      <dsp:txXfrm>
        <a:off x="3446074" y="122906"/>
        <a:ext cx="1179120" cy="690291"/>
      </dsp:txXfrm>
    </dsp:sp>
    <dsp:sp modelId="{6B35F2E3-449D-433D-949C-BEBB0F0E7899}">
      <dsp:nvSpPr>
        <dsp:cNvPr id="0" name=""/>
        <dsp:cNvSpPr/>
      </dsp:nvSpPr>
      <dsp:spPr>
        <a:xfrm>
          <a:off x="4768878" y="316514"/>
          <a:ext cx="259079" cy="303074"/>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4768878" y="377129"/>
        <a:ext cx="181355" cy="181844"/>
      </dsp:txXfrm>
    </dsp:sp>
    <dsp:sp modelId="{FFF915A4-7E18-4226-AF2D-DE066E191ADF}">
      <dsp:nvSpPr>
        <dsp:cNvPr id="0" name=""/>
        <dsp:cNvSpPr/>
      </dsp:nvSpPr>
      <dsp:spPr>
        <a:xfrm>
          <a:off x="5135500" y="101430"/>
          <a:ext cx="1222072" cy="733243"/>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办理退换货</a:t>
          </a:r>
          <a:endParaRPr lang="zh-CN" altLang="en-US" sz="1600" kern="1200" dirty="0"/>
        </a:p>
      </dsp:txBody>
      <dsp:txXfrm>
        <a:off x="5156976" y="122906"/>
        <a:ext cx="1179120" cy="6902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6B29FA-4B21-4466-BF62-8D3C1FDBE98F}">
      <dsp:nvSpPr>
        <dsp:cNvPr id="0" name=""/>
        <dsp:cNvSpPr/>
      </dsp:nvSpPr>
      <dsp:spPr>
        <a:xfrm>
          <a:off x="2795" y="0"/>
          <a:ext cx="1222072" cy="49753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退换货申请</a:t>
          </a:r>
          <a:endParaRPr lang="zh-CN" altLang="en-US" sz="1600" kern="1200" dirty="0"/>
        </a:p>
      </dsp:txBody>
      <dsp:txXfrm>
        <a:off x="17367" y="14572"/>
        <a:ext cx="1192928" cy="468386"/>
      </dsp:txXfrm>
    </dsp:sp>
    <dsp:sp modelId="{79E6B95B-EBC1-4C91-903B-D3ADCDBDDD5F}">
      <dsp:nvSpPr>
        <dsp:cNvPr id="0" name=""/>
        <dsp:cNvSpPr/>
      </dsp:nvSpPr>
      <dsp:spPr>
        <a:xfrm>
          <a:off x="1347075" y="97227"/>
          <a:ext cx="259079" cy="30307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1347075" y="157842"/>
        <a:ext cx="181355" cy="181844"/>
      </dsp:txXfrm>
    </dsp:sp>
    <dsp:sp modelId="{BE6913CB-464D-4BEF-846B-8C4AE5E01D92}">
      <dsp:nvSpPr>
        <dsp:cNvPr id="0" name=""/>
        <dsp:cNvSpPr/>
      </dsp:nvSpPr>
      <dsp:spPr>
        <a:xfrm>
          <a:off x="1713696" y="0"/>
          <a:ext cx="1222072" cy="49753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退换货确认</a:t>
          </a:r>
          <a:endParaRPr lang="zh-CN" altLang="en-US" sz="1600" kern="1200" dirty="0"/>
        </a:p>
      </dsp:txBody>
      <dsp:txXfrm>
        <a:off x="1728268" y="14572"/>
        <a:ext cx="1192928" cy="468386"/>
      </dsp:txXfrm>
    </dsp:sp>
    <dsp:sp modelId="{AD879ADA-8A66-4818-98FD-671FFC65C1DD}">
      <dsp:nvSpPr>
        <dsp:cNvPr id="0" name=""/>
        <dsp:cNvSpPr/>
      </dsp:nvSpPr>
      <dsp:spPr>
        <a:xfrm>
          <a:off x="3057976" y="97227"/>
          <a:ext cx="259079" cy="303074"/>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3057976" y="157842"/>
        <a:ext cx="181355" cy="181844"/>
      </dsp:txXfrm>
    </dsp:sp>
    <dsp:sp modelId="{C64B5F6C-134B-4978-8803-9F2DF5B31F20}">
      <dsp:nvSpPr>
        <dsp:cNvPr id="0" name=""/>
        <dsp:cNvSpPr/>
      </dsp:nvSpPr>
      <dsp:spPr>
        <a:xfrm>
          <a:off x="3424598" y="0"/>
          <a:ext cx="1222072" cy="49753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商品退回</a:t>
          </a:r>
          <a:endParaRPr lang="zh-CN" altLang="en-US" sz="1600" kern="1200" dirty="0"/>
        </a:p>
      </dsp:txBody>
      <dsp:txXfrm>
        <a:off x="3439170" y="14572"/>
        <a:ext cx="1192928" cy="468386"/>
      </dsp:txXfrm>
    </dsp:sp>
    <dsp:sp modelId="{6B35F2E3-449D-433D-949C-BEBB0F0E7899}">
      <dsp:nvSpPr>
        <dsp:cNvPr id="0" name=""/>
        <dsp:cNvSpPr/>
      </dsp:nvSpPr>
      <dsp:spPr>
        <a:xfrm>
          <a:off x="4768878" y="97227"/>
          <a:ext cx="259079" cy="303074"/>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4768878" y="157842"/>
        <a:ext cx="181355" cy="181844"/>
      </dsp:txXfrm>
    </dsp:sp>
    <dsp:sp modelId="{FFF915A4-7E18-4226-AF2D-DE066E191ADF}">
      <dsp:nvSpPr>
        <dsp:cNvPr id="0" name=""/>
        <dsp:cNvSpPr/>
      </dsp:nvSpPr>
      <dsp:spPr>
        <a:xfrm>
          <a:off x="5135500" y="0"/>
          <a:ext cx="1222072" cy="497530"/>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办理退换货</a:t>
          </a:r>
          <a:endParaRPr lang="zh-CN" altLang="en-US" sz="1600" kern="1200" dirty="0"/>
        </a:p>
      </dsp:txBody>
      <dsp:txXfrm>
        <a:off x="5150072" y="14572"/>
        <a:ext cx="1192928" cy="4683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6B29FA-4B21-4466-BF62-8D3C1FDBE98F}">
      <dsp:nvSpPr>
        <dsp:cNvPr id="0" name=""/>
        <dsp:cNvSpPr/>
      </dsp:nvSpPr>
      <dsp:spPr>
        <a:xfrm>
          <a:off x="2795" y="0"/>
          <a:ext cx="1222072" cy="49753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退换货申请</a:t>
          </a:r>
          <a:endParaRPr lang="zh-CN" altLang="en-US" sz="1600" kern="1200" dirty="0"/>
        </a:p>
      </dsp:txBody>
      <dsp:txXfrm>
        <a:off x="17367" y="14572"/>
        <a:ext cx="1192928" cy="468386"/>
      </dsp:txXfrm>
    </dsp:sp>
    <dsp:sp modelId="{79E6B95B-EBC1-4C91-903B-D3ADCDBDDD5F}">
      <dsp:nvSpPr>
        <dsp:cNvPr id="0" name=""/>
        <dsp:cNvSpPr/>
      </dsp:nvSpPr>
      <dsp:spPr>
        <a:xfrm>
          <a:off x="1347075" y="97227"/>
          <a:ext cx="259079" cy="30307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1347075" y="157842"/>
        <a:ext cx="181355" cy="181844"/>
      </dsp:txXfrm>
    </dsp:sp>
    <dsp:sp modelId="{BE6913CB-464D-4BEF-846B-8C4AE5E01D92}">
      <dsp:nvSpPr>
        <dsp:cNvPr id="0" name=""/>
        <dsp:cNvSpPr/>
      </dsp:nvSpPr>
      <dsp:spPr>
        <a:xfrm>
          <a:off x="1713696" y="0"/>
          <a:ext cx="1222072" cy="49753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退换货确认</a:t>
          </a:r>
          <a:endParaRPr lang="zh-CN" altLang="en-US" sz="1600" kern="1200" dirty="0"/>
        </a:p>
      </dsp:txBody>
      <dsp:txXfrm>
        <a:off x="1728268" y="14572"/>
        <a:ext cx="1192928" cy="468386"/>
      </dsp:txXfrm>
    </dsp:sp>
    <dsp:sp modelId="{AD879ADA-8A66-4818-98FD-671FFC65C1DD}">
      <dsp:nvSpPr>
        <dsp:cNvPr id="0" name=""/>
        <dsp:cNvSpPr/>
      </dsp:nvSpPr>
      <dsp:spPr>
        <a:xfrm>
          <a:off x="3057976" y="97227"/>
          <a:ext cx="259079" cy="303074"/>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3057976" y="157842"/>
        <a:ext cx="181355" cy="181844"/>
      </dsp:txXfrm>
    </dsp:sp>
    <dsp:sp modelId="{C64B5F6C-134B-4978-8803-9F2DF5B31F20}">
      <dsp:nvSpPr>
        <dsp:cNvPr id="0" name=""/>
        <dsp:cNvSpPr/>
      </dsp:nvSpPr>
      <dsp:spPr>
        <a:xfrm>
          <a:off x="3424598" y="0"/>
          <a:ext cx="1222072" cy="49753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商品退回</a:t>
          </a:r>
          <a:endParaRPr lang="zh-CN" altLang="en-US" sz="1600" kern="1200" dirty="0"/>
        </a:p>
      </dsp:txBody>
      <dsp:txXfrm>
        <a:off x="3439170" y="14572"/>
        <a:ext cx="1192928" cy="468386"/>
      </dsp:txXfrm>
    </dsp:sp>
    <dsp:sp modelId="{6B35F2E3-449D-433D-949C-BEBB0F0E7899}">
      <dsp:nvSpPr>
        <dsp:cNvPr id="0" name=""/>
        <dsp:cNvSpPr/>
      </dsp:nvSpPr>
      <dsp:spPr>
        <a:xfrm>
          <a:off x="4768878" y="97227"/>
          <a:ext cx="259079" cy="303074"/>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4768878" y="157842"/>
        <a:ext cx="181355" cy="181844"/>
      </dsp:txXfrm>
    </dsp:sp>
    <dsp:sp modelId="{FFF915A4-7E18-4226-AF2D-DE066E191ADF}">
      <dsp:nvSpPr>
        <dsp:cNvPr id="0" name=""/>
        <dsp:cNvSpPr/>
      </dsp:nvSpPr>
      <dsp:spPr>
        <a:xfrm>
          <a:off x="5135500" y="0"/>
          <a:ext cx="1222072" cy="497530"/>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办理退换货</a:t>
          </a:r>
          <a:endParaRPr lang="zh-CN" altLang="en-US" sz="1600" kern="1200" dirty="0"/>
        </a:p>
      </dsp:txBody>
      <dsp:txXfrm>
        <a:off x="5150072" y="14572"/>
        <a:ext cx="1192928" cy="46838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D4900D-2854-4B1A-8470-1833E9A641B0}" type="datetimeFigureOut">
              <a:rPr lang="zh-CN" altLang="en-US" smtClean="0"/>
              <a:t>2018/05/23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8476E7-8085-4C9B-B56B-78262242B3E4}" type="slidenum">
              <a:rPr lang="zh-CN" altLang="en-US" smtClean="0"/>
              <a:t>‹#›</a:t>
            </a:fld>
            <a:endParaRPr lang="zh-CN" altLang="en-US"/>
          </a:p>
        </p:txBody>
      </p:sp>
    </p:spTree>
    <p:extLst>
      <p:ext uri="{BB962C8B-B14F-4D97-AF65-F5344CB8AC3E}">
        <p14:creationId xmlns:p14="http://schemas.microsoft.com/office/powerpoint/2010/main" val="343157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476E7-8085-4C9B-B56B-78262242B3E4}" type="slidenum">
              <a:rPr lang="zh-CN" altLang="en-US" smtClean="0"/>
              <a:t>1</a:t>
            </a:fld>
            <a:endParaRPr lang="zh-CN" altLang="en-US"/>
          </a:p>
        </p:txBody>
      </p:sp>
    </p:spTree>
    <p:extLst>
      <p:ext uri="{BB962C8B-B14F-4D97-AF65-F5344CB8AC3E}">
        <p14:creationId xmlns:p14="http://schemas.microsoft.com/office/powerpoint/2010/main" val="1321457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476E7-8085-4C9B-B56B-78262242B3E4}" type="slidenum">
              <a:rPr lang="zh-CN" altLang="en-US" smtClean="0"/>
              <a:t>3</a:t>
            </a:fld>
            <a:endParaRPr lang="zh-CN" altLang="en-US"/>
          </a:p>
        </p:txBody>
      </p:sp>
    </p:spTree>
    <p:extLst>
      <p:ext uri="{BB962C8B-B14F-4D97-AF65-F5344CB8AC3E}">
        <p14:creationId xmlns:p14="http://schemas.microsoft.com/office/powerpoint/2010/main" val="908420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476E7-8085-4C9B-B56B-78262242B3E4}" type="slidenum">
              <a:rPr lang="zh-CN" altLang="en-US" smtClean="0"/>
              <a:t>5</a:t>
            </a:fld>
            <a:endParaRPr lang="zh-CN" altLang="en-US"/>
          </a:p>
        </p:txBody>
      </p:sp>
    </p:spTree>
    <p:extLst>
      <p:ext uri="{BB962C8B-B14F-4D97-AF65-F5344CB8AC3E}">
        <p14:creationId xmlns:p14="http://schemas.microsoft.com/office/powerpoint/2010/main" val="3119010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476E7-8085-4C9B-B56B-78262242B3E4}" type="slidenum">
              <a:rPr lang="zh-CN" altLang="en-US" smtClean="0"/>
              <a:t>8</a:t>
            </a:fld>
            <a:endParaRPr lang="zh-CN" altLang="en-US"/>
          </a:p>
        </p:txBody>
      </p:sp>
    </p:spTree>
    <p:extLst>
      <p:ext uri="{BB962C8B-B14F-4D97-AF65-F5344CB8AC3E}">
        <p14:creationId xmlns:p14="http://schemas.microsoft.com/office/powerpoint/2010/main" val="3119010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476E7-8085-4C9B-B56B-78262242B3E4}" type="slidenum">
              <a:rPr lang="zh-CN" altLang="en-US" smtClean="0"/>
              <a:t>13</a:t>
            </a:fld>
            <a:endParaRPr lang="zh-CN" altLang="en-US"/>
          </a:p>
        </p:txBody>
      </p:sp>
    </p:spTree>
    <p:extLst>
      <p:ext uri="{BB962C8B-B14F-4D97-AF65-F5344CB8AC3E}">
        <p14:creationId xmlns:p14="http://schemas.microsoft.com/office/powerpoint/2010/main" val="2246219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476E7-8085-4C9B-B56B-78262242B3E4}" type="slidenum">
              <a:rPr lang="zh-CN" altLang="en-US" smtClean="0"/>
              <a:t>17</a:t>
            </a:fld>
            <a:endParaRPr lang="zh-CN" altLang="en-US"/>
          </a:p>
        </p:txBody>
      </p:sp>
    </p:spTree>
    <p:extLst>
      <p:ext uri="{BB962C8B-B14F-4D97-AF65-F5344CB8AC3E}">
        <p14:creationId xmlns:p14="http://schemas.microsoft.com/office/powerpoint/2010/main" val="1706470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476E7-8085-4C9B-B56B-78262242B3E4}" type="slidenum">
              <a:rPr lang="zh-CN" altLang="en-US" smtClean="0"/>
              <a:t>18</a:t>
            </a:fld>
            <a:endParaRPr lang="zh-CN" altLang="en-US"/>
          </a:p>
        </p:txBody>
      </p:sp>
    </p:spTree>
    <p:extLst>
      <p:ext uri="{BB962C8B-B14F-4D97-AF65-F5344CB8AC3E}">
        <p14:creationId xmlns:p14="http://schemas.microsoft.com/office/powerpoint/2010/main" val="1706470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DD000FC-BD7A-413C-B613-2E68BDD4D591}" type="datetimeFigureOut">
              <a:rPr lang="zh-CN" altLang="en-US" smtClean="0"/>
              <a:t>2018/05/23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AC8129-1E0F-4518-95E2-7D37C53583FA}" type="slidenum">
              <a:rPr lang="zh-CN" altLang="en-US" smtClean="0"/>
              <a:t>‹#›</a:t>
            </a:fld>
            <a:endParaRPr lang="zh-CN" altLang="en-US"/>
          </a:p>
        </p:txBody>
      </p:sp>
    </p:spTree>
    <p:extLst>
      <p:ext uri="{BB962C8B-B14F-4D97-AF65-F5344CB8AC3E}">
        <p14:creationId xmlns:p14="http://schemas.microsoft.com/office/powerpoint/2010/main" val="1842096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DD000FC-BD7A-413C-B613-2E68BDD4D591}" type="datetimeFigureOut">
              <a:rPr lang="zh-CN" altLang="en-US" smtClean="0"/>
              <a:t>2018/05/23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AC8129-1E0F-4518-95E2-7D37C53583FA}" type="slidenum">
              <a:rPr lang="zh-CN" altLang="en-US" smtClean="0"/>
              <a:t>‹#›</a:t>
            </a:fld>
            <a:endParaRPr lang="zh-CN" altLang="en-US"/>
          </a:p>
        </p:txBody>
      </p:sp>
    </p:spTree>
    <p:extLst>
      <p:ext uri="{BB962C8B-B14F-4D97-AF65-F5344CB8AC3E}">
        <p14:creationId xmlns:p14="http://schemas.microsoft.com/office/powerpoint/2010/main" val="3991373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72049" y="366713"/>
            <a:ext cx="1543051" cy="7800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2901" y="366713"/>
            <a:ext cx="4476751" cy="78009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DD000FC-BD7A-413C-B613-2E68BDD4D591}" type="datetimeFigureOut">
              <a:rPr lang="zh-CN" altLang="en-US" smtClean="0"/>
              <a:t>2018/05/23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AC8129-1E0F-4518-95E2-7D37C53583FA}" type="slidenum">
              <a:rPr lang="zh-CN" altLang="en-US" smtClean="0"/>
              <a:t>‹#›</a:t>
            </a:fld>
            <a:endParaRPr lang="zh-CN" altLang="en-US"/>
          </a:p>
        </p:txBody>
      </p:sp>
    </p:spTree>
    <p:extLst>
      <p:ext uri="{BB962C8B-B14F-4D97-AF65-F5344CB8AC3E}">
        <p14:creationId xmlns:p14="http://schemas.microsoft.com/office/powerpoint/2010/main" val="2212086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DD000FC-BD7A-413C-B613-2E68BDD4D591}" type="datetimeFigureOut">
              <a:rPr lang="zh-CN" altLang="en-US" smtClean="0"/>
              <a:t>2018/05/23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AC8129-1E0F-4518-95E2-7D37C53583FA}" type="slidenum">
              <a:rPr lang="zh-CN" altLang="en-US" smtClean="0"/>
              <a:t>‹#›</a:t>
            </a:fld>
            <a:endParaRPr lang="zh-CN" altLang="en-US"/>
          </a:p>
        </p:txBody>
      </p:sp>
    </p:spTree>
    <p:extLst>
      <p:ext uri="{BB962C8B-B14F-4D97-AF65-F5344CB8AC3E}">
        <p14:creationId xmlns:p14="http://schemas.microsoft.com/office/powerpoint/2010/main" val="4084669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DD000FC-BD7A-413C-B613-2E68BDD4D591}" type="datetimeFigureOut">
              <a:rPr lang="zh-CN" altLang="en-US" smtClean="0"/>
              <a:t>2018/05/23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AC8129-1E0F-4518-95E2-7D37C53583FA}" type="slidenum">
              <a:rPr lang="zh-CN" altLang="en-US" smtClean="0"/>
              <a:t>‹#›</a:t>
            </a:fld>
            <a:endParaRPr lang="zh-CN" altLang="en-US"/>
          </a:p>
        </p:txBody>
      </p:sp>
    </p:spTree>
    <p:extLst>
      <p:ext uri="{BB962C8B-B14F-4D97-AF65-F5344CB8AC3E}">
        <p14:creationId xmlns:p14="http://schemas.microsoft.com/office/powerpoint/2010/main" val="2106590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42901" y="2133601"/>
            <a:ext cx="30099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3505201" y="2133601"/>
            <a:ext cx="30099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DD000FC-BD7A-413C-B613-2E68BDD4D591}" type="datetimeFigureOut">
              <a:rPr lang="zh-CN" altLang="en-US" smtClean="0"/>
              <a:t>2018/05/23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AC8129-1E0F-4518-95E2-7D37C53583FA}" type="slidenum">
              <a:rPr lang="zh-CN" altLang="en-US" smtClean="0"/>
              <a:t>‹#›</a:t>
            </a:fld>
            <a:endParaRPr lang="zh-CN" altLang="en-US"/>
          </a:p>
        </p:txBody>
      </p:sp>
    </p:spTree>
    <p:extLst>
      <p:ext uri="{BB962C8B-B14F-4D97-AF65-F5344CB8AC3E}">
        <p14:creationId xmlns:p14="http://schemas.microsoft.com/office/powerpoint/2010/main" val="2474447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DD000FC-BD7A-413C-B613-2E68BDD4D591}" type="datetimeFigureOut">
              <a:rPr lang="zh-CN" altLang="en-US" smtClean="0"/>
              <a:t>2018/05/23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CAC8129-1E0F-4518-95E2-7D37C53583FA}" type="slidenum">
              <a:rPr lang="zh-CN" altLang="en-US" smtClean="0"/>
              <a:t>‹#›</a:t>
            </a:fld>
            <a:endParaRPr lang="zh-CN" altLang="en-US"/>
          </a:p>
        </p:txBody>
      </p:sp>
    </p:spTree>
    <p:extLst>
      <p:ext uri="{BB962C8B-B14F-4D97-AF65-F5344CB8AC3E}">
        <p14:creationId xmlns:p14="http://schemas.microsoft.com/office/powerpoint/2010/main" val="2134511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DD000FC-BD7A-413C-B613-2E68BDD4D591}" type="datetimeFigureOut">
              <a:rPr lang="zh-CN" altLang="en-US" smtClean="0"/>
              <a:t>2018/05/23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CAC8129-1E0F-4518-95E2-7D37C53583FA}" type="slidenum">
              <a:rPr lang="zh-CN" altLang="en-US" smtClean="0"/>
              <a:t>‹#›</a:t>
            </a:fld>
            <a:endParaRPr lang="zh-CN" altLang="en-US"/>
          </a:p>
        </p:txBody>
      </p:sp>
    </p:spTree>
    <p:extLst>
      <p:ext uri="{BB962C8B-B14F-4D97-AF65-F5344CB8AC3E}">
        <p14:creationId xmlns:p14="http://schemas.microsoft.com/office/powerpoint/2010/main" val="4198558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DD000FC-BD7A-413C-B613-2E68BDD4D591}" type="datetimeFigureOut">
              <a:rPr lang="zh-CN" altLang="en-US" smtClean="0"/>
              <a:t>2018/05/23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CAC8129-1E0F-4518-95E2-7D37C53583FA}" type="slidenum">
              <a:rPr lang="zh-CN" altLang="en-US" smtClean="0"/>
              <a:t>‹#›</a:t>
            </a:fld>
            <a:endParaRPr lang="zh-CN" altLang="en-US"/>
          </a:p>
        </p:txBody>
      </p:sp>
    </p:spTree>
    <p:extLst>
      <p:ext uri="{BB962C8B-B14F-4D97-AF65-F5344CB8AC3E}">
        <p14:creationId xmlns:p14="http://schemas.microsoft.com/office/powerpoint/2010/main" val="160963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DD000FC-BD7A-413C-B613-2E68BDD4D591}" type="datetimeFigureOut">
              <a:rPr lang="zh-CN" altLang="en-US" smtClean="0"/>
              <a:t>2018/05/23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AC8129-1E0F-4518-95E2-7D37C53583FA}" type="slidenum">
              <a:rPr lang="zh-CN" altLang="en-US" smtClean="0"/>
              <a:t>‹#›</a:t>
            </a:fld>
            <a:endParaRPr lang="zh-CN" altLang="en-US"/>
          </a:p>
        </p:txBody>
      </p:sp>
    </p:spTree>
    <p:extLst>
      <p:ext uri="{BB962C8B-B14F-4D97-AF65-F5344CB8AC3E}">
        <p14:creationId xmlns:p14="http://schemas.microsoft.com/office/powerpoint/2010/main" val="910234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DD000FC-BD7A-413C-B613-2E68BDD4D591}" type="datetimeFigureOut">
              <a:rPr lang="zh-CN" altLang="en-US" smtClean="0"/>
              <a:t>2018/05/23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AC8129-1E0F-4518-95E2-7D37C53583FA}" type="slidenum">
              <a:rPr lang="zh-CN" altLang="en-US" smtClean="0"/>
              <a:t>‹#›</a:t>
            </a:fld>
            <a:endParaRPr lang="zh-CN" altLang="en-US"/>
          </a:p>
        </p:txBody>
      </p:sp>
    </p:spTree>
    <p:extLst>
      <p:ext uri="{BB962C8B-B14F-4D97-AF65-F5344CB8AC3E}">
        <p14:creationId xmlns:p14="http://schemas.microsoft.com/office/powerpoint/2010/main" val="1633906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D000FC-BD7A-413C-B613-2E68BDD4D591}" type="datetimeFigureOut">
              <a:rPr lang="zh-CN" altLang="en-US" smtClean="0"/>
              <a:t>2018/05/23</a:t>
            </a:fld>
            <a:endParaRPr lang="zh-CN" altLang="en-US"/>
          </a:p>
        </p:txBody>
      </p:sp>
      <p:sp>
        <p:nvSpPr>
          <p:cNvPr id="5" name="页脚占位符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AC8129-1E0F-4518-95E2-7D37C53583FA}" type="slidenum">
              <a:rPr lang="zh-CN" altLang="en-US" smtClean="0"/>
              <a:t>‹#›</a:t>
            </a:fld>
            <a:endParaRPr lang="zh-CN" altLang="en-US"/>
          </a:p>
        </p:txBody>
      </p:sp>
    </p:spTree>
    <p:extLst>
      <p:ext uri="{BB962C8B-B14F-4D97-AF65-F5344CB8AC3E}">
        <p14:creationId xmlns:p14="http://schemas.microsoft.com/office/powerpoint/2010/main" val="609087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image" Target="../media/image9.png"/><Relationship Id="rId7" Type="http://schemas.openxmlformats.org/officeDocument/2006/relationships/diagramData" Target="../diagrams/data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11" Type="http://schemas.microsoft.com/office/2007/relationships/diagramDrawing" Target="../diagrams/drawing2.xml"/><Relationship Id="rId5" Type="http://schemas.openxmlformats.org/officeDocument/2006/relationships/image" Target="../media/image11.png"/><Relationship Id="rId10" Type="http://schemas.openxmlformats.org/officeDocument/2006/relationships/diagramColors" Target="../diagrams/colors2.xml"/><Relationship Id="rId4" Type="http://schemas.openxmlformats.org/officeDocument/2006/relationships/image" Target="../media/image10.png"/><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image" Target="../media/image9.png"/><Relationship Id="rId7" Type="http://schemas.openxmlformats.org/officeDocument/2006/relationships/diagramData" Target="../diagrams/data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11" Type="http://schemas.microsoft.com/office/2007/relationships/diagramDrawing" Target="../diagrams/drawing3.xml"/><Relationship Id="rId5" Type="http://schemas.openxmlformats.org/officeDocument/2006/relationships/image" Target="../media/image11.png"/><Relationship Id="rId10" Type="http://schemas.openxmlformats.org/officeDocument/2006/relationships/diagramColors" Target="../diagrams/colors3.xml"/><Relationship Id="rId4" Type="http://schemas.openxmlformats.org/officeDocument/2006/relationships/image" Target="../media/image10.png"/><Relationship Id="rId9"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391023"/>
            <a:ext cx="7772400" cy="1470025"/>
          </a:xfrm>
        </p:spPr>
        <p:txBody>
          <a:bodyPr/>
          <a:lstStyle/>
          <a:p>
            <a:r>
              <a:rPr lang="zh-CN" altLang="en-US" dirty="0"/>
              <a:t>退换</a:t>
            </a:r>
            <a:r>
              <a:rPr lang="zh-CN" altLang="en-US" dirty="0" smtClean="0"/>
              <a:t>货申请</a:t>
            </a:r>
            <a:endParaRPr lang="zh-CN" altLang="en-US" dirty="0"/>
          </a:p>
        </p:txBody>
      </p:sp>
    </p:spTree>
    <p:extLst>
      <p:ext uri="{BB962C8B-B14F-4D97-AF65-F5344CB8AC3E}">
        <p14:creationId xmlns:p14="http://schemas.microsoft.com/office/powerpoint/2010/main" val="27916963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07704" y="2339008"/>
            <a:ext cx="1224136" cy="276999"/>
          </a:xfrm>
          <a:prstGeom prst="rect">
            <a:avLst/>
          </a:prstGeom>
          <a:noFill/>
        </p:spPr>
        <p:txBody>
          <a:bodyPr wrap="square" rtlCol="0">
            <a:spAutoFit/>
          </a:bodyPr>
          <a:lstStyle/>
          <a:p>
            <a:r>
              <a:rPr lang="zh-CN" altLang="en-US" sz="1200" dirty="0" smtClean="0"/>
              <a:t>附件上传：</a:t>
            </a:r>
            <a:endParaRPr lang="zh-CN" altLang="en-US" sz="1200" dirty="0"/>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 r="28763" b="4261"/>
          <a:stretch/>
        </p:blipFill>
        <p:spPr bwMode="auto">
          <a:xfrm>
            <a:off x="3059832" y="2368168"/>
            <a:ext cx="2872617" cy="247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3059832" y="2638073"/>
            <a:ext cx="5400600" cy="430887"/>
          </a:xfrm>
          <a:prstGeom prst="rect">
            <a:avLst/>
          </a:prstGeom>
          <a:noFill/>
        </p:spPr>
        <p:txBody>
          <a:bodyPr wrap="square" rtlCol="0">
            <a:spAutoFit/>
          </a:bodyPr>
          <a:lstStyle/>
          <a:p>
            <a:r>
              <a:rPr lang="zh-CN" altLang="en-US" sz="1100" dirty="0" smtClean="0">
                <a:solidFill>
                  <a:schemeClr val="bg1">
                    <a:lumMod val="50000"/>
                  </a:schemeClr>
                </a:solidFill>
              </a:rPr>
              <a:t>（附件</a:t>
            </a:r>
            <a:r>
              <a:rPr lang="zh-CN" altLang="en-US" sz="1100" dirty="0">
                <a:solidFill>
                  <a:schemeClr val="bg1">
                    <a:lumMod val="50000"/>
                  </a:schemeClr>
                </a:solidFill>
              </a:rPr>
              <a:t>说明：每张图片大小不</a:t>
            </a:r>
            <a:r>
              <a:rPr lang="zh-CN" altLang="en-US" sz="1100" dirty="0" smtClean="0">
                <a:solidFill>
                  <a:schemeClr val="bg1">
                    <a:lumMod val="50000"/>
                  </a:schemeClr>
                </a:solidFill>
              </a:rPr>
              <a:t>超过</a:t>
            </a:r>
            <a:r>
              <a:rPr lang="en-US" altLang="zh-CN" sz="1100" dirty="0" smtClean="0">
                <a:solidFill>
                  <a:schemeClr val="bg1">
                    <a:lumMod val="50000"/>
                  </a:schemeClr>
                </a:solidFill>
              </a:rPr>
              <a:t>2048K</a:t>
            </a:r>
            <a:r>
              <a:rPr lang="zh-CN" altLang="en-US" sz="1100" dirty="0" smtClean="0">
                <a:solidFill>
                  <a:schemeClr val="bg1">
                    <a:lumMod val="50000"/>
                  </a:schemeClr>
                </a:solidFill>
              </a:rPr>
              <a:t>，最多</a:t>
            </a:r>
            <a:r>
              <a:rPr lang="en-US" altLang="zh-CN" sz="1100" dirty="0" smtClean="0">
                <a:solidFill>
                  <a:schemeClr val="bg1">
                    <a:lumMod val="50000"/>
                  </a:schemeClr>
                </a:solidFill>
              </a:rPr>
              <a:t>5</a:t>
            </a:r>
            <a:r>
              <a:rPr lang="zh-CN" altLang="en-US" sz="1100" dirty="0" smtClean="0">
                <a:solidFill>
                  <a:schemeClr val="bg1">
                    <a:lumMod val="50000"/>
                  </a:schemeClr>
                </a:solidFill>
              </a:rPr>
              <a:t>张</a:t>
            </a:r>
            <a:r>
              <a:rPr lang="zh-CN" altLang="en-US" sz="1100" dirty="0">
                <a:solidFill>
                  <a:schemeClr val="bg1">
                    <a:lumMod val="50000"/>
                  </a:schemeClr>
                </a:solidFill>
              </a:rPr>
              <a:t>，</a:t>
            </a:r>
            <a:r>
              <a:rPr lang="zh-CN" altLang="en-US" sz="1100" dirty="0" smtClean="0">
                <a:solidFill>
                  <a:schemeClr val="bg1">
                    <a:lumMod val="50000"/>
                  </a:schemeClr>
                </a:solidFill>
              </a:rPr>
              <a:t>支持</a:t>
            </a:r>
            <a:r>
              <a:rPr lang="en-US" altLang="zh-CN" sz="1100" dirty="0">
                <a:solidFill>
                  <a:schemeClr val="bg1">
                    <a:lumMod val="50000"/>
                  </a:schemeClr>
                </a:solidFill>
              </a:rPr>
              <a:t>jpg</a:t>
            </a:r>
            <a:r>
              <a:rPr lang="zh-CN" altLang="en-US" sz="1100" dirty="0">
                <a:solidFill>
                  <a:schemeClr val="bg1">
                    <a:lumMod val="50000"/>
                  </a:schemeClr>
                </a:solidFill>
              </a:rPr>
              <a:t>，</a:t>
            </a:r>
            <a:r>
              <a:rPr lang="en-US" altLang="zh-CN" sz="1100" dirty="0">
                <a:solidFill>
                  <a:schemeClr val="bg1">
                    <a:lumMod val="50000"/>
                  </a:schemeClr>
                </a:solidFill>
              </a:rPr>
              <a:t>jpeg</a:t>
            </a:r>
            <a:r>
              <a:rPr lang="zh-CN" altLang="en-US" sz="1100" dirty="0">
                <a:solidFill>
                  <a:schemeClr val="bg1">
                    <a:lumMod val="50000"/>
                  </a:schemeClr>
                </a:solidFill>
              </a:rPr>
              <a:t>，</a:t>
            </a:r>
            <a:r>
              <a:rPr lang="en-US" altLang="zh-CN" sz="1100" dirty="0">
                <a:solidFill>
                  <a:schemeClr val="bg1">
                    <a:lumMod val="50000"/>
                  </a:schemeClr>
                </a:solidFill>
              </a:rPr>
              <a:t>doc</a:t>
            </a:r>
            <a:r>
              <a:rPr lang="zh-CN" altLang="en-US" sz="1100" dirty="0">
                <a:solidFill>
                  <a:schemeClr val="bg1">
                    <a:lumMod val="50000"/>
                  </a:schemeClr>
                </a:solidFill>
              </a:rPr>
              <a:t>，</a:t>
            </a:r>
            <a:r>
              <a:rPr lang="en-US" altLang="zh-CN" sz="1100" dirty="0" err="1">
                <a:solidFill>
                  <a:schemeClr val="bg1">
                    <a:lumMod val="50000"/>
                  </a:schemeClr>
                </a:solidFill>
              </a:rPr>
              <a:t>docx</a:t>
            </a:r>
            <a:r>
              <a:rPr lang="zh-CN" altLang="en-US" sz="1100" dirty="0">
                <a:solidFill>
                  <a:schemeClr val="bg1">
                    <a:lumMod val="50000"/>
                  </a:schemeClr>
                </a:solidFill>
              </a:rPr>
              <a:t>，</a:t>
            </a:r>
            <a:r>
              <a:rPr lang="en-US" altLang="zh-CN" sz="1100" dirty="0">
                <a:solidFill>
                  <a:schemeClr val="bg1">
                    <a:lumMod val="50000"/>
                  </a:schemeClr>
                </a:solidFill>
              </a:rPr>
              <a:t>pdf</a:t>
            </a:r>
            <a:r>
              <a:rPr lang="zh-CN" altLang="en-US" sz="1100" dirty="0">
                <a:solidFill>
                  <a:schemeClr val="bg1">
                    <a:lumMod val="50000"/>
                  </a:schemeClr>
                </a:solidFill>
              </a:rPr>
              <a:t>，</a:t>
            </a:r>
            <a:r>
              <a:rPr lang="en-US" altLang="zh-CN" sz="1100" dirty="0" err="1">
                <a:solidFill>
                  <a:schemeClr val="bg1">
                    <a:lumMod val="50000"/>
                  </a:schemeClr>
                </a:solidFill>
              </a:rPr>
              <a:t>tif</a:t>
            </a:r>
            <a:r>
              <a:rPr lang="zh-CN" altLang="en-US" sz="1100" dirty="0">
                <a:solidFill>
                  <a:schemeClr val="bg1">
                    <a:lumMod val="50000"/>
                  </a:schemeClr>
                </a:solidFill>
              </a:rPr>
              <a:t>，</a:t>
            </a:r>
            <a:r>
              <a:rPr lang="en-US" altLang="zh-CN" sz="1100" dirty="0" err="1">
                <a:solidFill>
                  <a:schemeClr val="bg1">
                    <a:lumMod val="50000"/>
                  </a:schemeClr>
                </a:solidFill>
              </a:rPr>
              <a:t>png</a:t>
            </a:r>
            <a:r>
              <a:rPr lang="zh-CN" altLang="en-US" sz="1100" dirty="0">
                <a:solidFill>
                  <a:schemeClr val="bg1">
                    <a:lumMod val="50000"/>
                  </a:schemeClr>
                </a:solidFill>
              </a:rPr>
              <a:t>，</a:t>
            </a:r>
            <a:r>
              <a:rPr lang="en-US" altLang="zh-CN" sz="1100" dirty="0">
                <a:solidFill>
                  <a:schemeClr val="bg1">
                    <a:lumMod val="50000"/>
                  </a:schemeClr>
                </a:solidFill>
              </a:rPr>
              <a:t>bmp</a:t>
            </a:r>
            <a:r>
              <a:rPr lang="zh-CN" altLang="en-US" sz="1100" dirty="0" smtClean="0">
                <a:solidFill>
                  <a:schemeClr val="bg1">
                    <a:lumMod val="50000"/>
                  </a:schemeClr>
                </a:solidFill>
              </a:rPr>
              <a:t>格式。）</a:t>
            </a:r>
            <a:endParaRPr lang="zh-CN" altLang="en-US" sz="1100" dirty="0">
              <a:solidFill>
                <a:schemeClr val="bg1">
                  <a:lumMod val="50000"/>
                </a:schemeClr>
              </a:solidFill>
            </a:endParaRPr>
          </a:p>
        </p:txBody>
      </p:sp>
      <p:grpSp>
        <p:nvGrpSpPr>
          <p:cNvPr id="9" name="组合 8"/>
          <p:cNvGrpSpPr/>
          <p:nvPr/>
        </p:nvGrpSpPr>
        <p:grpSpPr>
          <a:xfrm>
            <a:off x="107504" y="620688"/>
            <a:ext cx="9036496" cy="3004177"/>
            <a:chOff x="107504" y="1072896"/>
            <a:chExt cx="9036496" cy="3004177"/>
          </a:xfrm>
        </p:grpSpPr>
        <p:pic>
          <p:nvPicPr>
            <p:cNvPr id="1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7430"/>
            <a:stretch/>
          </p:blipFill>
          <p:spPr bwMode="auto">
            <a:xfrm>
              <a:off x="1547664" y="1072896"/>
              <a:ext cx="7596336" cy="1005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21225"/>
            <a:stretch/>
          </p:blipFill>
          <p:spPr bwMode="auto">
            <a:xfrm>
              <a:off x="107504" y="1072896"/>
              <a:ext cx="1636288" cy="1411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395536" y="2484001"/>
              <a:ext cx="864096" cy="261610"/>
            </a:xfrm>
            <a:prstGeom prst="rect">
              <a:avLst/>
            </a:prstGeom>
            <a:noFill/>
          </p:spPr>
          <p:txBody>
            <a:bodyPr wrap="square" rtlCol="0">
              <a:spAutoFit/>
            </a:bodyPr>
            <a:lstStyle/>
            <a:p>
              <a:r>
                <a:rPr lang="zh-CN" altLang="en-US" sz="1100" dirty="0" smtClean="0"/>
                <a:t>售后申请</a:t>
              </a:r>
              <a:endParaRPr lang="zh-CN" altLang="en-US" sz="1100" dirty="0"/>
            </a:p>
          </p:txBody>
        </p:sp>
        <p:pic>
          <p:nvPicPr>
            <p:cNvPr id="1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223" y="2745612"/>
              <a:ext cx="1289591" cy="1331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2492813"/>
              <a:ext cx="180975" cy="17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5" name="矩形 14"/>
          <p:cNvSpPr/>
          <p:nvPr/>
        </p:nvSpPr>
        <p:spPr>
          <a:xfrm>
            <a:off x="1763688" y="1772816"/>
            <a:ext cx="2304256" cy="287949"/>
          </a:xfrm>
          <a:prstGeom prst="rect">
            <a:avLst/>
          </a:pr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400" b="1" dirty="0" smtClean="0"/>
              <a:t>我要退货</a:t>
            </a:r>
            <a:r>
              <a:rPr lang="en-US" altLang="zh-CN" sz="1400" b="1" dirty="0" smtClean="0"/>
              <a:t>/</a:t>
            </a:r>
            <a:r>
              <a:rPr lang="zh-CN" altLang="en-US" sz="1400" b="1" dirty="0" smtClean="0"/>
              <a:t>我要退款</a:t>
            </a:r>
            <a:endParaRPr lang="zh-CN" altLang="en-US" sz="1400" b="1" dirty="0"/>
          </a:p>
        </p:txBody>
      </p:sp>
      <p:cxnSp>
        <p:nvCxnSpPr>
          <p:cNvPr id="16" name="直接连接符 15"/>
          <p:cNvCxnSpPr/>
          <p:nvPr/>
        </p:nvCxnSpPr>
        <p:spPr>
          <a:xfrm>
            <a:off x="4067944" y="2060848"/>
            <a:ext cx="5076056" cy="8812"/>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18" name="TextBox 17"/>
          <p:cNvSpPr txBox="1"/>
          <p:nvPr/>
        </p:nvSpPr>
        <p:spPr>
          <a:xfrm>
            <a:off x="-36512" y="44624"/>
            <a:ext cx="9144000" cy="369332"/>
          </a:xfrm>
          <a:prstGeom prst="rect">
            <a:avLst/>
          </a:prstGeom>
          <a:noFill/>
        </p:spPr>
        <p:txBody>
          <a:bodyPr wrap="square" rtlCol="0">
            <a:spAutoFit/>
          </a:bodyPr>
          <a:lstStyle/>
          <a:p>
            <a:pPr lvl="0"/>
            <a:r>
              <a:rPr lang="zh-CN" altLang="en-US" dirty="0" smtClean="0">
                <a:solidFill>
                  <a:schemeClr val="accent1"/>
                </a:solidFill>
              </a:rPr>
              <a:t>前台上传图片页面：</a:t>
            </a:r>
            <a:endParaRPr lang="en-US" altLang="zh-CN" dirty="0" smtClean="0"/>
          </a:p>
        </p:txBody>
      </p:sp>
    </p:spTree>
    <p:extLst>
      <p:ext uri="{BB962C8B-B14F-4D97-AF65-F5344CB8AC3E}">
        <p14:creationId xmlns:p14="http://schemas.microsoft.com/office/powerpoint/2010/main" val="1299363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4035642963"/>
              </p:ext>
            </p:extLst>
          </p:nvPr>
        </p:nvGraphicFramePr>
        <p:xfrm>
          <a:off x="1763691" y="2326313"/>
          <a:ext cx="7343797" cy="2194560"/>
        </p:xfrm>
        <a:graphic>
          <a:graphicData uri="http://schemas.openxmlformats.org/drawingml/2006/table">
            <a:tbl>
              <a:tblPr firstRow="1" lastRow="1">
                <a:tableStyleId>{5C22544A-7EE6-4342-B048-85BDC9FD1C3A}</a:tableStyleId>
              </a:tblPr>
              <a:tblGrid>
                <a:gridCol w="1592300"/>
                <a:gridCol w="1592300"/>
                <a:gridCol w="1592300"/>
                <a:gridCol w="1592300"/>
                <a:gridCol w="974597"/>
              </a:tblGrid>
              <a:tr h="31635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t>退换货单号</a:t>
                      </a:r>
                    </a:p>
                  </a:txBody>
                  <a:tcPr anchor="ctr"/>
                </a:tc>
                <a:tc>
                  <a:txBody>
                    <a:bodyPr/>
                    <a:lstStyle/>
                    <a:p>
                      <a:pPr algn="ctr"/>
                      <a:r>
                        <a:rPr lang="zh-CN" altLang="en-US" sz="1400" dirty="0" smtClean="0"/>
                        <a:t>订单号</a:t>
                      </a:r>
                      <a:endParaRPr lang="zh-CN" altLang="en-US" sz="1400" dirty="0"/>
                    </a:p>
                  </a:txBody>
                  <a:tcPr anchor="ctr"/>
                </a:tc>
                <a:tc>
                  <a:txBody>
                    <a:bodyPr/>
                    <a:lstStyle/>
                    <a:p>
                      <a:pPr algn="ctr"/>
                      <a:r>
                        <a:rPr lang="zh-CN" altLang="en-US" sz="1400" dirty="0" smtClean="0"/>
                        <a:t>提交时间</a:t>
                      </a:r>
                      <a:endParaRPr lang="zh-CN" altLang="en-US" sz="1400" dirty="0"/>
                    </a:p>
                  </a:txBody>
                  <a:tcPr anchor="ctr"/>
                </a:tc>
                <a:tc>
                  <a:txBody>
                    <a:bodyPr/>
                    <a:lstStyle/>
                    <a:p>
                      <a:pPr algn="ctr"/>
                      <a:r>
                        <a:rPr lang="zh-CN" altLang="en-US" sz="1600" dirty="0" smtClean="0"/>
                        <a:t>单据状态</a:t>
                      </a:r>
                      <a:endParaRPr lang="zh-CN" altLang="en-US" sz="1600" dirty="0"/>
                    </a:p>
                  </a:txBody>
                  <a:tcPr/>
                </a:tc>
                <a:tc>
                  <a:txBody>
                    <a:bodyPr/>
                    <a:lstStyle/>
                    <a:p>
                      <a:pPr algn="ctr"/>
                      <a:r>
                        <a:rPr lang="zh-CN" altLang="en-US" sz="1600" dirty="0" smtClean="0"/>
                        <a:t>操作</a:t>
                      </a:r>
                      <a:endParaRPr lang="zh-CN" altLang="en-US" sz="1600" dirty="0"/>
                    </a:p>
                  </a:txBody>
                  <a:tcPr/>
                </a:tc>
              </a:tr>
              <a:tr h="298953">
                <a:tc>
                  <a:txBody>
                    <a:bodyPr/>
                    <a:lstStyle/>
                    <a:p>
                      <a:pPr algn="ctr"/>
                      <a:r>
                        <a:rPr lang="en-US" altLang="zh-CN" sz="1400" dirty="0" smtClean="0"/>
                        <a:t>T2015xxxxxx</a:t>
                      </a:r>
                      <a:endParaRPr lang="zh-CN" altLang="en-US" sz="1400" dirty="0"/>
                    </a:p>
                  </a:txBody>
                  <a:tcPr anchor="ctr"/>
                </a:tc>
                <a:tc>
                  <a:txBody>
                    <a:bodyPr/>
                    <a:lstStyle/>
                    <a:p>
                      <a:pPr algn="ctr"/>
                      <a:r>
                        <a:rPr lang="en-US" altLang="zh-CN" sz="1400" dirty="0" smtClean="0"/>
                        <a:t>W2015xxxxxx</a:t>
                      </a:r>
                      <a:endParaRPr lang="zh-CN" altLang="en-US" sz="1400" dirty="0"/>
                    </a:p>
                  </a:txBody>
                  <a:tcPr anchor="ctr"/>
                </a:tc>
                <a:tc>
                  <a:txBody>
                    <a:bodyPr/>
                    <a:lstStyle/>
                    <a:p>
                      <a:pPr algn="ctr"/>
                      <a:r>
                        <a:rPr lang="en-US" altLang="zh-CN" sz="1400" dirty="0" smtClean="0"/>
                        <a:t>2015-01-22 14:49:05.24</a:t>
                      </a:r>
                      <a:endParaRPr lang="zh-CN" altLang="en-US" sz="1400" dirty="0"/>
                    </a:p>
                  </a:txBody>
                  <a:tcPr anchor="ctr"/>
                </a:tc>
                <a:tc>
                  <a:txBody>
                    <a:bodyPr/>
                    <a:lstStyle/>
                    <a:p>
                      <a:pPr algn="ctr"/>
                      <a:r>
                        <a:rPr lang="zh-CN" altLang="en-US" sz="1400" dirty="0" smtClean="0"/>
                        <a:t>申请已提交</a:t>
                      </a:r>
                      <a:endParaRPr lang="zh-CN" altLang="en-US" sz="1400" dirty="0"/>
                    </a:p>
                  </a:txBody>
                  <a:tcPr anchor="ctr"/>
                </a:tc>
                <a:tc>
                  <a:txBody>
                    <a:bodyPr/>
                    <a:lstStyle/>
                    <a:p>
                      <a:pPr algn="ctr"/>
                      <a:r>
                        <a:rPr lang="zh-CN" altLang="en-US" sz="1400" dirty="0" smtClean="0"/>
                        <a:t>删除</a:t>
                      </a:r>
                      <a:endParaRPr lang="zh-CN" altLang="en-US" sz="1400" dirty="0"/>
                    </a:p>
                  </a:txBody>
                  <a:tcPr anchor="ctr"/>
                </a:tc>
              </a:tr>
              <a:tr h="298953">
                <a:tc>
                  <a:txBody>
                    <a:bodyPr/>
                    <a:lstStyle/>
                    <a:p>
                      <a:pPr algn="ctr"/>
                      <a:r>
                        <a:rPr lang="en-US" altLang="zh-CN" sz="1400" dirty="0" smtClean="0"/>
                        <a:t>T2015xxxxxx</a:t>
                      </a:r>
                      <a:endParaRPr lang="zh-CN" altLang="en-US" sz="1400" dirty="0"/>
                    </a:p>
                  </a:txBody>
                  <a:tcPr anchor="ctr"/>
                </a:tc>
                <a:tc>
                  <a:txBody>
                    <a:bodyPr/>
                    <a:lstStyle/>
                    <a:p>
                      <a:pPr algn="ctr"/>
                      <a:r>
                        <a:rPr lang="en-US" altLang="zh-CN" sz="1400" dirty="0" smtClean="0"/>
                        <a:t>W2015xxxxxx</a:t>
                      </a:r>
                      <a:endParaRPr lang="zh-CN" altLang="en-US" sz="1400" dirty="0"/>
                    </a:p>
                  </a:txBody>
                  <a:tcPr anchor="ctr"/>
                </a:tc>
                <a:tc>
                  <a:txBody>
                    <a:bodyPr/>
                    <a:lstStyle/>
                    <a:p>
                      <a:pPr algn="ctr"/>
                      <a:r>
                        <a:rPr lang="en-US" altLang="zh-CN" sz="1400" dirty="0" smtClean="0"/>
                        <a:t>2015-01-25 14:49:05.24</a:t>
                      </a:r>
                      <a:endParaRPr lang="zh-CN" altLang="en-US" sz="1400" dirty="0"/>
                    </a:p>
                  </a:txBody>
                  <a:tcPr anchor="ctr"/>
                </a:tc>
                <a:tc>
                  <a:txBody>
                    <a:bodyPr/>
                    <a:lstStyle/>
                    <a:p>
                      <a:pPr algn="ctr"/>
                      <a:r>
                        <a:rPr lang="zh-CN" altLang="en-US" sz="1400" dirty="0" smtClean="0"/>
                        <a:t>申请已确认</a:t>
                      </a:r>
                      <a:endParaRPr lang="zh-CN" altLang="en-US" sz="1400" dirty="0"/>
                    </a:p>
                  </a:txBody>
                  <a:tcPr anchor="ctr"/>
                </a:tc>
                <a:tc>
                  <a:txBody>
                    <a:bodyPr/>
                    <a:lstStyle/>
                    <a:p>
                      <a:pPr algn="ctr"/>
                      <a:endParaRPr lang="zh-CN" altLang="en-US" sz="1400" dirty="0"/>
                    </a:p>
                  </a:txBody>
                  <a:tcPr anchor="ctr"/>
                </a:tc>
              </a:tr>
              <a:tr h="298953">
                <a:tc>
                  <a:txBody>
                    <a:bodyPr/>
                    <a:lstStyle/>
                    <a:p>
                      <a:pPr algn="ctr"/>
                      <a:r>
                        <a:rPr lang="en-US" altLang="zh-CN" sz="1400" dirty="0" smtClean="0"/>
                        <a:t>T2015xxxxxx</a:t>
                      </a:r>
                      <a:endParaRPr lang="zh-CN" altLang="en-US" sz="1400" dirty="0"/>
                    </a:p>
                  </a:txBody>
                  <a:tcPr anchor="ctr"/>
                </a:tc>
                <a:tc>
                  <a:txBody>
                    <a:bodyPr/>
                    <a:lstStyle/>
                    <a:p>
                      <a:pPr algn="ctr"/>
                      <a:r>
                        <a:rPr lang="en-US" altLang="zh-CN" sz="1400" dirty="0" smtClean="0"/>
                        <a:t>W2015xxxxxx</a:t>
                      </a:r>
                      <a:endParaRPr lang="zh-CN" altLang="en-US" sz="1400" dirty="0"/>
                    </a:p>
                  </a:txBody>
                  <a:tcPr anchor="ctr"/>
                </a:tc>
                <a:tc>
                  <a:txBody>
                    <a:bodyPr/>
                    <a:lstStyle/>
                    <a:p>
                      <a:pPr algn="ctr"/>
                      <a:r>
                        <a:rPr lang="en-US" altLang="zh-CN" sz="1400" dirty="0" smtClean="0"/>
                        <a:t>2015-01-26 14:49:05.24</a:t>
                      </a:r>
                      <a:endParaRPr lang="zh-CN" altLang="en-US" sz="1400" dirty="0"/>
                    </a:p>
                  </a:txBody>
                  <a:tcPr anchor="ctr"/>
                </a:tc>
                <a:tc>
                  <a:txBody>
                    <a:bodyPr/>
                    <a:lstStyle/>
                    <a:p>
                      <a:pPr algn="ctr"/>
                      <a:r>
                        <a:rPr lang="zh-CN" altLang="en-US" sz="1400" dirty="0" smtClean="0"/>
                        <a:t>已完成</a:t>
                      </a:r>
                      <a:endParaRPr lang="zh-CN" altLang="en-US" sz="1400" dirty="0"/>
                    </a:p>
                  </a:txBody>
                  <a:tcPr anchor="ctr"/>
                </a:tc>
                <a:tc>
                  <a:txBody>
                    <a:bodyPr/>
                    <a:lstStyle/>
                    <a:p>
                      <a:pPr algn="ctr"/>
                      <a:endParaRPr lang="zh-CN" altLang="en-US" sz="1400" dirty="0"/>
                    </a:p>
                  </a:txBody>
                  <a:tcPr anchor="ctr"/>
                </a:tc>
              </a:tr>
              <a:tr h="298953">
                <a:tc gridSpan="5">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zh-CN" altLang="en-US" sz="1400" dirty="0" smtClean="0"/>
                        <a:t>总共</a:t>
                      </a:r>
                      <a:r>
                        <a:rPr lang="en-US" altLang="zh-CN" sz="1400" dirty="0" smtClean="0"/>
                        <a:t>3</a:t>
                      </a:r>
                      <a:r>
                        <a:rPr lang="zh-CN" altLang="en-US" sz="1400" dirty="0" smtClean="0"/>
                        <a:t>条记录 </a:t>
                      </a:r>
                      <a:r>
                        <a:rPr lang="en-US" altLang="zh-CN" sz="1400" dirty="0" smtClean="0"/>
                        <a:t>- </a:t>
                      </a:r>
                      <a:r>
                        <a:rPr lang="zh-CN" altLang="en-US" sz="1400" dirty="0" smtClean="0"/>
                        <a:t>当前页：</a:t>
                      </a:r>
                      <a:r>
                        <a:rPr lang="en-US" altLang="zh-CN" sz="1400" dirty="0" smtClean="0"/>
                        <a:t>1/1 [1]</a:t>
                      </a:r>
                      <a:endParaRPr lang="zh-CN" altLang="en-US" sz="1400" dirty="0" smtClean="0"/>
                    </a:p>
                  </a:txBody>
                  <a:tcPr/>
                </a:tc>
                <a:tc hMerge="1">
                  <a:txBody>
                    <a:bodyPr/>
                    <a:lstStyle/>
                    <a:p>
                      <a:pPr algn="ctr"/>
                      <a:endParaRPr lang="zh-CN" altLang="en-US" dirty="0"/>
                    </a:p>
                  </a:txBody>
                  <a:tcPr/>
                </a:tc>
                <a:tc hMerge="1">
                  <a:txBody>
                    <a:bodyPr/>
                    <a:lstStyle/>
                    <a:p>
                      <a:pPr algn="ctr"/>
                      <a:endParaRPr lang="zh-CN" altLang="en-US" dirty="0"/>
                    </a:p>
                  </a:txBody>
                  <a:tcPr/>
                </a:tc>
                <a:tc hMerge="1">
                  <a:txBody>
                    <a:bodyPr/>
                    <a:lstStyle/>
                    <a:p>
                      <a:pPr algn="ctr"/>
                      <a:endParaRPr lang="zh-CN" altLang="en-US" dirty="0"/>
                    </a:p>
                  </a:txBody>
                  <a:tcPr anchor="ctr"/>
                </a:tc>
                <a:tc hMerge="1">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1400" dirty="0" smtClean="0"/>
                    </a:p>
                  </a:txBody>
                  <a:tcPr/>
                </a:tc>
              </a:tr>
            </a:tbl>
          </a:graphicData>
        </a:graphic>
      </p:graphicFrame>
      <p:sp>
        <p:nvSpPr>
          <p:cNvPr id="3" name="TextBox 2"/>
          <p:cNvSpPr txBox="1"/>
          <p:nvPr/>
        </p:nvSpPr>
        <p:spPr>
          <a:xfrm>
            <a:off x="1763689" y="1988840"/>
            <a:ext cx="1152128" cy="307777"/>
          </a:xfrm>
          <a:prstGeom prst="rect">
            <a:avLst/>
          </a:prstGeom>
          <a:noFill/>
        </p:spPr>
        <p:txBody>
          <a:bodyPr wrap="square" rtlCol="0">
            <a:spAutoFit/>
          </a:bodyPr>
          <a:lstStyle/>
          <a:p>
            <a:r>
              <a:rPr lang="zh-CN" altLang="en-US" sz="1400" b="1" dirty="0" smtClean="0"/>
              <a:t>历史记录</a:t>
            </a:r>
            <a:endParaRPr lang="zh-CN" altLang="en-US" sz="1400" b="1" dirty="0"/>
          </a:p>
        </p:txBody>
      </p:sp>
      <p:grpSp>
        <p:nvGrpSpPr>
          <p:cNvPr id="49" name="组合 48"/>
          <p:cNvGrpSpPr/>
          <p:nvPr/>
        </p:nvGrpSpPr>
        <p:grpSpPr>
          <a:xfrm>
            <a:off x="107504" y="856871"/>
            <a:ext cx="9036496" cy="3004177"/>
            <a:chOff x="107504" y="1072896"/>
            <a:chExt cx="9036496" cy="3004177"/>
          </a:xfrm>
        </p:grpSpPr>
        <p:pic>
          <p:nvPicPr>
            <p:cNvPr id="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7430"/>
            <a:stretch/>
          </p:blipFill>
          <p:spPr bwMode="auto">
            <a:xfrm>
              <a:off x="1547664" y="1072896"/>
              <a:ext cx="7596336" cy="1005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21225"/>
            <a:stretch/>
          </p:blipFill>
          <p:spPr bwMode="auto">
            <a:xfrm>
              <a:off x="107504" y="1072896"/>
              <a:ext cx="1636288" cy="1411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2" name="TextBox 51"/>
            <p:cNvSpPr txBox="1"/>
            <p:nvPr/>
          </p:nvSpPr>
          <p:spPr>
            <a:xfrm>
              <a:off x="395536" y="2484001"/>
              <a:ext cx="864096" cy="261610"/>
            </a:xfrm>
            <a:prstGeom prst="rect">
              <a:avLst/>
            </a:prstGeom>
            <a:noFill/>
          </p:spPr>
          <p:txBody>
            <a:bodyPr wrap="square" rtlCol="0">
              <a:spAutoFit/>
            </a:bodyPr>
            <a:lstStyle/>
            <a:p>
              <a:r>
                <a:rPr lang="zh-CN" altLang="en-US" sz="1100" dirty="0" smtClean="0"/>
                <a:t>售后申请</a:t>
              </a:r>
              <a:endParaRPr lang="zh-CN" altLang="en-US" sz="1100" dirty="0"/>
            </a:p>
          </p:txBody>
        </p:sp>
        <p:pic>
          <p:nvPicPr>
            <p:cNvPr id="5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223" y="2745612"/>
              <a:ext cx="1289591" cy="1331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640" y="2492813"/>
              <a:ext cx="180975" cy="17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55" name="TextBox 54"/>
          <p:cNvSpPr txBox="1"/>
          <p:nvPr/>
        </p:nvSpPr>
        <p:spPr>
          <a:xfrm>
            <a:off x="-36512" y="44624"/>
            <a:ext cx="9144000" cy="369332"/>
          </a:xfrm>
          <a:prstGeom prst="rect">
            <a:avLst/>
          </a:prstGeom>
          <a:noFill/>
        </p:spPr>
        <p:txBody>
          <a:bodyPr wrap="square" rtlCol="0">
            <a:spAutoFit/>
          </a:bodyPr>
          <a:lstStyle/>
          <a:p>
            <a:pPr lvl="0"/>
            <a:r>
              <a:rPr lang="zh-CN" altLang="en-US" dirty="0" smtClean="0">
                <a:solidFill>
                  <a:schemeClr val="accent1"/>
                </a:solidFill>
              </a:rPr>
              <a:t>前台历史记录页面：</a:t>
            </a:r>
            <a:r>
              <a:rPr lang="zh-CN" altLang="en-US" dirty="0" smtClean="0"/>
              <a:t>点击“我要查询”进入该页面。</a:t>
            </a:r>
            <a:endParaRPr lang="en-US" altLang="zh-CN" dirty="0" smtClean="0"/>
          </a:p>
        </p:txBody>
      </p:sp>
    </p:spTree>
    <p:extLst>
      <p:ext uri="{BB962C8B-B14F-4D97-AF65-F5344CB8AC3E}">
        <p14:creationId xmlns:p14="http://schemas.microsoft.com/office/powerpoint/2010/main" val="203745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117676699"/>
              </p:ext>
            </p:extLst>
          </p:nvPr>
        </p:nvGraphicFramePr>
        <p:xfrm>
          <a:off x="755575" y="1916832"/>
          <a:ext cx="7416825" cy="2225040"/>
        </p:xfrm>
        <a:graphic>
          <a:graphicData uri="http://schemas.openxmlformats.org/drawingml/2006/table">
            <a:tbl>
              <a:tblPr>
                <a:tableStyleId>{5940675A-B579-460E-94D1-54222C63F5DA}</a:tableStyleId>
              </a:tblPr>
              <a:tblGrid>
                <a:gridCol w="1656185"/>
                <a:gridCol w="3528392"/>
                <a:gridCol w="2232248"/>
              </a:tblGrid>
              <a:tr h="370840">
                <a:tc>
                  <a:txBody>
                    <a:bodyPr/>
                    <a:lstStyle/>
                    <a:p>
                      <a:pPr algn="ctr"/>
                      <a:r>
                        <a:rPr lang="zh-CN" altLang="en-US" b="1" dirty="0" smtClean="0"/>
                        <a:t>单据状态</a:t>
                      </a:r>
                      <a:endParaRPr lang="zh-CN" altLang="en-US" b="1" dirty="0"/>
                    </a:p>
                  </a:txBody>
                  <a:tcPr/>
                </a:tc>
                <a:tc>
                  <a:txBody>
                    <a:bodyPr/>
                    <a:lstStyle/>
                    <a:p>
                      <a:pPr algn="ctr"/>
                      <a:r>
                        <a:rPr lang="zh-CN" altLang="en-US" b="1" dirty="0" smtClean="0"/>
                        <a:t>同意退货退款</a:t>
                      </a:r>
                      <a:endParaRPr lang="zh-CN" altLang="en-US" b="1" dirty="0"/>
                    </a:p>
                  </a:txBody>
                  <a:tcPr/>
                </a:tc>
                <a:tc>
                  <a:txBody>
                    <a:bodyPr/>
                    <a:lstStyle/>
                    <a:p>
                      <a:pPr algn="ctr"/>
                      <a:r>
                        <a:rPr lang="zh-CN" altLang="en-US" b="1" dirty="0" smtClean="0"/>
                        <a:t>不同意退货退款</a:t>
                      </a:r>
                      <a:endParaRPr lang="zh-CN" altLang="en-US" b="1"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dirty="0" smtClean="0"/>
                        <a:t>申请</a:t>
                      </a:r>
                      <a:r>
                        <a:rPr lang="zh-CN" altLang="en-US" dirty="0" smtClean="0"/>
                        <a:t>已递交</a:t>
                      </a:r>
                    </a:p>
                  </a:txBody>
                  <a:tcPr/>
                </a:tc>
                <a:tc>
                  <a:txBody>
                    <a:bodyPr/>
                    <a:lstStyle/>
                    <a:p>
                      <a:pPr algn="ctr"/>
                      <a:r>
                        <a:rPr lang="zh-CN" altLang="en-US" dirty="0" smtClean="0"/>
                        <a:t>自己</a:t>
                      </a:r>
                      <a:endParaRPr lang="zh-CN" altLang="en-US" dirty="0"/>
                    </a:p>
                  </a:txBody>
                  <a:tcPr/>
                </a:tc>
                <a:tc>
                  <a:txBody>
                    <a:bodyPr/>
                    <a:lstStyle/>
                    <a:p>
                      <a:pPr algn="ctr"/>
                      <a:r>
                        <a:rPr lang="zh-CN" altLang="en-US" dirty="0" smtClean="0"/>
                        <a:t>自己</a:t>
                      </a:r>
                      <a:endParaRPr lang="zh-CN" alt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dirty="0" smtClean="0"/>
                        <a:t>申请</a:t>
                      </a:r>
                      <a:r>
                        <a:rPr lang="zh-CN" altLang="en-US" dirty="0" smtClean="0"/>
                        <a:t>已受理</a:t>
                      </a:r>
                    </a:p>
                  </a:txBody>
                  <a:tcPr/>
                </a:tc>
                <a:tc>
                  <a:txBody>
                    <a:bodyPr/>
                    <a:lstStyle/>
                    <a:p>
                      <a:pPr algn="ctr"/>
                      <a:r>
                        <a:rPr lang="zh-CN" altLang="en-US" dirty="0" smtClean="0"/>
                        <a:t>自己、客服</a:t>
                      </a:r>
                      <a:endParaRPr lang="zh-CN" altLang="en-US" dirty="0"/>
                    </a:p>
                  </a:txBody>
                  <a:tcPr/>
                </a:tc>
                <a:tc>
                  <a:txBody>
                    <a:bodyPr/>
                    <a:lstStyle/>
                    <a:p>
                      <a:pPr algn="ctr"/>
                      <a:r>
                        <a:rPr lang="zh-CN" altLang="en-US" dirty="0" smtClean="0"/>
                        <a:t>自己、客服</a:t>
                      </a:r>
                      <a:endParaRPr lang="zh-CN" alt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dirty="0" smtClean="0"/>
                        <a:t>申请已确认</a:t>
                      </a:r>
                      <a:endParaRPr lang="zh-CN" altLang="en-US" dirty="0" smtClean="0"/>
                    </a:p>
                  </a:txBody>
                  <a:tcPr/>
                </a:tc>
                <a:tc>
                  <a:txBody>
                    <a:bodyPr/>
                    <a:lstStyle/>
                    <a:p>
                      <a:pPr algn="ctr"/>
                      <a:r>
                        <a:rPr lang="zh-CN" altLang="en-US" dirty="0" smtClean="0"/>
                        <a:t>自己、客服、客服</a:t>
                      </a:r>
                      <a:endParaRPr lang="zh-CN" altLang="en-US" dirty="0"/>
                    </a:p>
                  </a:txBody>
                  <a:tcPr/>
                </a:tc>
                <a:tc>
                  <a:txBody>
                    <a:bodyPr/>
                    <a:lstStyle/>
                    <a:p>
                      <a:pPr algn="ctr"/>
                      <a:r>
                        <a:rPr lang="en-US" altLang="zh-CN" dirty="0" smtClean="0"/>
                        <a:t>/</a:t>
                      </a:r>
                      <a:endParaRPr lang="zh-CN" alt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客户已退货</a:t>
                      </a:r>
                    </a:p>
                  </a:txBody>
                  <a:tcPr/>
                </a:tc>
                <a:tc>
                  <a:txBody>
                    <a:bodyPr/>
                    <a:lstStyle/>
                    <a:p>
                      <a:pPr algn="ctr"/>
                      <a:r>
                        <a:rPr lang="zh-CN" altLang="en-US" dirty="0" smtClean="0"/>
                        <a:t>自己、客服、客服、自己</a:t>
                      </a:r>
                      <a:endParaRPr lang="zh-CN" altLang="en-US" dirty="0"/>
                    </a:p>
                  </a:txBody>
                  <a:tcPr/>
                </a:tc>
                <a:tc>
                  <a:txBody>
                    <a:bodyPr/>
                    <a:lstStyle/>
                    <a:p>
                      <a:pPr algn="ctr"/>
                      <a:r>
                        <a:rPr lang="en-US" altLang="zh-CN" dirty="0" smtClean="0"/>
                        <a:t>/</a:t>
                      </a:r>
                      <a:endParaRPr lang="zh-CN" alt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申请</a:t>
                      </a:r>
                      <a:r>
                        <a:rPr lang="zh-CN" altLang="zh-CN" dirty="0" smtClean="0"/>
                        <a:t>已</a:t>
                      </a:r>
                      <a:r>
                        <a:rPr lang="zh-CN" altLang="en-US" dirty="0" smtClean="0"/>
                        <a:t>完成</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自己、客服、客服、自己、客服</a:t>
                      </a:r>
                    </a:p>
                  </a:txBody>
                  <a:tcPr/>
                </a:tc>
                <a:tc>
                  <a:txBody>
                    <a:bodyPr/>
                    <a:lstStyle/>
                    <a:p>
                      <a:pPr algn="ctr"/>
                      <a:r>
                        <a:rPr lang="zh-CN" altLang="en-US" dirty="0" smtClean="0"/>
                        <a:t>自己、客服、客服</a:t>
                      </a:r>
                      <a:endParaRPr lang="zh-CN" altLang="en-US" dirty="0"/>
                    </a:p>
                  </a:txBody>
                  <a:tcPr/>
                </a:tc>
              </a:tr>
            </a:tbl>
          </a:graphicData>
        </a:graphic>
      </p:graphicFrame>
      <p:sp>
        <p:nvSpPr>
          <p:cNvPr id="5" name="TextBox 4"/>
          <p:cNvSpPr txBox="1"/>
          <p:nvPr/>
        </p:nvSpPr>
        <p:spPr>
          <a:xfrm>
            <a:off x="539552" y="1043444"/>
            <a:ext cx="5976664" cy="369332"/>
          </a:xfrm>
          <a:prstGeom prst="rect">
            <a:avLst/>
          </a:prstGeom>
          <a:noFill/>
        </p:spPr>
        <p:txBody>
          <a:bodyPr wrap="square" rtlCol="0">
            <a:spAutoFit/>
          </a:bodyPr>
          <a:lstStyle/>
          <a:p>
            <a:r>
              <a:rPr lang="zh-CN" altLang="en-US" b="1" dirty="0"/>
              <a:t>单据</a:t>
            </a:r>
            <a:r>
              <a:rPr lang="zh-CN" altLang="en-US" b="1" dirty="0" smtClean="0"/>
              <a:t>状态对应前台显示客户（自己）和客服反馈内容：</a:t>
            </a:r>
            <a:endParaRPr lang="zh-CN" altLang="en-US" b="1" dirty="0"/>
          </a:p>
        </p:txBody>
      </p:sp>
    </p:spTree>
    <p:extLst>
      <p:ext uri="{BB962C8B-B14F-4D97-AF65-F5344CB8AC3E}">
        <p14:creationId xmlns:p14="http://schemas.microsoft.com/office/powerpoint/2010/main" val="4066419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923330"/>
          </a:xfrm>
          <a:prstGeom prst="rect">
            <a:avLst/>
          </a:prstGeom>
          <a:noFill/>
        </p:spPr>
        <p:txBody>
          <a:bodyPr wrap="square" rtlCol="0">
            <a:spAutoFit/>
          </a:bodyPr>
          <a:lstStyle/>
          <a:p>
            <a:pPr lvl="0"/>
            <a:r>
              <a:rPr lang="zh-CN" altLang="en-US" dirty="0" smtClean="0">
                <a:solidFill>
                  <a:schemeClr val="accent1"/>
                </a:solidFill>
              </a:rPr>
              <a:t>前台售后申请详情页面：</a:t>
            </a:r>
            <a:r>
              <a:rPr lang="zh-CN" altLang="en-US" dirty="0" smtClean="0"/>
              <a:t>点击“售后申请”页面历史记录下“退换货单号”即可进入此页面，此页面记录下了客户和客服的协商记录。在该状态下，售后订单详情和列表中都可删除此状态的订单。</a:t>
            </a:r>
            <a:endParaRPr lang="en-US" altLang="zh-CN" dirty="0" smtClean="0"/>
          </a:p>
        </p:txBody>
      </p:sp>
      <p:grpSp>
        <p:nvGrpSpPr>
          <p:cNvPr id="5" name="组合 4"/>
          <p:cNvGrpSpPr/>
          <p:nvPr/>
        </p:nvGrpSpPr>
        <p:grpSpPr>
          <a:xfrm>
            <a:off x="107504" y="1052736"/>
            <a:ext cx="9036496" cy="3004177"/>
            <a:chOff x="107504" y="1072896"/>
            <a:chExt cx="9036496" cy="3004177"/>
          </a:xfrm>
        </p:grpSpPr>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7430"/>
            <a:stretch/>
          </p:blipFill>
          <p:spPr bwMode="auto">
            <a:xfrm>
              <a:off x="1547664" y="1072896"/>
              <a:ext cx="7596336" cy="1005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21225"/>
            <a:stretch/>
          </p:blipFill>
          <p:spPr bwMode="auto">
            <a:xfrm>
              <a:off x="107504" y="1072896"/>
              <a:ext cx="1636288" cy="1411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395536" y="2484001"/>
              <a:ext cx="864096" cy="261610"/>
            </a:xfrm>
            <a:prstGeom prst="rect">
              <a:avLst/>
            </a:prstGeom>
            <a:noFill/>
          </p:spPr>
          <p:txBody>
            <a:bodyPr wrap="square" rtlCol="0">
              <a:spAutoFit/>
            </a:bodyPr>
            <a:lstStyle/>
            <a:p>
              <a:r>
                <a:rPr lang="zh-CN" altLang="en-US" sz="1100" dirty="0" smtClean="0"/>
                <a:t>售后申请</a:t>
              </a:r>
              <a:endParaRPr lang="zh-CN" altLang="en-US" sz="1100" dirty="0"/>
            </a:p>
          </p:txBody>
        </p:sp>
        <p:pic>
          <p:nvPicPr>
            <p:cNvPr id="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223" y="2745612"/>
              <a:ext cx="1289591" cy="1331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2492813"/>
              <a:ext cx="180975" cy="17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1" name="TextBox 10"/>
          <p:cNvSpPr txBox="1"/>
          <p:nvPr/>
        </p:nvSpPr>
        <p:spPr>
          <a:xfrm>
            <a:off x="1835696" y="2185119"/>
            <a:ext cx="6023323" cy="307777"/>
          </a:xfrm>
          <a:prstGeom prst="rect">
            <a:avLst/>
          </a:prstGeom>
          <a:noFill/>
        </p:spPr>
        <p:txBody>
          <a:bodyPr wrap="square" rtlCol="0">
            <a:spAutoFit/>
          </a:bodyPr>
          <a:lstStyle/>
          <a:p>
            <a:r>
              <a:rPr lang="zh-CN" altLang="en-US" sz="1400" b="1" dirty="0" smtClean="0"/>
              <a:t>退换货单号：</a:t>
            </a:r>
            <a:r>
              <a:rPr lang="en-US" altLang="zh-CN" sz="1400" b="1" dirty="0" err="1" smtClean="0"/>
              <a:t>Txxxxxxxx</a:t>
            </a:r>
            <a:r>
              <a:rPr lang="en-US" altLang="zh-CN" sz="1400" b="1" dirty="0" smtClean="0"/>
              <a:t>  </a:t>
            </a:r>
            <a:r>
              <a:rPr lang="zh-CN" altLang="en-US" sz="1400" b="1" dirty="0" smtClean="0"/>
              <a:t>状</a:t>
            </a:r>
            <a:r>
              <a:rPr lang="zh-CN" altLang="en-US" sz="1400" b="1" dirty="0" smtClean="0"/>
              <a:t>态： </a:t>
            </a:r>
            <a:r>
              <a:rPr lang="zh-CN" altLang="en-US" sz="1400" b="1" dirty="0" smtClean="0">
                <a:solidFill>
                  <a:srgbClr val="FF0000"/>
                </a:solidFill>
              </a:rPr>
              <a:t>申请已递</a:t>
            </a:r>
            <a:r>
              <a:rPr lang="zh-CN" altLang="en-US" sz="1400" b="1" dirty="0" smtClean="0">
                <a:solidFill>
                  <a:srgbClr val="FF0000"/>
                </a:solidFill>
              </a:rPr>
              <a:t>交</a:t>
            </a:r>
            <a:endParaRPr lang="zh-CN" altLang="en-US" sz="1400" dirty="0" smtClean="0"/>
          </a:p>
        </p:txBody>
      </p:sp>
      <p:graphicFrame>
        <p:nvGraphicFramePr>
          <p:cNvPr id="12" name="表格 11"/>
          <p:cNvGraphicFramePr>
            <a:graphicFrameLocks noGrp="1"/>
          </p:cNvGraphicFramePr>
          <p:nvPr>
            <p:extLst>
              <p:ext uri="{D42A27DB-BD31-4B8C-83A1-F6EECF244321}">
                <p14:modId xmlns:p14="http://schemas.microsoft.com/office/powerpoint/2010/main" val="669254621"/>
              </p:ext>
            </p:extLst>
          </p:nvPr>
        </p:nvGraphicFramePr>
        <p:xfrm>
          <a:off x="2051721" y="4049721"/>
          <a:ext cx="6624736" cy="597664"/>
        </p:xfrm>
        <a:graphic>
          <a:graphicData uri="http://schemas.openxmlformats.org/drawingml/2006/table">
            <a:tbl>
              <a:tblPr>
                <a:tableStyleId>{5940675A-B579-460E-94D1-54222C63F5DA}</a:tableStyleId>
              </a:tblPr>
              <a:tblGrid>
                <a:gridCol w="1656184"/>
                <a:gridCol w="1656184"/>
                <a:gridCol w="1656184"/>
                <a:gridCol w="1656184"/>
              </a:tblGrid>
              <a:tr h="298832">
                <a:tc>
                  <a:txBody>
                    <a:bodyPr/>
                    <a:lstStyle/>
                    <a:p>
                      <a:pPr algn="ctr"/>
                      <a:r>
                        <a:rPr lang="zh-CN" altLang="en-US" sz="1200" b="1" dirty="0" smtClean="0"/>
                        <a:t>产品编号</a:t>
                      </a:r>
                      <a:endParaRPr lang="zh-CN" altLang="en-US" sz="1200" b="1" dirty="0"/>
                    </a:p>
                  </a:txBody>
                  <a:tcPr/>
                </a:tc>
                <a:tc>
                  <a:txBody>
                    <a:bodyPr/>
                    <a:lstStyle/>
                    <a:p>
                      <a:pPr algn="ctr"/>
                      <a:r>
                        <a:rPr lang="zh-CN" altLang="en-US" sz="1200" b="1" dirty="0" smtClean="0"/>
                        <a:t>产品名称</a:t>
                      </a:r>
                      <a:endParaRPr lang="zh-CN" altLang="en-US" sz="1200" b="1" dirty="0"/>
                    </a:p>
                  </a:txBody>
                  <a:tcPr/>
                </a:tc>
                <a:tc>
                  <a:txBody>
                    <a:bodyPr/>
                    <a:lstStyle/>
                    <a:p>
                      <a:pPr algn="ctr"/>
                      <a:r>
                        <a:rPr lang="zh-CN" altLang="en-US" sz="1200" b="1" dirty="0" smtClean="0"/>
                        <a:t>批号</a:t>
                      </a:r>
                      <a:endParaRPr lang="zh-CN" altLang="en-US" sz="1200" b="1" dirty="0"/>
                    </a:p>
                  </a:txBody>
                  <a:tcPr/>
                </a:tc>
                <a:tc>
                  <a:txBody>
                    <a:bodyPr/>
                    <a:lstStyle/>
                    <a:p>
                      <a:pPr algn="ctr"/>
                      <a:r>
                        <a:rPr lang="zh-CN" altLang="en-US" sz="1200" b="1" dirty="0" smtClean="0"/>
                        <a:t>退货数量</a:t>
                      </a:r>
                      <a:endParaRPr lang="zh-CN" altLang="en-US" sz="1200" b="1" dirty="0"/>
                    </a:p>
                  </a:txBody>
                  <a:tcPr/>
                </a:tc>
              </a:tr>
              <a:tr h="298832">
                <a:tc>
                  <a:txBody>
                    <a:bodyPr/>
                    <a:lstStyle/>
                    <a:p>
                      <a:pPr algn="ctr"/>
                      <a:endParaRPr lang="zh-CN" altLang="en-US" sz="1200" dirty="0"/>
                    </a:p>
                  </a:txBody>
                  <a:tcPr/>
                </a:tc>
                <a:tc>
                  <a:txBody>
                    <a:bodyPr/>
                    <a:lstStyle/>
                    <a:p>
                      <a:pPr algn="ctr"/>
                      <a:endParaRPr lang="zh-CN" altLang="en-US" sz="1200" dirty="0"/>
                    </a:p>
                  </a:txBody>
                  <a:tcPr/>
                </a:tc>
                <a:tc>
                  <a:txBody>
                    <a:bodyPr/>
                    <a:lstStyle/>
                    <a:p>
                      <a:pPr algn="ctr"/>
                      <a:endParaRPr lang="zh-CN" altLang="en-US" sz="1200" dirty="0"/>
                    </a:p>
                  </a:txBody>
                  <a:tcPr/>
                </a:tc>
                <a:tc>
                  <a:txBody>
                    <a:bodyPr/>
                    <a:lstStyle/>
                    <a:p>
                      <a:pPr algn="ctr"/>
                      <a:endParaRPr lang="zh-CN" altLang="en-US" sz="1200" dirty="0"/>
                    </a:p>
                  </a:txBody>
                  <a:tcPr/>
                </a:tc>
              </a:tr>
            </a:tbl>
          </a:graphicData>
        </a:graphic>
      </p:graphicFrame>
      <p:sp>
        <p:nvSpPr>
          <p:cNvPr id="13" name="TextBox 12"/>
          <p:cNvSpPr txBox="1"/>
          <p:nvPr/>
        </p:nvSpPr>
        <p:spPr>
          <a:xfrm>
            <a:off x="1907704" y="2924944"/>
            <a:ext cx="3862355" cy="276999"/>
          </a:xfrm>
          <a:prstGeom prst="rect">
            <a:avLst/>
          </a:prstGeom>
          <a:noFill/>
        </p:spPr>
        <p:txBody>
          <a:bodyPr wrap="square" rtlCol="0">
            <a:spAutoFit/>
          </a:bodyPr>
          <a:lstStyle/>
          <a:p>
            <a:r>
              <a:rPr lang="zh-CN" altLang="en-US" sz="1200" dirty="0" smtClean="0"/>
              <a:t>订单号</a:t>
            </a:r>
            <a:r>
              <a:rPr lang="en-US" altLang="zh-CN" sz="1200" dirty="0" smtClean="0">
                <a:solidFill>
                  <a:srgbClr val="FF0000"/>
                </a:solidFill>
              </a:rPr>
              <a:t>*</a:t>
            </a:r>
            <a:r>
              <a:rPr lang="zh-CN" altLang="en-US" sz="1200" dirty="0" smtClean="0"/>
              <a:t>：             </a:t>
            </a:r>
            <a:r>
              <a:rPr lang="en-US" altLang="zh-CN" sz="1200" dirty="0" smtClean="0"/>
              <a:t>w2015xxxxxxxxxxxxxxxxxx</a:t>
            </a:r>
            <a:endParaRPr lang="zh-CN" altLang="en-US" sz="1200" dirty="0"/>
          </a:p>
        </p:txBody>
      </p:sp>
      <p:sp>
        <p:nvSpPr>
          <p:cNvPr id="14" name="TextBox 13"/>
          <p:cNvSpPr txBox="1"/>
          <p:nvPr/>
        </p:nvSpPr>
        <p:spPr>
          <a:xfrm>
            <a:off x="1907705" y="3196658"/>
            <a:ext cx="3060340" cy="276999"/>
          </a:xfrm>
          <a:prstGeom prst="rect">
            <a:avLst/>
          </a:prstGeom>
          <a:noFill/>
        </p:spPr>
        <p:txBody>
          <a:bodyPr wrap="square" rtlCol="0">
            <a:spAutoFit/>
          </a:bodyPr>
          <a:lstStyle/>
          <a:p>
            <a:r>
              <a:rPr lang="zh-CN" altLang="en-US" sz="1200" dirty="0" smtClean="0"/>
              <a:t>联系人</a:t>
            </a:r>
            <a:r>
              <a:rPr lang="en-US" altLang="zh-CN" sz="1200" dirty="0">
                <a:solidFill>
                  <a:srgbClr val="FF0000"/>
                </a:solidFill>
              </a:rPr>
              <a:t>* </a:t>
            </a:r>
            <a:r>
              <a:rPr lang="zh-CN" altLang="en-US" sz="1200" dirty="0" smtClean="0"/>
              <a:t>：             </a:t>
            </a:r>
            <a:r>
              <a:rPr lang="en-US" altLang="zh-CN" sz="1200" dirty="0" smtClean="0"/>
              <a:t>xxx</a:t>
            </a:r>
            <a:endParaRPr lang="zh-CN" altLang="en-US" sz="1200" dirty="0"/>
          </a:p>
        </p:txBody>
      </p:sp>
      <p:sp>
        <p:nvSpPr>
          <p:cNvPr id="15" name="TextBox 14"/>
          <p:cNvSpPr txBox="1"/>
          <p:nvPr/>
        </p:nvSpPr>
        <p:spPr>
          <a:xfrm>
            <a:off x="1907705" y="3484690"/>
            <a:ext cx="3456384" cy="276999"/>
          </a:xfrm>
          <a:prstGeom prst="rect">
            <a:avLst/>
          </a:prstGeom>
          <a:noFill/>
        </p:spPr>
        <p:txBody>
          <a:bodyPr wrap="square" rtlCol="0">
            <a:spAutoFit/>
          </a:bodyPr>
          <a:lstStyle/>
          <a:p>
            <a:r>
              <a:rPr lang="zh-CN" altLang="en-US" sz="1200" dirty="0" smtClean="0"/>
              <a:t>联系电话</a:t>
            </a:r>
            <a:r>
              <a:rPr lang="en-US" altLang="zh-CN" sz="1200" dirty="0">
                <a:solidFill>
                  <a:srgbClr val="FF0000"/>
                </a:solidFill>
              </a:rPr>
              <a:t>* </a:t>
            </a:r>
            <a:r>
              <a:rPr lang="zh-CN" altLang="en-US" sz="1200" dirty="0" smtClean="0"/>
              <a:t>：        </a:t>
            </a:r>
            <a:r>
              <a:rPr lang="en-US" altLang="zh-CN" sz="1200" dirty="0" smtClean="0"/>
              <a:t>1xxxxxxxxxxx</a:t>
            </a:r>
            <a:endParaRPr lang="zh-CN" altLang="en-US" sz="1200" dirty="0"/>
          </a:p>
        </p:txBody>
      </p:sp>
      <p:sp>
        <p:nvSpPr>
          <p:cNvPr id="16" name="TextBox 15"/>
          <p:cNvSpPr txBox="1"/>
          <p:nvPr/>
        </p:nvSpPr>
        <p:spPr>
          <a:xfrm>
            <a:off x="1907705" y="3772722"/>
            <a:ext cx="936104" cy="276999"/>
          </a:xfrm>
          <a:prstGeom prst="rect">
            <a:avLst/>
          </a:prstGeom>
          <a:noFill/>
        </p:spPr>
        <p:txBody>
          <a:bodyPr wrap="square" rtlCol="0">
            <a:spAutoFit/>
          </a:bodyPr>
          <a:lstStyle/>
          <a:p>
            <a:r>
              <a:rPr lang="zh-CN" altLang="en-US" sz="1200" dirty="0" smtClean="0"/>
              <a:t>所退商品：</a:t>
            </a:r>
            <a:endParaRPr lang="zh-CN" altLang="en-US" sz="1200" dirty="0"/>
          </a:p>
        </p:txBody>
      </p:sp>
      <p:sp>
        <p:nvSpPr>
          <p:cNvPr id="17" name="TextBox 16"/>
          <p:cNvSpPr txBox="1"/>
          <p:nvPr/>
        </p:nvSpPr>
        <p:spPr>
          <a:xfrm>
            <a:off x="1907705" y="4740184"/>
            <a:ext cx="6768752" cy="276999"/>
          </a:xfrm>
          <a:prstGeom prst="rect">
            <a:avLst/>
          </a:prstGeom>
          <a:noFill/>
        </p:spPr>
        <p:txBody>
          <a:bodyPr wrap="square" rtlCol="0">
            <a:spAutoFit/>
          </a:bodyPr>
          <a:lstStyle/>
          <a:p>
            <a:r>
              <a:rPr lang="zh-CN" altLang="en-US" sz="1200" dirty="0" smtClean="0"/>
              <a:t>退货退款原因</a:t>
            </a:r>
            <a:r>
              <a:rPr lang="en-US" altLang="zh-CN" sz="1200" dirty="0">
                <a:solidFill>
                  <a:srgbClr val="FF0000"/>
                </a:solidFill>
              </a:rPr>
              <a:t>* </a:t>
            </a:r>
            <a:r>
              <a:rPr lang="zh-CN" altLang="en-US" sz="1200" dirty="0" smtClean="0"/>
              <a:t>：退运费</a:t>
            </a:r>
            <a:endParaRPr lang="zh-CN" altLang="en-US" sz="1200" dirty="0"/>
          </a:p>
        </p:txBody>
      </p:sp>
      <p:sp>
        <p:nvSpPr>
          <p:cNvPr id="18" name="TextBox 17"/>
          <p:cNvSpPr txBox="1"/>
          <p:nvPr/>
        </p:nvSpPr>
        <p:spPr>
          <a:xfrm>
            <a:off x="1907705" y="5024209"/>
            <a:ext cx="5040560" cy="276999"/>
          </a:xfrm>
          <a:prstGeom prst="rect">
            <a:avLst/>
          </a:prstGeom>
          <a:noFill/>
        </p:spPr>
        <p:txBody>
          <a:bodyPr wrap="square" rtlCol="0">
            <a:spAutoFit/>
          </a:bodyPr>
          <a:lstStyle/>
          <a:p>
            <a:r>
              <a:rPr lang="zh-CN" altLang="en-US" sz="1200" dirty="0" smtClean="0"/>
              <a:t>退货退款说明：    </a:t>
            </a:r>
            <a:r>
              <a:rPr lang="en-US" altLang="zh-CN" sz="1200" dirty="0" err="1" smtClean="0"/>
              <a:t>xxxxxxxxxxxxxxxxxxxxxxxxxxxxxxxxxxxxxx</a:t>
            </a:r>
            <a:endParaRPr lang="zh-CN" altLang="en-US" sz="1200" dirty="0"/>
          </a:p>
        </p:txBody>
      </p:sp>
      <p:sp>
        <p:nvSpPr>
          <p:cNvPr id="19" name="TextBox 18"/>
          <p:cNvSpPr txBox="1"/>
          <p:nvPr/>
        </p:nvSpPr>
        <p:spPr>
          <a:xfrm>
            <a:off x="1907705" y="5312241"/>
            <a:ext cx="4248472" cy="276999"/>
          </a:xfrm>
          <a:prstGeom prst="rect">
            <a:avLst/>
          </a:prstGeom>
          <a:noFill/>
        </p:spPr>
        <p:txBody>
          <a:bodyPr wrap="square" rtlCol="0">
            <a:spAutoFit/>
          </a:bodyPr>
          <a:lstStyle/>
          <a:p>
            <a:r>
              <a:rPr lang="zh-CN" altLang="en-US" sz="1200" dirty="0"/>
              <a:t>附件上传</a:t>
            </a:r>
            <a:r>
              <a:rPr lang="zh-CN" altLang="en-US" sz="1200" dirty="0" smtClean="0"/>
              <a:t>：             查看</a:t>
            </a:r>
            <a:r>
              <a:rPr lang="zh-CN" altLang="en-US" sz="1200" dirty="0"/>
              <a:t>详情</a:t>
            </a:r>
            <a:r>
              <a:rPr lang="en-US" altLang="zh-CN" sz="1200" dirty="0" smtClean="0"/>
              <a:t>&gt;&gt;</a:t>
            </a:r>
            <a:endParaRPr lang="en-US" altLang="zh-CN" sz="1200" dirty="0"/>
          </a:p>
        </p:txBody>
      </p:sp>
      <p:sp>
        <p:nvSpPr>
          <p:cNvPr id="20" name="TextBox 19"/>
          <p:cNvSpPr txBox="1"/>
          <p:nvPr/>
        </p:nvSpPr>
        <p:spPr>
          <a:xfrm>
            <a:off x="1907704" y="2636912"/>
            <a:ext cx="936104" cy="276999"/>
          </a:xfrm>
          <a:prstGeom prst="rect">
            <a:avLst/>
          </a:prstGeom>
          <a:noFill/>
        </p:spPr>
        <p:txBody>
          <a:bodyPr wrap="square" rtlCol="0">
            <a:spAutoFit/>
          </a:bodyPr>
          <a:lstStyle/>
          <a:p>
            <a:r>
              <a:rPr lang="zh-CN" altLang="en-US" sz="1200" b="1" dirty="0" smtClean="0"/>
              <a:t>自己：</a:t>
            </a:r>
            <a:endParaRPr lang="zh-CN" altLang="en-US" sz="1200" b="1" dirty="0"/>
          </a:p>
        </p:txBody>
      </p:sp>
      <p:cxnSp>
        <p:nvCxnSpPr>
          <p:cNvPr id="22" name="直接连接符 21"/>
          <p:cNvCxnSpPr/>
          <p:nvPr/>
        </p:nvCxnSpPr>
        <p:spPr>
          <a:xfrm>
            <a:off x="1907704" y="2912237"/>
            <a:ext cx="6912768" cy="12707"/>
          </a:xfrm>
          <a:prstGeom prst="line">
            <a:avLst/>
          </a:prstGeom>
          <a:ln w="3175"/>
        </p:spPr>
        <p:style>
          <a:lnRef idx="1">
            <a:schemeClr val="dk1"/>
          </a:lnRef>
          <a:fillRef idx="0">
            <a:schemeClr val="dk1"/>
          </a:fillRef>
          <a:effectRef idx="0">
            <a:schemeClr val="dk1"/>
          </a:effectRef>
          <a:fontRef idx="minor">
            <a:schemeClr val="tx1"/>
          </a:fontRef>
        </p:style>
      </p:cxnSp>
      <p:sp>
        <p:nvSpPr>
          <p:cNvPr id="27" name="矩形 26"/>
          <p:cNvSpPr/>
          <p:nvPr/>
        </p:nvSpPr>
        <p:spPr>
          <a:xfrm>
            <a:off x="7074354" y="2647945"/>
            <a:ext cx="1588897" cy="276999"/>
          </a:xfrm>
          <a:prstGeom prst="rect">
            <a:avLst/>
          </a:prstGeom>
        </p:spPr>
        <p:txBody>
          <a:bodyPr wrap="none">
            <a:spAutoFit/>
          </a:bodyPr>
          <a:lstStyle/>
          <a:p>
            <a:r>
              <a:rPr lang="en-US" altLang="zh-CN" sz="1200" dirty="0"/>
              <a:t>(2014-11-02 22:35:49)</a:t>
            </a:r>
            <a:endParaRPr lang="zh-CN" altLang="en-US" sz="1200" dirty="0"/>
          </a:p>
        </p:txBody>
      </p:sp>
      <p:sp>
        <p:nvSpPr>
          <p:cNvPr id="2" name="TextBox 1"/>
          <p:cNvSpPr txBox="1"/>
          <p:nvPr/>
        </p:nvSpPr>
        <p:spPr>
          <a:xfrm>
            <a:off x="7596336" y="2185119"/>
            <a:ext cx="504056"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1200" dirty="0"/>
              <a:t>删除</a:t>
            </a:r>
          </a:p>
        </p:txBody>
      </p:sp>
    </p:spTree>
    <p:extLst>
      <p:ext uri="{BB962C8B-B14F-4D97-AF65-F5344CB8AC3E}">
        <p14:creationId xmlns:p14="http://schemas.microsoft.com/office/powerpoint/2010/main" val="39188304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369332"/>
          </a:xfrm>
          <a:prstGeom prst="rect">
            <a:avLst/>
          </a:prstGeom>
          <a:noFill/>
        </p:spPr>
        <p:txBody>
          <a:bodyPr wrap="square" rtlCol="0">
            <a:spAutoFit/>
          </a:bodyPr>
          <a:lstStyle/>
          <a:p>
            <a:pPr lvl="0"/>
            <a:r>
              <a:rPr lang="zh-CN" altLang="en-US" dirty="0" smtClean="0">
                <a:solidFill>
                  <a:schemeClr val="accent1"/>
                </a:solidFill>
              </a:rPr>
              <a:t>前台售后申请详情页面：</a:t>
            </a:r>
            <a:r>
              <a:rPr lang="zh-CN" altLang="en-US" dirty="0" smtClean="0"/>
              <a:t>此时客户还可以补充文字说明和上传图片。</a:t>
            </a:r>
            <a:endParaRPr lang="en-US" altLang="zh-CN" dirty="0" smtClean="0"/>
          </a:p>
        </p:txBody>
      </p:sp>
      <p:grpSp>
        <p:nvGrpSpPr>
          <p:cNvPr id="5" name="组合 4"/>
          <p:cNvGrpSpPr/>
          <p:nvPr/>
        </p:nvGrpSpPr>
        <p:grpSpPr>
          <a:xfrm>
            <a:off x="107504" y="620688"/>
            <a:ext cx="9036496" cy="3004177"/>
            <a:chOff x="107504" y="1072896"/>
            <a:chExt cx="9036496" cy="3004177"/>
          </a:xfrm>
        </p:grpSpPr>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7430"/>
            <a:stretch/>
          </p:blipFill>
          <p:spPr bwMode="auto">
            <a:xfrm>
              <a:off x="1547664" y="1072896"/>
              <a:ext cx="7596336" cy="1005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21225"/>
            <a:stretch/>
          </p:blipFill>
          <p:spPr bwMode="auto">
            <a:xfrm>
              <a:off x="107504" y="1072896"/>
              <a:ext cx="1636288" cy="1411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395536" y="2484001"/>
              <a:ext cx="864096" cy="261610"/>
            </a:xfrm>
            <a:prstGeom prst="rect">
              <a:avLst/>
            </a:prstGeom>
            <a:noFill/>
          </p:spPr>
          <p:txBody>
            <a:bodyPr wrap="square" rtlCol="0">
              <a:spAutoFit/>
            </a:bodyPr>
            <a:lstStyle/>
            <a:p>
              <a:r>
                <a:rPr lang="zh-CN" altLang="en-US" sz="1100" dirty="0" smtClean="0"/>
                <a:t>售后申请</a:t>
              </a:r>
              <a:endParaRPr lang="zh-CN" altLang="en-US" sz="1100" dirty="0"/>
            </a:p>
          </p:txBody>
        </p:sp>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223" y="2745612"/>
              <a:ext cx="1289591" cy="1331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640" y="2492813"/>
              <a:ext cx="180975" cy="17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1" name="TextBox 10"/>
          <p:cNvSpPr txBox="1"/>
          <p:nvPr/>
        </p:nvSpPr>
        <p:spPr>
          <a:xfrm>
            <a:off x="1835696" y="1753071"/>
            <a:ext cx="6023323" cy="307777"/>
          </a:xfrm>
          <a:prstGeom prst="rect">
            <a:avLst/>
          </a:prstGeom>
          <a:noFill/>
        </p:spPr>
        <p:txBody>
          <a:bodyPr wrap="square" rtlCol="0">
            <a:spAutoFit/>
          </a:bodyPr>
          <a:lstStyle/>
          <a:p>
            <a:r>
              <a:rPr lang="zh-CN" altLang="en-US" sz="1400" b="1" dirty="0" smtClean="0"/>
              <a:t>退换货单号：</a:t>
            </a:r>
            <a:r>
              <a:rPr lang="en-US" altLang="zh-CN" sz="1400" b="1" dirty="0" err="1" smtClean="0"/>
              <a:t>Txxxxxxxx</a:t>
            </a:r>
            <a:r>
              <a:rPr lang="en-US" altLang="zh-CN" sz="1400" b="1" dirty="0" smtClean="0"/>
              <a:t>      </a:t>
            </a:r>
            <a:r>
              <a:rPr lang="zh-CN" altLang="en-US" sz="1400" b="1" dirty="0" smtClean="0"/>
              <a:t>状态： </a:t>
            </a:r>
            <a:r>
              <a:rPr lang="zh-CN" altLang="en-US" sz="1400" b="1" dirty="0" smtClean="0">
                <a:solidFill>
                  <a:srgbClr val="FF0000"/>
                </a:solidFill>
              </a:rPr>
              <a:t>申请已受理</a:t>
            </a:r>
            <a:endParaRPr lang="zh-CN" altLang="en-US" sz="1400" dirty="0" smtClean="0"/>
          </a:p>
        </p:txBody>
      </p:sp>
      <p:graphicFrame>
        <p:nvGraphicFramePr>
          <p:cNvPr id="12" name="表格 11"/>
          <p:cNvGraphicFramePr>
            <a:graphicFrameLocks noGrp="1"/>
          </p:cNvGraphicFramePr>
          <p:nvPr>
            <p:extLst>
              <p:ext uri="{D42A27DB-BD31-4B8C-83A1-F6EECF244321}">
                <p14:modId xmlns:p14="http://schemas.microsoft.com/office/powerpoint/2010/main" val="3756296741"/>
              </p:ext>
            </p:extLst>
          </p:nvPr>
        </p:nvGraphicFramePr>
        <p:xfrm>
          <a:off x="2051721" y="3473657"/>
          <a:ext cx="6624736" cy="597664"/>
        </p:xfrm>
        <a:graphic>
          <a:graphicData uri="http://schemas.openxmlformats.org/drawingml/2006/table">
            <a:tbl>
              <a:tblPr>
                <a:tableStyleId>{5940675A-B579-460E-94D1-54222C63F5DA}</a:tableStyleId>
              </a:tblPr>
              <a:tblGrid>
                <a:gridCol w="1656184"/>
                <a:gridCol w="1656184"/>
                <a:gridCol w="1656184"/>
                <a:gridCol w="1656184"/>
              </a:tblGrid>
              <a:tr h="298832">
                <a:tc>
                  <a:txBody>
                    <a:bodyPr/>
                    <a:lstStyle/>
                    <a:p>
                      <a:pPr algn="ctr"/>
                      <a:r>
                        <a:rPr lang="zh-CN" altLang="en-US" sz="1200" b="1" dirty="0" smtClean="0"/>
                        <a:t>产品编号</a:t>
                      </a:r>
                      <a:endParaRPr lang="zh-CN" altLang="en-US" sz="1200" b="1" dirty="0"/>
                    </a:p>
                  </a:txBody>
                  <a:tcPr/>
                </a:tc>
                <a:tc>
                  <a:txBody>
                    <a:bodyPr/>
                    <a:lstStyle/>
                    <a:p>
                      <a:pPr algn="ctr"/>
                      <a:r>
                        <a:rPr lang="zh-CN" altLang="en-US" sz="1200" b="1" dirty="0" smtClean="0"/>
                        <a:t>产品名称</a:t>
                      </a:r>
                      <a:endParaRPr lang="zh-CN" altLang="en-US" sz="1200" b="1" dirty="0"/>
                    </a:p>
                  </a:txBody>
                  <a:tcPr/>
                </a:tc>
                <a:tc>
                  <a:txBody>
                    <a:bodyPr/>
                    <a:lstStyle/>
                    <a:p>
                      <a:pPr algn="ctr"/>
                      <a:r>
                        <a:rPr lang="zh-CN" altLang="en-US" sz="1200" b="1" dirty="0" smtClean="0"/>
                        <a:t>批号</a:t>
                      </a:r>
                      <a:endParaRPr lang="zh-CN" altLang="en-US" sz="1200" b="1" dirty="0"/>
                    </a:p>
                  </a:txBody>
                  <a:tcPr/>
                </a:tc>
                <a:tc>
                  <a:txBody>
                    <a:bodyPr/>
                    <a:lstStyle/>
                    <a:p>
                      <a:pPr algn="ctr"/>
                      <a:r>
                        <a:rPr lang="zh-CN" altLang="en-US" sz="1200" b="1" dirty="0" smtClean="0"/>
                        <a:t>退货数量</a:t>
                      </a:r>
                      <a:endParaRPr lang="zh-CN" altLang="en-US" sz="1200" b="1" dirty="0"/>
                    </a:p>
                  </a:txBody>
                  <a:tcPr/>
                </a:tc>
              </a:tr>
              <a:tr h="298832">
                <a:tc>
                  <a:txBody>
                    <a:bodyPr/>
                    <a:lstStyle/>
                    <a:p>
                      <a:pPr algn="ctr"/>
                      <a:endParaRPr lang="zh-CN" altLang="en-US" sz="1200" dirty="0"/>
                    </a:p>
                  </a:txBody>
                  <a:tcPr/>
                </a:tc>
                <a:tc>
                  <a:txBody>
                    <a:bodyPr/>
                    <a:lstStyle/>
                    <a:p>
                      <a:pPr algn="ctr"/>
                      <a:endParaRPr lang="zh-CN" altLang="en-US" sz="1200" dirty="0"/>
                    </a:p>
                  </a:txBody>
                  <a:tcPr/>
                </a:tc>
                <a:tc>
                  <a:txBody>
                    <a:bodyPr/>
                    <a:lstStyle/>
                    <a:p>
                      <a:pPr algn="ctr"/>
                      <a:endParaRPr lang="zh-CN" altLang="en-US" sz="1200" dirty="0"/>
                    </a:p>
                  </a:txBody>
                  <a:tcPr/>
                </a:tc>
                <a:tc>
                  <a:txBody>
                    <a:bodyPr/>
                    <a:lstStyle/>
                    <a:p>
                      <a:pPr algn="ctr"/>
                      <a:endParaRPr lang="zh-CN" altLang="en-US" sz="1200" dirty="0"/>
                    </a:p>
                  </a:txBody>
                  <a:tcPr/>
                </a:tc>
              </a:tr>
            </a:tbl>
          </a:graphicData>
        </a:graphic>
      </p:graphicFrame>
      <p:sp>
        <p:nvSpPr>
          <p:cNvPr id="13" name="TextBox 12"/>
          <p:cNvSpPr txBox="1"/>
          <p:nvPr/>
        </p:nvSpPr>
        <p:spPr>
          <a:xfrm>
            <a:off x="1907704" y="2348880"/>
            <a:ext cx="3862355" cy="276999"/>
          </a:xfrm>
          <a:prstGeom prst="rect">
            <a:avLst/>
          </a:prstGeom>
          <a:noFill/>
        </p:spPr>
        <p:txBody>
          <a:bodyPr wrap="square" rtlCol="0">
            <a:spAutoFit/>
          </a:bodyPr>
          <a:lstStyle/>
          <a:p>
            <a:r>
              <a:rPr lang="zh-CN" altLang="en-US" sz="1200" dirty="0" smtClean="0"/>
              <a:t>订单号</a:t>
            </a:r>
            <a:r>
              <a:rPr lang="en-US" altLang="zh-CN" sz="1200" dirty="0" smtClean="0">
                <a:solidFill>
                  <a:srgbClr val="FF0000"/>
                </a:solidFill>
              </a:rPr>
              <a:t>*</a:t>
            </a:r>
            <a:r>
              <a:rPr lang="zh-CN" altLang="en-US" sz="1200" dirty="0" smtClean="0"/>
              <a:t>：             </a:t>
            </a:r>
            <a:r>
              <a:rPr lang="en-US" altLang="zh-CN" sz="1200" dirty="0" smtClean="0"/>
              <a:t>w2015xxxxxxxxxxxxxxxxxx</a:t>
            </a:r>
            <a:endParaRPr lang="zh-CN" altLang="en-US" sz="1200" dirty="0"/>
          </a:p>
        </p:txBody>
      </p:sp>
      <p:sp>
        <p:nvSpPr>
          <p:cNvPr id="14" name="TextBox 13"/>
          <p:cNvSpPr txBox="1"/>
          <p:nvPr/>
        </p:nvSpPr>
        <p:spPr>
          <a:xfrm>
            <a:off x="1907705" y="2620594"/>
            <a:ext cx="3060340" cy="276999"/>
          </a:xfrm>
          <a:prstGeom prst="rect">
            <a:avLst/>
          </a:prstGeom>
          <a:noFill/>
        </p:spPr>
        <p:txBody>
          <a:bodyPr wrap="square" rtlCol="0">
            <a:spAutoFit/>
          </a:bodyPr>
          <a:lstStyle/>
          <a:p>
            <a:r>
              <a:rPr lang="zh-CN" altLang="en-US" sz="1200" dirty="0" smtClean="0"/>
              <a:t>联系人</a:t>
            </a:r>
            <a:r>
              <a:rPr lang="en-US" altLang="zh-CN" sz="1200" dirty="0">
                <a:solidFill>
                  <a:srgbClr val="FF0000"/>
                </a:solidFill>
              </a:rPr>
              <a:t>* </a:t>
            </a:r>
            <a:r>
              <a:rPr lang="zh-CN" altLang="en-US" sz="1200" dirty="0" smtClean="0"/>
              <a:t>：             </a:t>
            </a:r>
            <a:r>
              <a:rPr lang="en-US" altLang="zh-CN" sz="1200" dirty="0" smtClean="0"/>
              <a:t>xxx</a:t>
            </a:r>
            <a:endParaRPr lang="zh-CN" altLang="en-US" sz="1200" dirty="0"/>
          </a:p>
        </p:txBody>
      </p:sp>
      <p:sp>
        <p:nvSpPr>
          <p:cNvPr id="15" name="TextBox 14"/>
          <p:cNvSpPr txBox="1"/>
          <p:nvPr/>
        </p:nvSpPr>
        <p:spPr>
          <a:xfrm>
            <a:off x="1907705" y="2908626"/>
            <a:ext cx="3456384" cy="276999"/>
          </a:xfrm>
          <a:prstGeom prst="rect">
            <a:avLst/>
          </a:prstGeom>
          <a:noFill/>
        </p:spPr>
        <p:txBody>
          <a:bodyPr wrap="square" rtlCol="0">
            <a:spAutoFit/>
          </a:bodyPr>
          <a:lstStyle/>
          <a:p>
            <a:r>
              <a:rPr lang="zh-CN" altLang="en-US" sz="1200" dirty="0" smtClean="0"/>
              <a:t>联系电话</a:t>
            </a:r>
            <a:r>
              <a:rPr lang="en-US" altLang="zh-CN" sz="1200" dirty="0">
                <a:solidFill>
                  <a:srgbClr val="FF0000"/>
                </a:solidFill>
              </a:rPr>
              <a:t>* </a:t>
            </a:r>
            <a:r>
              <a:rPr lang="zh-CN" altLang="en-US" sz="1200" dirty="0" smtClean="0"/>
              <a:t>：        </a:t>
            </a:r>
            <a:r>
              <a:rPr lang="en-US" altLang="zh-CN" sz="1200" dirty="0" smtClean="0"/>
              <a:t>1xxxxxxxxxxx</a:t>
            </a:r>
            <a:endParaRPr lang="zh-CN" altLang="en-US" sz="1200" dirty="0"/>
          </a:p>
        </p:txBody>
      </p:sp>
      <p:sp>
        <p:nvSpPr>
          <p:cNvPr id="16" name="TextBox 15"/>
          <p:cNvSpPr txBox="1"/>
          <p:nvPr/>
        </p:nvSpPr>
        <p:spPr>
          <a:xfrm>
            <a:off x="1907705" y="3196658"/>
            <a:ext cx="936104" cy="276999"/>
          </a:xfrm>
          <a:prstGeom prst="rect">
            <a:avLst/>
          </a:prstGeom>
          <a:noFill/>
        </p:spPr>
        <p:txBody>
          <a:bodyPr wrap="square" rtlCol="0">
            <a:spAutoFit/>
          </a:bodyPr>
          <a:lstStyle/>
          <a:p>
            <a:r>
              <a:rPr lang="zh-CN" altLang="en-US" sz="1200" dirty="0" smtClean="0"/>
              <a:t>所退商品：</a:t>
            </a:r>
            <a:endParaRPr lang="zh-CN" altLang="en-US" sz="1200" dirty="0"/>
          </a:p>
        </p:txBody>
      </p:sp>
      <p:sp>
        <p:nvSpPr>
          <p:cNvPr id="17" name="TextBox 16"/>
          <p:cNvSpPr txBox="1"/>
          <p:nvPr/>
        </p:nvSpPr>
        <p:spPr>
          <a:xfrm>
            <a:off x="1907705" y="4164120"/>
            <a:ext cx="6768752" cy="276999"/>
          </a:xfrm>
          <a:prstGeom prst="rect">
            <a:avLst/>
          </a:prstGeom>
          <a:noFill/>
        </p:spPr>
        <p:txBody>
          <a:bodyPr wrap="square" rtlCol="0">
            <a:spAutoFit/>
          </a:bodyPr>
          <a:lstStyle/>
          <a:p>
            <a:r>
              <a:rPr lang="zh-CN" altLang="en-US" sz="1200" dirty="0" smtClean="0"/>
              <a:t>退货退款原因</a:t>
            </a:r>
            <a:r>
              <a:rPr lang="en-US" altLang="zh-CN" sz="1200" dirty="0">
                <a:solidFill>
                  <a:srgbClr val="FF0000"/>
                </a:solidFill>
              </a:rPr>
              <a:t>* </a:t>
            </a:r>
            <a:r>
              <a:rPr lang="zh-CN" altLang="en-US" sz="1200" dirty="0" smtClean="0"/>
              <a:t>：退运费</a:t>
            </a:r>
            <a:endParaRPr lang="zh-CN" altLang="en-US" sz="1200" dirty="0"/>
          </a:p>
        </p:txBody>
      </p:sp>
      <p:sp>
        <p:nvSpPr>
          <p:cNvPr id="18" name="TextBox 17"/>
          <p:cNvSpPr txBox="1"/>
          <p:nvPr/>
        </p:nvSpPr>
        <p:spPr>
          <a:xfrm>
            <a:off x="1907705" y="4448145"/>
            <a:ext cx="5040560" cy="276999"/>
          </a:xfrm>
          <a:prstGeom prst="rect">
            <a:avLst/>
          </a:prstGeom>
          <a:noFill/>
        </p:spPr>
        <p:txBody>
          <a:bodyPr wrap="square" rtlCol="0">
            <a:spAutoFit/>
          </a:bodyPr>
          <a:lstStyle/>
          <a:p>
            <a:r>
              <a:rPr lang="zh-CN" altLang="en-US" sz="1200" dirty="0" smtClean="0"/>
              <a:t>退货退款说明：    </a:t>
            </a:r>
            <a:r>
              <a:rPr lang="en-US" altLang="zh-CN" sz="1200" dirty="0" err="1" smtClean="0"/>
              <a:t>xxxxxxxxxxxxxxxxxxxxxxxxxxxxxxxxxxxxxx</a:t>
            </a:r>
            <a:endParaRPr lang="zh-CN" altLang="en-US" sz="1200" dirty="0"/>
          </a:p>
        </p:txBody>
      </p:sp>
      <p:sp>
        <p:nvSpPr>
          <p:cNvPr id="19" name="TextBox 18"/>
          <p:cNvSpPr txBox="1"/>
          <p:nvPr/>
        </p:nvSpPr>
        <p:spPr>
          <a:xfrm>
            <a:off x="1907705" y="4736177"/>
            <a:ext cx="2448272" cy="461665"/>
          </a:xfrm>
          <a:prstGeom prst="rect">
            <a:avLst/>
          </a:prstGeom>
          <a:noFill/>
        </p:spPr>
        <p:txBody>
          <a:bodyPr wrap="square" rtlCol="0">
            <a:spAutoFit/>
          </a:bodyPr>
          <a:lstStyle/>
          <a:p>
            <a:r>
              <a:rPr lang="zh-CN" altLang="en-US" sz="1200" dirty="0"/>
              <a:t>附件上传</a:t>
            </a:r>
            <a:r>
              <a:rPr lang="zh-CN" altLang="en-US" sz="1200" dirty="0" smtClean="0"/>
              <a:t>：             查看</a:t>
            </a:r>
            <a:r>
              <a:rPr lang="zh-CN" altLang="en-US" sz="1200" dirty="0"/>
              <a:t>详情</a:t>
            </a:r>
            <a:r>
              <a:rPr lang="en-US" altLang="zh-CN" sz="1200" dirty="0" smtClean="0"/>
              <a:t>&gt;&gt;  </a:t>
            </a:r>
          </a:p>
          <a:p>
            <a:r>
              <a:rPr lang="en-US" altLang="zh-CN" sz="1200" dirty="0"/>
              <a:t> </a:t>
            </a:r>
            <a:r>
              <a:rPr lang="en-US" altLang="zh-CN" sz="1200" dirty="0" smtClean="0"/>
              <a:t>                                  </a:t>
            </a:r>
            <a:r>
              <a:rPr lang="zh-CN" altLang="en-US" sz="1200" dirty="0" smtClean="0"/>
              <a:t>上传更多图片：</a:t>
            </a:r>
            <a:endParaRPr lang="en-US" altLang="zh-CN" sz="1200" dirty="0"/>
          </a:p>
        </p:txBody>
      </p:sp>
      <p:sp>
        <p:nvSpPr>
          <p:cNvPr id="20" name="TextBox 19"/>
          <p:cNvSpPr txBox="1"/>
          <p:nvPr/>
        </p:nvSpPr>
        <p:spPr>
          <a:xfrm>
            <a:off x="1907704" y="2060848"/>
            <a:ext cx="936104" cy="276999"/>
          </a:xfrm>
          <a:prstGeom prst="rect">
            <a:avLst/>
          </a:prstGeom>
          <a:noFill/>
        </p:spPr>
        <p:txBody>
          <a:bodyPr wrap="square" rtlCol="0">
            <a:spAutoFit/>
          </a:bodyPr>
          <a:lstStyle/>
          <a:p>
            <a:r>
              <a:rPr lang="zh-CN" altLang="en-US" sz="1200" b="1" dirty="0" smtClean="0"/>
              <a:t>自己：</a:t>
            </a:r>
            <a:endParaRPr lang="zh-CN" altLang="en-US" sz="1200" b="1" dirty="0"/>
          </a:p>
        </p:txBody>
      </p:sp>
      <p:cxnSp>
        <p:nvCxnSpPr>
          <p:cNvPr id="22" name="直接连接符 21"/>
          <p:cNvCxnSpPr/>
          <p:nvPr/>
        </p:nvCxnSpPr>
        <p:spPr>
          <a:xfrm>
            <a:off x="1907704" y="2336173"/>
            <a:ext cx="6912768" cy="12707"/>
          </a:xfrm>
          <a:prstGeom prst="line">
            <a:avLst/>
          </a:prstGeom>
          <a:ln w="3175"/>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1907704" y="5980638"/>
            <a:ext cx="936104" cy="276999"/>
          </a:xfrm>
          <a:prstGeom prst="rect">
            <a:avLst/>
          </a:prstGeom>
          <a:noFill/>
        </p:spPr>
        <p:txBody>
          <a:bodyPr wrap="square" rtlCol="0">
            <a:spAutoFit/>
          </a:bodyPr>
          <a:lstStyle/>
          <a:p>
            <a:r>
              <a:rPr lang="zh-CN" altLang="en-US" sz="1200" b="1" dirty="0" smtClean="0"/>
              <a:t>客服：</a:t>
            </a:r>
            <a:endParaRPr lang="zh-CN" altLang="en-US" sz="1200" b="1" dirty="0"/>
          </a:p>
        </p:txBody>
      </p:sp>
      <p:cxnSp>
        <p:nvCxnSpPr>
          <p:cNvPr id="25" name="直接连接符 24"/>
          <p:cNvCxnSpPr/>
          <p:nvPr/>
        </p:nvCxnSpPr>
        <p:spPr>
          <a:xfrm>
            <a:off x="1907704" y="6255963"/>
            <a:ext cx="6912768" cy="12707"/>
          </a:xfrm>
          <a:prstGeom prst="line">
            <a:avLst/>
          </a:prstGeom>
          <a:ln w="3175"/>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1907703" y="6351711"/>
            <a:ext cx="6773473" cy="461665"/>
          </a:xfrm>
          <a:prstGeom prst="rect">
            <a:avLst/>
          </a:prstGeom>
          <a:noFill/>
        </p:spPr>
        <p:txBody>
          <a:bodyPr wrap="square" rtlCol="0">
            <a:spAutoFit/>
          </a:bodyPr>
          <a:lstStyle/>
          <a:p>
            <a:r>
              <a:rPr lang="zh-CN" altLang="en-US" sz="1200" dirty="0" smtClean="0"/>
              <a:t>客服已受理该退换货申请，请您耐心等待。</a:t>
            </a:r>
            <a:endParaRPr lang="en-US" altLang="zh-CN" sz="1200" dirty="0" smtClean="0"/>
          </a:p>
          <a:p>
            <a:r>
              <a:rPr lang="zh-CN" altLang="en-US" sz="1200" dirty="0" smtClean="0"/>
              <a:t>如提交售后申请时信息填写不完整或客服要求提交其他信息，可在上述“补充说明”中填写完整。</a:t>
            </a:r>
            <a:endParaRPr lang="en-US" altLang="zh-CN" sz="1200" dirty="0"/>
          </a:p>
        </p:txBody>
      </p:sp>
      <p:sp>
        <p:nvSpPr>
          <p:cNvPr id="27" name="矩形 26"/>
          <p:cNvSpPr/>
          <p:nvPr/>
        </p:nvSpPr>
        <p:spPr>
          <a:xfrm>
            <a:off x="7074354" y="2071881"/>
            <a:ext cx="1588897" cy="276999"/>
          </a:xfrm>
          <a:prstGeom prst="rect">
            <a:avLst/>
          </a:prstGeom>
        </p:spPr>
        <p:txBody>
          <a:bodyPr wrap="none">
            <a:spAutoFit/>
          </a:bodyPr>
          <a:lstStyle/>
          <a:p>
            <a:r>
              <a:rPr lang="en-US" altLang="zh-CN" sz="1200" dirty="0"/>
              <a:t>(2014-11-02 22:35:49)</a:t>
            </a:r>
            <a:endParaRPr lang="zh-CN" altLang="en-US" sz="1200" dirty="0"/>
          </a:p>
        </p:txBody>
      </p:sp>
      <p:sp>
        <p:nvSpPr>
          <p:cNvPr id="28" name="矩形 27"/>
          <p:cNvSpPr/>
          <p:nvPr/>
        </p:nvSpPr>
        <p:spPr>
          <a:xfrm>
            <a:off x="7092280" y="5980638"/>
            <a:ext cx="1588897" cy="276999"/>
          </a:xfrm>
          <a:prstGeom prst="rect">
            <a:avLst/>
          </a:prstGeom>
        </p:spPr>
        <p:txBody>
          <a:bodyPr wrap="none">
            <a:spAutoFit/>
          </a:bodyPr>
          <a:lstStyle/>
          <a:p>
            <a:r>
              <a:rPr lang="en-US" altLang="zh-CN" sz="1200" dirty="0"/>
              <a:t>(</a:t>
            </a:r>
            <a:r>
              <a:rPr lang="en-US" altLang="zh-CN" sz="1200" dirty="0" smtClean="0"/>
              <a:t>2014-11-03 </a:t>
            </a:r>
            <a:r>
              <a:rPr lang="en-US" altLang="zh-CN" sz="1200" dirty="0"/>
              <a:t>22:35:49)</a:t>
            </a:r>
            <a:endParaRPr lang="zh-CN" altLang="en-US" sz="1200" dirty="0"/>
          </a:p>
        </p:txBody>
      </p:sp>
      <p:sp>
        <p:nvSpPr>
          <p:cNvPr id="29" name="TextBox 28"/>
          <p:cNvSpPr txBox="1"/>
          <p:nvPr/>
        </p:nvSpPr>
        <p:spPr>
          <a:xfrm>
            <a:off x="1907704" y="5528265"/>
            <a:ext cx="1296144" cy="276999"/>
          </a:xfrm>
          <a:prstGeom prst="rect">
            <a:avLst/>
          </a:prstGeom>
          <a:noFill/>
        </p:spPr>
        <p:txBody>
          <a:bodyPr wrap="square" rtlCol="0">
            <a:spAutoFit/>
          </a:bodyPr>
          <a:lstStyle/>
          <a:p>
            <a:r>
              <a:rPr lang="zh-CN" altLang="en-US" sz="1200" dirty="0" smtClean="0"/>
              <a:t>补充说明：             </a:t>
            </a:r>
            <a:endParaRPr lang="en-US" altLang="zh-CN" sz="1200" dirty="0"/>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1960" y="4900017"/>
            <a:ext cx="2752725" cy="25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TextBox 29"/>
          <p:cNvSpPr txBox="1"/>
          <p:nvPr/>
        </p:nvSpPr>
        <p:spPr>
          <a:xfrm>
            <a:off x="3059831" y="5158353"/>
            <a:ext cx="5621345" cy="430887"/>
          </a:xfrm>
          <a:prstGeom prst="rect">
            <a:avLst/>
          </a:prstGeom>
          <a:noFill/>
        </p:spPr>
        <p:txBody>
          <a:bodyPr wrap="square" rtlCol="0">
            <a:spAutoFit/>
          </a:bodyPr>
          <a:lstStyle/>
          <a:p>
            <a:r>
              <a:rPr lang="zh-CN" altLang="en-US" sz="1100" dirty="0" smtClean="0">
                <a:solidFill>
                  <a:schemeClr val="bg1">
                    <a:lumMod val="50000"/>
                  </a:schemeClr>
                </a:solidFill>
              </a:rPr>
              <a:t>（附件</a:t>
            </a:r>
            <a:r>
              <a:rPr lang="zh-CN" altLang="en-US" sz="1100" dirty="0">
                <a:solidFill>
                  <a:schemeClr val="bg1">
                    <a:lumMod val="50000"/>
                  </a:schemeClr>
                </a:solidFill>
              </a:rPr>
              <a:t>说明：每张图片大小不</a:t>
            </a:r>
            <a:r>
              <a:rPr lang="zh-CN" altLang="en-US" sz="1100" dirty="0" smtClean="0">
                <a:solidFill>
                  <a:schemeClr val="bg1">
                    <a:lumMod val="50000"/>
                  </a:schemeClr>
                </a:solidFill>
              </a:rPr>
              <a:t>超过</a:t>
            </a:r>
            <a:r>
              <a:rPr lang="en-US" altLang="zh-CN" sz="1100" dirty="0" smtClean="0">
                <a:solidFill>
                  <a:schemeClr val="bg1">
                    <a:lumMod val="50000"/>
                  </a:schemeClr>
                </a:solidFill>
              </a:rPr>
              <a:t>2048K</a:t>
            </a:r>
            <a:r>
              <a:rPr lang="zh-CN" altLang="en-US" sz="1100" dirty="0" smtClean="0">
                <a:solidFill>
                  <a:schemeClr val="bg1">
                    <a:lumMod val="50000"/>
                  </a:schemeClr>
                </a:solidFill>
              </a:rPr>
              <a:t>，最多</a:t>
            </a:r>
            <a:r>
              <a:rPr lang="en-US" altLang="zh-CN" sz="1100" dirty="0" smtClean="0">
                <a:solidFill>
                  <a:schemeClr val="bg1">
                    <a:lumMod val="50000"/>
                  </a:schemeClr>
                </a:solidFill>
              </a:rPr>
              <a:t>5</a:t>
            </a:r>
            <a:r>
              <a:rPr lang="zh-CN" altLang="en-US" sz="1100" dirty="0" smtClean="0">
                <a:solidFill>
                  <a:schemeClr val="bg1">
                    <a:lumMod val="50000"/>
                  </a:schemeClr>
                </a:solidFill>
              </a:rPr>
              <a:t>张</a:t>
            </a:r>
            <a:r>
              <a:rPr lang="zh-CN" altLang="en-US" sz="1100" dirty="0">
                <a:solidFill>
                  <a:schemeClr val="bg1">
                    <a:lumMod val="50000"/>
                  </a:schemeClr>
                </a:solidFill>
              </a:rPr>
              <a:t>，</a:t>
            </a:r>
            <a:r>
              <a:rPr lang="zh-CN" altLang="en-US" sz="1100" dirty="0" smtClean="0">
                <a:solidFill>
                  <a:schemeClr val="bg1">
                    <a:lumMod val="50000"/>
                  </a:schemeClr>
                </a:solidFill>
              </a:rPr>
              <a:t>支持</a:t>
            </a:r>
            <a:r>
              <a:rPr lang="en-US" altLang="zh-CN" sz="1100" dirty="0">
                <a:solidFill>
                  <a:schemeClr val="bg1">
                    <a:lumMod val="50000"/>
                  </a:schemeClr>
                </a:solidFill>
              </a:rPr>
              <a:t>jpg</a:t>
            </a:r>
            <a:r>
              <a:rPr lang="zh-CN" altLang="en-US" sz="1100" dirty="0">
                <a:solidFill>
                  <a:schemeClr val="bg1">
                    <a:lumMod val="50000"/>
                  </a:schemeClr>
                </a:solidFill>
              </a:rPr>
              <a:t>，</a:t>
            </a:r>
            <a:r>
              <a:rPr lang="en-US" altLang="zh-CN" sz="1100" dirty="0">
                <a:solidFill>
                  <a:schemeClr val="bg1">
                    <a:lumMod val="50000"/>
                  </a:schemeClr>
                </a:solidFill>
              </a:rPr>
              <a:t>jpeg</a:t>
            </a:r>
            <a:r>
              <a:rPr lang="zh-CN" altLang="en-US" sz="1100" dirty="0">
                <a:solidFill>
                  <a:schemeClr val="bg1">
                    <a:lumMod val="50000"/>
                  </a:schemeClr>
                </a:solidFill>
              </a:rPr>
              <a:t>，</a:t>
            </a:r>
            <a:r>
              <a:rPr lang="en-US" altLang="zh-CN" sz="1100" dirty="0">
                <a:solidFill>
                  <a:schemeClr val="bg1">
                    <a:lumMod val="50000"/>
                  </a:schemeClr>
                </a:solidFill>
              </a:rPr>
              <a:t>doc</a:t>
            </a:r>
            <a:r>
              <a:rPr lang="zh-CN" altLang="en-US" sz="1100" dirty="0">
                <a:solidFill>
                  <a:schemeClr val="bg1">
                    <a:lumMod val="50000"/>
                  </a:schemeClr>
                </a:solidFill>
              </a:rPr>
              <a:t>，</a:t>
            </a:r>
            <a:r>
              <a:rPr lang="en-US" altLang="zh-CN" sz="1100" dirty="0" err="1">
                <a:solidFill>
                  <a:schemeClr val="bg1">
                    <a:lumMod val="50000"/>
                  </a:schemeClr>
                </a:solidFill>
              </a:rPr>
              <a:t>docx</a:t>
            </a:r>
            <a:r>
              <a:rPr lang="zh-CN" altLang="en-US" sz="1100" dirty="0">
                <a:solidFill>
                  <a:schemeClr val="bg1">
                    <a:lumMod val="50000"/>
                  </a:schemeClr>
                </a:solidFill>
              </a:rPr>
              <a:t>，</a:t>
            </a:r>
            <a:r>
              <a:rPr lang="en-US" altLang="zh-CN" sz="1100" dirty="0">
                <a:solidFill>
                  <a:schemeClr val="bg1">
                    <a:lumMod val="50000"/>
                  </a:schemeClr>
                </a:solidFill>
              </a:rPr>
              <a:t>pdf</a:t>
            </a:r>
            <a:r>
              <a:rPr lang="zh-CN" altLang="en-US" sz="1100" dirty="0">
                <a:solidFill>
                  <a:schemeClr val="bg1">
                    <a:lumMod val="50000"/>
                  </a:schemeClr>
                </a:solidFill>
              </a:rPr>
              <a:t>，</a:t>
            </a:r>
            <a:r>
              <a:rPr lang="en-US" altLang="zh-CN" sz="1100" dirty="0" err="1">
                <a:solidFill>
                  <a:schemeClr val="bg1">
                    <a:lumMod val="50000"/>
                  </a:schemeClr>
                </a:solidFill>
              </a:rPr>
              <a:t>tif</a:t>
            </a:r>
            <a:r>
              <a:rPr lang="zh-CN" altLang="en-US" sz="1100" dirty="0">
                <a:solidFill>
                  <a:schemeClr val="bg1">
                    <a:lumMod val="50000"/>
                  </a:schemeClr>
                </a:solidFill>
              </a:rPr>
              <a:t>，</a:t>
            </a:r>
            <a:r>
              <a:rPr lang="en-US" altLang="zh-CN" sz="1100" dirty="0" err="1">
                <a:solidFill>
                  <a:schemeClr val="bg1">
                    <a:lumMod val="50000"/>
                  </a:schemeClr>
                </a:solidFill>
              </a:rPr>
              <a:t>png</a:t>
            </a:r>
            <a:r>
              <a:rPr lang="zh-CN" altLang="en-US" sz="1100" dirty="0">
                <a:solidFill>
                  <a:schemeClr val="bg1">
                    <a:lumMod val="50000"/>
                  </a:schemeClr>
                </a:solidFill>
              </a:rPr>
              <a:t>，</a:t>
            </a:r>
            <a:r>
              <a:rPr lang="en-US" altLang="zh-CN" sz="1100" dirty="0">
                <a:solidFill>
                  <a:schemeClr val="bg1">
                    <a:lumMod val="50000"/>
                  </a:schemeClr>
                </a:solidFill>
              </a:rPr>
              <a:t>bmp</a:t>
            </a:r>
            <a:r>
              <a:rPr lang="zh-CN" altLang="en-US" sz="1100" dirty="0" smtClean="0">
                <a:solidFill>
                  <a:schemeClr val="bg1">
                    <a:lumMod val="50000"/>
                  </a:schemeClr>
                </a:solidFill>
              </a:rPr>
              <a:t>格式。）</a:t>
            </a:r>
            <a:endParaRPr lang="zh-CN" altLang="en-US" sz="1100" dirty="0">
              <a:solidFill>
                <a:schemeClr val="bg1">
                  <a:lumMod val="50000"/>
                </a:schemeClr>
              </a:solidFill>
            </a:endParaRPr>
          </a:p>
        </p:txBody>
      </p:sp>
      <p:sp>
        <p:nvSpPr>
          <p:cNvPr id="2" name="TextBox 1"/>
          <p:cNvSpPr txBox="1"/>
          <p:nvPr/>
        </p:nvSpPr>
        <p:spPr>
          <a:xfrm>
            <a:off x="3131842" y="5589240"/>
            <a:ext cx="489654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zh-CN" altLang="en-US" dirty="0"/>
          </a:p>
        </p:txBody>
      </p:sp>
      <p:sp>
        <p:nvSpPr>
          <p:cNvPr id="31" name="TextBox 30"/>
          <p:cNvSpPr txBox="1"/>
          <p:nvPr/>
        </p:nvSpPr>
        <p:spPr>
          <a:xfrm>
            <a:off x="8100392" y="5615662"/>
            <a:ext cx="580784"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100" dirty="0" smtClean="0"/>
              <a:t>提交</a:t>
            </a:r>
            <a:endParaRPr lang="zh-CN" altLang="en-US" sz="1100" dirty="0"/>
          </a:p>
        </p:txBody>
      </p:sp>
    </p:spTree>
    <p:extLst>
      <p:ext uri="{BB962C8B-B14F-4D97-AF65-F5344CB8AC3E}">
        <p14:creationId xmlns:p14="http://schemas.microsoft.com/office/powerpoint/2010/main" val="13453129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369332"/>
          </a:xfrm>
          <a:prstGeom prst="rect">
            <a:avLst/>
          </a:prstGeom>
          <a:noFill/>
        </p:spPr>
        <p:txBody>
          <a:bodyPr wrap="square" rtlCol="0">
            <a:spAutoFit/>
          </a:bodyPr>
          <a:lstStyle/>
          <a:p>
            <a:pPr lvl="0"/>
            <a:r>
              <a:rPr lang="zh-CN" altLang="en-US" dirty="0" smtClean="0">
                <a:solidFill>
                  <a:schemeClr val="accent1"/>
                </a:solidFill>
              </a:rPr>
              <a:t>前台售后申请详情页面：</a:t>
            </a:r>
            <a:r>
              <a:rPr lang="zh-CN" altLang="en-US" dirty="0" smtClean="0"/>
              <a:t>“申请已确认”状态下页面</a:t>
            </a:r>
            <a:r>
              <a:rPr lang="en-US" altLang="zh-CN" dirty="0" smtClean="0"/>
              <a:t>(</a:t>
            </a:r>
            <a:r>
              <a:rPr lang="zh-CN" altLang="en-US" dirty="0" smtClean="0"/>
              <a:t>处理结果：同意）</a:t>
            </a:r>
            <a:endParaRPr lang="en-US" altLang="zh-CN" dirty="0" smtClean="0"/>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8484" b="-1"/>
          <a:stretch/>
        </p:blipFill>
        <p:spPr bwMode="auto">
          <a:xfrm>
            <a:off x="1547664" y="404664"/>
            <a:ext cx="7596336" cy="71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37516"/>
          <a:stretch/>
        </p:blipFill>
        <p:spPr bwMode="auto">
          <a:xfrm>
            <a:off x="107504" y="404664"/>
            <a:ext cx="1636288" cy="1119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395536" y="1523957"/>
            <a:ext cx="864096" cy="261610"/>
          </a:xfrm>
          <a:prstGeom prst="rect">
            <a:avLst/>
          </a:prstGeom>
          <a:noFill/>
        </p:spPr>
        <p:txBody>
          <a:bodyPr wrap="square" rtlCol="0">
            <a:spAutoFit/>
          </a:bodyPr>
          <a:lstStyle/>
          <a:p>
            <a:r>
              <a:rPr lang="zh-CN" altLang="en-US" sz="1100" dirty="0" smtClean="0"/>
              <a:t>售后申请</a:t>
            </a:r>
            <a:endParaRPr lang="zh-CN" altLang="en-US" sz="1100" dirty="0"/>
          </a:p>
        </p:txBody>
      </p:sp>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223" y="1785568"/>
            <a:ext cx="1289591" cy="1331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640" y="1532769"/>
            <a:ext cx="180975" cy="17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1835696" y="1120964"/>
            <a:ext cx="6023323" cy="276999"/>
          </a:xfrm>
          <a:prstGeom prst="rect">
            <a:avLst/>
          </a:prstGeom>
          <a:noFill/>
        </p:spPr>
        <p:txBody>
          <a:bodyPr wrap="square" rtlCol="0">
            <a:spAutoFit/>
          </a:bodyPr>
          <a:lstStyle/>
          <a:p>
            <a:r>
              <a:rPr lang="zh-CN" altLang="en-US" sz="1200" b="1" dirty="0" smtClean="0"/>
              <a:t>退换货单号：</a:t>
            </a:r>
            <a:r>
              <a:rPr lang="en-US" altLang="zh-CN" sz="1200" b="1" dirty="0" err="1" smtClean="0"/>
              <a:t>Txxxxxxxx</a:t>
            </a:r>
            <a:r>
              <a:rPr lang="en-US" altLang="zh-CN" sz="1200" b="1" dirty="0" smtClean="0"/>
              <a:t>      </a:t>
            </a:r>
            <a:r>
              <a:rPr lang="zh-CN" altLang="en-US" sz="1200" b="1" dirty="0" smtClean="0"/>
              <a:t>状态： </a:t>
            </a:r>
            <a:r>
              <a:rPr lang="zh-CN" altLang="en-US" sz="1200" b="1" dirty="0" smtClean="0">
                <a:solidFill>
                  <a:srgbClr val="FF0000"/>
                </a:solidFill>
              </a:rPr>
              <a:t>申请已确认</a:t>
            </a:r>
            <a:endParaRPr lang="zh-CN" altLang="en-US" sz="1200" dirty="0" smtClean="0"/>
          </a:p>
        </p:txBody>
      </p:sp>
      <p:graphicFrame>
        <p:nvGraphicFramePr>
          <p:cNvPr id="12" name="表格 11"/>
          <p:cNvGraphicFramePr>
            <a:graphicFrameLocks noGrp="1"/>
          </p:cNvGraphicFramePr>
          <p:nvPr>
            <p:extLst>
              <p:ext uri="{D42A27DB-BD31-4B8C-83A1-F6EECF244321}">
                <p14:modId xmlns:p14="http://schemas.microsoft.com/office/powerpoint/2010/main" val="2415733731"/>
              </p:ext>
            </p:extLst>
          </p:nvPr>
        </p:nvGraphicFramePr>
        <p:xfrm>
          <a:off x="2051721" y="2471296"/>
          <a:ext cx="6624736" cy="597664"/>
        </p:xfrm>
        <a:graphic>
          <a:graphicData uri="http://schemas.openxmlformats.org/drawingml/2006/table">
            <a:tbl>
              <a:tblPr>
                <a:tableStyleId>{5940675A-B579-460E-94D1-54222C63F5DA}</a:tableStyleId>
              </a:tblPr>
              <a:tblGrid>
                <a:gridCol w="1656184"/>
                <a:gridCol w="1656184"/>
                <a:gridCol w="1656184"/>
                <a:gridCol w="1656184"/>
              </a:tblGrid>
              <a:tr h="298832">
                <a:tc>
                  <a:txBody>
                    <a:bodyPr/>
                    <a:lstStyle/>
                    <a:p>
                      <a:pPr algn="ctr"/>
                      <a:r>
                        <a:rPr lang="zh-CN" altLang="en-US" sz="1200" b="1" dirty="0" smtClean="0"/>
                        <a:t>产品编号</a:t>
                      </a:r>
                      <a:endParaRPr lang="zh-CN" altLang="en-US" sz="1200" b="1" dirty="0"/>
                    </a:p>
                  </a:txBody>
                  <a:tcPr/>
                </a:tc>
                <a:tc>
                  <a:txBody>
                    <a:bodyPr/>
                    <a:lstStyle/>
                    <a:p>
                      <a:pPr algn="ctr"/>
                      <a:r>
                        <a:rPr lang="zh-CN" altLang="en-US" sz="1200" b="1" dirty="0" smtClean="0"/>
                        <a:t>产品名称</a:t>
                      </a:r>
                      <a:endParaRPr lang="zh-CN" altLang="en-US" sz="1200" b="1" dirty="0"/>
                    </a:p>
                  </a:txBody>
                  <a:tcPr/>
                </a:tc>
                <a:tc>
                  <a:txBody>
                    <a:bodyPr/>
                    <a:lstStyle/>
                    <a:p>
                      <a:pPr algn="ctr"/>
                      <a:r>
                        <a:rPr lang="zh-CN" altLang="en-US" sz="1200" b="1" dirty="0" smtClean="0"/>
                        <a:t>批号</a:t>
                      </a:r>
                      <a:endParaRPr lang="zh-CN" altLang="en-US" sz="1200" b="1" dirty="0"/>
                    </a:p>
                  </a:txBody>
                  <a:tcPr/>
                </a:tc>
                <a:tc>
                  <a:txBody>
                    <a:bodyPr/>
                    <a:lstStyle/>
                    <a:p>
                      <a:pPr algn="ctr"/>
                      <a:r>
                        <a:rPr lang="zh-CN" altLang="en-US" sz="1200" b="1" dirty="0" smtClean="0"/>
                        <a:t>退货数量</a:t>
                      </a:r>
                      <a:endParaRPr lang="zh-CN" altLang="en-US" sz="1200" b="1" dirty="0"/>
                    </a:p>
                  </a:txBody>
                  <a:tcPr/>
                </a:tc>
              </a:tr>
              <a:tr h="298832">
                <a:tc>
                  <a:txBody>
                    <a:bodyPr/>
                    <a:lstStyle/>
                    <a:p>
                      <a:pPr algn="ctr"/>
                      <a:endParaRPr lang="zh-CN" altLang="en-US" sz="1200" dirty="0"/>
                    </a:p>
                  </a:txBody>
                  <a:tcPr/>
                </a:tc>
                <a:tc>
                  <a:txBody>
                    <a:bodyPr/>
                    <a:lstStyle/>
                    <a:p>
                      <a:pPr algn="ctr"/>
                      <a:endParaRPr lang="zh-CN" altLang="en-US" sz="1200" dirty="0"/>
                    </a:p>
                  </a:txBody>
                  <a:tcPr/>
                </a:tc>
                <a:tc>
                  <a:txBody>
                    <a:bodyPr/>
                    <a:lstStyle/>
                    <a:p>
                      <a:pPr algn="ctr"/>
                      <a:endParaRPr lang="zh-CN" altLang="en-US" sz="1200" dirty="0"/>
                    </a:p>
                  </a:txBody>
                  <a:tcPr/>
                </a:tc>
                <a:tc>
                  <a:txBody>
                    <a:bodyPr/>
                    <a:lstStyle/>
                    <a:p>
                      <a:pPr algn="ctr"/>
                      <a:endParaRPr lang="zh-CN" altLang="en-US" sz="1200" dirty="0"/>
                    </a:p>
                  </a:txBody>
                  <a:tcPr/>
                </a:tc>
              </a:tr>
            </a:tbl>
          </a:graphicData>
        </a:graphic>
      </p:graphicFrame>
      <p:sp>
        <p:nvSpPr>
          <p:cNvPr id="13" name="TextBox 12"/>
          <p:cNvSpPr txBox="1"/>
          <p:nvPr/>
        </p:nvSpPr>
        <p:spPr>
          <a:xfrm>
            <a:off x="1907704" y="1556792"/>
            <a:ext cx="3862355" cy="261610"/>
          </a:xfrm>
          <a:prstGeom prst="rect">
            <a:avLst/>
          </a:prstGeom>
          <a:noFill/>
        </p:spPr>
        <p:txBody>
          <a:bodyPr wrap="square" rtlCol="0">
            <a:spAutoFit/>
          </a:bodyPr>
          <a:lstStyle/>
          <a:p>
            <a:r>
              <a:rPr lang="zh-CN" altLang="en-US" sz="1100" dirty="0" smtClean="0"/>
              <a:t>订单号</a:t>
            </a:r>
            <a:r>
              <a:rPr lang="en-US" altLang="zh-CN" sz="1100" dirty="0" smtClean="0">
                <a:solidFill>
                  <a:srgbClr val="FF0000"/>
                </a:solidFill>
              </a:rPr>
              <a:t>*</a:t>
            </a:r>
            <a:r>
              <a:rPr lang="zh-CN" altLang="en-US" sz="1100" dirty="0" smtClean="0"/>
              <a:t>：             </a:t>
            </a:r>
            <a:r>
              <a:rPr lang="en-US" altLang="zh-CN" sz="1100" dirty="0" smtClean="0"/>
              <a:t>w2015xxxxxxxxxxxxxxxxxx</a:t>
            </a:r>
            <a:endParaRPr lang="zh-CN" altLang="en-US" sz="1100" dirty="0"/>
          </a:p>
        </p:txBody>
      </p:sp>
      <p:sp>
        <p:nvSpPr>
          <p:cNvPr id="14" name="TextBox 13"/>
          <p:cNvSpPr txBox="1"/>
          <p:nvPr/>
        </p:nvSpPr>
        <p:spPr>
          <a:xfrm>
            <a:off x="1907705" y="1783849"/>
            <a:ext cx="3060340" cy="261610"/>
          </a:xfrm>
          <a:prstGeom prst="rect">
            <a:avLst/>
          </a:prstGeom>
          <a:noFill/>
        </p:spPr>
        <p:txBody>
          <a:bodyPr wrap="square" rtlCol="0">
            <a:spAutoFit/>
          </a:bodyPr>
          <a:lstStyle/>
          <a:p>
            <a:r>
              <a:rPr lang="zh-CN" altLang="en-US" sz="1100" dirty="0" smtClean="0"/>
              <a:t>联系人</a:t>
            </a:r>
            <a:r>
              <a:rPr lang="en-US" altLang="zh-CN" sz="1100" dirty="0">
                <a:solidFill>
                  <a:srgbClr val="FF0000"/>
                </a:solidFill>
              </a:rPr>
              <a:t>* </a:t>
            </a:r>
            <a:r>
              <a:rPr lang="zh-CN" altLang="en-US" sz="1100" dirty="0" smtClean="0"/>
              <a:t>：             </a:t>
            </a:r>
            <a:r>
              <a:rPr lang="en-US" altLang="zh-CN" sz="1100" dirty="0" smtClean="0"/>
              <a:t>xxx</a:t>
            </a:r>
            <a:endParaRPr lang="zh-CN" altLang="en-US" sz="1100" dirty="0"/>
          </a:p>
        </p:txBody>
      </p:sp>
      <p:sp>
        <p:nvSpPr>
          <p:cNvPr id="15" name="TextBox 14"/>
          <p:cNvSpPr txBox="1"/>
          <p:nvPr/>
        </p:nvSpPr>
        <p:spPr>
          <a:xfrm>
            <a:off x="1907705" y="1988840"/>
            <a:ext cx="3456384" cy="261610"/>
          </a:xfrm>
          <a:prstGeom prst="rect">
            <a:avLst/>
          </a:prstGeom>
          <a:noFill/>
        </p:spPr>
        <p:txBody>
          <a:bodyPr wrap="square" rtlCol="0">
            <a:spAutoFit/>
          </a:bodyPr>
          <a:lstStyle/>
          <a:p>
            <a:r>
              <a:rPr lang="zh-CN" altLang="en-US" sz="1100" dirty="0" smtClean="0"/>
              <a:t>联系电话</a:t>
            </a:r>
            <a:r>
              <a:rPr lang="en-US" altLang="zh-CN" sz="1100" dirty="0">
                <a:solidFill>
                  <a:srgbClr val="FF0000"/>
                </a:solidFill>
              </a:rPr>
              <a:t>* </a:t>
            </a:r>
            <a:r>
              <a:rPr lang="zh-CN" altLang="en-US" sz="1100" dirty="0" smtClean="0"/>
              <a:t>：        </a:t>
            </a:r>
            <a:r>
              <a:rPr lang="en-US" altLang="zh-CN" sz="1100" dirty="0" smtClean="0"/>
              <a:t>1xxxxxxxxxxx</a:t>
            </a:r>
            <a:endParaRPr lang="zh-CN" altLang="en-US" sz="1100" dirty="0"/>
          </a:p>
        </p:txBody>
      </p:sp>
      <p:sp>
        <p:nvSpPr>
          <p:cNvPr id="16" name="TextBox 15"/>
          <p:cNvSpPr txBox="1"/>
          <p:nvPr/>
        </p:nvSpPr>
        <p:spPr>
          <a:xfrm>
            <a:off x="1907705" y="2204864"/>
            <a:ext cx="936104" cy="261610"/>
          </a:xfrm>
          <a:prstGeom prst="rect">
            <a:avLst/>
          </a:prstGeom>
          <a:noFill/>
        </p:spPr>
        <p:txBody>
          <a:bodyPr wrap="square" rtlCol="0">
            <a:spAutoFit/>
          </a:bodyPr>
          <a:lstStyle/>
          <a:p>
            <a:r>
              <a:rPr lang="zh-CN" altLang="en-US" sz="1100" dirty="0" smtClean="0"/>
              <a:t>所退商品：</a:t>
            </a:r>
            <a:endParaRPr lang="zh-CN" altLang="en-US" sz="1100" dirty="0"/>
          </a:p>
        </p:txBody>
      </p:sp>
      <p:sp>
        <p:nvSpPr>
          <p:cNvPr id="17" name="TextBox 16"/>
          <p:cNvSpPr txBox="1"/>
          <p:nvPr/>
        </p:nvSpPr>
        <p:spPr>
          <a:xfrm>
            <a:off x="1907705" y="3068960"/>
            <a:ext cx="6768752" cy="261610"/>
          </a:xfrm>
          <a:prstGeom prst="rect">
            <a:avLst/>
          </a:prstGeom>
          <a:noFill/>
        </p:spPr>
        <p:txBody>
          <a:bodyPr wrap="square" rtlCol="0">
            <a:spAutoFit/>
          </a:bodyPr>
          <a:lstStyle/>
          <a:p>
            <a:r>
              <a:rPr lang="zh-CN" altLang="en-US" sz="1100" dirty="0" smtClean="0"/>
              <a:t>退货退款原因</a:t>
            </a:r>
            <a:r>
              <a:rPr lang="en-US" altLang="zh-CN" sz="1100" dirty="0">
                <a:solidFill>
                  <a:srgbClr val="FF0000"/>
                </a:solidFill>
              </a:rPr>
              <a:t>* </a:t>
            </a:r>
            <a:r>
              <a:rPr lang="zh-CN" altLang="en-US" sz="1100" dirty="0" smtClean="0"/>
              <a:t>：退运费</a:t>
            </a:r>
            <a:endParaRPr lang="zh-CN" altLang="en-US" sz="1100" dirty="0"/>
          </a:p>
        </p:txBody>
      </p:sp>
      <p:sp>
        <p:nvSpPr>
          <p:cNvPr id="18" name="TextBox 17"/>
          <p:cNvSpPr txBox="1"/>
          <p:nvPr/>
        </p:nvSpPr>
        <p:spPr>
          <a:xfrm>
            <a:off x="1907705" y="3284984"/>
            <a:ext cx="5040560" cy="261610"/>
          </a:xfrm>
          <a:prstGeom prst="rect">
            <a:avLst/>
          </a:prstGeom>
          <a:noFill/>
        </p:spPr>
        <p:txBody>
          <a:bodyPr wrap="square" rtlCol="0">
            <a:spAutoFit/>
          </a:bodyPr>
          <a:lstStyle/>
          <a:p>
            <a:r>
              <a:rPr lang="zh-CN" altLang="en-US" sz="1100" dirty="0" smtClean="0"/>
              <a:t>退货退款说明：    </a:t>
            </a:r>
            <a:r>
              <a:rPr lang="en-US" altLang="zh-CN" sz="1100" dirty="0" err="1" smtClean="0"/>
              <a:t>xxxxxxxxxxxxxxxxxxxxxxxxxxxxxxxxxxxxxx</a:t>
            </a:r>
            <a:endParaRPr lang="zh-CN" altLang="en-US" sz="1100" dirty="0"/>
          </a:p>
        </p:txBody>
      </p:sp>
      <p:sp>
        <p:nvSpPr>
          <p:cNvPr id="19" name="TextBox 18"/>
          <p:cNvSpPr txBox="1"/>
          <p:nvPr/>
        </p:nvSpPr>
        <p:spPr>
          <a:xfrm>
            <a:off x="1907705" y="3501008"/>
            <a:ext cx="4248472" cy="261610"/>
          </a:xfrm>
          <a:prstGeom prst="rect">
            <a:avLst/>
          </a:prstGeom>
          <a:noFill/>
        </p:spPr>
        <p:txBody>
          <a:bodyPr wrap="square" rtlCol="0">
            <a:spAutoFit/>
          </a:bodyPr>
          <a:lstStyle/>
          <a:p>
            <a:r>
              <a:rPr lang="zh-CN" altLang="en-US" sz="1100" dirty="0"/>
              <a:t>附件上传</a:t>
            </a:r>
            <a:r>
              <a:rPr lang="zh-CN" altLang="en-US" sz="1100" dirty="0" smtClean="0"/>
              <a:t>：             查看</a:t>
            </a:r>
            <a:r>
              <a:rPr lang="zh-CN" altLang="en-US" sz="1100" dirty="0"/>
              <a:t>详情</a:t>
            </a:r>
            <a:r>
              <a:rPr lang="en-US" altLang="zh-CN" sz="1100" dirty="0" smtClean="0"/>
              <a:t>&gt;&gt;</a:t>
            </a:r>
            <a:endParaRPr lang="en-US" altLang="zh-CN" sz="1100" dirty="0"/>
          </a:p>
        </p:txBody>
      </p:sp>
      <p:sp>
        <p:nvSpPr>
          <p:cNvPr id="20" name="TextBox 19"/>
          <p:cNvSpPr txBox="1"/>
          <p:nvPr/>
        </p:nvSpPr>
        <p:spPr>
          <a:xfrm>
            <a:off x="1907704" y="1340768"/>
            <a:ext cx="936104" cy="261610"/>
          </a:xfrm>
          <a:prstGeom prst="rect">
            <a:avLst/>
          </a:prstGeom>
          <a:noFill/>
        </p:spPr>
        <p:txBody>
          <a:bodyPr wrap="square" rtlCol="0">
            <a:spAutoFit/>
          </a:bodyPr>
          <a:lstStyle/>
          <a:p>
            <a:r>
              <a:rPr lang="zh-CN" altLang="en-US" sz="1100" b="1" dirty="0" smtClean="0"/>
              <a:t>自己：</a:t>
            </a:r>
            <a:endParaRPr lang="zh-CN" altLang="en-US" sz="1100" b="1" dirty="0"/>
          </a:p>
        </p:txBody>
      </p:sp>
      <p:cxnSp>
        <p:nvCxnSpPr>
          <p:cNvPr id="22" name="直接连接符 21"/>
          <p:cNvCxnSpPr/>
          <p:nvPr/>
        </p:nvCxnSpPr>
        <p:spPr>
          <a:xfrm>
            <a:off x="1907704" y="1556792"/>
            <a:ext cx="6912768" cy="12707"/>
          </a:xfrm>
          <a:prstGeom prst="line">
            <a:avLst/>
          </a:prstGeom>
          <a:ln w="3175"/>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1907704" y="3717032"/>
            <a:ext cx="936104" cy="261610"/>
          </a:xfrm>
          <a:prstGeom prst="rect">
            <a:avLst/>
          </a:prstGeom>
          <a:noFill/>
        </p:spPr>
        <p:txBody>
          <a:bodyPr wrap="square" rtlCol="0">
            <a:spAutoFit/>
          </a:bodyPr>
          <a:lstStyle/>
          <a:p>
            <a:r>
              <a:rPr lang="zh-CN" altLang="en-US" sz="1100" b="1" dirty="0" smtClean="0"/>
              <a:t>客服：</a:t>
            </a:r>
            <a:endParaRPr lang="zh-CN" altLang="en-US" sz="1100" b="1" dirty="0"/>
          </a:p>
        </p:txBody>
      </p:sp>
      <p:cxnSp>
        <p:nvCxnSpPr>
          <p:cNvPr id="25" name="直接连接符 24"/>
          <p:cNvCxnSpPr/>
          <p:nvPr/>
        </p:nvCxnSpPr>
        <p:spPr>
          <a:xfrm>
            <a:off x="1907704" y="3933056"/>
            <a:ext cx="6912768" cy="12707"/>
          </a:xfrm>
          <a:prstGeom prst="line">
            <a:avLst/>
          </a:prstGeom>
          <a:ln w="3175"/>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1907704" y="3933056"/>
            <a:ext cx="4248472" cy="261610"/>
          </a:xfrm>
          <a:prstGeom prst="rect">
            <a:avLst/>
          </a:prstGeom>
          <a:noFill/>
        </p:spPr>
        <p:txBody>
          <a:bodyPr wrap="square" rtlCol="0">
            <a:spAutoFit/>
          </a:bodyPr>
          <a:lstStyle/>
          <a:p>
            <a:r>
              <a:rPr lang="zh-CN" altLang="en-US" sz="1100" dirty="0" smtClean="0"/>
              <a:t>客服已受理该退换货申请，请您耐心等待。</a:t>
            </a:r>
            <a:endParaRPr lang="en-US" altLang="zh-CN" sz="1100" dirty="0"/>
          </a:p>
        </p:txBody>
      </p:sp>
      <p:sp>
        <p:nvSpPr>
          <p:cNvPr id="27" name="矩形 26"/>
          <p:cNvSpPr/>
          <p:nvPr/>
        </p:nvSpPr>
        <p:spPr>
          <a:xfrm>
            <a:off x="7074354" y="1351801"/>
            <a:ext cx="1476686" cy="261610"/>
          </a:xfrm>
          <a:prstGeom prst="rect">
            <a:avLst/>
          </a:prstGeom>
        </p:spPr>
        <p:txBody>
          <a:bodyPr wrap="none">
            <a:spAutoFit/>
          </a:bodyPr>
          <a:lstStyle/>
          <a:p>
            <a:r>
              <a:rPr lang="en-US" altLang="zh-CN" sz="1100" dirty="0"/>
              <a:t>(2014-11-02 22:35:49)</a:t>
            </a:r>
            <a:endParaRPr lang="zh-CN" altLang="en-US" sz="1100" dirty="0"/>
          </a:p>
        </p:txBody>
      </p:sp>
      <p:sp>
        <p:nvSpPr>
          <p:cNvPr id="28" name="矩形 27"/>
          <p:cNvSpPr/>
          <p:nvPr/>
        </p:nvSpPr>
        <p:spPr>
          <a:xfrm>
            <a:off x="7092280" y="3717032"/>
            <a:ext cx="1476686" cy="261610"/>
          </a:xfrm>
          <a:prstGeom prst="rect">
            <a:avLst/>
          </a:prstGeom>
        </p:spPr>
        <p:txBody>
          <a:bodyPr wrap="none">
            <a:spAutoFit/>
          </a:bodyPr>
          <a:lstStyle/>
          <a:p>
            <a:r>
              <a:rPr lang="en-US" altLang="zh-CN" sz="1100" dirty="0"/>
              <a:t>(</a:t>
            </a:r>
            <a:r>
              <a:rPr lang="en-US" altLang="zh-CN" sz="1100" dirty="0" smtClean="0"/>
              <a:t>2014-11-03 </a:t>
            </a:r>
            <a:r>
              <a:rPr lang="en-US" altLang="zh-CN" sz="1100" dirty="0"/>
              <a:t>22:35:49)</a:t>
            </a:r>
            <a:endParaRPr lang="zh-CN" altLang="en-US" sz="1100" dirty="0"/>
          </a:p>
        </p:txBody>
      </p:sp>
      <p:sp>
        <p:nvSpPr>
          <p:cNvPr id="29" name="TextBox 28"/>
          <p:cNvSpPr txBox="1"/>
          <p:nvPr/>
        </p:nvSpPr>
        <p:spPr>
          <a:xfrm>
            <a:off x="1907704" y="4149080"/>
            <a:ext cx="936104" cy="261610"/>
          </a:xfrm>
          <a:prstGeom prst="rect">
            <a:avLst/>
          </a:prstGeom>
          <a:noFill/>
        </p:spPr>
        <p:txBody>
          <a:bodyPr wrap="square" rtlCol="0">
            <a:spAutoFit/>
          </a:bodyPr>
          <a:lstStyle/>
          <a:p>
            <a:r>
              <a:rPr lang="zh-CN" altLang="en-US" sz="1100" b="1" dirty="0" smtClean="0"/>
              <a:t>客服：</a:t>
            </a:r>
            <a:endParaRPr lang="zh-CN" altLang="en-US" sz="1100" b="1" dirty="0"/>
          </a:p>
        </p:txBody>
      </p:sp>
      <p:cxnSp>
        <p:nvCxnSpPr>
          <p:cNvPr id="30" name="直接连接符 29"/>
          <p:cNvCxnSpPr/>
          <p:nvPr/>
        </p:nvCxnSpPr>
        <p:spPr>
          <a:xfrm>
            <a:off x="1907704" y="4365104"/>
            <a:ext cx="6912768" cy="12707"/>
          </a:xfrm>
          <a:prstGeom prst="line">
            <a:avLst/>
          </a:prstGeom>
          <a:ln w="3175"/>
        </p:spPr>
        <p:style>
          <a:lnRef idx="1">
            <a:schemeClr val="dk1"/>
          </a:lnRef>
          <a:fillRef idx="0">
            <a:schemeClr val="dk1"/>
          </a:fillRef>
          <a:effectRef idx="0">
            <a:schemeClr val="dk1"/>
          </a:effectRef>
          <a:fontRef idx="minor">
            <a:schemeClr val="tx1"/>
          </a:fontRef>
        </p:style>
      </p:cxnSp>
      <p:sp>
        <p:nvSpPr>
          <p:cNvPr id="31" name="TextBox 30"/>
          <p:cNvSpPr txBox="1"/>
          <p:nvPr/>
        </p:nvSpPr>
        <p:spPr>
          <a:xfrm>
            <a:off x="1907703" y="4365104"/>
            <a:ext cx="6624737" cy="1615827"/>
          </a:xfrm>
          <a:prstGeom prst="rect">
            <a:avLst/>
          </a:prstGeom>
          <a:noFill/>
        </p:spPr>
        <p:txBody>
          <a:bodyPr wrap="square" rtlCol="0">
            <a:spAutoFit/>
          </a:bodyPr>
          <a:lstStyle/>
          <a:p>
            <a:r>
              <a:rPr lang="zh-CN" altLang="en-US" sz="1100" dirty="0" smtClean="0"/>
              <a:t>处理结果：同意</a:t>
            </a:r>
            <a:endParaRPr lang="en-US" altLang="zh-CN" sz="1100" dirty="0" smtClean="0"/>
          </a:p>
          <a:p>
            <a:r>
              <a:rPr lang="zh-CN" altLang="en-US" sz="1100" dirty="0"/>
              <a:t>客</a:t>
            </a:r>
            <a:r>
              <a:rPr lang="zh-CN" altLang="en-US" sz="1100" dirty="0" smtClean="0"/>
              <a:t>服备注：</a:t>
            </a:r>
            <a:r>
              <a:rPr lang="en-US" altLang="zh-CN" sz="1100" dirty="0" err="1" smtClean="0"/>
              <a:t>xxxxxxxxxxxxxxxxxxxxxxxxxxx</a:t>
            </a:r>
            <a:endParaRPr lang="en-US" altLang="zh-CN" sz="1100" dirty="0" smtClean="0"/>
          </a:p>
          <a:p>
            <a:r>
              <a:rPr lang="zh-CN" altLang="en-US" sz="1100" dirty="0" smtClean="0"/>
              <a:t>如您需要退货，请将商品包装完好，以快递或物流的形式寄回，不支持任何到付的寄送方式。</a:t>
            </a:r>
            <a:endParaRPr lang="en-US" altLang="zh-CN" sz="1100" dirty="0" smtClean="0"/>
          </a:p>
          <a:p>
            <a:r>
              <a:rPr lang="zh-CN" altLang="zh-CN" sz="1100" b="1" dirty="0"/>
              <a:t>退货信息</a:t>
            </a:r>
            <a:r>
              <a:rPr lang="zh-CN" altLang="zh-CN" sz="1100" b="1" dirty="0" smtClean="0"/>
              <a:t>：</a:t>
            </a:r>
            <a:endParaRPr lang="en-US" altLang="zh-CN" sz="1100" dirty="0" smtClean="0"/>
          </a:p>
          <a:p>
            <a:r>
              <a:rPr lang="en-US" altLang="zh-CN" sz="1100" dirty="0"/>
              <a:t> </a:t>
            </a:r>
            <a:r>
              <a:rPr lang="en-US" altLang="zh-CN" sz="1100" dirty="0" smtClean="0"/>
              <a:t>    </a:t>
            </a:r>
            <a:r>
              <a:rPr lang="zh-CN" altLang="en-US" sz="1100" dirty="0" smtClean="0"/>
              <a:t>收件人：中国试剂网  蒋敏敏</a:t>
            </a:r>
            <a:r>
              <a:rPr lang="en-US" altLang="zh-CN" sz="1100" dirty="0" smtClean="0"/>
              <a:t>/</a:t>
            </a:r>
            <a:r>
              <a:rPr lang="zh-CN" altLang="en-US" sz="1100" dirty="0" smtClean="0"/>
              <a:t>唐欢凤             联系方式：</a:t>
            </a:r>
            <a:r>
              <a:rPr lang="en-US" altLang="zh-CN" sz="1100" dirty="0" smtClean="0"/>
              <a:t>021-37287115</a:t>
            </a:r>
          </a:p>
          <a:p>
            <a:r>
              <a:rPr lang="en-US" altLang="zh-CN" sz="1100" dirty="0"/>
              <a:t> </a:t>
            </a:r>
            <a:r>
              <a:rPr lang="en-US" altLang="zh-CN" sz="1100" dirty="0" smtClean="0"/>
              <a:t>   </a:t>
            </a:r>
            <a:r>
              <a:rPr lang="zh-CN" altLang="en-US" sz="1100" dirty="0" smtClean="0"/>
              <a:t>退货地址：上海市金山区合展路</a:t>
            </a:r>
            <a:r>
              <a:rPr lang="en-US" altLang="zh-CN" sz="1100" dirty="0" smtClean="0"/>
              <a:t>99</a:t>
            </a:r>
            <a:r>
              <a:rPr lang="zh-CN" altLang="en-US" sz="1100" dirty="0" smtClean="0"/>
              <a:t>号国药试剂</a:t>
            </a:r>
            <a:endParaRPr lang="en-US" altLang="zh-CN" sz="1100" dirty="0" smtClean="0"/>
          </a:p>
          <a:p>
            <a:r>
              <a:rPr lang="zh-CN" altLang="zh-CN" sz="1100" b="1" dirty="0"/>
              <a:t>退发票信息：</a:t>
            </a:r>
            <a:endParaRPr lang="zh-CN" altLang="zh-CN" sz="1100" dirty="0"/>
          </a:p>
          <a:p>
            <a:r>
              <a:rPr lang="zh-CN" altLang="zh-CN" sz="1100" dirty="0"/>
              <a:t>收件人：中国试剂网</a:t>
            </a:r>
            <a:r>
              <a:rPr lang="en-US" altLang="zh-CN" sz="1100" dirty="0"/>
              <a:t>                     </a:t>
            </a:r>
            <a:r>
              <a:rPr lang="zh-CN" altLang="zh-CN" sz="1100" dirty="0"/>
              <a:t>联系方式：</a:t>
            </a:r>
            <a:r>
              <a:rPr lang="en-US" altLang="zh-CN" sz="1100" dirty="0"/>
              <a:t>021-63210123</a:t>
            </a:r>
            <a:endParaRPr lang="zh-CN" altLang="zh-CN" sz="1100" dirty="0"/>
          </a:p>
          <a:p>
            <a:r>
              <a:rPr lang="zh-CN" altLang="zh-CN" sz="1100" dirty="0"/>
              <a:t>退发票地址：上海市黄浦区宁波路</a:t>
            </a:r>
            <a:r>
              <a:rPr lang="en-US" altLang="zh-CN" sz="1100" dirty="0"/>
              <a:t>52</a:t>
            </a:r>
            <a:r>
              <a:rPr lang="zh-CN" altLang="zh-CN" sz="1100" dirty="0"/>
              <a:t>号国药试剂客户服务中心</a:t>
            </a:r>
            <a:endParaRPr lang="en-US" altLang="zh-CN" sz="1100" dirty="0"/>
          </a:p>
        </p:txBody>
      </p:sp>
      <p:sp>
        <p:nvSpPr>
          <p:cNvPr id="32" name="矩形 31"/>
          <p:cNvSpPr/>
          <p:nvPr/>
        </p:nvSpPr>
        <p:spPr>
          <a:xfrm>
            <a:off x="7092280" y="4149080"/>
            <a:ext cx="1476686" cy="261610"/>
          </a:xfrm>
          <a:prstGeom prst="rect">
            <a:avLst/>
          </a:prstGeom>
        </p:spPr>
        <p:txBody>
          <a:bodyPr wrap="none">
            <a:spAutoFit/>
          </a:bodyPr>
          <a:lstStyle/>
          <a:p>
            <a:r>
              <a:rPr lang="en-US" altLang="zh-CN" sz="1100" dirty="0"/>
              <a:t>(</a:t>
            </a:r>
            <a:r>
              <a:rPr lang="en-US" altLang="zh-CN" sz="1100" dirty="0" smtClean="0"/>
              <a:t>2014-11-05 </a:t>
            </a:r>
            <a:r>
              <a:rPr lang="en-US" altLang="zh-CN" sz="1100" dirty="0"/>
              <a:t>22:35:49)</a:t>
            </a:r>
            <a:endParaRPr lang="zh-CN" altLang="en-US" sz="1100" dirty="0"/>
          </a:p>
        </p:txBody>
      </p:sp>
      <p:sp>
        <p:nvSpPr>
          <p:cNvPr id="33" name="TextBox 32"/>
          <p:cNvSpPr txBox="1"/>
          <p:nvPr/>
        </p:nvSpPr>
        <p:spPr>
          <a:xfrm>
            <a:off x="1907704" y="5903694"/>
            <a:ext cx="936104" cy="261610"/>
          </a:xfrm>
          <a:prstGeom prst="rect">
            <a:avLst/>
          </a:prstGeom>
          <a:noFill/>
        </p:spPr>
        <p:txBody>
          <a:bodyPr wrap="square" rtlCol="0">
            <a:spAutoFit/>
          </a:bodyPr>
          <a:lstStyle/>
          <a:p>
            <a:r>
              <a:rPr lang="zh-CN" altLang="en-US" sz="1100" b="1" dirty="0" smtClean="0"/>
              <a:t>自己：</a:t>
            </a:r>
            <a:endParaRPr lang="zh-CN" altLang="en-US" sz="1100" b="1" dirty="0"/>
          </a:p>
        </p:txBody>
      </p:sp>
      <p:cxnSp>
        <p:nvCxnSpPr>
          <p:cNvPr id="34" name="直接连接符 33"/>
          <p:cNvCxnSpPr/>
          <p:nvPr/>
        </p:nvCxnSpPr>
        <p:spPr>
          <a:xfrm>
            <a:off x="1907704" y="6167986"/>
            <a:ext cx="6912768" cy="12707"/>
          </a:xfrm>
          <a:prstGeom prst="line">
            <a:avLst/>
          </a:prstGeom>
          <a:ln w="3175"/>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1907703" y="6197011"/>
            <a:ext cx="1728193" cy="261610"/>
          </a:xfrm>
          <a:prstGeom prst="rect">
            <a:avLst/>
          </a:prstGeom>
          <a:noFill/>
        </p:spPr>
        <p:txBody>
          <a:bodyPr wrap="square" rtlCol="0">
            <a:spAutoFit/>
          </a:bodyPr>
          <a:lstStyle/>
          <a:p>
            <a:r>
              <a:rPr lang="zh-CN" altLang="en-US" sz="1100" dirty="0" smtClean="0"/>
              <a:t>退货快递或物流公司</a:t>
            </a:r>
            <a:r>
              <a:rPr lang="en-US" altLang="zh-CN" sz="1100" dirty="0" smtClean="0">
                <a:solidFill>
                  <a:srgbClr val="FF0000"/>
                </a:solidFill>
              </a:rPr>
              <a:t>*</a:t>
            </a:r>
            <a:r>
              <a:rPr lang="zh-CN" altLang="en-US" sz="1100" dirty="0" smtClean="0"/>
              <a:t>：</a:t>
            </a:r>
            <a:endParaRPr lang="zh-CN" altLang="en-US" sz="1100" dirty="0"/>
          </a:p>
        </p:txBody>
      </p:sp>
      <p:sp>
        <p:nvSpPr>
          <p:cNvPr id="37" name="TextBox 36"/>
          <p:cNvSpPr txBox="1"/>
          <p:nvPr/>
        </p:nvSpPr>
        <p:spPr>
          <a:xfrm>
            <a:off x="1907703" y="6396717"/>
            <a:ext cx="1728193" cy="261610"/>
          </a:xfrm>
          <a:prstGeom prst="rect">
            <a:avLst/>
          </a:prstGeom>
          <a:noFill/>
        </p:spPr>
        <p:txBody>
          <a:bodyPr wrap="square" rtlCol="0">
            <a:spAutoFit/>
          </a:bodyPr>
          <a:lstStyle/>
          <a:p>
            <a:r>
              <a:rPr lang="zh-CN" altLang="en-US" sz="1100" dirty="0" smtClean="0"/>
              <a:t>快递或物流单号</a:t>
            </a:r>
            <a:r>
              <a:rPr lang="en-US" altLang="zh-CN" sz="1100" dirty="0" smtClean="0">
                <a:solidFill>
                  <a:srgbClr val="FF0000"/>
                </a:solidFill>
              </a:rPr>
              <a:t>* </a:t>
            </a:r>
            <a:r>
              <a:rPr lang="zh-CN" altLang="en-US" sz="1100" dirty="0" smtClean="0"/>
              <a:t>：</a:t>
            </a:r>
            <a:endParaRPr lang="zh-CN" altLang="en-US" sz="1100" dirty="0"/>
          </a:p>
        </p:txBody>
      </p:sp>
      <p:sp>
        <p:nvSpPr>
          <p:cNvPr id="38" name="TextBox 37"/>
          <p:cNvSpPr txBox="1"/>
          <p:nvPr/>
        </p:nvSpPr>
        <p:spPr>
          <a:xfrm>
            <a:off x="1907704" y="6623774"/>
            <a:ext cx="936104" cy="261610"/>
          </a:xfrm>
          <a:prstGeom prst="rect">
            <a:avLst/>
          </a:prstGeom>
          <a:noFill/>
        </p:spPr>
        <p:txBody>
          <a:bodyPr wrap="square" rtlCol="0">
            <a:spAutoFit/>
          </a:bodyPr>
          <a:lstStyle/>
          <a:p>
            <a:r>
              <a:rPr lang="zh-CN" altLang="en-US" sz="1100" dirty="0" smtClean="0"/>
              <a:t>退货备注</a:t>
            </a:r>
            <a:r>
              <a:rPr lang="en-US" altLang="zh-CN" sz="1100" dirty="0" smtClean="0">
                <a:solidFill>
                  <a:srgbClr val="FF0000"/>
                </a:solidFill>
              </a:rPr>
              <a:t> </a:t>
            </a:r>
            <a:r>
              <a:rPr lang="zh-CN" altLang="en-US" sz="1100" dirty="0" smtClean="0"/>
              <a:t>：</a:t>
            </a:r>
            <a:endParaRPr lang="zh-CN" altLang="en-US" sz="1100" dirty="0"/>
          </a:p>
        </p:txBody>
      </p:sp>
      <p:sp>
        <p:nvSpPr>
          <p:cNvPr id="39" name="矩形 38"/>
          <p:cNvSpPr/>
          <p:nvPr/>
        </p:nvSpPr>
        <p:spPr>
          <a:xfrm>
            <a:off x="3798168" y="6240327"/>
            <a:ext cx="2502024" cy="1903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a:p>
        </p:txBody>
      </p:sp>
      <p:sp>
        <p:nvSpPr>
          <p:cNvPr id="40" name="矩形 39"/>
          <p:cNvSpPr/>
          <p:nvPr/>
        </p:nvSpPr>
        <p:spPr>
          <a:xfrm>
            <a:off x="3798168" y="6457692"/>
            <a:ext cx="2502024" cy="1903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a:p>
        </p:txBody>
      </p:sp>
      <p:sp>
        <p:nvSpPr>
          <p:cNvPr id="41" name="矩形 40"/>
          <p:cNvSpPr/>
          <p:nvPr/>
        </p:nvSpPr>
        <p:spPr>
          <a:xfrm>
            <a:off x="3798168" y="6684749"/>
            <a:ext cx="2502024" cy="1903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a:p>
        </p:txBody>
      </p:sp>
      <p:sp>
        <p:nvSpPr>
          <p:cNvPr id="2" name="矩形 1"/>
          <p:cNvSpPr/>
          <p:nvPr/>
        </p:nvSpPr>
        <p:spPr>
          <a:xfrm>
            <a:off x="6732240" y="6335510"/>
            <a:ext cx="576064" cy="2882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100" dirty="0" smtClean="0"/>
              <a:t>提交</a:t>
            </a:r>
            <a:endParaRPr lang="zh-CN" altLang="en-US" sz="1100" dirty="0"/>
          </a:p>
        </p:txBody>
      </p:sp>
    </p:spTree>
    <p:extLst>
      <p:ext uri="{BB962C8B-B14F-4D97-AF65-F5344CB8AC3E}">
        <p14:creationId xmlns:p14="http://schemas.microsoft.com/office/powerpoint/2010/main" val="25372537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369332"/>
          </a:xfrm>
          <a:prstGeom prst="rect">
            <a:avLst/>
          </a:prstGeom>
          <a:noFill/>
        </p:spPr>
        <p:txBody>
          <a:bodyPr wrap="square" rtlCol="0">
            <a:spAutoFit/>
          </a:bodyPr>
          <a:lstStyle/>
          <a:p>
            <a:pPr lvl="0"/>
            <a:r>
              <a:rPr lang="zh-CN" altLang="en-US" dirty="0" smtClean="0">
                <a:solidFill>
                  <a:schemeClr val="accent1"/>
                </a:solidFill>
              </a:rPr>
              <a:t>前台售后申请详情页面：</a:t>
            </a:r>
            <a:r>
              <a:rPr lang="zh-CN" altLang="en-US" dirty="0" smtClean="0"/>
              <a:t>“客户已退货”状态下页面</a:t>
            </a:r>
            <a:endParaRPr lang="en-US" altLang="zh-CN" dirty="0" smtClean="0"/>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8484" b="-1"/>
          <a:stretch/>
        </p:blipFill>
        <p:spPr bwMode="auto">
          <a:xfrm>
            <a:off x="1547664" y="404664"/>
            <a:ext cx="7596336" cy="71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37516"/>
          <a:stretch/>
        </p:blipFill>
        <p:spPr bwMode="auto">
          <a:xfrm>
            <a:off x="107504" y="404664"/>
            <a:ext cx="1636288" cy="1119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395536" y="1523957"/>
            <a:ext cx="864096" cy="261610"/>
          </a:xfrm>
          <a:prstGeom prst="rect">
            <a:avLst/>
          </a:prstGeom>
          <a:noFill/>
        </p:spPr>
        <p:txBody>
          <a:bodyPr wrap="square" rtlCol="0">
            <a:spAutoFit/>
          </a:bodyPr>
          <a:lstStyle/>
          <a:p>
            <a:r>
              <a:rPr lang="zh-CN" altLang="en-US" sz="1100" dirty="0" smtClean="0"/>
              <a:t>售后申请</a:t>
            </a:r>
            <a:endParaRPr lang="zh-CN" altLang="en-US" sz="1100" dirty="0"/>
          </a:p>
        </p:txBody>
      </p:sp>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223" y="1785568"/>
            <a:ext cx="1289591" cy="1331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640" y="1532769"/>
            <a:ext cx="180975" cy="17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1835696" y="1120964"/>
            <a:ext cx="6023323" cy="307777"/>
          </a:xfrm>
          <a:prstGeom prst="rect">
            <a:avLst/>
          </a:prstGeom>
          <a:noFill/>
        </p:spPr>
        <p:txBody>
          <a:bodyPr wrap="square" rtlCol="0">
            <a:spAutoFit/>
          </a:bodyPr>
          <a:lstStyle/>
          <a:p>
            <a:r>
              <a:rPr lang="zh-CN" altLang="en-US" sz="1400" b="1" dirty="0" smtClean="0"/>
              <a:t>退换货单号：</a:t>
            </a:r>
            <a:r>
              <a:rPr lang="en-US" altLang="zh-CN" sz="1400" b="1" dirty="0" err="1" smtClean="0"/>
              <a:t>Txxxxxxxx</a:t>
            </a:r>
            <a:r>
              <a:rPr lang="en-US" altLang="zh-CN" sz="1400" b="1" dirty="0" smtClean="0"/>
              <a:t>      </a:t>
            </a:r>
            <a:r>
              <a:rPr lang="zh-CN" altLang="en-US" sz="1400" b="1" dirty="0" smtClean="0"/>
              <a:t>状态： </a:t>
            </a:r>
            <a:r>
              <a:rPr lang="zh-CN" altLang="en-US" sz="1400" b="1" dirty="0" smtClean="0">
                <a:solidFill>
                  <a:srgbClr val="FF0000"/>
                </a:solidFill>
              </a:rPr>
              <a:t>客户已退货</a:t>
            </a:r>
            <a:endParaRPr lang="zh-CN" altLang="en-US" sz="1400" dirty="0" smtClean="0"/>
          </a:p>
        </p:txBody>
      </p:sp>
      <p:graphicFrame>
        <p:nvGraphicFramePr>
          <p:cNvPr id="12" name="表格 11"/>
          <p:cNvGraphicFramePr>
            <a:graphicFrameLocks noGrp="1"/>
          </p:cNvGraphicFramePr>
          <p:nvPr>
            <p:extLst>
              <p:ext uri="{D42A27DB-BD31-4B8C-83A1-F6EECF244321}">
                <p14:modId xmlns:p14="http://schemas.microsoft.com/office/powerpoint/2010/main" val="2139659221"/>
              </p:ext>
            </p:extLst>
          </p:nvPr>
        </p:nvGraphicFramePr>
        <p:xfrm>
          <a:off x="2051721" y="2611532"/>
          <a:ext cx="6624736" cy="597664"/>
        </p:xfrm>
        <a:graphic>
          <a:graphicData uri="http://schemas.openxmlformats.org/drawingml/2006/table">
            <a:tbl>
              <a:tblPr>
                <a:tableStyleId>{5940675A-B579-460E-94D1-54222C63F5DA}</a:tableStyleId>
              </a:tblPr>
              <a:tblGrid>
                <a:gridCol w="1656184"/>
                <a:gridCol w="1656184"/>
                <a:gridCol w="1656184"/>
                <a:gridCol w="1656184"/>
              </a:tblGrid>
              <a:tr h="298832">
                <a:tc>
                  <a:txBody>
                    <a:bodyPr/>
                    <a:lstStyle/>
                    <a:p>
                      <a:pPr algn="ctr"/>
                      <a:r>
                        <a:rPr lang="zh-CN" altLang="en-US" sz="1200" b="1" dirty="0" smtClean="0"/>
                        <a:t>产品编号</a:t>
                      </a:r>
                      <a:endParaRPr lang="zh-CN" altLang="en-US" sz="1200" b="1" dirty="0"/>
                    </a:p>
                  </a:txBody>
                  <a:tcPr/>
                </a:tc>
                <a:tc>
                  <a:txBody>
                    <a:bodyPr/>
                    <a:lstStyle/>
                    <a:p>
                      <a:pPr algn="ctr"/>
                      <a:r>
                        <a:rPr lang="zh-CN" altLang="en-US" sz="1200" b="1" dirty="0" smtClean="0"/>
                        <a:t>产品名称</a:t>
                      </a:r>
                      <a:endParaRPr lang="zh-CN" altLang="en-US" sz="1200" b="1" dirty="0"/>
                    </a:p>
                  </a:txBody>
                  <a:tcPr/>
                </a:tc>
                <a:tc>
                  <a:txBody>
                    <a:bodyPr/>
                    <a:lstStyle/>
                    <a:p>
                      <a:pPr algn="ctr"/>
                      <a:r>
                        <a:rPr lang="zh-CN" altLang="en-US" sz="1200" b="1" dirty="0" smtClean="0"/>
                        <a:t>批号</a:t>
                      </a:r>
                      <a:endParaRPr lang="zh-CN" altLang="en-US" sz="1200" b="1" dirty="0"/>
                    </a:p>
                  </a:txBody>
                  <a:tcPr/>
                </a:tc>
                <a:tc>
                  <a:txBody>
                    <a:bodyPr/>
                    <a:lstStyle/>
                    <a:p>
                      <a:pPr algn="ctr"/>
                      <a:r>
                        <a:rPr lang="zh-CN" altLang="en-US" sz="1200" b="1" dirty="0" smtClean="0"/>
                        <a:t>退货数量</a:t>
                      </a:r>
                      <a:endParaRPr lang="zh-CN" altLang="en-US" sz="1200" b="1" dirty="0"/>
                    </a:p>
                  </a:txBody>
                  <a:tcPr/>
                </a:tc>
              </a:tr>
              <a:tr h="298832">
                <a:tc>
                  <a:txBody>
                    <a:bodyPr/>
                    <a:lstStyle/>
                    <a:p>
                      <a:pPr algn="ctr"/>
                      <a:endParaRPr lang="zh-CN" altLang="en-US" sz="1200" dirty="0"/>
                    </a:p>
                  </a:txBody>
                  <a:tcPr/>
                </a:tc>
                <a:tc>
                  <a:txBody>
                    <a:bodyPr/>
                    <a:lstStyle/>
                    <a:p>
                      <a:pPr algn="ctr"/>
                      <a:endParaRPr lang="zh-CN" altLang="en-US" sz="1200" dirty="0"/>
                    </a:p>
                  </a:txBody>
                  <a:tcPr/>
                </a:tc>
                <a:tc>
                  <a:txBody>
                    <a:bodyPr/>
                    <a:lstStyle/>
                    <a:p>
                      <a:pPr algn="ctr"/>
                      <a:endParaRPr lang="zh-CN" altLang="en-US" sz="1200" dirty="0"/>
                    </a:p>
                  </a:txBody>
                  <a:tcPr/>
                </a:tc>
                <a:tc>
                  <a:txBody>
                    <a:bodyPr/>
                    <a:lstStyle/>
                    <a:p>
                      <a:pPr algn="ctr"/>
                      <a:endParaRPr lang="zh-CN" altLang="en-US" sz="1200" dirty="0"/>
                    </a:p>
                  </a:txBody>
                  <a:tcPr/>
                </a:tc>
              </a:tr>
            </a:tbl>
          </a:graphicData>
        </a:graphic>
      </p:graphicFrame>
      <p:sp>
        <p:nvSpPr>
          <p:cNvPr id="13" name="TextBox 12"/>
          <p:cNvSpPr txBox="1"/>
          <p:nvPr/>
        </p:nvSpPr>
        <p:spPr>
          <a:xfrm>
            <a:off x="1907704" y="1697028"/>
            <a:ext cx="3862355" cy="276999"/>
          </a:xfrm>
          <a:prstGeom prst="rect">
            <a:avLst/>
          </a:prstGeom>
          <a:noFill/>
        </p:spPr>
        <p:txBody>
          <a:bodyPr wrap="square" rtlCol="0">
            <a:spAutoFit/>
          </a:bodyPr>
          <a:lstStyle/>
          <a:p>
            <a:r>
              <a:rPr lang="zh-CN" altLang="en-US" sz="1200" dirty="0" smtClean="0"/>
              <a:t>订单号</a:t>
            </a:r>
            <a:r>
              <a:rPr lang="en-US" altLang="zh-CN" sz="1200" dirty="0" smtClean="0">
                <a:solidFill>
                  <a:srgbClr val="FF0000"/>
                </a:solidFill>
              </a:rPr>
              <a:t>*</a:t>
            </a:r>
            <a:r>
              <a:rPr lang="zh-CN" altLang="en-US" sz="1200" dirty="0" smtClean="0"/>
              <a:t>：             </a:t>
            </a:r>
            <a:r>
              <a:rPr lang="en-US" altLang="zh-CN" sz="1200" dirty="0" smtClean="0"/>
              <a:t>w2015xxxxxxxxxxxxxxxxxx</a:t>
            </a:r>
            <a:endParaRPr lang="zh-CN" altLang="en-US" sz="1200" dirty="0"/>
          </a:p>
        </p:txBody>
      </p:sp>
      <p:sp>
        <p:nvSpPr>
          <p:cNvPr id="14" name="TextBox 13"/>
          <p:cNvSpPr txBox="1"/>
          <p:nvPr/>
        </p:nvSpPr>
        <p:spPr>
          <a:xfrm>
            <a:off x="1907705" y="1924085"/>
            <a:ext cx="3060340" cy="276999"/>
          </a:xfrm>
          <a:prstGeom prst="rect">
            <a:avLst/>
          </a:prstGeom>
          <a:noFill/>
        </p:spPr>
        <p:txBody>
          <a:bodyPr wrap="square" rtlCol="0">
            <a:spAutoFit/>
          </a:bodyPr>
          <a:lstStyle/>
          <a:p>
            <a:r>
              <a:rPr lang="zh-CN" altLang="en-US" sz="1200" dirty="0" smtClean="0"/>
              <a:t>联系人</a:t>
            </a:r>
            <a:r>
              <a:rPr lang="en-US" altLang="zh-CN" sz="1200" dirty="0">
                <a:solidFill>
                  <a:srgbClr val="FF0000"/>
                </a:solidFill>
              </a:rPr>
              <a:t>* </a:t>
            </a:r>
            <a:r>
              <a:rPr lang="zh-CN" altLang="en-US" sz="1200" dirty="0" smtClean="0"/>
              <a:t>：             </a:t>
            </a:r>
            <a:r>
              <a:rPr lang="en-US" altLang="zh-CN" sz="1200" dirty="0" smtClean="0"/>
              <a:t>xxx</a:t>
            </a:r>
            <a:endParaRPr lang="zh-CN" altLang="en-US" sz="1200" dirty="0"/>
          </a:p>
        </p:txBody>
      </p:sp>
      <p:sp>
        <p:nvSpPr>
          <p:cNvPr id="15" name="TextBox 14"/>
          <p:cNvSpPr txBox="1"/>
          <p:nvPr/>
        </p:nvSpPr>
        <p:spPr>
          <a:xfrm>
            <a:off x="1907705" y="2129076"/>
            <a:ext cx="3456384" cy="276999"/>
          </a:xfrm>
          <a:prstGeom prst="rect">
            <a:avLst/>
          </a:prstGeom>
          <a:noFill/>
        </p:spPr>
        <p:txBody>
          <a:bodyPr wrap="square" rtlCol="0">
            <a:spAutoFit/>
          </a:bodyPr>
          <a:lstStyle/>
          <a:p>
            <a:r>
              <a:rPr lang="zh-CN" altLang="en-US" sz="1200" dirty="0" smtClean="0"/>
              <a:t>联系电话</a:t>
            </a:r>
            <a:r>
              <a:rPr lang="en-US" altLang="zh-CN" sz="1200" dirty="0">
                <a:solidFill>
                  <a:srgbClr val="FF0000"/>
                </a:solidFill>
              </a:rPr>
              <a:t>* </a:t>
            </a:r>
            <a:r>
              <a:rPr lang="zh-CN" altLang="en-US" sz="1200" dirty="0" smtClean="0"/>
              <a:t>：        </a:t>
            </a:r>
            <a:r>
              <a:rPr lang="en-US" altLang="zh-CN" sz="1200" dirty="0" smtClean="0"/>
              <a:t>1xxxxxxxxxxx</a:t>
            </a:r>
            <a:endParaRPr lang="zh-CN" altLang="en-US" sz="1200" dirty="0"/>
          </a:p>
        </p:txBody>
      </p:sp>
      <p:sp>
        <p:nvSpPr>
          <p:cNvPr id="16" name="TextBox 15"/>
          <p:cNvSpPr txBox="1"/>
          <p:nvPr/>
        </p:nvSpPr>
        <p:spPr>
          <a:xfrm>
            <a:off x="1907705" y="2345100"/>
            <a:ext cx="936104" cy="276999"/>
          </a:xfrm>
          <a:prstGeom prst="rect">
            <a:avLst/>
          </a:prstGeom>
          <a:noFill/>
        </p:spPr>
        <p:txBody>
          <a:bodyPr wrap="square" rtlCol="0">
            <a:spAutoFit/>
          </a:bodyPr>
          <a:lstStyle/>
          <a:p>
            <a:r>
              <a:rPr lang="zh-CN" altLang="en-US" sz="1200" dirty="0" smtClean="0"/>
              <a:t>所退商品：</a:t>
            </a:r>
            <a:endParaRPr lang="zh-CN" altLang="en-US" sz="1200" dirty="0"/>
          </a:p>
        </p:txBody>
      </p:sp>
      <p:sp>
        <p:nvSpPr>
          <p:cNvPr id="17" name="TextBox 16"/>
          <p:cNvSpPr txBox="1"/>
          <p:nvPr/>
        </p:nvSpPr>
        <p:spPr>
          <a:xfrm>
            <a:off x="1907705" y="3209196"/>
            <a:ext cx="6768752" cy="276999"/>
          </a:xfrm>
          <a:prstGeom prst="rect">
            <a:avLst/>
          </a:prstGeom>
          <a:noFill/>
        </p:spPr>
        <p:txBody>
          <a:bodyPr wrap="square" rtlCol="0">
            <a:spAutoFit/>
          </a:bodyPr>
          <a:lstStyle/>
          <a:p>
            <a:r>
              <a:rPr lang="zh-CN" altLang="en-US" sz="1200" dirty="0" smtClean="0"/>
              <a:t>退货退款原因</a:t>
            </a:r>
            <a:r>
              <a:rPr lang="en-US" altLang="zh-CN" sz="1200" dirty="0">
                <a:solidFill>
                  <a:srgbClr val="FF0000"/>
                </a:solidFill>
              </a:rPr>
              <a:t>* </a:t>
            </a:r>
            <a:r>
              <a:rPr lang="zh-CN" altLang="en-US" sz="1200" dirty="0" smtClean="0"/>
              <a:t>：退运费</a:t>
            </a:r>
            <a:endParaRPr lang="zh-CN" altLang="en-US" sz="1200" dirty="0"/>
          </a:p>
        </p:txBody>
      </p:sp>
      <p:sp>
        <p:nvSpPr>
          <p:cNvPr id="18" name="TextBox 17"/>
          <p:cNvSpPr txBox="1"/>
          <p:nvPr/>
        </p:nvSpPr>
        <p:spPr>
          <a:xfrm>
            <a:off x="1907705" y="3425220"/>
            <a:ext cx="5040560" cy="276999"/>
          </a:xfrm>
          <a:prstGeom prst="rect">
            <a:avLst/>
          </a:prstGeom>
          <a:noFill/>
        </p:spPr>
        <p:txBody>
          <a:bodyPr wrap="square" rtlCol="0">
            <a:spAutoFit/>
          </a:bodyPr>
          <a:lstStyle/>
          <a:p>
            <a:r>
              <a:rPr lang="zh-CN" altLang="en-US" sz="1200" dirty="0" smtClean="0"/>
              <a:t>退货退款说明：    </a:t>
            </a:r>
            <a:r>
              <a:rPr lang="en-US" altLang="zh-CN" sz="1200" dirty="0" err="1" smtClean="0"/>
              <a:t>xxxxxxxxxxxxxxxxxxxxxxxxxxxxxxxxxxxxxx</a:t>
            </a:r>
            <a:endParaRPr lang="zh-CN" altLang="en-US" sz="1200" dirty="0"/>
          </a:p>
        </p:txBody>
      </p:sp>
      <p:sp>
        <p:nvSpPr>
          <p:cNvPr id="19" name="TextBox 18"/>
          <p:cNvSpPr txBox="1"/>
          <p:nvPr/>
        </p:nvSpPr>
        <p:spPr>
          <a:xfrm>
            <a:off x="1907705" y="3641244"/>
            <a:ext cx="4248472" cy="276999"/>
          </a:xfrm>
          <a:prstGeom prst="rect">
            <a:avLst/>
          </a:prstGeom>
          <a:noFill/>
        </p:spPr>
        <p:txBody>
          <a:bodyPr wrap="square" rtlCol="0">
            <a:spAutoFit/>
          </a:bodyPr>
          <a:lstStyle/>
          <a:p>
            <a:r>
              <a:rPr lang="zh-CN" altLang="en-US" sz="1200" dirty="0"/>
              <a:t>附件上传</a:t>
            </a:r>
            <a:r>
              <a:rPr lang="zh-CN" altLang="en-US" sz="1200" dirty="0" smtClean="0"/>
              <a:t>：             查看</a:t>
            </a:r>
            <a:r>
              <a:rPr lang="zh-CN" altLang="en-US" sz="1200" dirty="0"/>
              <a:t>详情</a:t>
            </a:r>
            <a:r>
              <a:rPr lang="en-US" altLang="zh-CN" sz="1200" dirty="0" smtClean="0"/>
              <a:t>&gt;&gt;</a:t>
            </a:r>
            <a:endParaRPr lang="en-US" altLang="zh-CN" sz="1200" dirty="0"/>
          </a:p>
        </p:txBody>
      </p:sp>
      <p:sp>
        <p:nvSpPr>
          <p:cNvPr id="20" name="TextBox 19"/>
          <p:cNvSpPr txBox="1"/>
          <p:nvPr/>
        </p:nvSpPr>
        <p:spPr>
          <a:xfrm>
            <a:off x="1907704" y="1408996"/>
            <a:ext cx="936104" cy="276999"/>
          </a:xfrm>
          <a:prstGeom prst="rect">
            <a:avLst/>
          </a:prstGeom>
          <a:noFill/>
        </p:spPr>
        <p:txBody>
          <a:bodyPr wrap="square" rtlCol="0">
            <a:spAutoFit/>
          </a:bodyPr>
          <a:lstStyle/>
          <a:p>
            <a:r>
              <a:rPr lang="zh-CN" altLang="en-US" sz="1200" b="1" dirty="0" smtClean="0"/>
              <a:t>自己：</a:t>
            </a:r>
            <a:endParaRPr lang="zh-CN" altLang="en-US" sz="1200" b="1" dirty="0"/>
          </a:p>
        </p:txBody>
      </p:sp>
      <p:cxnSp>
        <p:nvCxnSpPr>
          <p:cNvPr id="22" name="直接连接符 21"/>
          <p:cNvCxnSpPr/>
          <p:nvPr/>
        </p:nvCxnSpPr>
        <p:spPr>
          <a:xfrm>
            <a:off x="1907704" y="1684321"/>
            <a:ext cx="6912768" cy="12707"/>
          </a:xfrm>
          <a:prstGeom prst="line">
            <a:avLst/>
          </a:prstGeom>
          <a:ln w="3175"/>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1907704" y="3929276"/>
            <a:ext cx="936104" cy="276999"/>
          </a:xfrm>
          <a:prstGeom prst="rect">
            <a:avLst/>
          </a:prstGeom>
          <a:noFill/>
        </p:spPr>
        <p:txBody>
          <a:bodyPr wrap="square" rtlCol="0">
            <a:spAutoFit/>
          </a:bodyPr>
          <a:lstStyle/>
          <a:p>
            <a:r>
              <a:rPr lang="zh-CN" altLang="en-US" sz="1200" b="1" dirty="0" smtClean="0"/>
              <a:t>客服：</a:t>
            </a:r>
            <a:endParaRPr lang="zh-CN" altLang="en-US" sz="1200" b="1" dirty="0"/>
          </a:p>
        </p:txBody>
      </p:sp>
      <p:cxnSp>
        <p:nvCxnSpPr>
          <p:cNvPr id="25" name="直接连接符 24"/>
          <p:cNvCxnSpPr/>
          <p:nvPr/>
        </p:nvCxnSpPr>
        <p:spPr>
          <a:xfrm>
            <a:off x="1907704" y="4204601"/>
            <a:ext cx="6912768" cy="12707"/>
          </a:xfrm>
          <a:prstGeom prst="line">
            <a:avLst/>
          </a:prstGeom>
          <a:ln w="3175"/>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1907704" y="4217308"/>
            <a:ext cx="4248472" cy="276999"/>
          </a:xfrm>
          <a:prstGeom prst="rect">
            <a:avLst/>
          </a:prstGeom>
          <a:noFill/>
        </p:spPr>
        <p:txBody>
          <a:bodyPr wrap="square" rtlCol="0">
            <a:spAutoFit/>
          </a:bodyPr>
          <a:lstStyle/>
          <a:p>
            <a:r>
              <a:rPr lang="zh-CN" altLang="en-US" sz="1200" dirty="0" smtClean="0"/>
              <a:t>客服已受理该退换货申请，请您耐心等待。</a:t>
            </a:r>
            <a:endParaRPr lang="en-US" altLang="zh-CN" sz="1200" dirty="0"/>
          </a:p>
        </p:txBody>
      </p:sp>
      <p:sp>
        <p:nvSpPr>
          <p:cNvPr id="27" name="矩形 26"/>
          <p:cNvSpPr/>
          <p:nvPr/>
        </p:nvSpPr>
        <p:spPr>
          <a:xfrm>
            <a:off x="7074354" y="1420029"/>
            <a:ext cx="1588897" cy="276999"/>
          </a:xfrm>
          <a:prstGeom prst="rect">
            <a:avLst/>
          </a:prstGeom>
        </p:spPr>
        <p:txBody>
          <a:bodyPr wrap="none">
            <a:spAutoFit/>
          </a:bodyPr>
          <a:lstStyle/>
          <a:p>
            <a:r>
              <a:rPr lang="en-US" altLang="zh-CN" sz="1200" dirty="0"/>
              <a:t>(2014-11-02 22:35:49)</a:t>
            </a:r>
            <a:endParaRPr lang="zh-CN" altLang="en-US" sz="1200" dirty="0"/>
          </a:p>
        </p:txBody>
      </p:sp>
      <p:sp>
        <p:nvSpPr>
          <p:cNvPr id="28" name="矩形 27"/>
          <p:cNvSpPr/>
          <p:nvPr/>
        </p:nvSpPr>
        <p:spPr>
          <a:xfrm>
            <a:off x="7092280" y="3929276"/>
            <a:ext cx="1588897" cy="276999"/>
          </a:xfrm>
          <a:prstGeom prst="rect">
            <a:avLst/>
          </a:prstGeom>
        </p:spPr>
        <p:txBody>
          <a:bodyPr wrap="none">
            <a:spAutoFit/>
          </a:bodyPr>
          <a:lstStyle/>
          <a:p>
            <a:r>
              <a:rPr lang="en-US" altLang="zh-CN" sz="1200" dirty="0"/>
              <a:t>(</a:t>
            </a:r>
            <a:r>
              <a:rPr lang="en-US" altLang="zh-CN" sz="1200" dirty="0" smtClean="0"/>
              <a:t>2014-11-03 </a:t>
            </a:r>
            <a:r>
              <a:rPr lang="en-US" altLang="zh-CN" sz="1200" dirty="0"/>
              <a:t>22:35:49)</a:t>
            </a:r>
            <a:endParaRPr lang="zh-CN" altLang="en-US" sz="1200" dirty="0"/>
          </a:p>
        </p:txBody>
      </p:sp>
      <p:sp>
        <p:nvSpPr>
          <p:cNvPr id="29" name="TextBox 28"/>
          <p:cNvSpPr txBox="1"/>
          <p:nvPr/>
        </p:nvSpPr>
        <p:spPr>
          <a:xfrm>
            <a:off x="1907704" y="4505340"/>
            <a:ext cx="936104" cy="276999"/>
          </a:xfrm>
          <a:prstGeom prst="rect">
            <a:avLst/>
          </a:prstGeom>
          <a:noFill/>
        </p:spPr>
        <p:txBody>
          <a:bodyPr wrap="square" rtlCol="0">
            <a:spAutoFit/>
          </a:bodyPr>
          <a:lstStyle/>
          <a:p>
            <a:r>
              <a:rPr lang="zh-CN" altLang="en-US" sz="1200" b="1" dirty="0" smtClean="0"/>
              <a:t>客服：</a:t>
            </a:r>
            <a:endParaRPr lang="zh-CN" altLang="en-US" sz="1200" b="1" dirty="0"/>
          </a:p>
        </p:txBody>
      </p:sp>
      <p:cxnSp>
        <p:nvCxnSpPr>
          <p:cNvPr id="30" name="直接连接符 29"/>
          <p:cNvCxnSpPr/>
          <p:nvPr/>
        </p:nvCxnSpPr>
        <p:spPr>
          <a:xfrm>
            <a:off x="1907704" y="4780665"/>
            <a:ext cx="6912768" cy="12707"/>
          </a:xfrm>
          <a:prstGeom prst="line">
            <a:avLst/>
          </a:prstGeom>
          <a:ln w="3175"/>
        </p:spPr>
        <p:style>
          <a:lnRef idx="1">
            <a:schemeClr val="dk1"/>
          </a:lnRef>
          <a:fillRef idx="0">
            <a:schemeClr val="dk1"/>
          </a:fillRef>
          <a:effectRef idx="0">
            <a:schemeClr val="dk1"/>
          </a:effectRef>
          <a:fontRef idx="minor">
            <a:schemeClr val="tx1"/>
          </a:fontRef>
        </p:style>
      </p:cxnSp>
      <p:sp>
        <p:nvSpPr>
          <p:cNvPr id="31" name="TextBox 30"/>
          <p:cNvSpPr txBox="1"/>
          <p:nvPr/>
        </p:nvSpPr>
        <p:spPr>
          <a:xfrm>
            <a:off x="1907703" y="4793372"/>
            <a:ext cx="6624737" cy="1015663"/>
          </a:xfrm>
          <a:prstGeom prst="rect">
            <a:avLst/>
          </a:prstGeom>
          <a:noFill/>
        </p:spPr>
        <p:txBody>
          <a:bodyPr wrap="square" rtlCol="0">
            <a:spAutoFit/>
          </a:bodyPr>
          <a:lstStyle/>
          <a:p>
            <a:r>
              <a:rPr lang="zh-CN" altLang="en-US" sz="1200" dirty="0" smtClean="0"/>
              <a:t>处理结果：同意</a:t>
            </a:r>
            <a:endParaRPr lang="en-US" altLang="zh-CN" sz="1200" dirty="0" smtClean="0"/>
          </a:p>
          <a:p>
            <a:r>
              <a:rPr lang="zh-CN" altLang="en-US" sz="1200" dirty="0"/>
              <a:t>客</a:t>
            </a:r>
            <a:r>
              <a:rPr lang="zh-CN" altLang="en-US" sz="1200" dirty="0" smtClean="0"/>
              <a:t>服备注：</a:t>
            </a:r>
            <a:r>
              <a:rPr lang="en-US" altLang="zh-CN" sz="1200" dirty="0" err="1" smtClean="0"/>
              <a:t>xxxxxxxxxxxxxxxxxxxxxxxxxxx</a:t>
            </a:r>
            <a:endParaRPr lang="en-US" altLang="zh-CN" sz="1200" dirty="0" smtClean="0"/>
          </a:p>
          <a:p>
            <a:r>
              <a:rPr lang="zh-CN" altLang="en-US" sz="1200" dirty="0" smtClean="0"/>
              <a:t>如您需要退货，请将商品包装完好，以快递或物流的形式寄回，不支持任何到付的寄送方式。</a:t>
            </a:r>
            <a:endParaRPr lang="en-US" altLang="zh-CN" sz="1200" dirty="0" smtClean="0"/>
          </a:p>
          <a:p>
            <a:r>
              <a:rPr lang="en-US" altLang="zh-CN" sz="1200" dirty="0"/>
              <a:t> </a:t>
            </a:r>
            <a:r>
              <a:rPr lang="en-US" altLang="zh-CN" sz="1200" dirty="0" smtClean="0"/>
              <a:t>    </a:t>
            </a:r>
            <a:r>
              <a:rPr lang="zh-CN" altLang="en-US" sz="1200" dirty="0" smtClean="0"/>
              <a:t>收件人：中国试剂网  蒋敏敏</a:t>
            </a:r>
            <a:r>
              <a:rPr lang="en-US" altLang="zh-CN" sz="1200" dirty="0" smtClean="0"/>
              <a:t>/</a:t>
            </a:r>
            <a:r>
              <a:rPr lang="zh-CN" altLang="en-US" sz="1200" dirty="0" smtClean="0"/>
              <a:t>唐欢凤             联系方式：</a:t>
            </a:r>
            <a:r>
              <a:rPr lang="en-US" altLang="zh-CN" sz="1200" dirty="0" smtClean="0"/>
              <a:t>021-37287115</a:t>
            </a:r>
          </a:p>
          <a:p>
            <a:r>
              <a:rPr lang="en-US" altLang="zh-CN" sz="1200" dirty="0"/>
              <a:t> </a:t>
            </a:r>
            <a:r>
              <a:rPr lang="en-US" altLang="zh-CN" sz="1200" dirty="0" smtClean="0"/>
              <a:t>   </a:t>
            </a:r>
            <a:r>
              <a:rPr lang="zh-CN" altLang="en-US" sz="1200" dirty="0" smtClean="0"/>
              <a:t>退货地址：上海市金山区合展路</a:t>
            </a:r>
            <a:r>
              <a:rPr lang="en-US" altLang="zh-CN" sz="1200" dirty="0" smtClean="0"/>
              <a:t>99</a:t>
            </a:r>
            <a:r>
              <a:rPr lang="zh-CN" altLang="en-US" sz="1200" dirty="0" smtClean="0"/>
              <a:t>号国药试剂</a:t>
            </a:r>
            <a:endParaRPr lang="en-US" altLang="zh-CN" sz="1200" dirty="0"/>
          </a:p>
        </p:txBody>
      </p:sp>
      <p:sp>
        <p:nvSpPr>
          <p:cNvPr id="32" name="矩形 31"/>
          <p:cNvSpPr/>
          <p:nvPr/>
        </p:nvSpPr>
        <p:spPr>
          <a:xfrm>
            <a:off x="7092280" y="4505340"/>
            <a:ext cx="1588897" cy="276999"/>
          </a:xfrm>
          <a:prstGeom prst="rect">
            <a:avLst/>
          </a:prstGeom>
        </p:spPr>
        <p:txBody>
          <a:bodyPr wrap="none">
            <a:spAutoFit/>
          </a:bodyPr>
          <a:lstStyle/>
          <a:p>
            <a:r>
              <a:rPr lang="en-US" altLang="zh-CN" sz="1200" dirty="0"/>
              <a:t>(</a:t>
            </a:r>
            <a:r>
              <a:rPr lang="en-US" altLang="zh-CN" sz="1200" dirty="0" smtClean="0"/>
              <a:t>2014-11-05 </a:t>
            </a:r>
            <a:r>
              <a:rPr lang="en-US" altLang="zh-CN" sz="1200" dirty="0"/>
              <a:t>22:35:49)</a:t>
            </a:r>
            <a:endParaRPr lang="zh-CN" altLang="en-US" sz="1200" dirty="0"/>
          </a:p>
        </p:txBody>
      </p:sp>
      <p:sp>
        <p:nvSpPr>
          <p:cNvPr id="33" name="TextBox 32"/>
          <p:cNvSpPr txBox="1"/>
          <p:nvPr/>
        </p:nvSpPr>
        <p:spPr>
          <a:xfrm>
            <a:off x="1907704" y="5801484"/>
            <a:ext cx="936104" cy="276999"/>
          </a:xfrm>
          <a:prstGeom prst="rect">
            <a:avLst/>
          </a:prstGeom>
          <a:noFill/>
        </p:spPr>
        <p:txBody>
          <a:bodyPr wrap="square" rtlCol="0">
            <a:spAutoFit/>
          </a:bodyPr>
          <a:lstStyle/>
          <a:p>
            <a:r>
              <a:rPr lang="zh-CN" altLang="en-US" sz="1200" b="1" dirty="0" smtClean="0"/>
              <a:t>自己：</a:t>
            </a:r>
            <a:endParaRPr lang="zh-CN" altLang="en-US" sz="1200" b="1" dirty="0"/>
          </a:p>
        </p:txBody>
      </p:sp>
      <p:cxnSp>
        <p:nvCxnSpPr>
          <p:cNvPr id="34" name="直接连接符 33"/>
          <p:cNvCxnSpPr/>
          <p:nvPr/>
        </p:nvCxnSpPr>
        <p:spPr>
          <a:xfrm>
            <a:off x="1907704" y="6076809"/>
            <a:ext cx="6912768" cy="12707"/>
          </a:xfrm>
          <a:prstGeom prst="line">
            <a:avLst/>
          </a:prstGeom>
          <a:ln w="3175"/>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1907703" y="6105834"/>
            <a:ext cx="3960441" cy="276999"/>
          </a:xfrm>
          <a:prstGeom prst="rect">
            <a:avLst/>
          </a:prstGeom>
          <a:noFill/>
        </p:spPr>
        <p:txBody>
          <a:bodyPr wrap="square" rtlCol="0">
            <a:spAutoFit/>
          </a:bodyPr>
          <a:lstStyle/>
          <a:p>
            <a:r>
              <a:rPr lang="zh-CN" altLang="en-US" sz="1200" dirty="0" smtClean="0"/>
              <a:t>退货快递或物流公司</a:t>
            </a:r>
            <a:r>
              <a:rPr lang="en-US" altLang="zh-CN" sz="1200" dirty="0" smtClean="0">
                <a:solidFill>
                  <a:srgbClr val="FF0000"/>
                </a:solidFill>
              </a:rPr>
              <a:t>*</a:t>
            </a:r>
            <a:r>
              <a:rPr lang="zh-CN" altLang="en-US" sz="1200" dirty="0" smtClean="0"/>
              <a:t>：中通快递</a:t>
            </a:r>
            <a:endParaRPr lang="zh-CN" altLang="en-US" sz="1200" dirty="0"/>
          </a:p>
        </p:txBody>
      </p:sp>
      <p:sp>
        <p:nvSpPr>
          <p:cNvPr id="37" name="TextBox 36"/>
          <p:cNvSpPr txBox="1"/>
          <p:nvPr/>
        </p:nvSpPr>
        <p:spPr>
          <a:xfrm>
            <a:off x="1907703" y="6305540"/>
            <a:ext cx="3744417" cy="276999"/>
          </a:xfrm>
          <a:prstGeom prst="rect">
            <a:avLst/>
          </a:prstGeom>
          <a:noFill/>
        </p:spPr>
        <p:txBody>
          <a:bodyPr wrap="square" rtlCol="0">
            <a:spAutoFit/>
          </a:bodyPr>
          <a:lstStyle/>
          <a:p>
            <a:r>
              <a:rPr lang="zh-CN" altLang="en-US" sz="1200" dirty="0" smtClean="0"/>
              <a:t>快递或物流单号</a:t>
            </a:r>
            <a:r>
              <a:rPr lang="en-US" altLang="zh-CN" sz="1200" dirty="0" smtClean="0">
                <a:solidFill>
                  <a:srgbClr val="FF0000"/>
                </a:solidFill>
              </a:rPr>
              <a:t>* </a:t>
            </a:r>
            <a:r>
              <a:rPr lang="zh-CN" altLang="en-US" sz="1200" dirty="0" smtClean="0"/>
              <a:t>：         </a:t>
            </a:r>
            <a:r>
              <a:rPr lang="en-US" altLang="zh-CN" sz="1200" dirty="0" err="1" smtClean="0"/>
              <a:t>xxxxxxxxxxxxxxxxxx</a:t>
            </a:r>
            <a:endParaRPr lang="zh-CN" altLang="en-US" sz="1200" dirty="0"/>
          </a:p>
        </p:txBody>
      </p:sp>
      <p:sp>
        <p:nvSpPr>
          <p:cNvPr id="38" name="TextBox 37"/>
          <p:cNvSpPr txBox="1"/>
          <p:nvPr/>
        </p:nvSpPr>
        <p:spPr>
          <a:xfrm>
            <a:off x="1907704" y="6532597"/>
            <a:ext cx="3600400" cy="276999"/>
          </a:xfrm>
          <a:prstGeom prst="rect">
            <a:avLst/>
          </a:prstGeom>
          <a:noFill/>
        </p:spPr>
        <p:txBody>
          <a:bodyPr wrap="square" rtlCol="0">
            <a:spAutoFit/>
          </a:bodyPr>
          <a:lstStyle/>
          <a:p>
            <a:r>
              <a:rPr lang="zh-CN" altLang="en-US" sz="1200" dirty="0" smtClean="0"/>
              <a:t>退货备注</a:t>
            </a:r>
            <a:r>
              <a:rPr lang="en-US" altLang="zh-CN" sz="1200" dirty="0" smtClean="0">
                <a:solidFill>
                  <a:srgbClr val="FF0000"/>
                </a:solidFill>
              </a:rPr>
              <a:t> </a:t>
            </a:r>
            <a:r>
              <a:rPr lang="zh-CN" altLang="en-US" sz="1200" dirty="0" smtClean="0"/>
              <a:t>：                        </a:t>
            </a:r>
            <a:r>
              <a:rPr lang="en-US" altLang="zh-CN" sz="1200" dirty="0" err="1" smtClean="0"/>
              <a:t>xxxxxxxxxxxxxxxxxxxxxxxx</a:t>
            </a:r>
            <a:endParaRPr lang="zh-CN" altLang="en-US" sz="1200" dirty="0"/>
          </a:p>
        </p:txBody>
      </p:sp>
      <p:sp>
        <p:nvSpPr>
          <p:cNvPr id="42" name="矩形 41"/>
          <p:cNvSpPr/>
          <p:nvPr/>
        </p:nvSpPr>
        <p:spPr>
          <a:xfrm>
            <a:off x="7092280" y="5816297"/>
            <a:ext cx="1588897" cy="276999"/>
          </a:xfrm>
          <a:prstGeom prst="rect">
            <a:avLst/>
          </a:prstGeom>
        </p:spPr>
        <p:txBody>
          <a:bodyPr wrap="none">
            <a:spAutoFit/>
          </a:bodyPr>
          <a:lstStyle/>
          <a:p>
            <a:r>
              <a:rPr lang="en-US" altLang="zh-CN" sz="1200" dirty="0"/>
              <a:t>(</a:t>
            </a:r>
            <a:r>
              <a:rPr lang="en-US" altLang="zh-CN" sz="1200" dirty="0" smtClean="0"/>
              <a:t>2014-11-06 </a:t>
            </a:r>
            <a:r>
              <a:rPr lang="en-US" altLang="zh-CN" sz="1200" dirty="0"/>
              <a:t>22:35:49)</a:t>
            </a:r>
            <a:endParaRPr lang="zh-CN" altLang="en-US" sz="1200" dirty="0"/>
          </a:p>
        </p:txBody>
      </p:sp>
    </p:spTree>
    <p:extLst>
      <p:ext uri="{BB962C8B-B14F-4D97-AF65-F5344CB8AC3E}">
        <p14:creationId xmlns:p14="http://schemas.microsoft.com/office/powerpoint/2010/main" val="36956799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369332"/>
          </a:xfrm>
          <a:prstGeom prst="rect">
            <a:avLst/>
          </a:prstGeom>
          <a:noFill/>
        </p:spPr>
        <p:txBody>
          <a:bodyPr wrap="square" rtlCol="0">
            <a:spAutoFit/>
          </a:bodyPr>
          <a:lstStyle/>
          <a:p>
            <a:pPr lvl="0"/>
            <a:r>
              <a:rPr lang="zh-CN" altLang="en-US" dirty="0" smtClean="0">
                <a:solidFill>
                  <a:schemeClr val="accent1"/>
                </a:solidFill>
              </a:rPr>
              <a:t>前台售后申请详情页面：</a:t>
            </a:r>
            <a:r>
              <a:rPr lang="zh-CN" altLang="en-US" dirty="0" smtClean="0"/>
              <a:t>“申请已完成”状态下</a:t>
            </a:r>
            <a:r>
              <a:rPr lang="zh-CN" altLang="en-US" b="1" dirty="0" smtClean="0">
                <a:solidFill>
                  <a:srgbClr val="FF0000"/>
                </a:solidFill>
              </a:rPr>
              <a:t>同意</a:t>
            </a:r>
            <a:r>
              <a:rPr lang="zh-CN" altLang="en-US" dirty="0" smtClean="0"/>
              <a:t>页面</a:t>
            </a:r>
            <a:endParaRPr lang="en-US" altLang="zh-CN" dirty="0" smtClean="0"/>
          </a:p>
        </p:txBody>
      </p:sp>
      <p:sp>
        <p:nvSpPr>
          <p:cNvPr id="11" name="TextBox 10"/>
          <p:cNvSpPr txBox="1"/>
          <p:nvPr/>
        </p:nvSpPr>
        <p:spPr>
          <a:xfrm>
            <a:off x="1115616" y="415697"/>
            <a:ext cx="6023323" cy="307777"/>
          </a:xfrm>
          <a:prstGeom prst="rect">
            <a:avLst/>
          </a:prstGeom>
          <a:noFill/>
        </p:spPr>
        <p:txBody>
          <a:bodyPr wrap="square" rtlCol="0">
            <a:spAutoFit/>
          </a:bodyPr>
          <a:lstStyle/>
          <a:p>
            <a:r>
              <a:rPr lang="zh-CN" altLang="en-US" sz="1400" b="1" dirty="0" smtClean="0"/>
              <a:t>退换货单号：</a:t>
            </a:r>
            <a:r>
              <a:rPr lang="en-US" altLang="zh-CN" sz="1400" b="1" dirty="0" err="1" smtClean="0"/>
              <a:t>Txxxxxxxx</a:t>
            </a:r>
            <a:r>
              <a:rPr lang="en-US" altLang="zh-CN" sz="1400" b="1" dirty="0" smtClean="0"/>
              <a:t>      </a:t>
            </a:r>
            <a:r>
              <a:rPr lang="zh-CN" altLang="en-US" sz="1400" b="1" dirty="0" smtClean="0"/>
              <a:t>状态： </a:t>
            </a:r>
            <a:r>
              <a:rPr lang="zh-CN" altLang="en-US" sz="1400" b="1" dirty="0" smtClean="0">
                <a:solidFill>
                  <a:srgbClr val="FF0000"/>
                </a:solidFill>
              </a:rPr>
              <a:t>申请已完成</a:t>
            </a:r>
            <a:endParaRPr lang="zh-CN" altLang="en-US" sz="1400" dirty="0" smtClean="0"/>
          </a:p>
        </p:txBody>
      </p:sp>
      <p:graphicFrame>
        <p:nvGraphicFramePr>
          <p:cNvPr id="12" name="表格 11"/>
          <p:cNvGraphicFramePr>
            <a:graphicFrameLocks noGrp="1"/>
          </p:cNvGraphicFramePr>
          <p:nvPr>
            <p:extLst>
              <p:ext uri="{D42A27DB-BD31-4B8C-83A1-F6EECF244321}">
                <p14:modId xmlns:p14="http://schemas.microsoft.com/office/powerpoint/2010/main" val="4032934773"/>
              </p:ext>
            </p:extLst>
          </p:nvPr>
        </p:nvGraphicFramePr>
        <p:xfrm>
          <a:off x="1331641" y="1906265"/>
          <a:ext cx="6624736" cy="597664"/>
        </p:xfrm>
        <a:graphic>
          <a:graphicData uri="http://schemas.openxmlformats.org/drawingml/2006/table">
            <a:tbl>
              <a:tblPr>
                <a:tableStyleId>{5940675A-B579-460E-94D1-54222C63F5DA}</a:tableStyleId>
              </a:tblPr>
              <a:tblGrid>
                <a:gridCol w="1656184"/>
                <a:gridCol w="1656184"/>
                <a:gridCol w="1656184"/>
                <a:gridCol w="1656184"/>
              </a:tblGrid>
              <a:tr h="298832">
                <a:tc>
                  <a:txBody>
                    <a:bodyPr/>
                    <a:lstStyle/>
                    <a:p>
                      <a:pPr algn="ctr"/>
                      <a:r>
                        <a:rPr lang="zh-CN" altLang="en-US" sz="1200" b="1" dirty="0" smtClean="0"/>
                        <a:t>产品编号</a:t>
                      </a:r>
                      <a:endParaRPr lang="zh-CN" altLang="en-US" sz="1200" b="1" dirty="0"/>
                    </a:p>
                  </a:txBody>
                  <a:tcPr/>
                </a:tc>
                <a:tc>
                  <a:txBody>
                    <a:bodyPr/>
                    <a:lstStyle/>
                    <a:p>
                      <a:pPr algn="ctr"/>
                      <a:r>
                        <a:rPr lang="zh-CN" altLang="en-US" sz="1200" b="1" dirty="0" smtClean="0"/>
                        <a:t>产品名称</a:t>
                      </a:r>
                      <a:endParaRPr lang="zh-CN" altLang="en-US" sz="1200" b="1" dirty="0"/>
                    </a:p>
                  </a:txBody>
                  <a:tcPr/>
                </a:tc>
                <a:tc>
                  <a:txBody>
                    <a:bodyPr/>
                    <a:lstStyle/>
                    <a:p>
                      <a:pPr algn="ctr"/>
                      <a:r>
                        <a:rPr lang="zh-CN" altLang="en-US" sz="1200" b="1" dirty="0" smtClean="0"/>
                        <a:t>批号</a:t>
                      </a:r>
                      <a:endParaRPr lang="zh-CN" altLang="en-US" sz="1200" b="1" dirty="0"/>
                    </a:p>
                  </a:txBody>
                  <a:tcPr/>
                </a:tc>
                <a:tc>
                  <a:txBody>
                    <a:bodyPr/>
                    <a:lstStyle/>
                    <a:p>
                      <a:pPr algn="ctr"/>
                      <a:r>
                        <a:rPr lang="zh-CN" altLang="en-US" sz="1200" b="1" dirty="0" smtClean="0"/>
                        <a:t>退货数量</a:t>
                      </a:r>
                      <a:endParaRPr lang="zh-CN" altLang="en-US" sz="1200" b="1" dirty="0"/>
                    </a:p>
                  </a:txBody>
                  <a:tcPr/>
                </a:tc>
              </a:tr>
              <a:tr h="298832">
                <a:tc>
                  <a:txBody>
                    <a:bodyPr/>
                    <a:lstStyle/>
                    <a:p>
                      <a:pPr algn="ctr"/>
                      <a:endParaRPr lang="zh-CN" altLang="en-US" sz="1200" dirty="0"/>
                    </a:p>
                  </a:txBody>
                  <a:tcPr/>
                </a:tc>
                <a:tc>
                  <a:txBody>
                    <a:bodyPr/>
                    <a:lstStyle/>
                    <a:p>
                      <a:pPr algn="ctr"/>
                      <a:endParaRPr lang="zh-CN" altLang="en-US" sz="1200" dirty="0"/>
                    </a:p>
                  </a:txBody>
                  <a:tcPr/>
                </a:tc>
                <a:tc>
                  <a:txBody>
                    <a:bodyPr/>
                    <a:lstStyle/>
                    <a:p>
                      <a:pPr algn="ctr"/>
                      <a:endParaRPr lang="zh-CN" altLang="en-US" sz="1200" dirty="0"/>
                    </a:p>
                  </a:txBody>
                  <a:tcPr/>
                </a:tc>
                <a:tc>
                  <a:txBody>
                    <a:bodyPr/>
                    <a:lstStyle/>
                    <a:p>
                      <a:pPr algn="ctr"/>
                      <a:endParaRPr lang="zh-CN" altLang="en-US" sz="1200" dirty="0"/>
                    </a:p>
                  </a:txBody>
                  <a:tcPr/>
                </a:tc>
              </a:tr>
            </a:tbl>
          </a:graphicData>
        </a:graphic>
      </p:graphicFrame>
      <p:sp>
        <p:nvSpPr>
          <p:cNvPr id="13" name="TextBox 12"/>
          <p:cNvSpPr txBox="1"/>
          <p:nvPr/>
        </p:nvSpPr>
        <p:spPr>
          <a:xfrm>
            <a:off x="1187624" y="991761"/>
            <a:ext cx="3862355" cy="276999"/>
          </a:xfrm>
          <a:prstGeom prst="rect">
            <a:avLst/>
          </a:prstGeom>
          <a:noFill/>
        </p:spPr>
        <p:txBody>
          <a:bodyPr wrap="square" rtlCol="0">
            <a:spAutoFit/>
          </a:bodyPr>
          <a:lstStyle/>
          <a:p>
            <a:r>
              <a:rPr lang="zh-CN" altLang="en-US" sz="1200" dirty="0" smtClean="0"/>
              <a:t>订单号</a:t>
            </a:r>
            <a:r>
              <a:rPr lang="en-US" altLang="zh-CN" sz="1200" dirty="0" smtClean="0">
                <a:solidFill>
                  <a:srgbClr val="FF0000"/>
                </a:solidFill>
              </a:rPr>
              <a:t>*</a:t>
            </a:r>
            <a:r>
              <a:rPr lang="zh-CN" altLang="en-US" sz="1200" dirty="0" smtClean="0"/>
              <a:t>：             </a:t>
            </a:r>
            <a:r>
              <a:rPr lang="en-US" altLang="zh-CN" sz="1200" dirty="0" smtClean="0"/>
              <a:t>w2015xxxxxxxxxxxxxxxxxx</a:t>
            </a:r>
            <a:endParaRPr lang="zh-CN" altLang="en-US" sz="1200" dirty="0"/>
          </a:p>
        </p:txBody>
      </p:sp>
      <p:sp>
        <p:nvSpPr>
          <p:cNvPr id="14" name="TextBox 13"/>
          <p:cNvSpPr txBox="1"/>
          <p:nvPr/>
        </p:nvSpPr>
        <p:spPr>
          <a:xfrm>
            <a:off x="1187625" y="1218818"/>
            <a:ext cx="3060340" cy="276999"/>
          </a:xfrm>
          <a:prstGeom prst="rect">
            <a:avLst/>
          </a:prstGeom>
          <a:noFill/>
        </p:spPr>
        <p:txBody>
          <a:bodyPr wrap="square" rtlCol="0">
            <a:spAutoFit/>
          </a:bodyPr>
          <a:lstStyle/>
          <a:p>
            <a:r>
              <a:rPr lang="zh-CN" altLang="en-US" sz="1200" dirty="0" smtClean="0"/>
              <a:t>联系人</a:t>
            </a:r>
            <a:r>
              <a:rPr lang="en-US" altLang="zh-CN" sz="1200" dirty="0">
                <a:solidFill>
                  <a:srgbClr val="FF0000"/>
                </a:solidFill>
              </a:rPr>
              <a:t>* </a:t>
            </a:r>
            <a:r>
              <a:rPr lang="zh-CN" altLang="en-US" sz="1200" dirty="0" smtClean="0"/>
              <a:t>：             </a:t>
            </a:r>
            <a:r>
              <a:rPr lang="en-US" altLang="zh-CN" sz="1200" dirty="0" smtClean="0"/>
              <a:t>xxx</a:t>
            </a:r>
            <a:endParaRPr lang="zh-CN" altLang="en-US" sz="1200" dirty="0"/>
          </a:p>
        </p:txBody>
      </p:sp>
      <p:sp>
        <p:nvSpPr>
          <p:cNvPr id="15" name="TextBox 14"/>
          <p:cNvSpPr txBox="1"/>
          <p:nvPr/>
        </p:nvSpPr>
        <p:spPr>
          <a:xfrm>
            <a:off x="1187625" y="1423809"/>
            <a:ext cx="3456384" cy="276999"/>
          </a:xfrm>
          <a:prstGeom prst="rect">
            <a:avLst/>
          </a:prstGeom>
          <a:noFill/>
        </p:spPr>
        <p:txBody>
          <a:bodyPr wrap="square" rtlCol="0">
            <a:spAutoFit/>
          </a:bodyPr>
          <a:lstStyle/>
          <a:p>
            <a:r>
              <a:rPr lang="zh-CN" altLang="en-US" sz="1200" dirty="0" smtClean="0"/>
              <a:t>联系电话</a:t>
            </a:r>
            <a:r>
              <a:rPr lang="en-US" altLang="zh-CN" sz="1200" dirty="0">
                <a:solidFill>
                  <a:srgbClr val="FF0000"/>
                </a:solidFill>
              </a:rPr>
              <a:t>* </a:t>
            </a:r>
            <a:r>
              <a:rPr lang="zh-CN" altLang="en-US" sz="1200" dirty="0" smtClean="0"/>
              <a:t>：        </a:t>
            </a:r>
            <a:r>
              <a:rPr lang="en-US" altLang="zh-CN" sz="1200" dirty="0" smtClean="0"/>
              <a:t>1xxxxxxxxxxx</a:t>
            </a:r>
            <a:endParaRPr lang="zh-CN" altLang="en-US" sz="1200" dirty="0"/>
          </a:p>
        </p:txBody>
      </p:sp>
      <p:sp>
        <p:nvSpPr>
          <p:cNvPr id="16" name="TextBox 15"/>
          <p:cNvSpPr txBox="1"/>
          <p:nvPr/>
        </p:nvSpPr>
        <p:spPr>
          <a:xfrm>
            <a:off x="1187625" y="1639833"/>
            <a:ext cx="936104" cy="276999"/>
          </a:xfrm>
          <a:prstGeom prst="rect">
            <a:avLst/>
          </a:prstGeom>
          <a:noFill/>
        </p:spPr>
        <p:txBody>
          <a:bodyPr wrap="square" rtlCol="0">
            <a:spAutoFit/>
          </a:bodyPr>
          <a:lstStyle/>
          <a:p>
            <a:r>
              <a:rPr lang="zh-CN" altLang="en-US" sz="1200" dirty="0" smtClean="0"/>
              <a:t>所退商品：</a:t>
            </a:r>
            <a:endParaRPr lang="zh-CN" altLang="en-US" sz="1200" dirty="0"/>
          </a:p>
        </p:txBody>
      </p:sp>
      <p:sp>
        <p:nvSpPr>
          <p:cNvPr id="17" name="TextBox 16"/>
          <p:cNvSpPr txBox="1"/>
          <p:nvPr/>
        </p:nvSpPr>
        <p:spPr>
          <a:xfrm>
            <a:off x="1187625" y="2503929"/>
            <a:ext cx="6768752" cy="276999"/>
          </a:xfrm>
          <a:prstGeom prst="rect">
            <a:avLst/>
          </a:prstGeom>
          <a:noFill/>
        </p:spPr>
        <p:txBody>
          <a:bodyPr wrap="square" rtlCol="0">
            <a:spAutoFit/>
          </a:bodyPr>
          <a:lstStyle/>
          <a:p>
            <a:r>
              <a:rPr lang="zh-CN" altLang="en-US" sz="1200" dirty="0" smtClean="0"/>
              <a:t>退货退款原因</a:t>
            </a:r>
            <a:r>
              <a:rPr lang="en-US" altLang="zh-CN" sz="1200" dirty="0">
                <a:solidFill>
                  <a:srgbClr val="FF0000"/>
                </a:solidFill>
              </a:rPr>
              <a:t>* </a:t>
            </a:r>
            <a:r>
              <a:rPr lang="zh-CN" altLang="en-US" sz="1200" dirty="0" smtClean="0"/>
              <a:t>：退运费</a:t>
            </a:r>
            <a:endParaRPr lang="zh-CN" altLang="en-US" sz="1200" dirty="0"/>
          </a:p>
        </p:txBody>
      </p:sp>
      <p:sp>
        <p:nvSpPr>
          <p:cNvPr id="18" name="TextBox 17"/>
          <p:cNvSpPr txBox="1"/>
          <p:nvPr/>
        </p:nvSpPr>
        <p:spPr>
          <a:xfrm>
            <a:off x="1187625" y="2719953"/>
            <a:ext cx="5040560" cy="276999"/>
          </a:xfrm>
          <a:prstGeom prst="rect">
            <a:avLst/>
          </a:prstGeom>
          <a:noFill/>
        </p:spPr>
        <p:txBody>
          <a:bodyPr wrap="square" rtlCol="0">
            <a:spAutoFit/>
          </a:bodyPr>
          <a:lstStyle/>
          <a:p>
            <a:r>
              <a:rPr lang="zh-CN" altLang="en-US" sz="1200" dirty="0" smtClean="0"/>
              <a:t>退货退款说明：    </a:t>
            </a:r>
            <a:r>
              <a:rPr lang="en-US" altLang="zh-CN" sz="1200" dirty="0" err="1" smtClean="0"/>
              <a:t>xxxxxxxxxxxxxxxxxxxxxxxxxxxxxxxxxxxxxx</a:t>
            </a:r>
            <a:endParaRPr lang="zh-CN" altLang="en-US" sz="1200" dirty="0"/>
          </a:p>
        </p:txBody>
      </p:sp>
      <p:sp>
        <p:nvSpPr>
          <p:cNvPr id="19" name="TextBox 18"/>
          <p:cNvSpPr txBox="1"/>
          <p:nvPr/>
        </p:nvSpPr>
        <p:spPr>
          <a:xfrm>
            <a:off x="1187625" y="2935977"/>
            <a:ext cx="4248472" cy="276999"/>
          </a:xfrm>
          <a:prstGeom prst="rect">
            <a:avLst/>
          </a:prstGeom>
          <a:noFill/>
        </p:spPr>
        <p:txBody>
          <a:bodyPr wrap="square" rtlCol="0">
            <a:spAutoFit/>
          </a:bodyPr>
          <a:lstStyle/>
          <a:p>
            <a:r>
              <a:rPr lang="zh-CN" altLang="en-US" sz="1200" dirty="0"/>
              <a:t>附件上传</a:t>
            </a:r>
            <a:r>
              <a:rPr lang="zh-CN" altLang="en-US" sz="1200" dirty="0" smtClean="0"/>
              <a:t>：             查看</a:t>
            </a:r>
            <a:r>
              <a:rPr lang="zh-CN" altLang="en-US" sz="1200" dirty="0"/>
              <a:t>详情</a:t>
            </a:r>
            <a:r>
              <a:rPr lang="en-US" altLang="zh-CN" sz="1200" dirty="0" smtClean="0"/>
              <a:t>&gt;&gt;</a:t>
            </a:r>
            <a:endParaRPr lang="en-US" altLang="zh-CN" sz="1200" dirty="0"/>
          </a:p>
        </p:txBody>
      </p:sp>
      <p:sp>
        <p:nvSpPr>
          <p:cNvPr id="20" name="TextBox 19"/>
          <p:cNvSpPr txBox="1"/>
          <p:nvPr/>
        </p:nvSpPr>
        <p:spPr>
          <a:xfrm>
            <a:off x="1187624" y="703729"/>
            <a:ext cx="936104" cy="276999"/>
          </a:xfrm>
          <a:prstGeom prst="rect">
            <a:avLst/>
          </a:prstGeom>
          <a:noFill/>
        </p:spPr>
        <p:txBody>
          <a:bodyPr wrap="square" rtlCol="0">
            <a:spAutoFit/>
          </a:bodyPr>
          <a:lstStyle/>
          <a:p>
            <a:r>
              <a:rPr lang="zh-CN" altLang="en-US" sz="1200" b="1" dirty="0" smtClean="0"/>
              <a:t>自己：</a:t>
            </a:r>
            <a:endParaRPr lang="zh-CN" altLang="en-US" sz="1200" b="1" dirty="0"/>
          </a:p>
        </p:txBody>
      </p:sp>
      <p:cxnSp>
        <p:nvCxnSpPr>
          <p:cNvPr id="22" name="直接连接符 21"/>
          <p:cNvCxnSpPr/>
          <p:nvPr/>
        </p:nvCxnSpPr>
        <p:spPr>
          <a:xfrm>
            <a:off x="1187624" y="979054"/>
            <a:ext cx="6912768" cy="12707"/>
          </a:xfrm>
          <a:prstGeom prst="line">
            <a:avLst/>
          </a:prstGeom>
          <a:ln w="3175"/>
        </p:spPr>
        <p:style>
          <a:lnRef idx="1">
            <a:schemeClr val="dk1"/>
          </a:lnRef>
          <a:fillRef idx="0">
            <a:schemeClr val="dk1"/>
          </a:fillRef>
          <a:effectRef idx="0">
            <a:schemeClr val="dk1"/>
          </a:effectRef>
          <a:fontRef idx="minor">
            <a:schemeClr val="tx1"/>
          </a:fontRef>
        </p:style>
      </p:cxnSp>
      <p:sp>
        <p:nvSpPr>
          <p:cNvPr id="27" name="矩形 26"/>
          <p:cNvSpPr/>
          <p:nvPr/>
        </p:nvSpPr>
        <p:spPr>
          <a:xfrm>
            <a:off x="6354274" y="714762"/>
            <a:ext cx="1588897" cy="276999"/>
          </a:xfrm>
          <a:prstGeom prst="rect">
            <a:avLst/>
          </a:prstGeom>
        </p:spPr>
        <p:txBody>
          <a:bodyPr wrap="none">
            <a:spAutoFit/>
          </a:bodyPr>
          <a:lstStyle/>
          <a:p>
            <a:r>
              <a:rPr lang="en-US" altLang="zh-CN" sz="1200" dirty="0"/>
              <a:t>(2014-11-02 22:35:49)</a:t>
            </a:r>
            <a:endParaRPr lang="zh-CN" altLang="en-US" sz="1200" dirty="0"/>
          </a:p>
        </p:txBody>
      </p:sp>
      <p:sp>
        <p:nvSpPr>
          <p:cNvPr id="33" name="TextBox 32"/>
          <p:cNvSpPr txBox="1"/>
          <p:nvPr/>
        </p:nvSpPr>
        <p:spPr>
          <a:xfrm>
            <a:off x="1187624" y="5229200"/>
            <a:ext cx="936104" cy="276999"/>
          </a:xfrm>
          <a:prstGeom prst="rect">
            <a:avLst/>
          </a:prstGeom>
          <a:noFill/>
        </p:spPr>
        <p:txBody>
          <a:bodyPr wrap="square" rtlCol="0">
            <a:spAutoFit/>
          </a:bodyPr>
          <a:lstStyle/>
          <a:p>
            <a:r>
              <a:rPr lang="zh-CN" altLang="en-US" sz="1200" b="1" dirty="0" smtClean="0"/>
              <a:t>自己：</a:t>
            </a:r>
            <a:endParaRPr lang="zh-CN" altLang="en-US" sz="1200" b="1" dirty="0"/>
          </a:p>
        </p:txBody>
      </p:sp>
      <p:cxnSp>
        <p:nvCxnSpPr>
          <p:cNvPr id="34" name="直接连接符 33"/>
          <p:cNvCxnSpPr/>
          <p:nvPr/>
        </p:nvCxnSpPr>
        <p:spPr>
          <a:xfrm>
            <a:off x="1187624" y="5504525"/>
            <a:ext cx="6912768" cy="12707"/>
          </a:xfrm>
          <a:prstGeom prst="line">
            <a:avLst/>
          </a:prstGeom>
          <a:ln w="3175"/>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1187623" y="5533550"/>
            <a:ext cx="5544617" cy="276999"/>
          </a:xfrm>
          <a:prstGeom prst="rect">
            <a:avLst/>
          </a:prstGeom>
          <a:noFill/>
        </p:spPr>
        <p:txBody>
          <a:bodyPr wrap="square" rtlCol="0">
            <a:spAutoFit/>
          </a:bodyPr>
          <a:lstStyle/>
          <a:p>
            <a:r>
              <a:rPr lang="zh-CN" altLang="en-US" sz="1200" dirty="0" smtClean="0"/>
              <a:t>退货快递或物流公司</a:t>
            </a:r>
            <a:r>
              <a:rPr lang="en-US" altLang="zh-CN" sz="1200" dirty="0" smtClean="0">
                <a:solidFill>
                  <a:srgbClr val="FF0000"/>
                </a:solidFill>
              </a:rPr>
              <a:t>*</a:t>
            </a:r>
            <a:r>
              <a:rPr lang="zh-CN" altLang="en-US" sz="1200" dirty="0" smtClean="0"/>
              <a:t>：</a:t>
            </a:r>
            <a:r>
              <a:rPr lang="zh-CN" altLang="en-US" sz="1200" dirty="0"/>
              <a:t>中</a:t>
            </a:r>
            <a:r>
              <a:rPr lang="zh-CN" altLang="en-US" sz="1200" dirty="0" smtClean="0"/>
              <a:t>通快递</a:t>
            </a:r>
            <a:endParaRPr lang="zh-CN" altLang="en-US" sz="1200" dirty="0"/>
          </a:p>
        </p:txBody>
      </p:sp>
      <p:sp>
        <p:nvSpPr>
          <p:cNvPr id="37" name="TextBox 36"/>
          <p:cNvSpPr txBox="1"/>
          <p:nvPr/>
        </p:nvSpPr>
        <p:spPr>
          <a:xfrm>
            <a:off x="1187623" y="5733256"/>
            <a:ext cx="4896545" cy="276999"/>
          </a:xfrm>
          <a:prstGeom prst="rect">
            <a:avLst/>
          </a:prstGeom>
          <a:noFill/>
        </p:spPr>
        <p:txBody>
          <a:bodyPr wrap="square" rtlCol="0">
            <a:spAutoFit/>
          </a:bodyPr>
          <a:lstStyle/>
          <a:p>
            <a:r>
              <a:rPr lang="zh-CN" altLang="en-US" sz="1200" dirty="0" smtClean="0"/>
              <a:t>快递或物流单号</a:t>
            </a:r>
            <a:r>
              <a:rPr lang="en-US" altLang="zh-CN" sz="1200" dirty="0" smtClean="0">
                <a:solidFill>
                  <a:srgbClr val="FF0000"/>
                </a:solidFill>
              </a:rPr>
              <a:t>* </a:t>
            </a:r>
            <a:r>
              <a:rPr lang="zh-CN" altLang="en-US" sz="1200" dirty="0" smtClean="0"/>
              <a:t>：        </a:t>
            </a:r>
            <a:r>
              <a:rPr lang="en-US" altLang="zh-CN" sz="1200" dirty="0" err="1" smtClean="0"/>
              <a:t>xxxxxxxxxxxxxxxxxx</a:t>
            </a:r>
            <a:endParaRPr lang="zh-CN" altLang="en-US" sz="1200" dirty="0"/>
          </a:p>
        </p:txBody>
      </p:sp>
      <p:sp>
        <p:nvSpPr>
          <p:cNvPr id="38" name="TextBox 37"/>
          <p:cNvSpPr txBox="1"/>
          <p:nvPr/>
        </p:nvSpPr>
        <p:spPr>
          <a:xfrm>
            <a:off x="1187624" y="5960313"/>
            <a:ext cx="5328592" cy="276999"/>
          </a:xfrm>
          <a:prstGeom prst="rect">
            <a:avLst/>
          </a:prstGeom>
          <a:noFill/>
        </p:spPr>
        <p:txBody>
          <a:bodyPr wrap="square" rtlCol="0">
            <a:spAutoFit/>
          </a:bodyPr>
          <a:lstStyle/>
          <a:p>
            <a:r>
              <a:rPr lang="zh-CN" altLang="en-US" sz="1200" dirty="0" smtClean="0"/>
              <a:t>退货备注</a:t>
            </a:r>
            <a:r>
              <a:rPr lang="en-US" altLang="zh-CN" sz="1200" dirty="0" smtClean="0">
                <a:solidFill>
                  <a:srgbClr val="FF0000"/>
                </a:solidFill>
              </a:rPr>
              <a:t> </a:t>
            </a:r>
            <a:r>
              <a:rPr lang="zh-CN" altLang="en-US" sz="1200" dirty="0" smtClean="0"/>
              <a:t>：                       </a:t>
            </a:r>
            <a:r>
              <a:rPr lang="en-US" altLang="zh-CN" sz="1200" dirty="0" err="1" smtClean="0"/>
              <a:t>xxxxxxxxxxxxxxxxxxxxx</a:t>
            </a:r>
            <a:endParaRPr lang="zh-CN" altLang="en-US" sz="1200" dirty="0"/>
          </a:p>
        </p:txBody>
      </p:sp>
      <p:sp>
        <p:nvSpPr>
          <p:cNvPr id="42" name="矩形 41"/>
          <p:cNvSpPr/>
          <p:nvPr/>
        </p:nvSpPr>
        <p:spPr>
          <a:xfrm>
            <a:off x="6372200" y="5244013"/>
            <a:ext cx="1588897" cy="276999"/>
          </a:xfrm>
          <a:prstGeom prst="rect">
            <a:avLst/>
          </a:prstGeom>
        </p:spPr>
        <p:txBody>
          <a:bodyPr wrap="none">
            <a:spAutoFit/>
          </a:bodyPr>
          <a:lstStyle/>
          <a:p>
            <a:r>
              <a:rPr lang="en-US" altLang="zh-CN" sz="1200" dirty="0"/>
              <a:t>(</a:t>
            </a:r>
            <a:r>
              <a:rPr lang="en-US" altLang="zh-CN" sz="1200" dirty="0" smtClean="0"/>
              <a:t>2014-11-06 </a:t>
            </a:r>
            <a:r>
              <a:rPr lang="en-US" altLang="zh-CN" sz="1200" dirty="0"/>
              <a:t>22:35:49)</a:t>
            </a:r>
            <a:endParaRPr lang="zh-CN" altLang="en-US" sz="1200" dirty="0"/>
          </a:p>
        </p:txBody>
      </p:sp>
      <p:sp>
        <p:nvSpPr>
          <p:cNvPr id="43" name="TextBox 42"/>
          <p:cNvSpPr txBox="1"/>
          <p:nvPr/>
        </p:nvSpPr>
        <p:spPr>
          <a:xfrm>
            <a:off x="1187624" y="6248345"/>
            <a:ext cx="936104" cy="276999"/>
          </a:xfrm>
          <a:prstGeom prst="rect">
            <a:avLst/>
          </a:prstGeom>
          <a:noFill/>
        </p:spPr>
        <p:txBody>
          <a:bodyPr wrap="square" rtlCol="0">
            <a:spAutoFit/>
          </a:bodyPr>
          <a:lstStyle/>
          <a:p>
            <a:r>
              <a:rPr lang="zh-CN" altLang="en-US" sz="1200" b="1" dirty="0" smtClean="0"/>
              <a:t>客服：</a:t>
            </a:r>
            <a:endParaRPr lang="zh-CN" altLang="en-US" sz="1200" b="1" dirty="0"/>
          </a:p>
        </p:txBody>
      </p:sp>
      <p:cxnSp>
        <p:nvCxnSpPr>
          <p:cNvPr id="44" name="直接连接符 43"/>
          <p:cNvCxnSpPr/>
          <p:nvPr/>
        </p:nvCxnSpPr>
        <p:spPr>
          <a:xfrm>
            <a:off x="1187624" y="6523670"/>
            <a:ext cx="6912768" cy="12707"/>
          </a:xfrm>
          <a:prstGeom prst="line">
            <a:avLst/>
          </a:prstGeom>
          <a:ln w="3175"/>
        </p:spPr>
        <p:style>
          <a:lnRef idx="1">
            <a:schemeClr val="dk1"/>
          </a:lnRef>
          <a:fillRef idx="0">
            <a:schemeClr val="dk1"/>
          </a:fillRef>
          <a:effectRef idx="0">
            <a:schemeClr val="dk1"/>
          </a:effectRef>
          <a:fontRef idx="minor">
            <a:schemeClr val="tx1"/>
          </a:fontRef>
        </p:style>
      </p:cxnSp>
      <p:sp>
        <p:nvSpPr>
          <p:cNvPr id="45" name="TextBox 44"/>
          <p:cNvSpPr txBox="1"/>
          <p:nvPr/>
        </p:nvSpPr>
        <p:spPr>
          <a:xfrm>
            <a:off x="1187624" y="6536377"/>
            <a:ext cx="4248472" cy="276999"/>
          </a:xfrm>
          <a:prstGeom prst="rect">
            <a:avLst/>
          </a:prstGeom>
          <a:noFill/>
        </p:spPr>
        <p:txBody>
          <a:bodyPr wrap="square" rtlCol="0">
            <a:spAutoFit/>
          </a:bodyPr>
          <a:lstStyle/>
          <a:p>
            <a:r>
              <a:rPr lang="zh-CN" altLang="en-US" sz="1200" dirty="0" smtClean="0"/>
              <a:t>退款将在</a:t>
            </a:r>
            <a:r>
              <a:rPr lang="en-US" altLang="zh-CN" sz="1200" dirty="0" smtClean="0"/>
              <a:t>10</a:t>
            </a:r>
            <a:r>
              <a:rPr lang="zh-CN" altLang="en-US" sz="1200" dirty="0" smtClean="0"/>
              <a:t>个工作日内 原路退回您原订单所用支付账户。</a:t>
            </a:r>
            <a:endParaRPr lang="en-US" altLang="zh-CN" sz="1200" dirty="0"/>
          </a:p>
        </p:txBody>
      </p:sp>
      <p:sp>
        <p:nvSpPr>
          <p:cNvPr id="46" name="矩形 45"/>
          <p:cNvSpPr/>
          <p:nvPr/>
        </p:nvSpPr>
        <p:spPr>
          <a:xfrm>
            <a:off x="6372200" y="6248345"/>
            <a:ext cx="1588897" cy="276999"/>
          </a:xfrm>
          <a:prstGeom prst="rect">
            <a:avLst/>
          </a:prstGeom>
        </p:spPr>
        <p:txBody>
          <a:bodyPr wrap="none">
            <a:spAutoFit/>
          </a:bodyPr>
          <a:lstStyle/>
          <a:p>
            <a:r>
              <a:rPr lang="en-US" altLang="zh-CN" sz="1200" dirty="0"/>
              <a:t>(</a:t>
            </a:r>
            <a:r>
              <a:rPr lang="en-US" altLang="zh-CN" sz="1200" dirty="0" smtClean="0"/>
              <a:t>2014-11-08 </a:t>
            </a:r>
            <a:r>
              <a:rPr lang="en-US" altLang="zh-CN" sz="1200" dirty="0"/>
              <a:t>22:35:49)</a:t>
            </a:r>
            <a:endParaRPr lang="zh-CN" altLang="en-US" sz="1200" dirty="0"/>
          </a:p>
        </p:txBody>
      </p:sp>
      <p:sp>
        <p:nvSpPr>
          <p:cNvPr id="31" name="TextBox 30"/>
          <p:cNvSpPr txBox="1"/>
          <p:nvPr/>
        </p:nvSpPr>
        <p:spPr>
          <a:xfrm>
            <a:off x="1187623" y="3212976"/>
            <a:ext cx="936104" cy="276999"/>
          </a:xfrm>
          <a:prstGeom prst="rect">
            <a:avLst/>
          </a:prstGeom>
          <a:noFill/>
        </p:spPr>
        <p:txBody>
          <a:bodyPr wrap="square" rtlCol="0">
            <a:spAutoFit/>
          </a:bodyPr>
          <a:lstStyle/>
          <a:p>
            <a:r>
              <a:rPr lang="zh-CN" altLang="en-US" sz="1200" b="1" dirty="0" smtClean="0"/>
              <a:t>客服：</a:t>
            </a:r>
            <a:endParaRPr lang="zh-CN" altLang="en-US" sz="1200" b="1" dirty="0"/>
          </a:p>
        </p:txBody>
      </p:sp>
      <p:cxnSp>
        <p:nvCxnSpPr>
          <p:cNvPr id="32" name="直接连接符 31"/>
          <p:cNvCxnSpPr/>
          <p:nvPr/>
        </p:nvCxnSpPr>
        <p:spPr>
          <a:xfrm>
            <a:off x="1187623" y="3488301"/>
            <a:ext cx="6912768" cy="12707"/>
          </a:xfrm>
          <a:prstGeom prst="line">
            <a:avLst/>
          </a:prstGeom>
          <a:ln w="3175"/>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1187623" y="3501008"/>
            <a:ext cx="4248472" cy="276999"/>
          </a:xfrm>
          <a:prstGeom prst="rect">
            <a:avLst/>
          </a:prstGeom>
          <a:noFill/>
        </p:spPr>
        <p:txBody>
          <a:bodyPr wrap="square" rtlCol="0">
            <a:spAutoFit/>
          </a:bodyPr>
          <a:lstStyle/>
          <a:p>
            <a:r>
              <a:rPr lang="zh-CN" altLang="en-US" sz="1200" dirty="0" smtClean="0"/>
              <a:t>客服已受理该退换货申请，请您耐心等待。</a:t>
            </a:r>
            <a:endParaRPr lang="en-US" altLang="zh-CN" sz="1200" dirty="0"/>
          </a:p>
        </p:txBody>
      </p:sp>
      <p:sp>
        <p:nvSpPr>
          <p:cNvPr id="39" name="矩形 38"/>
          <p:cNvSpPr/>
          <p:nvPr/>
        </p:nvSpPr>
        <p:spPr>
          <a:xfrm>
            <a:off x="6372199" y="3212976"/>
            <a:ext cx="1588897" cy="276999"/>
          </a:xfrm>
          <a:prstGeom prst="rect">
            <a:avLst/>
          </a:prstGeom>
        </p:spPr>
        <p:txBody>
          <a:bodyPr wrap="none">
            <a:spAutoFit/>
          </a:bodyPr>
          <a:lstStyle/>
          <a:p>
            <a:r>
              <a:rPr lang="en-US" altLang="zh-CN" sz="1200" dirty="0"/>
              <a:t>(</a:t>
            </a:r>
            <a:r>
              <a:rPr lang="en-US" altLang="zh-CN" sz="1200" dirty="0" smtClean="0"/>
              <a:t>2014-11-03 </a:t>
            </a:r>
            <a:r>
              <a:rPr lang="en-US" altLang="zh-CN" sz="1200" dirty="0"/>
              <a:t>22:35:49)</a:t>
            </a:r>
            <a:endParaRPr lang="zh-CN" altLang="en-US" sz="1200" dirty="0"/>
          </a:p>
        </p:txBody>
      </p:sp>
      <p:sp>
        <p:nvSpPr>
          <p:cNvPr id="40" name="TextBox 39"/>
          <p:cNvSpPr txBox="1"/>
          <p:nvPr/>
        </p:nvSpPr>
        <p:spPr>
          <a:xfrm>
            <a:off x="1187623" y="3853497"/>
            <a:ext cx="936104" cy="276999"/>
          </a:xfrm>
          <a:prstGeom prst="rect">
            <a:avLst/>
          </a:prstGeom>
          <a:noFill/>
        </p:spPr>
        <p:txBody>
          <a:bodyPr wrap="square" rtlCol="0">
            <a:spAutoFit/>
          </a:bodyPr>
          <a:lstStyle/>
          <a:p>
            <a:r>
              <a:rPr lang="zh-CN" altLang="en-US" sz="1200" b="1" dirty="0" smtClean="0"/>
              <a:t>客服：</a:t>
            </a:r>
            <a:endParaRPr lang="zh-CN" altLang="en-US" sz="1200" b="1" dirty="0"/>
          </a:p>
        </p:txBody>
      </p:sp>
      <p:cxnSp>
        <p:nvCxnSpPr>
          <p:cNvPr id="41" name="直接连接符 40"/>
          <p:cNvCxnSpPr/>
          <p:nvPr/>
        </p:nvCxnSpPr>
        <p:spPr>
          <a:xfrm>
            <a:off x="1187623" y="4128822"/>
            <a:ext cx="6912768" cy="12707"/>
          </a:xfrm>
          <a:prstGeom prst="line">
            <a:avLst/>
          </a:prstGeom>
          <a:ln w="3175"/>
        </p:spPr>
        <p:style>
          <a:lnRef idx="1">
            <a:schemeClr val="dk1"/>
          </a:lnRef>
          <a:fillRef idx="0">
            <a:schemeClr val="dk1"/>
          </a:fillRef>
          <a:effectRef idx="0">
            <a:schemeClr val="dk1"/>
          </a:effectRef>
          <a:fontRef idx="minor">
            <a:schemeClr val="tx1"/>
          </a:fontRef>
        </p:style>
      </p:cxnSp>
      <p:sp>
        <p:nvSpPr>
          <p:cNvPr id="47" name="TextBox 46"/>
          <p:cNvSpPr txBox="1"/>
          <p:nvPr/>
        </p:nvSpPr>
        <p:spPr>
          <a:xfrm>
            <a:off x="1187622" y="4141529"/>
            <a:ext cx="6624737" cy="1015663"/>
          </a:xfrm>
          <a:prstGeom prst="rect">
            <a:avLst/>
          </a:prstGeom>
          <a:noFill/>
        </p:spPr>
        <p:txBody>
          <a:bodyPr wrap="square" rtlCol="0">
            <a:spAutoFit/>
          </a:bodyPr>
          <a:lstStyle/>
          <a:p>
            <a:r>
              <a:rPr lang="zh-CN" altLang="en-US" sz="1200" dirty="0" smtClean="0"/>
              <a:t>处理结果：同意</a:t>
            </a:r>
            <a:endParaRPr lang="en-US" altLang="zh-CN" sz="1200" dirty="0" smtClean="0"/>
          </a:p>
          <a:p>
            <a:r>
              <a:rPr lang="zh-CN" altLang="en-US" sz="1200" dirty="0"/>
              <a:t>客</a:t>
            </a:r>
            <a:r>
              <a:rPr lang="zh-CN" altLang="en-US" sz="1200" dirty="0" smtClean="0"/>
              <a:t>服备注：</a:t>
            </a:r>
            <a:r>
              <a:rPr lang="en-US" altLang="zh-CN" sz="1200" dirty="0" err="1" smtClean="0"/>
              <a:t>xxxxxxxxxxxxxxxxxxxxxxxxxxx</a:t>
            </a:r>
            <a:endParaRPr lang="en-US" altLang="zh-CN" sz="1200" dirty="0" smtClean="0"/>
          </a:p>
          <a:p>
            <a:r>
              <a:rPr lang="zh-CN" altLang="en-US" sz="1200" dirty="0" smtClean="0"/>
              <a:t>如您需要退货，请将商品包装完好，以快递或物流的形式寄回，不支持任何到付的寄送方式。</a:t>
            </a:r>
            <a:endParaRPr lang="en-US" altLang="zh-CN" sz="1200" dirty="0" smtClean="0"/>
          </a:p>
          <a:p>
            <a:r>
              <a:rPr lang="en-US" altLang="zh-CN" sz="1200" dirty="0"/>
              <a:t> </a:t>
            </a:r>
            <a:r>
              <a:rPr lang="en-US" altLang="zh-CN" sz="1200" dirty="0" smtClean="0"/>
              <a:t>    </a:t>
            </a:r>
            <a:r>
              <a:rPr lang="zh-CN" altLang="en-US" sz="1200" dirty="0" smtClean="0"/>
              <a:t>收件人：中国试剂网  蒋敏敏</a:t>
            </a:r>
            <a:r>
              <a:rPr lang="en-US" altLang="zh-CN" sz="1200" dirty="0" smtClean="0"/>
              <a:t>/</a:t>
            </a:r>
            <a:r>
              <a:rPr lang="zh-CN" altLang="en-US" sz="1200" dirty="0" smtClean="0"/>
              <a:t>唐欢凤             联系方式：</a:t>
            </a:r>
            <a:r>
              <a:rPr lang="en-US" altLang="zh-CN" sz="1200" dirty="0" smtClean="0"/>
              <a:t>021-37287115</a:t>
            </a:r>
          </a:p>
          <a:p>
            <a:r>
              <a:rPr lang="en-US" altLang="zh-CN" sz="1200" dirty="0"/>
              <a:t> </a:t>
            </a:r>
            <a:r>
              <a:rPr lang="en-US" altLang="zh-CN" sz="1200" dirty="0" smtClean="0"/>
              <a:t>   </a:t>
            </a:r>
            <a:r>
              <a:rPr lang="zh-CN" altLang="en-US" sz="1200" dirty="0" smtClean="0"/>
              <a:t>退货地址：上海市金山区合展路</a:t>
            </a:r>
            <a:r>
              <a:rPr lang="en-US" altLang="zh-CN" sz="1200" dirty="0" smtClean="0"/>
              <a:t>99</a:t>
            </a:r>
            <a:r>
              <a:rPr lang="zh-CN" altLang="en-US" sz="1200" dirty="0" smtClean="0"/>
              <a:t>号国药试剂</a:t>
            </a:r>
            <a:endParaRPr lang="en-US" altLang="zh-CN" sz="1200" dirty="0"/>
          </a:p>
        </p:txBody>
      </p:sp>
      <p:sp>
        <p:nvSpPr>
          <p:cNvPr id="48" name="矩形 47"/>
          <p:cNvSpPr/>
          <p:nvPr/>
        </p:nvSpPr>
        <p:spPr>
          <a:xfrm>
            <a:off x="6372199" y="3853497"/>
            <a:ext cx="1588897" cy="276999"/>
          </a:xfrm>
          <a:prstGeom prst="rect">
            <a:avLst/>
          </a:prstGeom>
        </p:spPr>
        <p:txBody>
          <a:bodyPr wrap="none">
            <a:spAutoFit/>
          </a:bodyPr>
          <a:lstStyle/>
          <a:p>
            <a:r>
              <a:rPr lang="en-US" altLang="zh-CN" sz="1200" dirty="0"/>
              <a:t>(</a:t>
            </a:r>
            <a:r>
              <a:rPr lang="en-US" altLang="zh-CN" sz="1200" dirty="0" smtClean="0"/>
              <a:t>2014-11-05 </a:t>
            </a:r>
            <a:r>
              <a:rPr lang="en-US" altLang="zh-CN" sz="1200" dirty="0"/>
              <a:t>22:35:49)</a:t>
            </a:r>
            <a:endParaRPr lang="zh-CN" altLang="en-US" sz="1200" dirty="0"/>
          </a:p>
        </p:txBody>
      </p:sp>
    </p:spTree>
    <p:extLst>
      <p:ext uri="{BB962C8B-B14F-4D97-AF65-F5344CB8AC3E}">
        <p14:creationId xmlns:p14="http://schemas.microsoft.com/office/powerpoint/2010/main" val="33424836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369332"/>
          </a:xfrm>
          <a:prstGeom prst="rect">
            <a:avLst/>
          </a:prstGeom>
          <a:noFill/>
        </p:spPr>
        <p:txBody>
          <a:bodyPr wrap="square" rtlCol="0">
            <a:spAutoFit/>
          </a:bodyPr>
          <a:lstStyle/>
          <a:p>
            <a:pPr lvl="0"/>
            <a:r>
              <a:rPr lang="zh-CN" altLang="en-US" dirty="0" smtClean="0">
                <a:solidFill>
                  <a:schemeClr val="accent1"/>
                </a:solidFill>
              </a:rPr>
              <a:t>前台售后申请详情页面：</a:t>
            </a:r>
            <a:r>
              <a:rPr lang="zh-CN" altLang="en-US" dirty="0" smtClean="0"/>
              <a:t>“申请已完成”状态下</a:t>
            </a:r>
            <a:r>
              <a:rPr lang="zh-CN" altLang="en-US" b="1" dirty="0" smtClean="0">
                <a:solidFill>
                  <a:srgbClr val="FF0000"/>
                </a:solidFill>
              </a:rPr>
              <a:t>不同意</a:t>
            </a:r>
            <a:r>
              <a:rPr lang="zh-CN" altLang="en-US" dirty="0" smtClean="0"/>
              <a:t>页面</a:t>
            </a:r>
            <a:endParaRPr lang="en-US" altLang="zh-CN" dirty="0" smtClean="0"/>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48484" b="-1"/>
          <a:stretch/>
        </p:blipFill>
        <p:spPr bwMode="auto">
          <a:xfrm>
            <a:off x="1547664" y="404664"/>
            <a:ext cx="7596336" cy="71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37516"/>
          <a:stretch/>
        </p:blipFill>
        <p:spPr bwMode="auto">
          <a:xfrm>
            <a:off x="107504" y="404664"/>
            <a:ext cx="1636288" cy="1119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395536" y="1523957"/>
            <a:ext cx="864096" cy="261610"/>
          </a:xfrm>
          <a:prstGeom prst="rect">
            <a:avLst/>
          </a:prstGeom>
          <a:noFill/>
        </p:spPr>
        <p:txBody>
          <a:bodyPr wrap="square" rtlCol="0">
            <a:spAutoFit/>
          </a:bodyPr>
          <a:lstStyle/>
          <a:p>
            <a:r>
              <a:rPr lang="zh-CN" altLang="en-US" sz="1100" dirty="0" smtClean="0"/>
              <a:t>售后申请</a:t>
            </a:r>
            <a:endParaRPr lang="zh-CN" altLang="en-US" sz="1100" dirty="0"/>
          </a:p>
        </p:txBody>
      </p:sp>
      <p:pic>
        <p:nvPicPr>
          <p:cNvPr id="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223" y="1785568"/>
            <a:ext cx="1289591" cy="1331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1532769"/>
            <a:ext cx="180975" cy="17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1835696" y="1120964"/>
            <a:ext cx="6023323" cy="307777"/>
          </a:xfrm>
          <a:prstGeom prst="rect">
            <a:avLst/>
          </a:prstGeom>
          <a:noFill/>
        </p:spPr>
        <p:txBody>
          <a:bodyPr wrap="square" rtlCol="0">
            <a:spAutoFit/>
          </a:bodyPr>
          <a:lstStyle/>
          <a:p>
            <a:r>
              <a:rPr lang="zh-CN" altLang="en-US" sz="1400" b="1" dirty="0" smtClean="0"/>
              <a:t>退换货单号：</a:t>
            </a:r>
            <a:r>
              <a:rPr lang="en-US" altLang="zh-CN" sz="1400" b="1" dirty="0" err="1" smtClean="0"/>
              <a:t>Txxxxxxxx</a:t>
            </a:r>
            <a:r>
              <a:rPr lang="en-US" altLang="zh-CN" sz="1400" b="1" dirty="0" smtClean="0"/>
              <a:t>      </a:t>
            </a:r>
            <a:r>
              <a:rPr lang="zh-CN" altLang="en-US" sz="1400" b="1" dirty="0" smtClean="0"/>
              <a:t>状态：</a:t>
            </a:r>
            <a:r>
              <a:rPr lang="zh-CN" altLang="en-US" sz="1400" b="1" dirty="0" smtClean="0">
                <a:solidFill>
                  <a:srgbClr val="FF0000"/>
                </a:solidFill>
              </a:rPr>
              <a:t> 申请已完成</a:t>
            </a:r>
            <a:endParaRPr lang="zh-CN" altLang="en-US" sz="1400" dirty="0" smtClean="0"/>
          </a:p>
        </p:txBody>
      </p:sp>
      <p:graphicFrame>
        <p:nvGraphicFramePr>
          <p:cNvPr id="12" name="表格 11"/>
          <p:cNvGraphicFramePr>
            <a:graphicFrameLocks noGrp="1"/>
          </p:cNvGraphicFramePr>
          <p:nvPr>
            <p:extLst>
              <p:ext uri="{D42A27DB-BD31-4B8C-83A1-F6EECF244321}">
                <p14:modId xmlns:p14="http://schemas.microsoft.com/office/powerpoint/2010/main" val="858651657"/>
              </p:ext>
            </p:extLst>
          </p:nvPr>
        </p:nvGraphicFramePr>
        <p:xfrm>
          <a:off x="2051721" y="2729711"/>
          <a:ext cx="6624736" cy="597664"/>
        </p:xfrm>
        <a:graphic>
          <a:graphicData uri="http://schemas.openxmlformats.org/drawingml/2006/table">
            <a:tbl>
              <a:tblPr>
                <a:tableStyleId>{5940675A-B579-460E-94D1-54222C63F5DA}</a:tableStyleId>
              </a:tblPr>
              <a:tblGrid>
                <a:gridCol w="1656184"/>
                <a:gridCol w="1656184"/>
                <a:gridCol w="1656184"/>
                <a:gridCol w="1656184"/>
              </a:tblGrid>
              <a:tr h="298832">
                <a:tc>
                  <a:txBody>
                    <a:bodyPr/>
                    <a:lstStyle/>
                    <a:p>
                      <a:pPr algn="ctr"/>
                      <a:r>
                        <a:rPr lang="zh-CN" altLang="en-US" sz="1200" b="1" dirty="0" smtClean="0"/>
                        <a:t>产品编号</a:t>
                      </a:r>
                      <a:endParaRPr lang="zh-CN" altLang="en-US" sz="1200" b="1" dirty="0"/>
                    </a:p>
                  </a:txBody>
                  <a:tcPr/>
                </a:tc>
                <a:tc>
                  <a:txBody>
                    <a:bodyPr/>
                    <a:lstStyle/>
                    <a:p>
                      <a:pPr algn="ctr"/>
                      <a:r>
                        <a:rPr lang="zh-CN" altLang="en-US" sz="1200" b="1" dirty="0" smtClean="0"/>
                        <a:t>产品名称</a:t>
                      </a:r>
                      <a:endParaRPr lang="zh-CN" altLang="en-US" sz="1200" b="1" dirty="0"/>
                    </a:p>
                  </a:txBody>
                  <a:tcPr/>
                </a:tc>
                <a:tc>
                  <a:txBody>
                    <a:bodyPr/>
                    <a:lstStyle/>
                    <a:p>
                      <a:pPr algn="ctr"/>
                      <a:r>
                        <a:rPr lang="zh-CN" altLang="en-US" sz="1200" b="1" dirty="0" smtClean="0"/>
                        <a:t>批号</a:t>
                      </a:r>
                      <a:endParaRPr lang="zh-CN" altLang="en-US" sz="1200" b="1" dirty="0"/>
                    </a:p>
                  </a:txBody>
                  <a:tcPr/>
                </a:tc>
                <a:tc>
                  <a:txBody>
                    <a:bodyPr/>
                    <a:lstStyle/>
                    <a:p>
                      <a:pPr algn="ctr"/>
                      <a:r>
                        <a:rPr lang="zh-CN" altLang="en-US" sz="1200" b="1" dirty="0" smtClean="0"/>
                        <a:t>退货数量</a:t>
                      </a:r>
                      <a:endParaRPr lang="zh-CN" altLang="en-US" sz="1200" b="1" dirty="0"/>
                    </a:p>
                  </a:txBody>
                  <a:tcPr/>
                </a:tc>
              </a:tr>
              <a:tr h="298832">
                <a:tc>
                  <a:txBody>
                    <a:bodyPr/>
                    <a:lstStyle/>
                    <a:p>
                      <a:pPr algn="ctr"/>
                      <a:endParaRPr lang="zh-CN" altLang="en-US" sz="1200" dirty="0"/>
                    </a:p>
                  </a:txBody>
                  <a:tcPr/>
                </a:tc>
                <a:tc>
                  <a:txBody>
                    <a:bodyPr/>
                    <a:lstStyle/>
                    <a:p>
                      <a:pPr algn="ctr"/>
                      <a:endParaRPr lang="zh-CN" altLang="en-US" sz="1200" dirty="0"/>
                    </a:p>
                  </a:txBody>
                  <a:tcPr/>
                </a:tc>
                <a:tc>
                  <a:txBody>
                    <a:bodyPr/>
                    <a:lstStyle/>
                    <a:p>
                      <a:pPr algn="ctr"/>
                      <a:endParaRPr lang="zh-CN" altLang="en-US" sz="1200" dirty="0"/>
                    </a:p>
                  </a:txBody>
                  <a:tcPr/>
                </a:tc>
                <a:tc>
                  <a:txBody>
                    <a:bodyPr/>
                    <a:lstStyle/>
                    <a:p>
                      <a:pPr algn="ctr"/>
                      <a:endParaRPr lang="zh-CN" altLang="en-US" sz="1200" dirty="0"/>
                    </a:p>
                  </a:txBody>
                  <a:tcPr/>
                </a:tc>
              </a:tr>
            </a:tbl>
          </a:graphicData>
        </a:graphic>
      </p:graphicFrame>
      <p:sp>
        <p:nvSpPr>
          <p:cNvPr id="13" name="TextBox 12"/>
          <p:cNvSpPr txBox="1"/>
          <p:nvPr/>
        </p:nvSpPr>
        <p:spPr>
          <a:xfrm>
            <a:off x="1907704" y="1815207"/>
            <a:ext cx="3862355" cy="276999"/>
          </a:xfrm>
          <a:prstGeom prst="rect">
            <a:avLst/>
          </a:prstGeom>
          <a:noFill/>
        </p:spPr>
        <p:txBody>
          <a:bodyPr wrap="square" rtlCol="0">
            <a:spAutoFit/>
          </a:bodyPr>
          <a:lstStyle/>
          <a:p>
            <a:r>
              <a:rPr lang="zh-CN" altLang="en-US" sz="1200" dirty="0" smtClean="0"/>
              <a:t>订单号</a:t>
            </a:r>
            <a:r>
              <a:rPr lang="en-US" altLang="zh-CN" sz="1200" dirty="0" smtClean="0">
                <a:solidFill>
                  <a:srgbClr val="FF0000"/>
                </a:solidFill>
              </a:rPr>
              <a:t>*</a:t>
            </a:r>
            <a:r>
              <a:rPr lang="zh-CN" altLang="en-US" sz="1200" dirty="0" smtClean="0"/>
              <a:t>：             </a:t>
            </a:r>
            <a:r>
              <a:rPr lang="en-US" altLang="zh-CN" sz="1200" dirty="0" smtClean="0"/>
              <a:t>w2015xxxxxxxxxxxxxxxxxx</a:t>
            </a:r>
            <a:endParaRPr lang="zh-CN" altLang="en-US" sz="1200" dirty="0"/>
          </a:p>
        </p:txBody>
      </p:sp>
      <p:sp>
        <p:nvSpPr>
          <p:cNvPr id="14" name="TextBox 13"/>
          <p:cNvSpPr txBox="1"/>
          <p:nvPr/>
        </p:nvSpPr>
        <p:spPr>
          <a:xfrm>
            <a:off x="1907705" y="2042264"/>
            <a:ext cx="3060340" cy="276999"/>
          </a:xfrm>
          <a:prstGeom prst="rect">
            <a:avLst/>
          </a:prstGeom>
          <a:noFill/>
        </p:spPr>
        <p:txBody>
          <a:bodyPr wrap="square" rtlCol="0">
            <a:spAutoFit/>
          </a:bodyPr>
          <a:lstStyle/>
          <a:p>
            <a:r>
              <a:rPr lang="zh-CN" altLang="en-US" sz="1200" dirty="0" smtClean="0"/>
              <a:t>联系人</a:t>
            </a:r>
            <a:r>
              <a:rPr lang="en-US" altLang="zh-CN" sz="1200" dirty="0">
                <a:solidFill>
                  <a:srgbClr val="FF0000"/>
                </a:solidFill>
              </a:rPr>
              <a:t>* </a:t>
            </a:r>
            <a:r>
              <a:rPr lang="zh-CN" altLang="en-US" sz="1200" dirty="0" smtClean="0"/>
              <a:t>：             </a:t>
            </a:r>
            <a:r>
              <a:rPr lang="en-US" altLang="zh-CN" sz="1200" dirty="0" smtClean="0"/>
              <a:t>xxx</a:t>
            </a:r>
            <a:endParaRPr lang="zh-CN" altLang="en-US" sz="1200" dirty="0"/>
          </a:p>
        </p:txBody>
      </p:sp>
      <p:sp>
        <p:nvSpPr>
          <p:cNvPr id="15" name="TextBox 14"/>
          <p:cNvSpPr txBox="1"/>
          <p:nvPr/>
        </p:nvSpPr>
        <p:spPr>
          <a:xfrm>
            <a:off x="1907705" y="2247255"/>
            <a:ext cx="3456384" cy="276999"/>
          </a:xfrm>
          <a:prstGeom prst="rect">
            <a:avLst/>
          </a:prstGeom>
          <a:noFill/>
        </p:spPr>
        <p:txBody>
          <a:bodyPr wrap="square" rtlCol="0">
            <a:spAutoFit/>
          </a:bodyPr>
          <a:lstStyle/>
          <a:p>
            <a:r>
              <a:rPr lang="zh-CN" altLang="en-US" sz="1200" dirty="0" smtClean="0"/>
              <a:t>联系电话</a:t>
            </a:r>
            <a:r>
              <a:rPr lang="en-US" altLang="zh-CN" sz="1200" dirty="0">
                <a:solidFill>
                  <a:srgbClr val="FF0000"/>
                </a:solidFill>
              </a:rPr>
              <a:t>* </a:t>
            </a:r>
            <a:r>
              <a:rPr lang="zh-CN" altLang="en-US" sz="1200" dirty="0" smtClean="0"/>
              <a:t>：        </a:t>
            </a:r>
            <a:r>
              <a:rPr lang="en-US" altLang="zh-CN" sz="1200" dirty="0" smtClean="0"/>
              <a:t>1xxxxxxxxxxx</a:t>
            </a:r>
            <a:endParaRPr lang="zh-CN" altLang="en-US" sz="1200" dirty="0"/>
          </a:p>
        </p:txBody>
      </p:sp>
      <p:sp>
        <p:nvSpPr>
          <p:cNvPr id="16" name="TextBox 15"/>
          <p:cNvSpPr txBox="1"/>
          <p:nvPr/>
        </p:nvSpPr>
        <p:spPr>
          <a:xfrm>
            <a:off x="1907705" y="2463279"/>
            <a:ext cx="936104" cy="276999"/>
          </a:xfrm>
          <a:prstGeom prst="rect">
            <a:avLst/>
          </a:prstGeom>
          <a:noFill/>
        </p:spPr>
        <p:txBody>
          <a:bodyPr wrap="square" rtlCol="0">
            <a:spAutoFit/>
          </a:bodyPr>
          <a:lstStyle/>
          <a:p>
            <a:r>
              <a:rPr lang="zh-CN" altLang="en-US" sz="1200" dirty="0" smtClean="0"/>
              <a:t>所退商品：</a:t>
            </a:r>
            <a:endParaRPr lang="zh-CN" altLang="en-US" sz="1200" dirty="0"/>
          </a:p>
        </p:txBody>
      </p:sp>
      <p:sp>
        <p:nvSpPr>
          <p:cNvPr id="17" name="TextBox 16"/>
          <p:cNvSpPr txBox="1"/>
          <p:nvPr/>
        </p:nvSpPr>
        <p:spPr>
          <a:xfrm>
            <a:off x="1907705" y="3327375"/>
            <a:ext cx="6768752" cy="276999"/>
          </a:xfrm>
          <a:prstGeom prst="rect">
            <a:avLst/>
          </a:prstGeom>
          <a:noFill/>
        </p:spPr>
        <p:txBody>
          <a:bodyPr wrap="square" rtlCol="0">
            <a:spAutoFit/>
          </a:bodyPr>
          <a:lstStyle/>
          <a:p>
            <a:r>
              <a:rPr lang="zh-CN" altLang="en-US" sz="1200" dirty="0" smtClean="0"/>
              <a:t>退货退款原因</a:t>
            </a:r>
            <a:r>
              <a:rPr lang="en-US" altLang="zh-CN" sz="1200" dirty="0">
                <a:solidFill>
                  <a:srgbClr val="FF0000"/>
                </a:solidFill>
              </a:rPr>
              <a:t>* </a:t>
            </a:r>
            <a:r>
              <a:rPr lang="zh-CN" altLang="en-US" sz="1200" dirty="0" smtClean="0"/>
              <a:t>：退运费</a:t>
            </a:r>
            <a:endParaRPr lang="zh-CN" altLang="en-US" sz="1200" dirty="0"/>
          </a:p>
        </p:txBody>
      </p:sp>
      <p:sp>
        <p:nvSpPr>
          <p:cNvPr id="18" name="TextBox 17"/>
          <p:cNvSpPr txBox="1"/>
          <p:nvPr/>
        </p:nvSpPr>
        <p:spPr>
          <a:xfrm>
            <a:off x="1907705" y="3543399"/>
            <a:ext cx="5040560" cy="276999"/>
          </a:xfrm>
          <a:prstGeom prst="rect">
            <a:avLst/>
          </a:prstGeom>
          <a:noFill/>
        </p:spPr>
        <p:txBody>
          <a:bodyPr wrap="square" rtlCol="0">
            <a:spAutoFit/>
          </a:bodyPr>
          <a:lstStyle/>
          <a:p>
            <a:r>
              <a:rPr lang="zh-CN" altLang="en-US" sz="1200" dirty="0" smtClean="0"/>
              <a:t>退货退款说明：    </a:t>
            </a:r>
            <a:r>
              <a:rPr lang="en-US" altLang="zh-CN" sz="1200" dirty="0" err="1" smtClean="0"/>
              <a:t>xxxxxxxxxxxxxxxxxxxxxxxxxxxxxxxxxxxxxx</a:t>
            </a:r>
            <a:endParaRPr lang="zh-CN" altLang="en-US" sz="1200" dirty="0"/>
          </a:p>
        </p:txBody>
      </p:sp>
      <p:sp>
        <p:nvSpPr>
          <p:cNvPr id="19" name="TextBox 18"/>
          <p:cNvSpPr txBox="1"/>
          <p:nvPr/>
        </p:nvSpPr>
        <p:spPr>
          <a:xfrm>
            <a:off x="1907705" y="3759423"/>
            <a:ext cx="4248472" cy="276999"/>
          </a:xfrm>
          <a:prstGeom prst="rect">
            <a:avLst/>
          </a:prstGeom>
          <a:noFill/>
        </p:spPr>
        <p:txBody>
          <a:bodyPr wrap="square" rtlCol="0">
            <a:spAutoFit/>
          </a:bodyPr>
          <a:lstStyle/>
          <a:p>
            <a:r>
              <a:rPr lang="zh-CN" altLang="en-US" sz="1200" dirty="0"/>
              <a:t>附件上传</a:t>
            </a:r>
            <a:r>
              <a:rPr lang="zh-CN" altLang="en-US" sz="1200" dirty="0" smtClean="0"/>
              <a:t>：             查看</a:t>
            </a:r>
            <a:r>
              <a:rPr lang="zh-CN" altLang="en-US" sz="1200" dirty="0"/>
              <a:t>详情</a:t>
            </a:r>
            <a:r>
              <a:rPr lang="en-US" altLang="zh-CN" sz="1200" dirty="0" smtClean="0"/>
              <a:t>&gt;&gt;</a:t>
            </a:r>
            <a:endParaRPr lang="en-US" altLang="zh-CN" sz="1200" dirty="0"/>
          </a:p>
        </p:txBody>
      </p:sp>
      <p:sp>
        <p:nvSpPr>
          <p:cNvPr id="20" name="TextBox 19"/>
          <p:cNvSpPr txBox="1"/>
          <p:nvPr/>
        </p:nvSpPr>
        <p:spPr>
          <a:xfrm>
            <a:off x="1907704" y="1527175"/>
            <a:ext cx="936104" cy="276999"/>
          </a:xfrm>
          <a:prstGeom prst="rect">
            <a:avLst/>
          </a:prstGeom>
          <a:noFill/>
        </p:spPr>
        <p:txBody>
          <a:bodyPr wrap="square" rtlCol="0">
            <a:spAutoFit/>
          </a:bodyPr>
          <a:lstStyle/>
          <a:p>
            <a:r>
              <a:rPr lang="zh-CN" altLang="en-US" sz="1200" b="1" dirty="0" smtClean="0"/>
              <a:t>自己：</a:t>
            </a:r>
            <a:endParaRPr lang="zh-CN" altLang="en-US" sz="1200" b="1" dirty="0"/>
          </a:p>
        </p:txBody>
      </p:sp>
      <p:cxnSp>
        <p:nvCxnSpPr>
          <p:cNvPr id="22" name="直接连接符 21"/>
          <p:cNvCxnSpPr/>
          <p:nvPr/>
        </p:nvCxnSpPr>
        <p:spPr>
          <a:xfrm>
            <a:off x="1907704" y="1802500"/>
            <a:ext cx="6912768" cy="12707"/>
          </a:xfrm>
          <a:prstGeom prst="line">
            <a:avLst/>
          </a:prstGeom>
          <a:ln w="3175"/>
        </p:spPr>
        <p:style>
          <a:lnRef idx="1">
            <a:schemeClr val="dk1"/>
          </a:lnRef>
          <a:fillRef idx="0">
            <a:schemeClr val="dk1"/>
          </a:fillRef>
          <a:effectRef idx="0">
            <a:schemeClr val="dk1"/>
          </a:effectRef>
          <a:fontRef idx="minor">
            <a:schemeClr val="tx1"/>
          </a:fontRef>
        </p:style>
      </p:cxnSp>
      <p:sp>
        <p:nvSpPr>
          <p:cNvPr id="27" name="矩形 26"/>
          <p:cNvSpPr/>
          <p:nvPr/>
        </p:nvSpPr>
        <p:spPr>
          <a:xfrm>
            <a:off x="7074354" y="1538208"/>
            <a:ext cx="1588897" cy="276999"/>
          </a:xfrm>
          <a:prstGeom prst="rect">
            <a:avLst/>
          </a:prstGeom>
        </p:spPr>
        <p:txBody>
          <a:bodyPr wrap="none">
            <a:spAutoFit/>
          </a:bodyPr>
          <a:lstStyle/>
          <a:p>
            <a:r>
              <a:rPr lang="en-US" altLang="zh-CN" sz="1200" dirty="0"/>
              <a:t>(2014-11-02 22:35:49)</a:t>
            </a:r>
            <a:endParaRPr lang="zh-CN" altLang="en-US" sz="1200" dirty="0"/>
          </a:p>
        </p:txBody>
      </p:sp>
      <p:sp>
        <p:nvSpPr>
          <p:cNvPr id="31" name="TextBox 30"/>
          <p:cNvSpPr txBox="1"/>
          <p:nvPr/>
        </p:nvSpPr>
        <p:spPr>
          <a:xfrm>
            <a:off x="1907704" y="4149080"/>
            <a:ext cx="936104" cy="276999"/>
          </a:xfrm>
          <a:prstGeom prst="rect">
            <a:avLst/>
          </a:prstGeom>
          <a:noFill/>
        </p:spPr>
        <p:txBody>
          <a:bodyPr wrap="square" rtlCol="0">
            <a:spAutoFit/>
          </a:bodyPr>
          <a:lstStyle/>
          <a:p>
            <a:r>
              <a:rPr lang="zh-CN" altLang="en-US" sz="1200" b="1" dirty="0" smtClean="0"/>
              <a:t>客服：</a:t>
            </a:r>
            <a:endParaRPr lang="zh-CN" altLang="en-US" sz="1200" b="1" dirty="0"/>
          </a:p>
        </p:txBody>
      </p:sp>
      <p:cxnSp>
        <p:nvCxnSpPr>
          <p:cNvPr id="32" name="直接连接符 31"/>
          <p:cNvCxnSpPr/>
          <p:nvPr/>
        </p:nvCxnSpPr>
        <p:spPr>
          <a:xfrm>
            <a:off x="1907704" y="4424405"/>
            <a:ext cx="6912768" cy="12707"/>
          </a:xfrm>
          <a:prstGeom prst="line">
            <a:avLst/>
          </a:prstGeom>
          <a:ln w="3175"/>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1907704" y="4437112"/>
            <a:ext cx="4248472" cy="276999"/>
          </a:xfrm>
          <a:prstGeom prst="rect">
            <a:avLst/>
          </a:prstGeom>
          <a:noFill/>
        </p:spPr>
        <p:txBody>
          <a:bodyPr wrap="square" rtlCol="0">
            <a:spAutoFit/>
          </a:bodyPr>
          <a:lstStyle/>
          <a:p>
            <a:r>
              <a:rPr lang="zh-CN" altLang="en-US" sz="1200" dirty="0" smtClean="0"/>
              <a:t>客服已受理该退换货申请，请您耐心等待。</a:t>
            </a:r>
            <a:endParaRPr lang="en-US" altLang="zh-CN" sz="1200" dirty="0"/>
          </a:p>
        </p:txBody>
      </p:sp>
      <p:sp>
        <p:nvSpPr>
          <p:cNvPr id="39" name="矩形 38"/>
          <p:cNvSpPr/>
          <p:nvPr/>
        </p:nvSpPr>
        <p:spPr>
          <a:xfrm>
            <a:off x="7092280" y="4149080"/>
            <a:ext cx="1588897" cy="276999"/>
          </a:xfrm>
          <a:prstGeom prst="rect">
            <a:avLst/>
          </a:prstGeom>
        </p:spPr>
        <p:txBody>
          <a:bodyPr wrap="none">
            <a:spAutoFit/>
          </a:bodyPr>
          <a:lstStyle/>
          <a:p>
            <a:r>
              <a:rPr lang="en-US" altLang="zh-CN" sz="1200" dirty="0"/>
              <a:t>(</a:t>
            </a:r>
            <a:r>
              <a:rPr lang="en-US" altLang="zh-CN" sz="1200" dirty="0" smtClean="0"/>
              <a:t>2014-11-03 </a:t>
            </a:r>
            <a:r>
              <a:rPr lang="en-US" altLang="zh-CN" sz="1200" dirty="0"/>
              <a:t>22:35:49)</a:t>
            </a:r>
            <a:endParaRPr lang="zh-CN" altLang="en-US" sz="1200" dirty="0"/>
          </a:p>
        </p:txBody>
      </p:sp>
      <p:sp>
        <p:nvSpPr>
          <p:cNvPr id="40" name="TextBox 39"/>
          <p:cNvSpPr txBox="1"/>
          <p:nvPr/>
        </p:nvSpPr>
        <p:spPr>
          <a:xfrm>
            <a:off x="1907704" y="4839543"/>
            <a:ext cx="936104" cy="276999"/>
          </a:xfrm>
          <a:prstGeom prst="rect">
            <a:avLst/>
          </a:prstGeom>
          <a:noFill/>
        </p:spPr>
        <p:txBody>
          <a:bodyPr wrap="square" rtlCol="0">
            <a:spAutoFit/>
          </a:bodyPr>
          <a:lstStyle/>
          <a:p>
            <a:r>
              <a:rPr lang="zh-CN" altLang="en-US" sz="1200" b="1" dirty="0" smtClean="0"/>
              <a:t>客服：</a:t>
            </a:r>
            <a:endParaRPr lang="zh-CN" altLang="en-US" sz="1200" b="1" dirty="0"/>
          </a:p>
        </p:txBody>
      </p:sp>
      <p:cxnSp>
        <p:nvCxnSpPr>
          <p:cNvPr id="41" name="直接连接符 40"/>
          <p:cNvCxnSpPr/>
          <p:nvPr/>
        </p:nvCxnSpPr>
        <p:spPr>
          <a:xfrm>
            <a:off x="1907704" y="5114868"/>
            <a:ext cx="6912768" cy="12707"/>
          </a:xfrm>
          <a:prstGeom prst="line">
            <a:avLst/>
          </a:prstGeom>
          <a:ln w="3175"/>
        </p:spPr>
        <p:style>
          <a:lnRef idx="1">
            <a:schemeClr val="dk1"/>
          </a:lnRef>
          <a:fillRef idx="0">
            <a:schemeClr val="dk1"/>
          </a:fillRef>
          <a:effectRef idx="0">
            <a:schemeClr val="dk1"/>
          </a:effectRef>
          <a:fontRef idx="minor">
            <a:schemeClr val="tx1"/>
          </a:fontRef>
        </p:style>
      </p:cxnSp>
      <p:sp>
        <p:nvSpPr>
          <p:cNvPr id="47" name="TextBox 46"/>
          <p:cNvSpPr txBox="1"/>
          <p:nvPr/>
        </p:nvSpPr>
        <p:spPr>
          <a:xfrm>
            <a:off x="1907703" y="5127575"/>
            <a:ext cx="6624737" cy="461665"/>
          </a:xfrm>
          <a:prstGeom prst="rect">
            <a:avLst/>
          </a:prstGeom>
          <a:noFill/>
        </p:spPr>
        <p:txBody>
          <a:bodyPr wrap="square" rtlCol="0">
            <a:spAutoFit/>
          </a:bodyPr>
          <a:lstStyle/>
          <a:p>
            <a:r>
              <a:rPr lang="zh-CN" altLang="en-US" sz="1200" dirty="0" smtClean="0"/>
              <a:t>处理结果：不同意</a:t>
            </a:r>
            <a:endParaRPr lang="en-US" altLang="zh-CN" sz="1200" dirty="0" smtClean="0"/>
          </a:p>
          <a:p>
            <a:r>
              <a:rPr lang="zh-CN" altLang="en-US" sz="1200" dirty="0"/>
              <a:t>客</a:t>
            </a:r>
            <a:r>
              <a:rPr lang="zh-CN" altLang="en-US" sz="1200" dirty="0" smtClean="0"/>
              <a:t>服备注：</a:t>
            </a:r>
            <a:r>
              <a:rPr lang="en-US" altLang="zh-CN" sz="1200" dirty="0" err="1" smtClean="0"/>
              <a:t>xxxxxxxxxxxxxxxxxxxxxxxxxxx</a:t>
            </a:r>
            <a:endParaRPr lang="en-US" altLang="zh-CN" sz="1200" dirty="0" smtClean="0"/>
          </a:p>
        </p:txBody>
      </p:sp>
      <p:sp>
        <p:nvSpPr>
          <p:cNvPr id="48" name="矩形 47"/>
          <p:cNvSpPr/>
          <p:nvPr/>
        </p:nvSpPr>
        <p:spPr>
          <a:xfrm>
            <a:off x="7092280" y="4839543"/>
            <a:ext cx="1588897" cy="276999"/>
          </a:xfrm>
          <a:prstGeom prst="rect">
            <a:avLst/>
          </a:prstGeom>
        </p:spPr>
        <p:txBody>
          <a:bodyPr wrap="none">
            <a:spAutoFit/>
          </a:bodyPr>
          <a:lstStyle/>
          <a:p>
            <a:r>
              <a:rPr lang="en-US" altLang="zh-CN" sz="1200" dirty="0"/>
              <a:t>(</a:t>
            </a:r>
            <a:r>
              <a:rPr lang="en-US" altLang="zh-CN" sz="1200" dirty="0" smtClean="0"/>
              <a:t>2014-11-05 </a:t>
            </a:r>
            <a:r>
              <a:rPr lang="en-US" altLang="zh-CN" sz="1200" dirty="0"/>
              <a:t>22:35:49)</a:t>
            </a:r>
            <a:endParaRPr lang="zh-CN" altLang="en-US" sz="1200" dirty="0"/>
          </a:p>
        </p:txBody>
      </p:sp>
    </p:spTree>
    <p:extLst>
      <p:ext uri="{BB962C8B-B14F-4D97-AF65-F5344CB8AC3E}">
        <p14:creationId xmlns:p14="http://schemas.microsoft.com/office/powerpoint/2010/main" val="23522958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退运费：批号非必填</a:t>
            </a:r>
            <a:endParaRPr lang="en-US" altLang="zh-CN" dirty="0" smtClean="0"/>
          </a:p>
          <a:p>
            <a:r>
              <a:rPr lang="zh-CN" altLang="en-US" dirty="0" smtClean="0"/>
              <a:t>后台第三步增加一个选项是否退货，如退货让客户填快递信息，如选不退货就订单状态自动调成最后已完成</a:t>
            </a:r>
            <a:endParaRPr lang="zh-CN" altLang="en-US" dirty="0"/>
          </a:p>
        </p:txBody>
      </p:sp>
    </p:spTree>
    <p:extLst>
      <p:ext uri="{BB962C8B-B14F-4D97-AF65-F5344CB8AC3E}">
        <p14:creationId xmlns:p14="http://schemas.microsoft.com/office/powerpoint/2010/main" val="2299772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369332"/>
          </a:xfrm>
          <a:prstGeom prst="rect">
            <a:avLst/>
          </a:prstGeom>
          <a:noFill/>
        </p:spPr>
        <p:txBody>
          <a:bodyPr wrap="square" rtlCol="0">
            <a:spAutoFit/>
          </a:bodyPr>
          <a:lstStyle/>
          <a:p>
            <a:r>
              <a:rPr lang="zh-CN" altLang="en-US" dirty="0" smtClean="0">
                <a:solidFill>
                  <a:schemeClr val="accent1"/>
                </a:solidFill>
              </a:rPr>
              <a:t>前台客服中心</a:t>
            </a:r>
            <a:r>
              <a:rPr lang="en-US" altLang="zh-CN" dirty="0" smtClean="0">
                <a:solidFill>
                  <a:schemeClr val="accent1"/>
                </a:solidFill>
              </a:rPr>
              <a:t>——</a:t>
            </a:r>
            <a:r>
              <a:rPr lang="zh-CN" altLang="en-US" dirty="0" smtClean="0">
                <a:solidFill>
                  <a:schemeClr val="accent1"/>
                </a:solidFill>
              </a:rPr>
              <a:t>退换货处理页面：</a:t>
            </a:r>
            <a:r>
              <a:rPr lang="zh-CN" altLang="en-US" dirty="0" smtClean="0"/>
              <a:t>文本内容调整</a:t>
            </a:r>
            <a:endParaRPr lang="en-US" altLang="zh-CN" dirty="0" smtClean="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9803"/>
          <a:stretch/>
        </p:blipFill>
        <p:spPr bwMode="auto">
          <a:xfrm>
            <a:off x="467544" y="332656"/>
            <a:ext cx="7991475" cy="1161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851920" y="1556792"/>
            <a:ext cx="1224136" cy="307777"/>
          </a:xfrm>
          <a:prstGeom prst="rect">
            <a:avLst/>
          </a:prstGeom>
          <a:noFill/>
        </p:spPr>
        <p:txBody>
          <a:bodyPr wrap="square" rtlCol="0">
            <a:spAutoFit/>
          </a:bodyPr>
          <a:lstStyle/>
          <a:p>
            <a:r>
              <a:rPr lang="zh-CN" altLang="en-US" sz="1400" dirty="0" smtClean="0"/>
              <a:t>退</a:t>
            </a:r>
            <a:r>
              <a:rPr lang="en-US" altLang="zh-CN" sz="1400" dirty="0" smtClean="0"/>
              <a:t>/</a:t>
            </a:r>
            <a:r>
              <a:rPr lang="zh-CN" altLang="en-US" sz="1400" dirty="0" smtClean="0"/>
              <a:t>换货办理</a:t>
            </a:r>
            <a:endParaRPr lang="zh-CN" altLang="en-US" sz="1400" dirty="0"/>
          </a:p>
        </p:txBody>
      </p:sp>
      <p:graphicFrame>
        <p:nvGraphicFramePr>
          <p:cNvPr id="3" name="图示 2"/>
          <p:cNvGraphicFramePr/>
          <p:nvPr>
            <p:extLst>
              <p:ext uri="{D42A27DB-BD31-4B8C-83A1-F6EECF244321}">
                <p14:modId xmlns:p14="http://schemas.microsoft.com/office/powerpoint/2010/main" val="2182408696"/>
              </p:ext>
            </p:extLst>
          </p:nvPr>
        </p:nvGraphicFramePr>
        <p:xfrm>
          <a:off x="1307976" y="1772816"/>
          <a:ext cx="6360368" cy="9361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915098646"/>
              </p:ext>
            </p:extLst>
          </p:nvPr>
        </p:nvGraphicFramePr>
        <p:xfrm>
          <a:off x="323528" y="2636912"/>
          <a:ext cx="8424936" cy="4322440"/>
        </p:xfrm>
        <a:graphic>
          <a:graphicData uri="http://schemas.openxmlformats.org/drawingml/2006/table">
            <a:tbl>
              <a:tblPr>
                <a:tableStyleId>{073A0DAA-6AF3-43AB-8588-CEC1D06C72B9}</a:tableStyleId>
              </a:tblPr>
              <a:tblGrid>
                <a:gridCol w="1810967"/>
                <a:gridCol w="6613969"/>
              </a:tblGrid>
              <a:tr h="360040">
                <a:tc>
                  <a:txBody>
                    <a:bodyPr/>
                    <a:lstStyle/>
                    <a:p>
                      <a:pPr algn="ctr"/>
                      <a:r>
                        <a:rPr lang="zh-CN" altLang="en-US" sz="1600" dirty="0" smtClean="0">
                          <a:latin typeface="+mn-ea"/>
                          <a:ea typeface="+mn-ea"/>
                        </a:rPr>
                        <a:t>服务保障</a:t>
                      </a:r>
                      <a:endParaRPr lang="zh-CN" altLang="en-US" sz="1600" dirty="0">
                        <a:latin typeface="+mn-ea"/>
                        <a:ea typeface="+mn-ea"/>
                      </a:endParaRPr>
                    </a:p>
                  </a:txBody>
                  <a:tcPr anchor="ctr"/>
                </a:tc>
                <a:tc>
                  <a:txBody>
                    <a:bodyPr/>
                    <a:lstStyle/>
                    <a:p>
                      <a:pPr algn="l"/>
                      <a:r>
                        <a:rPr lang="zh-CN" altLang="en-US" sz="1100" dirty="0" smtClean="0">
                          <a:latin typeface="+mn-ea"/>
                          <a:ea typeface="+mn-ea"/>
                        </a:rPr>
                        <a:t>为每一位在中国试剂网购物的顾客提供我们优质的产品、专业的服务，保障您的安全、让您满意。</a:t>
                      </a:r>
                      <a:endParaRPr lang="zh-CN" altLang="en-US" sz="1100" dirty="0">
                        <a:latin typeface="+mn-ea"/>
                        <a:ea typeface="+mn-ea"/>
                      </a:endParaRPr>
                    </a:p>
                  </a:txBody>
                  <a:tcPr anchor="ctr"/>
                </a:tc>
              </a:tr>
              <a:tr h="1674851">
                <a:tc>
                  <a:txBody>
                    <a:bodyPr/>
                    <a:lstStyle/>
                    <a:p>
                      <a:pPr algn="ctr"/>
                      <a:r>
                        <a:rPr lang="zh-CN" altLang="en-US" sz="1600" dirty="0" smtClean="0">
                          <a:latin typeface="+mn-ea"/>
                          <a:ea typeface="+mn-ea"/>
                        </a:rPr>
                        <a:t>退换货标准</a:t>
                      </a:r>
                      <a:endParaRPr lang="zh-CN" altLang="en-US" sz="1600" dirty="0">
                        <a:latin typeface="+mn-ea"/>
                        <a:ea typeface="+mn-ea"/>
                      </a:endParaRPr>
                    </a:p>
                  </a:txBody>
                  <a:tcPr anchor="ctr"/>
                </a:tc>
                <a:tc>
                  <a:txBody>
                    <a:bodyPr/>
                    <a:lstStyle/>
                    <a:p>
                      <a:pPr algn="l"/>
                      <a:r>
                        <a:rPr lang="en-US" altLang="zh-CN" sz="1100" dirty="0" smtClean="0">
                          <a:latin typeface="+mn-ea"/>
                          <a:ea typeface="+mn-ea"/>
                        </a:rPr>
                        <a:t>1.</a:t>
                      </a:r>
                      <a:r>
                        <a:rPr lang="zh-CN" altLang="en-US" sz="1100" dirty="0" smtClean="0">
                          <a:latin typeface="+mn-ea"/>
                          <a:ea typeface="+mn-ea"/>
                        </a:rPr>
                        <a:t>本公司所经营的化学试剂、玻璃仪器等商品属于特殊的生产资料，一般情况下不接受退货处理。</a:t>
                      </a:r>
                      <a:endParaRPr lang="en-US" altLang="zh-CN" sz="1100" dirty="0" smtClean="0">
                        <a:latin typeface="+mn-ea"/>
                        <a:ea typeface="+mn-ea"/>
                      </a:endParaRPr>
                    </a:p>
                    <a:p>
                      <a:pPr algn="l"/>
                      <a:r>
                        <a:rPr lang="en-US" altLang="zh-CN" sz="1100" dirty="0" smtClean="0">
                          <a:latin typeface="+mn-ea"/>
                          <a:ea typeface="+mn-ea"/>
                        </a:rPr>
                        <a:t>2.</a:t>
                      </a:r>
                      <a:r>
                        <a:rPr lang="zh-CN" altLang="en-US" sz="1100" dirty="0" smtClean="0">
                          <a:latin typeface="+mn-ea"/>
                          <a:ea typeface="+mn-ea"/>
                        </a:rPr>
                        <a:t>若您收到商品后发现存在质量缺陷、接近有效期等问题，请您在第一时间与我们联系。</a:t>
                      </a:r>
                      <a:endParaRPr lang="en-US" altLang="zh-CN" sz="1100" dirty="0" smtClean="0">
                        <a:latin typeface="+mn-ea"/>
                        <a:ea typeface="+mn-ea"/>
                      </a:endParaRPr>
                    </a:p>
                    <a:p>
                      <a:pPr algn="l"/>
                      <a:r>
                        <a:rPr lang="en-US" altLang="zh-CN" sz="1100" dirty="0" smtClean="0">
                          <a:latin typeface="+mn-ea"/>
                          <a:ea typeface="+mn-ea"/>
                        </a:rPr>
                        <a:t>3.</a:t>
                      </a:r>
                      <a:r>
                        <a:rPr lang="zh-CN" altLang="en-US" sz="1100" dirty="0" smtClean="0">
                          <a:latin typeface="+mn-ea"/>
                          <a:ea typeface="+mn-ea"/>
                        </a:rPr>
                        <a:t>下列商品一经售出本公司不接受退货：</a:t>
                      </a:r>
                    </a:p>
                    <a:p>
                      <a:pPr algn="l"/>
                      <a:r>
                        <a:rPr lang="zh-CN" altLang="en-US" sz="1100" dirty="0" smtClean="0">
                          <a:latin typeface="+mn-ea"/>
                          <a:ea typeface="+mn-ea"/>
                        </a:rPr>
                        <a:t>   </a:t>
                      </a:r>
                      <a:r>
                        <a:rPr lang="en-US" altLang="zh-CN" sz="1100" dirty="0" smtClean="0">
                          <a:latin typeface="+mn-ea"/>
                          <a:ea typeface="+mn-ea"/>
                        </a:rPr>
                        <a:t>1</a:t>
                      </a:r>
                      <a:r>
                        <a:rPr lang="zh-CN" altLang="en-US" sz="1100" dirty="0" smtClean="0">
                          <a:latin typeface="+mn-ea"/>
                          <a:ea typeface="+mn-ea"/>
                        </a:rPr>
                        <a:t>）剧毒品、爆炸品和易制毒化学品；</a:t>
                      </a:r>
                    </a:p>
                    <a:p>
                      <a:pPr algn="l"/>
                      <a:r>
                        <a:rPr lang="zh-CN" altLang="en-US" sz="1100" dirty="0" smtClean="0">
                          <a:latin typeface="+mn-ea"/>
                          <a:ea typeface="+mn-ea"/>
                        </a:rPr>
                        <a:t>   </a:t>
                      </a:r>
                      <a:r>
                        <a:rPr lang="en-US" altLang="zh-CN" sz="1100" dirty="0" smtClean="0">
                          <a:latin typeface="+mn-ea"/>
                          <a:ea typeface="+mn-ea"/>
                        </a:rPr>
                        <a:t>2</a:t>
                      </a:r>
                      <a:r>
                        <a:rPr lang="zh-CN" altLang="en-US" sz="1100" dirty="0" smtClean="0">
                          <a:latin typeface="+mn-ea"/>
                          <a:ea typeface="+mn-ea"/>
                        </a:rPr>
                        <a:t>）为您代办的专项订货（一进一出、进口商品）；</a:t>
                      </a:r>
                    </a:p>
                    <a:p>
                      <a:pPr algn="l"/>
                      <a:r>
                        <a:rPr lang="zh-CN" altLang="en-US" sz="1100" dirty="0" smtClean="0">
                          <a:latin typeface="+mn-ea"/>
                          <a:ea typeface="+mn-ea"/>
                        </a:rPr>
                        <a:t>   </a:t>
                      </a:r>
                      <a:r>
                        <a:rPr lang="en-US" altLang="zh-CN" sz="1100" dirty="0" smtClean="0">
                          <a:latin typeface="+mn-ea"/>
                          <a:ea typeface="+mn-ea"/>
                        </a:rPr>
                        <a:t>3</a:t>
                      </a:r>
                      <a:r>
                        <a:rPr lang="zh-CN" altLang="en-US" sz="1100" dirty="0" smtClean="0">
                          <a:latin typeface="+mn-ea"/>
                          <a:ea typeface="+mn-ea"/>
                        </a:rPr>
                        <a:t>）外包装已严重污染、破损的商品和已经启封的商品；</a:t>
                      </a:r>
                    </a:p>
                    <a:p>
                      <a:pPr algn="l"/>
                      <a:r>
                        <a:rPr lang="zh-CN" altLang="en-US" sz="1100" dirty="0" smtClean="0">
                          <a:latin typeface="+mn-ea"/>
                          <a:ea typeface="+mn-ea"/>
                        </a:rPr>
                        <a:t>   </a:t>
                      </a:r>
                      <a:r>
                        <a:rPr lang="en-US" altLang="zh-CN" sz="1100" dirty="0" smtClean="0">
                          <a:latin typeface="+mn-ea"/>
                          <a:ea typeface="+mn-ea"/>
                        </a:rPr>
                        <a:t>4</a:t>
                      </a:r>
                      <a:r>
                        <a:rPr lang="zh-CN" altLang="en-US" sz="1100" dirty="0" smtClean="0">
                          <a:latin typeface="+mn-ea"/>
                          <a:ea typeface="+mn-ea"/>
                        </a:rPr>
                        <a:t>）因您保管不当或退回运输时造成质量、破损问题的商品；</a:t>
                      </a:r>
                    </a:p>
                    <a:p>
                      <a:pPr algn="l"/>
                      <a:r>
                        <a:rPr lang="zh-CN" altLang="en-US" sz="1100" dirty="0" smtClean="0">
                          <a:latin typeface="+mn-ea"/>
                          <a:ea typeface="+mn-ea"/>
                        </a:rPr>
                        <a:t>   </a:t>
                      </a:r>
                      <a:r>
                        <a:rPr lang="en-US" altLang="zh-CN" sz="1100" dirty="0" smtClean="0">
                          <a:latin typeface="+mn-ea"/>
                          <a:ea typeface="+mn-ea"/>
                        </a:rPr>
                        <a:t>5</a:t>
                      </a:r>
                      <a:r>
                        <a:rPr lang="zh-CN" altLang="en-US" sz="1100" dirty="0" smtClean="0">
                          <a:latin typeface="+mn-ea"/>
                          <a:ea typeface="+mn-ea"/>
                        </a:rPr>
                        <a:t>）怕热商品、易变商品、效期商品、易碎商品；</a:t>
                      </a:r>
                    </a:p>
                    <a:p>
                      <a:pPr algn="l"/>
                      <a:r>
                        <a:rPr lang="zh-CN" altLang="en-US" sz="1100" dirty="0" smtClean="0">
                          <a:latin typeface="+mn-ea"/>
                          <a:ea typeface="+mn-ea"/>
                        </a:rPr>
                        <a:t>   </a:t>
                      </a:r>
                      <a:r>
                        <a:rPr lang="en-US" altLang="zh-CN" sz="1100" dirty="0" smtClean="0">
                          <a:latin typeface="+mn-ea"/>
                          <a:ea typeface="+mn-ea"/>
                        </a:rPr>
                        <a:t>6</a:t>
                      </a:r>
                      <a:r>
                        <a:rPr lang="zh-CN" altLang="en-US" sz="1100" dirty="0" smtClean="0">
                          <a:latin typeface="+mn-ea"/>
                          <a:ea typeface="+mn-ea"/>
                        </a:rPr>
                        <a:t>）贵重金属及其化合物商品。</a:t>
                      </a:r>
                    </a:p>
                    <a:p>
                      <a:pPr algn="l"/>
                      <a:r>
                        <a:rPr lang="en-US" altLang="zh-CN" sz="1100" dirty="0" smtClean="0">
                          <a:latin typeface="+mn-ea"/>
                          <a:ea typeface="+mn-ea"/>
                        </a:rPr>
                        <a:t>4.</a:t>
                      </a:r>
                      <a:r>
                        <a:rPr lang="zh-CN" altLang="en-US" sz="1100" dirty="0" smtClean="0">
                          <a:latin typeface="+mn-ea"/>
                          <a:ea typeface="+mn-ea"/>
                        </a:rPr>
                        <a:t>除因我公司售出的商品存在质量缺陷外，退回商品的运费，以及换货商品的来回运费均由购买者承担。</a:t>
                      </a:r>
                    </a:p>
                  </a:txBody>
                  <a:tcPr anchor="ctr"/>
                </a:tc>
              </a:tr>
              <a:tr h="963507">
                <a:tc>
                  <a:txBody>
                    <a:bodyPr/>
                    <a:lstStyle/>
                    <a:p>
                      <a:pPr algn="ctr"/>
                      <a:r>
                        <a:rPr lang="zh-CN" altLang="en-US" sz="1600" dirty="0" smtClean="0">
                          <a:latin typeface="+mn-ea"/>
                          <a:ea typeface="+mn-ea"/>
                        </a:rPr>
                        <a:t>退换货方式</a:t>
                      </a:r>
                      <a:endParaRPr lang="zh-CN" altLang="en-US" sz="1600" dirty="0">
                        <a:latin typeface="+mn-ea"/>
                        <a:ea typeface="+mn-ea"/>
                      </a:endParaRPr>
                    </a:p>
                  </a:txBody>
                  <a:tcPr anchor="ctr"/>
                </a:tc>
                <a:tc>
                  <a:txBody>
                    <a:bodyPr/>
                    <a:lstStyle/>
                    <a:p>
                      <a:pPr algn="l"/>
                      <a:r>
                        <a:rPr lang="en-US" altLang="zh-CN" sz="1100" dirty="0" smtClean="0">
                          <a:latin typeface="+mn-ea"/>
                          <a:ea typeface="+mn-ea"/>
                        </a:rPr>
                        <a:t>1.</a:t>
                      </a:r>
                      <a:r>
                        <a:rPr lang="zh-CN" altLang="en-US" sz="1100" dirty="0" smtClean="0">
                          <a:latin typeface="+mn-ea"/>
                          <a:ea typeface="+mn-ea"/>
                        </a:rPr>
                        <a:t> 经我公司确认后，将商品退回本公司，同时请保持商品的原来包装不要损坏，本公司将为您进行商品调换或办理退货手续。</a:t>
                      </a:r>
                    </a:p>
                    <a:p>
                      <a:pPr algn="l"/>
                      <a:r>
                        <a:rPr lang="en-US" altLang="zh-CN" sz="1100" dirty="0" smtClean="0">
                          <a:latin typeface="+mn-ea"/>
                          <a:ea typeface="+mn-ea"/>
                        </a:rPr>
                        <a:t>2.</a:t>
                      </a:r>
                      <a:r>
                        <a:rPr lang="zh-CN" altLang="en-US" sz="1100" dirty="0" smtClean="0">
                          <a:latin typeface="+mn-ea"/>
                          <a:ea typeface="+mn-ea"/>
                        </a:rPr>
                        <a:t>退换货受理时效：市内客户在商品售出后</a:t>
                      </a:r>
                      <a:r>
                        <a:rPr lang="en-US" altLang="zh-CN" sz="1100" dirty="0" smtClean="0">
                          <a:latin typeface="+mn-ea"/>
                          <a:ea typeface="+mn-ea"/>
                        </a:rPr>
                        <a:t>7</a:t>
                      </a:r>
                      <a:r>
                        <a:rPr lang="zh-CN" altLang="en-US" sz="1100" dirty="0" smtClean="0">
                          <a:latin typeface="+mn-ea"/>
                          <a:ea typeface="+mn-ea"/>
                        </a:rPr>
                        <a:t>天内、市外客户在收到商品后</a:t>
                      </a:r>
                      <a:r>
                        <a:rPr lang="en-US" altLang="zh-CN" sz="1100" dirty="0" smtClean="0">
                          <a:latin typeface="+mn-ea"/>
                          <a:ea typeface="+mn-ea"/>
                        </a:rPr>
                        <a:t>7</a:t>
                      </a:r>
                      <a:r>
                        <a:rPr lang="zh-CN" altLang="en-US" sz="1100" dirty="0" smtClean="0">
                          <a:latin typeface="+mn-ea"/>
                          <a:ea typeface="+mn-ea"/>
                        </a:rPr>
                        <a:t>天内。</a:t>
                      </a:r>
                      <a:endParaRPr lang="en-US" altLang="zh-CN" sz="1100" dirty="0" smtClean="0">
                        <a:latin typeface="+mn-ea"/>
                        <a:ea typeface="+mn-ea"/>
                      </a:endParaRPr>
                    </a:p>
                    <a:p>
                      <a:pPr algn="l"/>
                      <a:r>
                        <a:rPr lang="en-US" altLang="zh-CN" sz="1100" dirty="0" smtClean="0">
                          <a:latin typeface="+mn-ea"/>
                          <a:ea typeface="+mn-ea"/>
                        </a:rPr>
                        <a:t>3.</a:t>
                      </a:r>
                      <a:r>
                        <a:rPr lang="zh-CN" altLang="en-US" sz="1100" dirty="0" smtClean="0">
                          <a:latin typeface="+mn-ea"/>
                          <a:ea typeface="+mn-ea"/>
                        </a:rPr>
                        <a:t>若在以上时间段外由于您的原因需要本公司为您进行商品调换或退货，由此本公司将产生相应的商品、单据等损耗费用。为此一般按照退货商品金额的</a:t>
                      </a:r>
                      <a:r>
                        <a:rPr lang="en-US" altLang="zh-CN" sz="1100" dirty="0" smtClean="0">
                          <a:latin typeface="+mn-ea"/>
                          <a:ea typeface="+mn-ea"/>
                        </a:rPr>
                        <a:t>80-90%</a:t>
                      </a:r>
                      <a:r>
                        <a:rPr lang="zh-CN" altLang="en-US" sz="1100" dirty="0" smtClean="0">
                          <a:latin typeface="+mn-ea"/>
                          <a:ea typeface="+mn-ea"/>
                        </a:rPr>
                        <a:t>折扣收回商品；</a:t>
                      </a:r>
                    </a:p>
                    <a:p>
                      <a:pPr algn="l"/>
                      <a:r>
                        <a:rPr lang="en-US" altLang="zh-CN" sz="1100" dirty="0" smtClean="0">
                          <a:latin typeface="+mn-ea"/>
                          <a:ea typeface="+mn-ea"/>
                        </a:rPr>
                        <a:t>4.</a:t>
                      </a:r>
                      <a:r>
                        <a:rPr lang="zh-CN" altLang="en-US" sz="1100" dirty="0" smtClean="0">
                          <a:latin typeface="+mn-ea"/>
                          <a:ea typeface="+mn-ea"/>
                        </a:rPr>
                        <a:t>对外包装产生污迹不能继续用于流通的商品，按照退货商品金额的</a:t>
                      </a:r>
                      <a:r>
                        <a:rPr lang="en-US" altLang="zh-CN" sz="1100" dirty="0" smtClean="0">
                          <a:latin typeface="+mn-ea"/>
                          <a:ea typeface="+mn-ea"/>
                        </a:rPr>
                        <a:t>70-80%</a:t>
                      </a:r>
                      <a:r>
                        <a:rPr lang="zh-CN" altLang="en-US" sz="1100" dirty="0" smtClean="0">
                          <a:latin typeface="+mn-ea"/>
                          <a:ea typeface="+mn-ea"/>
                        </a:rPr>
                        <a:t>折扣收回。</a:t>
                      </a:r>
                    </a:p>
                  </a:txBody>
                  <a:tcPr anchor="ctr"/>
                </a:tc>
              </a:tr>
              <a:tr h="432379">
                <a:tc>
                  <a:txBody>
                    <a:bodyPr/>
                    <a:lstStyle/>
                    <a:p>
                      <a:pPr algn="ctr"/>
                      <a:r>
                        <a:rPr lang="zh-CN" altLang="en-US" sz="1600" dirty="0" smtClean="0">
                          <a:latin typeface="+mn-ea"/>
                          <a:ea typeface="+mn-ea"/>
                        </a:rPr>
                        <a:t>特别提醒</a:t>
                      </a:r>
                      <a:endParaRPr lang="zh-CN" altLang="en-US" sz="1600" dirty="0">
                        <a:latin typeface="+mn-ea"/>
                        <a:ea typeface="+mn-ea"/>
                      </a:endParaRPr>
                    </a:p>
                  </a:txBody>
                  <a:tcPr anchor="ctr"/>
                </a:tc>
                <a:tc>
                  <a:txBody>
                    <a:bodyPr/>
                    <a:lstStyle/>
                    <a:p>
                      <a:pPr algn="l"/>
                      <a:r>
                        <a:rPr lang="en-US" altLang="zh-CN" sz="1100" dirty="0" smtClean="0">
                          <a:latin typeface="+mn-ea"/>
                          <a:ea typeface="+mn-ea"/>
                        </a:rPr>
                        <a:t>1.</a:t>
                      </a:r>
                      <a:r>
                        <a:rPr lang="zh-CN" altLang="en-US" sz="1100" dirty="0" smtClean="0">
                          <a:latin typeface="+mn-ea"/>
                          <a:ea typeface="+mn-ea"/>
                        </a:rPr>
                        <a:t>请在收到商品时及时进行验收，遇到产品问题请在第一时间与我们联系。</a:t>
                      </a:r>
                      <a:endParaRPr lang="en-US" altLang="zh-CN" sz="1100" dirty="0" smtClean="0">
                        <a:latin typeface="+mn-ea"/>
                        <a:ea typeface="+mn-ea"/>
                      </a:endParaRPr>
                    </a:p>
                    <a:p>
                      <a:pPr algn="l"/>
                      <a:r>
                        <a:rPr lang="en-US" altLang="zh-CN" sz="1100" dirty="0" smtClean="0">
                          <a:latin typeface="+mn-ea"/>
                          <a:ea typeface="+mn-ea"/>
                        </a:rPr>
                        <a:t>2.</a:t>
                      </a:r>
                      <a:r>
                        <a:rPr lang="zh-CN" altLang="en-US" sz="1100" dirty="0" smtClean="0">
                          <a:latin typeface="+mn-ea"/>
                          <a:ea typeface="+mn-ea"/>
                        </a:rPr>
                        <a:t>当您发生要退</a:t>
                      </a:r>
                      <a:r>
                        <a:rPr lang="en-US" altLang="zh-CN" sz="1100" dirty="0" smtClean="0">
                          <a:latin typeface="+mn-ea"/>
                          <a:ea typeface="+mn-ea"/>
                        </a:rPr>
                        <a:t>/</a:t>
                      </a:r>
                      <a:r>
                        <a:rPr lang="zh-CN" altLang="en-US" sz="1100" dirty="0" smtClean="0">
                          <a:latin typeface="+mn-ea"/>
                          <a:ea typeface="+mn-ea"/>
                        </a:rPr>
                        <a:t>换货时，请务必填写“退</a:t>
                      </a:r>
                      <a:r>
                        <a:rPr lang="en-US" altLang="zh-CN" sz="1100" dirty="0" smtClean="0">
                          <a:latin typeface="+mn-ea"/>
                          <a:ea typeface="+mn-ea"/>
                        </a:rPr>
                        <a:t>/</a:t>
                      </a:r>
                      <a:r>
                        <a:rPr lang="zh-CN" altLang="en-US" sz="1100" dirty="0" smtClean="0">
                          <a:latin typeface="+mn-ea"/>
                          <a:ea typeface="+mn-ea"/>
                        </a:rPr>
                        <a:t>换货申请表”，上传您拍摄的有问题的产品图片，并联系客服人员：</a:t>
                      </a:r>
                      <a:r>
                        <a:rPr lang="en-US" altLang="zh-CN" sz="1100" dirty="0" smtClean="0">
                          <a:latin typeface="+mn-ea"/>
                          <a:ea typeface="+mn-ea"/>
                        </a:rPr>
                        <a:t>021-63210123</a:t>
                      </a:r>
                      <a:r>
                        <a:rPr lang="zh-CN" altLang="en-US" sz="1100" dirty="0" smtClean="0">
                          <a:latin typeface="+mn-ea"/>
                          <a:ea typeface="+mn-ea"/>
                        </a:rPr>
                        <a:t>。</a:t>
                      </a:r>
                      <a:endParaRPr lang="en-US" altLang="zh-CN" sz="1100" dirty="0" smtClean="0">
                        <a:latin typeface="+mn-ea"/>
                        <a:ea typeface="+mn-ea"/>
                      </a:endParaRPr>
                    </a:p>
                    <a:p>
                      <a:pPr algn="l"/>
                      <a:r>
                        <a:rPr lang="en-US" altLang="zh-CN" sz="1100" dirty="0" smtClean="0">
                          <a:latin typeface="+mn-ea"/>
                          <a:ea typeface="+mn-ea"/>
                        </a:rPr>
                        <a:t>3.</a:t>
                      </a:r>
                      <a:r>
                        <a:rPr lang="zh-CN" altLang="en-US" sz="1100" dirty="0" smtClean="0">
                          <a:latin typeface="+mn-ea"/>
                          <a:ea typeface="+mn-ea"/>
                        </a:rPr>
                        <a:t>最终处理结果将反馈在该问题产品的订单中，客服人员也会及时将结果电话通知您。</a:t>
                      </a:r>
                      <a:endParaRPr lang="en-US" altLang="zh-CN" sz="1100" dirty="0" smtClean="0">
                        <a:latin typeface="+mn-ea"/>
                        <a:ea typeface="+mn-ea"/>
                      </a:endParaRPr>
                    </a:p>
                    <a:p>
                      <a:pPr algn="l"/>
                      <a:r>
                        <a:rPr lang="en-US" altLang="zh-CN" sz="1100" dirty="0" smtClean="0">
                          <a:latin typeface="+mn-ea"/>
                          <a:ea typeface="+mn-ea"/>
                        </a:rPr>
                        <a:t>4.</a:t>
                      </a:r>
                      <a:r>
                        <a:rPr lang="zh-CN" altLang="en-US" sz="1100" dirty="0" smtClean="0">
                          <a:latin typeface="+mn-ea"/>
                          <a:ea typeface="+mn-ea"/>
                        </a:rPr>
                        <a:t>未经确认直接寄回的产品，无法进行退换货处理。</a:t>
                      </a:r>
                      <a:endParaRPr lang="en-US" altLang="zh-CN" sz="1100" dirty="0" smtClean="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dirty="0" smtClean="0">
                          <a:latin typeface="+mn-ea"/>
                          <a:ea typeface="+mn-ea"/>
                        </a:rPr>
                        <a:t>4.</a:t>
                      </a:r>
                      <a:r>
                        <a:rPr lang="zh-CN" altLang="en-US" sz="1100" dirty="0" smtClean="0">
                          <a:latin typeface="+mn-ea"/>
                          <a:ea typeface="+mn-ea"/>
                        </a:rPr>
                        <a:t>如遇特殊情况我们将酌情处理，本公司保留最终的解释权。</a:t>
                      </a:r>
                    </a:p>
                  </a:txBody>
                  <a:tcPr anchor="ctr"/>
                </a:tc>
              </a:tr>
            </a:tbl>
          </a:graphicData>
        </a:graphic>
      </p:graphicFrame>
    </p:spTree>
    <p:extLst>
      <p:ext uri="{BB962C8B-B14F-4D97-AF65-F5344CB8AC3E}">
        <p14:creationId xmlns:p14="http://schemas.microsoft.com/office/powerpoint/2010/main" val="23307396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2125796295"/>
              </p:ext>
            </p:extLst>
          </p:nvPr>
        </p:nvGraphicFramePr>
        <p:xfrm>
          <a:off x="1374166" y="3212976"/>
          <a:ext cx="6035630" cy="2091820"/>
        </p:xfrm>
        <a:graphic>
          <a:graphicData uri="http://schemas.openxmlformats.org/drawingml/2006/table">
            <a:tbl>
              <a:tblPr firstRow="1" firstCol="1" bandRow="1">
                <a:tableStyleId>{5C22544A-7EE6-4342-B048-85BDC9FD1C3A}</a:tableStyleId>
              </a:tblPr>
              <a:tblGrid>
                <a:gridCol w="1508222"/>
                <a:gridCol w="4527408"/>
              </a:tblGrid>
              <a:tr h="522955">
                <a:tc>
                  <a:txBody>
                    <a:bodyPr/>
                    <a:lstStyle/>
                    <a:p>
                      <a:pPr algn="ctr">
                        <a:spcAft>
                          <a:spcPts val="0"/>
                        </a:spcAft>
                      </a:pPr>
                      <a:r>
                        <a:rPr lang="zh-CN" sz="1200" kern="0" dirty="0">
                          <a:effectLst/>
                        </a:rPr>
                        <a:t>退款情况</a:t>
                      </a:r>
                      <a:endParaRPr lang="zh-CN" sz="1050" kern="100" dirty="0">
                        <a:effectLst/>
                        <a:latin typeface="Times New Roman"/>
                        <a:ea typeface="宋体"/>
                      </a:endParaRPr>
                    </a:p>
                  </a:txBody>
                  <a:tcPr marL="68580" marR="68580" marT="0" marB="0" anchor="ctr"/>
                </a:tc>
                <a:tc>
                  <a:txBody>
                    <a:bodyPr/>
                    <a:lstStyle/>
                    <a:p>
                      <a:pPr algn="ctr">
                        <a:spcAft>
                          <a:spcPts val="0"/>
                        </a:spcAft>
                      </a:pPr>
                      <a:r>
                        <a:rPr lang="en-US" sz="1200" kern="0">
                          <a:effectLst/>
                        </a:rPr>
                        <a:t>"</a:t>
                      </a:r>
                      <a:r>
                        <a:rPr lang="zh-CN" sz="1200" kern="0">
                          <a:effectLst/>
                        </a:rPr>
                        <a:t>申请已完成”状态显示固定表述</a:t>
                      </a:r>
                      <a:endParaRPr lang="zh-CN" sz="1050" kern="100">
                        <a:effectLst/>
                        <a:latin typeface="Times New Roman"/>
                        <a:ea typeface="宋体"/>
                      </a:endParaRPr>
                    </a:p>
                  </a:txBody>
                  <a:tcPr marL="68580" marR="68580" marT="0" marB="0" anchor="ctr"/>
                </a:tc>
              </a:tr>
              <a:tr h="522955">
                <a:tc>
                  <a:txBody>
                    <a:bodyPr/>
                    <a:lstStyle/>
                    <a:p>
                      <a:pPr algn="ctr">
                        <a:spcAft>
                          <a:spcPts val="0"/>
                        </a:spcAft>
                      </a:pPr>
                      <a:r>
                        <a:rPr lang="zh-CN" sz="1200" kern="0">
                          <a:effectLst/>
                        </a:rPr>
                        <a:t>退回原账户</a:t>
                      </a:r>
                      <a:endParaRPr lang="zh-CN" sz="1050" kern="100">
                        <a:effectLst/>
                        <a:latin typeface="Times New Roman"/>
                        <a:ea typeface="宋体"/>
                      </a:endParaRPr>
                    </a:p>
                  </a:txBody>
                  <a:tcPr marL="68580" marR="68580" marT="0" marB="0" anchor="ctr"/>
                </a:tc>
                <a:tc>
                  <a:txBody>
                    <a:bodyPr/>
                    <a:lstStyle/>
                    <a:p>
                      <a:pPr algn="ctr">
                        <a:spcAft>
                          <a:spcPts val="0"/>
                        </a:spcAft>
                      </a:pPr>
                      <a:r>
                        <a:rPr lang="zh-CN" sz="1200" kern="0">
                          <a:effectLst/>
                        </a:rPr>
                        <a:t>退款将在</a:t>
                      </a:r>
                      <a:r>
                        <a:rPr lang="en-US" sz="1200" kern="0">
                          <a:effectLst/>
                        </a:rPr>
                        <a:t>10</a:t>
                      </a:r>
                      <a:r>
                        <a:rPr lang="zh-CN" sz="1200" kern="0">
                          <a:effectLst/>
                        </a:rPr>
                        <a:t>个工作日内原路退回您原订单所用支付账户。</a:t>
                      </a:r>
                      <a:endParaRPr lang="zh-CN" sz="1050" kern="100">
                        <a:effectLst/>
                        <a:latin typeface="Times New Roman"/>
                        <a:ea typeface="宋体"/>
                      </a:endParaRPr>
                    </a:p>
                  </a:txBody>
                  <a:tcPr marL="68580" marR="68580" marT="0" marB="0" anchor="ctr"/>
                </a:tc>
              </a:tr>
              <a:tr h="522955">
                <a:tc>
                  <a:txBody>
                    <a:bodyPr/>
                    <a:lstStyle/>
                    <a:p>
                      <a:pPr algn="ctr">
                        <a:spcAft>
                          <a:spcPts val="0"/>
                        </a:spcAft>
                      </a:pPr>
                      <a:r>
                        <a:rPr lang="zh-CN" sz="1200" kern="0">
                          <a:effectLst/>
                        </a:rPr>
                        <a:t>挂账或充预存款</a:t>
                      </a:r>
                      <a:endParaRPr lang="zh-CN" sz="1050" kern="100">
                        <a:effectLst/>
                        <a:latin typeface="Times New Roman"/>
                        <a:ea typeface="宋体"/>
                      </a:endParaRPr>
                    </a:p>
                  </a:txBody>
                  <a:tcPr marL="68580" marR="68580" marT="0" marB="0" anchor="ctr"/>
                </a:tc>
                <a:tc>
                  <a:txBody>
                    <a:bodyPr/>
                    <a:lstStyle/>
                    <a:p>
                      <a:pPr algn="ctr">
                        <a:spcAft>
                          <a:spcPts val="0"/>
                        </a:spcAft>
                      </a:pPr>
                      <a:r>
                        <a:rPr lang="zh-CN" sz="1200" kern="0">
                          <a:effectLst/>
                        </a:rPr>
                        <a:t>退款将挂在您的账户上或充值到您的预存款账户内。</a:t>
                      </a:r>
                      <a:endParaRPr lang="zh-CN" sz="1050" kern="100">
                        <a:effectLst/>
                        <a:latin typeface="Times New Roman"/>
                        <a:ea typeface="宋体"/>
                      </a:endParaRPr>
                    </a:p>
                  </a:txBody>
                  <a:tcPr marL="68580" marR="68580" marT="0" marB="0" anchor="ctr"/>
                </a:tc>
              </a:tr>
              <a:tr h="522955">
                <a:tc>
                  <a:txBody>
                    <a:bodyPr/>
                    <a:lstStyle/>
                    <a:p>
                      <a:pPr algn="ctr">
                        <a:spcAft>
                          <a:spcPts val="0"/>
                        </a:spcAft>
                      </a:pPr>
                      <a:r>
                        <a:rPr lang="zh-CN" sz="1200" kern="0">
                          <a:effectLst/>
                        </a:rPr>
                        <a:t>不退款，以货抵货</a:t>
                      </a:r>
                      <a:endParaRPr lang="zh-CN" sz="1050" kern="100">
                        <a:effectLst/>
                        <a:latin typeface="Times New Roman"/>
                        <a:ea typeface="宋体"/>
                      </a:endParaRPr>
                    </a:p>
                  </a:txBody>
                  <a:tcPr marL="68580" marR="68580" marT="0" marB="0" anchor="ctr"/>
                </a:tc>
                <a:tc>
                  <a:txBody>
                    <a:bodyPr/>
                    <a:lstStyle/>
                    <a:p>
                      <a:pPr algn="ctr">
                        <a:spcAft>
                          <a:spcPts val="0"/>
                        </a:spcAft>
                      </a:pPr>
                      <a:r>
                        <a:rPr lang="zh-CN" sz="1200" kern="0" dirty="0">
                          <a:effectLst/>
                        </a:rPr>
                        <a:t>我们将为您直接补发新商品，不退回货款，请注意查收。</a:t>
                      </a:r>
                      <a:endParaRPr lang="zh-CN" sz="1050" kern="100" dirty="0">
                        <a:effectLst/>
                        <a:latin typeface="Times New Roman"/>
                        <a:ea typeface="宋体"/>
                      </a:endParaRPr>
                    </a:p>
                  </a:txBody>
                  <a:tcPr marL="68580" marR="68580" marT="0" marB="0" anchor="ctr"/>
                </a:tc>
              </a:tr>
            </a:tbl>
          </a:graphicData>
        </a:graphic>
      </p:graphicFrame>
      <p:sp>
        <p:nvSpPr>
          <p:cNvPr id="5" name="Rectangle 1"/>
          <p:cNvSpPr>
            <a:spLocks noChangeArrowheads="1"/>
          </p:cNvSpPr>
          <p:nvPr/>
        </p:nvSpPr>
        <p:spPr bwMode="auto">
          <a:xfrm>
            <a:off x="467545" y="2381880"/>
            <a:ext cx="78488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后台售后处理“退货情况”下增加一个选项“退款情况”，可人为控制售后订单状态为“申请已完成”时所显示的固定文字表述：</a:t>
            </a:r>
            <a:endParaRPr kumimoji="0" lang="zh-CN" altLang="zh-CN" sz="2400" b="0" i="0" u="none" strike="noStrike" cap="none" normalizeH="0" baseline="0" dirty="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2504435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2215991"/>
          </a:xfrm>
          <a:prstGeom prst="rect">
            <a:avLst/>
          </a:prstGeom>
          <a:noFill/>
        </p:spPr>
        <p:txBody>
          <a:bodyPr wrap="square" rtlCol="0">
            <a:spAutoFit/>
          </a:bodyPr>
          <a:lstStyle/>
          <a:p>
            <a:r>
              <a:rPr lang="zh-CN" altLang="en-US" dirty="0" smtClean="0">
                <a:solidFill>
                  <a:schemeClr val="accent1"/>
                </a:solidFill>
              </a:rPr>
              <a:t>后台退换货处理页面：</a:t>
            </a:r>
            <a:r>
              <a:rPr lang="zh-CN" altLang="zh-CN" dirty="0" smtClean="0"/>
              <a:t>“订单管理”</a:t>
            </a:r>
            <a:r>
              <a:rPr lang="zh-CN" altLang="zh-CN" dirty="0"/>
              <a:t>下新增“退换货处理”，退换货单据号以“</a:t>
            </a:r>
            <a:r>
              <a:rPr lang="en-US" altLang="zh-CN" dirty="0"/>
              <a:t>T</a:t>
            </a:r>
            <a:r>
              <a:rPr lang="zh-CN" altLang="zh-CN" dirty="0"/>
              <a:t>”打头，编号规则同网站订单，单据状态包括“</a:t>
            </a:r>
            <a:r>
              <a:rPr lang="zh-CN" altLang="zh-CN" dirty="0" smtClean="0"/>
              <a:t>申请</a:t>
            </a:r>
            <a:r>
              <a:rPr lang="zh-CN" altLang="en-US" dirty="0"/>
              <a:t>已</a:t>
            </a:r>
            <a:r>
              <a:rPr lang="zh-CN" altLang="en-US" dirty="0" smtClean="0"/>
              <a:t>递交</a:t>
            </a:r>
            <a:r>
              <a:rPr lang="zh-CN" altLang="zh-CN" dirty="0" smtClean="0"/>
              <a:t>、申请</a:t>
            </a:r>
            <a:r>
              <a:rPr lang="zh-CN" altLang="en-US" dirty="0" smtClean="0"/>
              <a:t>已受理</a:t>
            </a:r>
            <a:r>
              <a:rPr lang="zh-CN" altLang="zh-CN" dirty="0" smtClean="0"/>
              <a:t>、</a:t>
            </a:r>
            <a:r>
              <a:rPr lang="zh-CN" altLang="zh-CN" dirty="0"/>
              <a:t>申请已确认</a:t>
            </a:r>
            <a:r>
              <a:rPr lang="zh-CN" altLang="zh-CN" dirty="0" smtClean="0"/>
              <a:t>、</a:t>
            </a:r>
            <a:r>
              <a:rPr lang="zh-CN" altLang="en-US" dirty="0" smtClean="0"/>
              <a:t>客户已退货、申请</a:t>
            </a:r>
            <a:r>
              <a:rPr lang="zh-CN" altLang="zh-CN" dirty="0" smtClean="0"/>
              <a:t>已</a:t>
            </a:r>
            <a:r>
              <a:rPr lang="zh-CN" altLang="en-US" dirty="0" smtClean="0"/>
              <a:t>完成</a:t>
            </a:r>
            <a:r>
              <a:rPr lang="zh-CN" altLang="zh-CN" dirty="0" smtClean="0"/>
              <a:t>”</a:t>
            </a:r>
            <a:r>
              <a:rPr lang="zh-CN" altLang="en-US" dirty="0" smtClean="0"/>
              <a:t>。每张售后订单只能添加一个商品。</a:t>
            </a:r>
            <a:endParaRPr lang="en-US" altLang="zh-CN" dirty="0" smtClean="0"/>
          </a:p>
          <a:p>
            <a:r>
              <a:rPr lang="zh-CN" altLang="zh-CN" dirty="0"/>
              <a:t>“退换货处理”修改权限：主管以上、蒋敏敏；线上客服代表仅可</a:t>
            </a:r>
            <a:r>
              <a:rPr lang="zh-CN" altLang="zh-CN" dirty="0" smtClean="0"/>
              <a:t>查看</a:t>
            </a:r>
            <a:endParaRPr lang="en-US" altLang="zh-CN" dirty="0" smtClean="0"/>
          </a:p>
          <a:p>
            <a:r>
              <a:rPr lang="zh-CN" altLang="en-US" sz="1600" dirty="0" smtClean="0"/>
              <a:t>在“申请已受理”状态下，客服选择处理结果并填写客服备注</a:t>
            </a:r>
            <a:r>
              <a:rPr lang="en-US" altLang="zh-CN" sz="1600" dirty="0" smtClean="0"/>
              <a:t>(</a:t>
            </a:r>
            <a:r>
              <a:rPr lang="zh-CN" altLang="en-US" sz="1600" dirty="0" smtClean="0"/>
              <a:t>后台保存客服备注修改记录）：</a:t>
            </a:r>
            <a:endParaRPr lang="en-US" altLang="zh-CN" sz="1600" dirty="0" smtClean="0"/>
          </a:p>
          <a:p>
            <a:r>
              <a:rPr lang="zh-CN" altLang="en-US" sz="1600" dirty="0" smtClean="0"/>
              <a:t>①同意：订单状态变为“申请已确认”，显示我司退货信息和客服备注，并让客户填写退货单号和备注。当客户填写退货单号后，订单状态自动更改为“客户已退货”。</a:t>
            </a:r>
            <a:endParaRPr lang="en-US" altLang="zh-CN" sz="1600" dirty="0" smtClean="0"/>
          </a:p>
          <a:p>
            <a:r>
              <a:rPr lang="zh-CN" altLang="en-US" sz="1600" dirty="0" smtClean="0"/>
              <a:t>②不同意：订单状态变为“已完成”，显示客服备注。</a:t>
            </a:r>
            <a:endParaRPr lang="zh-CN" altLang="zh-CN" sz="1600"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0615"/>
          <a:stretch/>
        </p:blipFill>
        <p:spPr bwMode="auto">
          <a:xfrm>
            <a:off x="-36512" y="3152874"/>
            <a:ext cx="914400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33" y="4268440"/>
            <a:ext cx="8183563"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表格 4"/>
          <p:cNvGraphicFramePr>
            <a:graphicFrameLocks noGrp="1"/>
          </p:cNvGraphicFramePr>
          <p:nvPr>
            <p:extLst>
              <p:ext uri="{D42A27DB-BD31-4B8C-83A1-F6EECF244321}">
                <p14:modId xmlns:p14="http://schemas.microsoft.com/office/powerpoint/2010/main" val="614671347"/>
              </p:ext>
            </p:extLst>
          </p:nvPr>
        </p:nvGraphicFramePr>
        <p:xfrm>
          <a:off x="-36512" y="5276552"/>
          <a:ext cx="9144000" cy="1320800"/>
        </p:xfrm>
        <a:graphic>
          <a:graphicData uri="http://schemas.openxmlformats.org/drawingml/2006/table">
            <a:tbl>
              <a:tblPr firstRow="1">
                <a:tableStyleId>{F5AB1C69-6EDB-4FF4-983F-18BD219EF322}</a:tableStyleId>
              </a:tblPr>
              <a:tblGrid>
                <a:gridCol w="1524000"/>
                <a:gridCol w="1524000"/>
                <a:gridCol w="1524000"/>
                <a:gridCol w="1524000"/>
                <a:gridCol w="1524000"/>
                <a:gridCol w="15240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t>退换货单号</a:t>
                      </a:r>
                    </a:p>
                  </a:txBody>
                  <a:tcPr anchor="ctr"/>
                </a:tc>
                <a:tc>
                  <a:txBody>
                    <a:bodyPr/>
                    <a:lstStyle/>
                    <a:p>
                      <a:pPr algn="ctr"/>
                      <a:r>
                        <a:rPr lang="zh-CN" altLang="en-US" sz="1600" dirty="0" smtClean="0"/>
                        <a:t>订单号</a:t>
                      </a:r>
                      <a:endParaRPr lang="zh-CN" altLang="en-US" sz="1600" dirty="0"/>
                    </a:p>
                  </a:txBody>
                  <a:tcPr anchor="ctr"/>
                </a:tc>
                <a:tc>
                  <a:txBody>
                    <a:bodyPr/>
                    <a:lstStyle/>
                    <a:p>
                      <a:pPr algn="ctr"/>
                      <a:r>
                        <a:rPr lang="zh-CN" altLang="en-US" sz="1600" dirty="0" smtClean="0"/>
                        <a:t>提交时间</a:t>
                      </a:r>
                      <a:endParaRPr lang="zh-CN" altLang="en-US"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t>客户姓名</a:t>
                      </a:r>
                    </a:p>
                  </a:txBody>
                  <a:tcPr anchor="ctr"/>
                </a:tc>
                <a:tc>
                  <a:txBody>
                    <a:bodyPr/>
                    <a:lstStyle/>
                    <a:p>
                      <a:pPr algn="ctr"/>
                      <a:r>
                        <a:rPr lang="zh-CN" altLang="en-US" sz="1600" dirty="0" smtClean="0"/>
                        <a:t>小组</a:t>
                      </a:r>
                      <a:endParaRPr lang="zh-CN" altLang="en-US"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t>单据状态</a:t>
                      </a:r>
                    </a:p>
                  </a:txBody>
                  <a:tcPr anchor="ctr"/>
                </a:tc>
              </a:tr>
              <a:tr h="370840">
                <a:tc>
                  <a:txBody>
                    <a:bodyPr/>
                    <a:lstStyle/>
                    <a:p>
                      <a:pPr algn="ctr"/>
                      <a:r>
                        <a:rPr lang="en-US" altLang="zh-CN" sz="1600" dirty="0" smtClean="0"/>
                        <a:t>T2015xxxxxx</a:t>
                      </a:r>
                      <a:endParaRPr lang="zh-CN" altLang="en-US" sz="1600" dirty="0"/>
                    </a:p>
                  </a:txBody>
                  <a:tcPr anchor="ctr"/>
                </a:tc>
                <a:tc>
                  <a:txBody>
                    <a:bodyPr/>
                    <a:lstStyle/>
                    <a:p>
                      <a:pPr algn="ctr"/>
                      <a:r>
                        <a:rPr lang="en-US" altLang="zh-CN" sz="1600" dirty="0" smtClean="0"/>
                        <a:t>W2015xxxxxx</a:t>
                      </a:r>
                      <a:endParaRPr lang="zh-CN" altLang="en-US" sz="1600" dirty="0"/>
                    </a:p>
                  </a:txBody>
                  <a:tcPr anchor="ctr"/>
                </a:tc>
                <a:tc>
                  <a:txBody>
                    <a:bodyPr/>
                    <a:lstStyle/>
                    <a:p>
                      <a:pPr algn="ctr"/>
                      <a:r>
                        <a:rPr lang="en-US" altLang="zh-CN" sz="1600" dirty="0" smtClean="0"/>
                        <a:t>2015-01-22 14:49:05.24</a:t>
                      </a:r>
                      <a:endParaRPr lang="zh-CN" altLang="en-US" sz="1600" dirty="0"/>
                    </a:p>
                  </a:txBody>
                  <a:tcPr anchor="ctr"/>
                </a:tc>
                <a:tc>
                  <a:txBody>
                    <a:bodyPr/>
                    <a:lstStyle/>
                    <a:p>
                      <a:pPr algn="ctr"/>
                      <a:r>
                        <a:rPr lang="en-US" altLang="zh-CN" sz="1600" dirty="0" smtClean="0"/>
                        <a:t>xxx</a:t>
                      </a:r>
                      <a:endParaRPr lang="zh-CN" altLang="en-US" sz="1600" dirty="0"/>
                    </a:p>
                  </a:txBody>
                  <a:tcPr anchor="ctr"/>
                </a:tc>
                <a:tc>
                  <a:txBody>
                    <a:bodyPr/>
                    <a:lstStyle/>
                    <a:p>
                      <a:pPr algn="ctr"/>
                      <a:r>
                        <a:rPr lang="en-US" altLang="zh-CN" sz="1600" dirty="0" smtClean="0"/>
                        <a:t>A</a:t>
                      </a:r>
                      <a:endParaRPr lang="zh-CN" altLang="en-US" sz="1600" dirty="0"/>
                    </a:p>
                  </a:txBody>
                  <a:tcPr anchor="ctr"/>
                </a:tc>
                <a:tc>
                  <a:txBody>
                    <a:bodyPr/>
                    <a:lstStyle/>
                    <a:p>
                      <a:pPr algn="ctr"/>
                      <a:r>
                        <a:rPr lang="zh-CN" altLang="en-US" sz="1600" dirty="0" smtClean="0"/>
                        <a:t>申请已确认</a:t>
                      </a:r>
                      <a:endParaRPr lang="zh-CN" altLang="en-US" sz="1600" dirty="0"/>
                    </a:p>
                  </a:txBody>
                  <a:tcPr anchor="ctr"/>
                </a:tc>
              </a:tr>
              <a:tr h="370840">
                <a:tc gridSpan="6">
                  <a:txBody>
                    <a:bodyPr/>
                    <a:lstStyle/>
                    <a:p>
                      <a:pPr algn="r"/>
                      <a:r>
                        <a:rPr lang="zh-CN" altLang="en-US" sz="1600" dirty="0" smtClean="0"/>
                        <a:t>总共</a:t>
                      </a:r>
                      <a:r>
                        <a:rPr lang="en-US" altLang="zh-CN" sz="1600" dirty="0" smtClean="0"/>
                        <a:t>1</a:t>
                      </a:r>
                      <a:r>
                        <a:rPr lang="zh-CN" altLang="en-US" sz="1600" dirty="0" smtClean="0"/>
                        <a:t>条记录 </a:t>
                      </a:r>
                      <a:r>
                        <a:rPr lang="en-US" altLang="zh-CN" sz="1600" dirty="0" smtClean="0"/>
                        <a:t>- </a:t>
                      </a:r>
                      <a:r>
                        <a:rPr lang="zh-CN" altLang="en-US" sz="1600" dirty="0" smtClean="0"/>
                        <a:t>当前页：</a:t>
                      </a:r>
                      <a:r>
                        <a:rPr lang="en-US" altLang="zh-CN" sz="1600" dirty="0" smtClean="0"/>
                        <a:t>1/1 [1]</a:t>
                      </a:r>
                      <a:endParaRPr lang="zh-CN" altLang="en-US" sz="1600" dirty="0"/>
                    </a:p>
                  </a:txBody>
                  <a:tcPr anchor="ctr">
                    <a:solidFill>
                      <a:schemeClr val="accent3"/>
                    </a:solidFill>
                  </a:tcPr>
                </a:tc>
                <a:tc hMerge="1">
                  <a:txBody>
                    <a:bodyPr/>
                    <a:lstStyle/>
                    <a:p>
                      <a:pPr algn="ctr"/>
                      <a:endParaRPr lang="zh-CN" altLang="en-US" sz="1600" dirty="0"/>
                    </a:p>
                  </a:txBody>
                  <a:tcPr anchor="ctr"/>
                </a:tc>
                <a:tc hMerge="1">
                  <a:txBody>
                    <a:bodyPr/>
                    <a:lstStyle/>
                    <a:p>
                      <a:pPr algn="ctr"/>
                      <a:endParaRPr lang="zh-CN" altLang="en-US" sz="1600" dirty="0"/>
                    </a:p>
                  </a:txBody>
                  <a:tcPr anchor="ctr"/>
                </a:tc>
                <a:tc hMerge="1">
                  <a:txBody>
                    <a:bodyPr/>
                    <a:lstStyle/>
                    <a:p>
                      <a:pPr algn="ctr"/>
                      <a:endParaRPr lang="zh-CN" altLang="en-US" sz="1600" dirty="0"/>
                    </a:p>
                  </a:txBody>
                  <a:tcPr anchor="ctr"/>
                </a:tc>
                <a:tc hMerge="1">
                  <a:txBody>
                    <a:bodyPr/>
                    <a:lstStyle/>
                    <a:p>
                      <a:pPr algn="ctr"/>
                      <a:endParaRPr lang="zh-CN" altLang="en-US" sz="1600" dirty="0"/>
                    </a:p>
                  </a:txBody>
                  <a:tcPr anchor="ctr"/>
                </a:tc>
                <a:tc hMerge="1">
                  <a:txBody>
                    <a:bodyPr/>
                    <a:lstStyle/>
                    <a:p>
                      <a:pPr algn="ctr"/>
                      <a:endParaRPr lang="zh-CN" altLang="en-US" sz="1600" dirty="0"/>
                    </a:p>
                  </a:txBody>
                  <a:tcPr anchor="ctr"/>
                </a:tc>
              </a:tr>
            </a:tbl>
          </a:graphicData>
        </a:graphic>
      </p:graphicFrame>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3320" y="4702770"/>
            <a:ext cx="2593975" cy="28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75648" y="4713882"/>
            <a:ext cx="525463" cy="26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97357" y="2564904"/>
            <a:ext cx="1990875" cy="369332"/>
          </a:xfrm>
          <a:prstGeom prst="rect">
            <a:avLst/>
          </a:prstGeom>
          <a:noFill/>
        </p:spPr>
        <p:txBody>
          <a:bodyPr wrap="square" rtlCol="0">
            <a:spAutoFit/>
          </a:bodyPr>
          <a:lstStyle/>
          <a:p>
            <a:r>
              <a:rPr lang="zh-CN" altLang="en-US" b="1" dirty="0" smtClean="0"/>
              <a:t>退换货单据列表：</a:t>
            </a:r>
            <a:endParaRPr lang="zh-CN" altLang="en-US" b="1" dirty="0"/>
          </a:p>
        </p:txBody>
      </p:sp>
      <p:sp>
        <p:nvSpPr>
          <p:cNvPr id="2" name="TextBox 1"/>
          <p:cNvSpPr txBox="1"/>
          <p:nvPr/>
        </p:nvSpPr>
        <p:spPr>
          <a:xfrm>
            <a:off x="24333" y="4702770"/>
            <a:ext cx="995437" cy="276999"/>
          </a:xfrm>
          <a:prstGeom prst="rect">
            <a:avLst/>
          </a:prstGeom>
          <a:noFill/>
        </p:spPr>
        <p:txBody>
          <a:bodyPr wrap="square" rtlCol="0">
            <a:spAutoFit/>
          </a:bodyPr>
          <a:lstStyle/>
          <a:p>
            <a:r>
              <a:rPr lang="zh-CN" altLang="en-US" sz="1200" dirty="0" smtClean="0"/>
              <a:t>退换货单号：</a:t>
            </a:r>
            <a:endParaRPr lang="zh-CN" altLang="en-US" sz="1200" dirty="0"/>
          </a:p>
        </p:txBody>
      </p:sp>
      <p:pic>
        <p:nvPicPr>
          <p:cNvPr id="10"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l="30073"/>
          <a:stretch/>
        </p:blipFill>
        <p:spPr bwMode="auto">
          <a:xfrm>
            <a:off x="1007096" y="4727426"/>
            <a:ext cx="1813884" cy="28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36342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845" y="-27384"/>
            <a:ext cx="1990875" cy="369332"/>
          </a:xfrm>
          <a:prstGeom prst="rect">
            <a:avLst/>
          </a:prstGeom>
          <a:noFill/>
        </p:spPr>
        <p:txBody>
          <a:bodyPr wrap="square" rtlCol="0">
            <a:spAutoFit/>
          </a:bodyPr>
          <a:lstStyle/>
          <a:p>
            <a:r>
              <a:rPr lang="zh-CN" altLang="en-US" b="1" dirty="0" smtClean="0"/>
              <a:t>退换货单据详情：</a:t>
            </a:r>
            <a:endParaRPr lang="zh-CN" altLang="en-US" b="1"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0615"/>
          <a:stretch/>
        </p:blipFill>
        <p:spPr bwMode="auto">
          <a:xfrm>
            <a:off x="0" y="297210"/>
            <a:ext cx="914400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0845" y="1412776"/>
            <a:ext cx="6023323" cy="307777"/>
          </a:xfrm>
          <a:prstGeom prst="rect">
            <a:avLst/>
          </a:prstGeom>
          <a:noFill/>
        </p:spPr>
        <p:txBody>
          <a:bodyPr wrap="square" rtlCol="0">
            <a:spAutoFit/>
          </a:bodyPr>
          <a:lstStyle/>
          <a:p>
            <a:r>
              <a:rPr lang="zh-CN" altLang="en-US" sz="1400" dirty="0" smtClean="0"/>
              <a:t>退换货单号：</a:t>
            </a:r>
            <a:r>
              <a:rPr lang="en-US" altLang="zh-CN" sz="1400" b="1" dirty="0" err="1" smtClean="0"/>
              <a:t>Txxxxxxxx</a:t>
            </a:r>
            <a:r>
              <a:rPr lang="en-US" altLang="zh-CN" sz="1400" dirty="0" smtClean="0"/>
              <a:t>    </a:t>
            </a:r>
            <a:r>
              <a:rPr lang="zh-CN" altLang="en-US" sz="1400" dirty="0" smtClean="0"/>
              <a:t>提交时间：</a:t>
            </a:r>
            <a:r>
              <a:rPr lang="en-US" altLang="zh-CN" sz="1400" dirty="0" smtClean="0"/>
              <a:t>2015-01-22 14:49:05.24</a:t>
            </a:r>
            <a:endParaRPr lang="zh-CN" altLang="en-US" sz="1400"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798137"/>
            <a:ext cx="171450" cy="22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79512" y="1778392"/>
            <a:ext cx="6624736" cy="307777"/>
          </a:xfrm>
          <a:prstGeom prst="rect">
            <a:avLst/>
          </a:prstGeom>
          <a:noFill/>
        </p:spPr>
        <p:txBody>
          <a:bodyPr wrap="square" rtlCol="0">
            <a:spAutoFit/>
          </a:bodyPr>
          <a:lstStyle/>
          <a:p>
            <a:r>
              <a:rPr lang="zh-CN" altLang="zh-CN" sz="1400" dirty="0" smtClean="0"/>
              <a:t>申请</a:t>
            </a:r>
            <a:r>
              <a:rPr lang="zh-CN" altLang="en-US" sz="1400" dirty="0" smtClean="0"/>
              <a:t>已递交              </a:t>
            </a:r>
            <a:r>
              <a:rPr lang="zh-CN" altLang="zh-CN" sz="1400" dirty="0" smtClean="0"/>
              <a:t>申请</a:t>
            </a:r>
            <a:r>
              <a:rPr lang="zh-CN" altLang="en-US" sz="1400" dirty="0" smtClean="0"/>
              <a:t>已受理         </a:t>
            </a:r>
            <a:r>
              <a:rPr lang="zh-CN" altLang="zh-CN" sz="1400" dirty="0" smtClean="0"/>
              <a:t>申请已确认</a:t>
            </a:r>
            <a:r>
              <a:rPr lang="en-US" altLang="zh-CN" sz="1400" dirty="0" smtClean="0"/>
              <a:t>          </a:t>
            </a:r>
            <a:r>
              <a:rPr lang="zh-CN" altLang="en-US" sz="1400" dirty="0" smtClean="0"/>
              <a:t>客户已退货       </a:t>
            </a:r>
            <a:r>
              <a:rPr lang="en-US" altLang="zh-CN" sz="1400" dirty="0" smtClean="0"/>
              <a:t>       </a:t>
            </a:r>
            <a:r>
              <a:rPr lang="zh-CN" altLang="en-US" sz="1400" dirty="0" smtClean="0"/>
              <a:t>申请</a:t>
            </a:r>
            <a:r>
              <a:rPr lang="zh-CN" altLang="zh-CN" sz="1400" dirty="0" smtClean="0"/>
              <a:t>已</a:t>
            </a:r>
            <a:r>
              <a:rPr lang="zh-CN" altLang="en-US" sz="1400" dirty="0" smtClean="0"/>
              <a:t>完成</a:t>
            </a:r>
            <a:endParaRPr lang="zh-CN" altLang="en-US" sz="1400"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6328" y="1798137"/>
            <a:ext cx="171450" cy="22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0464" y="1798137"/>
            <a:ext cx="171450" cy="22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0531" y="1817980"/>
            <a:ext cx="171450" cy="22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7449" y="1740173"/>
            <a:ext cx="1450975" cy="32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3" name="表格 12"/>
          <p:cNvGraphicFramePr>
            <a:graphicFrameLocks noGrp="1"/>
          </p:cNvGraphicFramePr>
          <p:nvPr>
            <p:extLst>
              <p:ext uri="{D42A27DB-BD31-4B8C-83A1-F6EECF244321}">
                <p14:modId xmlns:p14="http://schemas.microsoft.com/office/powerpoint/2010/main" val="553405138"/>
              </p:ext>
            </p:extLst>
          </p:nvPr>
        </p:nvGraphicFramePr>
        <p:xfrm>
          <a:off x="171421" y="5327484"/>
          <a:ext cx="3392467" cy="1301488"/>
        </p:xfrm>
        <a:graphic>
          <a:graphicData uri="http://schemas.openxmlformats.org/drawingml/2006/table">
            <a:tbl>
              <a:tblPr>
                <a:tableStyleId>{5940675A-B579-460E-94D1-54222C63F5DA}</a:tableStyleId>
              </a:tblPr>
              <a:tblGrid>
                <a:gridCol w="1304235"/>
                <a:gridCol w="2088232"/>
              </a:tblGrid>
              <a:tr h="288032">
                <a:tc>
                  <a:txBody>
                    <a:bodyPr/>
                    <a:lstStyle/>
                    <a:p>
                      <a:pPr algn="l">
                        <a:spcAft>
                          <a:spcPts val="0"/>
                        </a:spcAft>
                      </a:pPr>
                      <a:r>
                        <a:rPr lang="zh-CN" altLang="en-US" sz="1400" b="1" kern="100" dirty="0" smtClean="0">
                          <a:effectLst/>
                          <a:latin typeface="Times New Roman"/>
                          <a:ea typeface="宋体"/>
                        </a:rPr>
                        <a:t>售后处理</a:t>
                      </a:r>
                      <a:endParaRPr lang="zh-CN" sz="1400" b="1" kern="100" dirty="0">
                        <a:effectLst/>
                        <a:latin typeface="Times New Roman"/>
                        <a:ea typeface="宋体"/>
                      </a:endParaRPr>
                    </a:p>
                  </a:txBody>
                  <a:tcPr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spcAft>
                          <a:spcPts val="0"/>
                        </a:spcAft>
                      </a:pPr>
                      <a:endParaRPr lang="zh-CN" sz="1400" kern="100" dirty="0">
                        <a:effectLst/>
                        <a:latin typeface="Times New Roman"/>
                        <a:ea typeface="宋体"/>
                      </a:endParaRPr>
                    </a:p>
                  </a:txBody>
                  <a:tcPr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3364">
                <a:tc>
                  <a:txBody>
                    <a:bodyPr/>
                    <a:lstStyle/>
                    <a:p>
                      <a:pPr algn="l">
                        <a:spcAft>
                          <a:spcPts val="0"/>
                        </a:spcAft>
                      </a:pPr>
                      <a:r>
                        <a:rPr lang="zh-CN" altLang="en-US" sz="1200" kern="100" dirty="0" smtClean="0">
                          <a:effectLst/>
                          <a:latin typeface="Times New Roman"/>
                          <a:ea typeface="宋体"/>
                        </a:rPr>
                        <a:t>小组：</a:t>
                      </a:r>
                      <a:endParaRPr lang="zh-CN" sz="1200" kern="100" dirty="0">
                        <a:effectLst/>
                        <a:latin typeface="Times New Roman"/>
                        <a:ea typeface="宋体"/>
                      </a:endParaRPr>
                    </a:p>
                  </a:txBody>
                  <a:tcPr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a:spcAft>
                          <a:spcPts val="0"/>
                        </a:spcAft>
                      </a:pPr>
                      <a:r>
                        <a:rPr lang="en-US" altLang="zh-CN" sz="1200" kern="100" dirty="0" smtClean="0">
                          <a:effectLst/>
                          <a:latin typeface="Times New Roman"/>
                          <a:ea typeface="宋体"/>
                        </a:rPr>
                        <a:t>A</a:t>
                      </a:r>
                      <a:endParaRPr lang="zh-CN" sz="1200" kern="100" dirty="0">
                        <a:effectLst/>
                        <a:latin typeface="Times New Roman"/>
                        <a:ea typeface="宋体"/>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3364">
                <a:tc>
                  <a:txBody>
                    <a:bodyPr/>
                    <a:lstStyle/>
                    <a:p>
                      <a:pPr algn="l">
                        <a:spcAft>
                          <a:spcPts val="0"/>
                        </a:spcAft>
                      </a:pPr>
                      <a:r>
                        <a:rPr lang="zh-CN" altLang="en-US" sz="1200" kern="100" dirty="0" smtClean="0">
                          <a:effectLst/>
                          <a:latin typeface="Times New Roman"/>
                          <a:ea typeface="宋体"/>
                        </a:rPr>
                        <a:t>相关信息：</a:t>
                      </a:r>
                      <a:endParaRPr lang="zh-CN" sz="1200" kern="100" dirty="0">
                        <a:effectLst/>
                        <a:latin typeface="Times New Roman"/>
                        <a:ea typeface="宋体"/>
                      </a:endParaRPr>
                    </a:p>
                  </a:txBody>
                  <a:tcPr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a:spcAft>
                          <a:spcPts val="0"/>
                        </a:spcAft>
                      </a:pPr>
                      <a:endParaRPr lang="zh-CN" sz="1200" kern="100" dirty="0">
                        <a:effectLst/>
                        <a:latin typeface="Times New Roman"/>
                        <a:ea typeface="宋体"/>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3364">
                <a:tc>
                  <a:txBody>
                    <a:bodyPr/>
                    <a:lstStyle/>
                    <a:p>
                      <a:pPr algn="l">
                        <a:spcAft>
                          <a:spcPts val="0"/>
                        </a:spcAft>
                      </a:pPr>
                      <a:r>
                        <a:rPr lang="zh-CN" altLang="en-US" sz="1200" kern="100" dirty="0" smtClean="0">
                          <a:effectLst/>
                          <a:latin typeface="Times New Roman"/>
                          <a:ea typeface="宋体"/>
                        </a:rPr>
                        <a:t>处理结果：</a:t>
                      </a:r>
                      <a:endParaRPr lang="zh-CN" sz="1200" kern="100" dirty="0">
                        <a:effectLst/>
                        <a:latin typeface="Times New Roman"/>
                        <a:ea typeface="宋体"/>
                      </a:endParaRP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spcAft>
                          <a:spcPts val="0"/>
                        </a:spcAft>
                      </a:pPr>
                      <a:r>
                        <a:rPr lang="en-US" altLang="zh-CN" sz="1200" kern="100" dirty="0" smtClean="0">
                          <a:effectLst/>
                          <a:latin typeface="Times New Roman"/>
                          <a:ea typeface="宋体"/>
                        </a:rPr>
                        <a:t>     </a:t>
                      </a:r>
                      <a:r>
                        <a:rPr lang="zh-CN" altLang="en-US" sz="1200" kern="100" dirty="0" smtClean="0">
                          <a:effectLst/>
                          <a:latin typeface="Times New Roman"/>
                          <a:ea typeface="宋体"/>
                        </a:rPr>
                        <a:t>同意              不同意</a:t>
                      </a:r>
                      <a:endParaRPr lang="zh-CN" sz="1200" kern="100" dirty="0">
                        <a:effectLst/>
                        <a:latin typeface="Times New Roman"/>
                        <a:ea typeface="宋体"/>
                      </a:endParaRPr>
                    </a:p>
                  </a:txBody>
                  <a:tcPr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2533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00" dirty="0" smtClean="0">
                          <a:effectLst/>
                          <a:latin typeface="Times New Roman"/>
                          <a:ea typeface="+mn-ea"/>
                        </a:rPr>
                        <a:t>客服备注：</a:t>
                      </a:r>
                      <a:endParaRPr lang="zh-CN" altLang="zh-CN" sz="1200" kern="100" dirty="0" smtClean="0">
                        <a:effectLst/>
                        <a:latin typeface="Times New Roman"/>
                        <a:ea typeface="+mn-ea"/>
                      </a:endParaRP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spcAft>
                          <a:spcPts val="0"/>
                        </a:spcAft>
                      </a:pPr>
                      <a:endParaRPr lang="zh-CN" sz="1200" kern="100" dirty="0">
                        <a:effectLst/>
                        <a:latin typeface="Times New Roman"/>
                        <a:ea typeface="宋体"/>
                      </a:endParaRP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8" name="矩形 7"/>
          <p:cNvSpPr/>
          <p:nvPr/>
        </p:nvSpPr>
        <p:spPr>
          <a:xfrm>
            <a:off x="1547664" y="6393905"/>
            <a:ext cx="3240360" cy="347464"/>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aphicFrame>
        <p:nvGraphicFramePr>
          <p:cNvPr id="14" name="表格 13"/>
          <p:cNvGraphicFramePr>
            <a:graphicFrameLocks noGrp="1"/>
          </p:cNvGraphicFramePr>
          <p:nvPr>
            <p:extLst>
              <p:ext uri="{D42A27DB-BD31-4B8C-83A1-F6EECF244321}">
                <p14:modId xmlns:p14="http://schemas.microsoft.com/office/powerpoint/2010/main" val="4126626666"/>
              </p:ext>
            </p:extLst>
          </p:nvPr>
        </p:nvGraphicFramePr>
        <p:xfrm>
          <a:off x="323528" y="3068960"/>
          <a:ext cx="6624736" cy="597664"/>
        </p:xfrm>
        <a:graphic>
          <a:graphicData uri="http://schemas.openxmlformats.org/drawingml/2006/table">
            <a:tbl>
              <a:tblPr>
                <a:tableStyleId>{5940675A-B579-460E-94D1-54222C63F5DA}</a:tableStyleId>
              </a:tblPr>
              <a:tblGrid>
                <a:gridCol w="1656184"/>
                <a:gridCol w="1656184"/>
                <a:gridCol w="1656184"/>
                <a:gridCol w="1656184"/>
              </a:tblGrid>
              <a:tr h="298832">
                <a:tc>
                  <a:txBody>
                    <a:bodyPr/>
                    <a:lstStyle/>
                    <a:p>
                      <a:pPr algn="ctr"/>
                      <a:r>
                        <a:rPr lang="zh-CN" altLang="en-US" sz="1200" b="1" dirty="0" smtClean="0"/>
                        <a:t>产品编号</a:t>
                      </a:r>
                      <a:endParaRPr lang="zh-CN" altLang="en-US" sz="1200" b="1" dirty="0"/>
                    </a:p>
                  </a:txBody>
                  <a:tcPr/>
                </a:tc>
                <a:tc>
                  <a:txBody>
                    <a:bodyPr/>
                    <a:lstStyle/>
                    <a:p>
                      <a:pPr algn="ctr"/>
                      <a:r>
                        <a:rPr lang="zh-CN" altLang="en-US" sz="1200" b="1" dirty="0" smtClean="0"/>
                        <a:t>产品名称</a:t>
                      </a:r>
                      <a:endParaRPr lang="zh-CN" altLang="en-US" sz="1200" b="1" dirty="0"/>
                    </a:p>
                  </a:txBody>
                  <a:tcPr/>
                </a:tc>
                <a:tc>
                  <a:txBody>
                    <a:bodyPr/>
                    <a:lstStyle/>
                    <a:p>
                      <a:pPr algn="ctr"/>
                      <a:r>
                        <a:rPr lang="zh-CN" altLang="en-US" sz="1200" b="1" dirty="0" smtClean="0"/>
                        <a:t>批号</a:t>
                      </a:r>
                      <a:endParaRPr lang="zh-CN" altLang="en-US" sz="1200" b="1" dirty="0"/>
                    </a:p>
                  </a:txBody>
                  <a:tcPr/>
                </a:tc>
                <a:tc>
                  <a:txBody>
                    <a:bodyPr/>
                    <a:lstStyle/>
                    <a:p>
                      <a:pPr algn="ctr"/>
                      <a:r>
                        <a:rPr lang="zh-CN" altLang="en-US" sz="1200" b="1" dirty="0" smtClean="0"/>
                        <a:t>退货数量</a:t>
                      </a:r>
                      <a:endParaRPr lang="zh-CN" altLang="en-US" sz="1200" b="1" dirty="0"/>
                    </a:p>
                  </a:txBody>
                  <a:tcPr/>
                </a:tc>
              </a:tr>
              <a:tr h="298832">
                <a:tc>
                  <a:txBody>
                    <a:bodyPr/>
                    <a:lstStyle/>
                    <a:p>
                      <a:pPr algn="ctr"/>
                      <a:endParaRPr lang="zh-CN" altLang="en-US" sz="1200" dirty="0"/>
                    </a:p>
                  </a:txBody>
                  <a:tcPr/>
                </a:tc>
                <a:tc>
                  <a:txBody>
                    <a:bodyPr/>
                    <a:lstStyle/>
                    <a:p>
                      <a:pPr algn="ctr"/>
                      <a:endParaRPr lang="zh-CN" altLang="en-US" sz="1200" dirty="0"/>
                    </a:p>
                  </a:txBody>
                  <a:tcPr/>
                </a:tc>
                <a:tc>
                  <a:txBody>
                    <a:bodyPr/>
                    <a:lstStyle/>
                    <a:p>
                      <a:pPr algn="ctr"/>
                      <a:endParaRPr lang="zh-CN" altLang="en-US" sz="1200" dirty="0"/>
                    </a:p>
                  </a:txBody>
                  <a:tcPr/>
                </a:tc>
                <a:tc>
                  <a:txBody>
                    <a:bodyPr/>
                    <a:lstStyle/>
                    <a:p>
                      <a:pPr algn="ctr"/>
                      <a:endParaRPr lang="zh-CN" altLang="en-US" sz="1200" dirty="0"/>
                    </a:p>
                  </a:txBody>
                  <a:tcPr/>
                </a:tc>
              </a:tr>
            </a:tbl>
          </a:graphicData>
        </a:graphic>
      </p:graphicFrame>
      <p:sp>
        <p:nvSpPr>
          <p:cNvPr id="15" name="TextBox 14"/>
          <p:cNvSpPr txBox="1"/>
          <p:nvPr/>
        </p:nvSpPr>
        <p:spPr>
          <a:xfrm>
            <a:off x="179511" y="2132856"/>
            <a:ext cx="3862355" cy="276999"/>
          </a:xfrm>
          <a:prstGeom prst="rect">
            <a:avLst/>
          </a:prstGeom>
          <a:noFill/>
        </p:spPr>
        <p:txBody>
          <a:bodyPr wrap="square" rtlCol="0">
            <a:spAutoFit/>
          </a:bodyPr>
          <a:lstStyle/>
          <a:p>
            <a:r>
              <a:rPr lang="zh-CN" altLang="en-US" sz="1200" dirty="0" smtClean="0"/>
              <a:t>订单号</a:t>
            </a:r>
            <a:r>
              <a:rPr lang="en-US" altLang="zh-CN" sz="1200" dirty="0" smtClean="0">
                <a:solidFill>
                  <a:srgbClr val="FF0000"/>
                </a:solidFill>
              </a:rPr>
              <a:t>*</a:t>
            </a:r>
            <a:r>
              <a:rPr lang="zh-CN" altLang="en-US" sz="1200" dirty="0" smtClean="0"/>
              <a:t>：                          </a:t>
            </a:r>
            <a:r>
              <a:rPr lang="en-US" altLang="zh-CN" sz="1200" dirty="0" smtClean="0"/>
              <a:t>w2015xxxxxxxxxxxxxxxxxx</a:t>
            </a:r>
            <a:endParaRPr lang="zh-CN" altLang="en-US" sz="1200" dirty="0"/>
          </a:p>
        </p:txBody>
      </p:sp>
      <p:sp>
        <p:nvSpPr>
          <p:cNvPr id="16" name="TextBox 15"/>
          <p:cNvSpPr txBox="1"/>
          <p:nvPr/>
        </p:nvSpPr>
        <p:spPr>
          <a:xfrm>
            <a:off x="179512" y="2348880"/>
            <a:ext cx="3060340" cy="276999"/>
          </a:xfrm>
          <a:prstGeom prst="rect">
            <a:avLst/>
          </a:prstGeom>
          <a:noFill/>
        </p:spPr>
        <p:txBody>
          <a:bodyPr wrap="square" rtlCol="0">
            <a:spAutoFit/>
          </a:bodyPr>
          <a:lstStyle/>
          <a:p>
            <a:r>
              <a:rPr lang="zh-CN" altLang="en-US" sz="1200" dirty="0" smtClean="0"/>
              <a:t>联系人</a:t>
            </a:r>
            <a:r>
              <a:rPr lang="en-US" altLang="zh-CN" sz="1200" dirty="0">
                <a:solidFill>
                  <a:srgbClr val="FF0000"/>
                </a:solidFill>
              </a:rPr>
              <a:t>* </a:t>
            </a:r>
            <a:r>
              <a:rPr lang="zh-CN" altLang="en-US" sz="1200" dirty="0" smtClean="0"/>
              <a:t>：                          </a:t>
            </a:r>
            <a:r>
              <a:rPr lang="en-US" altLang="zh-CN" sz="1200" dirty="0" smtClean="0"/>
              <a:t>xxx</a:t>
            </a:r>
            <a:endParaRPr lang="zh-CN" altLang="en-US" sz="1200" dirty="0"/>
          </a:p>
        </p:txBody>
      </p:sp>
      <p:sp>
        <p:nvSpPr>
          <p:cNvPr id="17" name="TextBox 16"/>
          <p:cNvSpPr txBox="1"/>
          <p:nvPr/>
        </p:nvSpPr>
        <p:spPr>
          <a:xfrm>
            <a:off x="179512" y="2564904"/>
            <a:ext cx="3456384" cy="276999"/>
          </a:xfrm>
          <a:prstGeom prst="rect">
            <a:avLst/>
          </a:prstGeom>
          <a:noFill/>
        </p:spPr>
        <p:txBody>
          <a:bodyPr wrap="square" rtlCol="0">
            <a:spAutoFit/>
          </a:bodyPr>
          <a:lstStyle/>
          <a:p>
            <a:r>
              <a:rPr lang="zh-CN" altLang="en-US" sz="1200" dirty="0" smtClean="0"/>
              <a:t>联系电话</a:t>
            </a:r>
            <a:r>
              <a:rPr lang="en-US" altLang="zh-CN" sz="1200" dirty="0">
                <a:solidFill>
                  <a:srgbClr val="FF0000"/>
                </a:solidFill>
              </a:rPr>
              <a:t>* </a:t>
            </a:r>
            <a:r>
              <a:rPr lang="zh-CN" altLang="en-US" sz="1200" dirty="0" smtClean="0"/>
              <a:t>：                      </a:t>
            </a:r>
            <a:r>
              <a:rPr lang="en-US" altLang="zh-CN" sz="1200" dirty="0" smtClean="0"/>
              <a:t>1xxxxxxxxxxx</a:t>
            </a:r>
            <a:endParaRPr lang="zh-CN" altLang="en-US" sz="1200" dirty="0"/>
          </a:p>
        </p:txBody>
      </p:sp>
      <p:sp>
        <p:nvSpPr>
          <p:cNvPr id="18" name="TextBox 17"/>
          <p:cNvSpPr txBox="1"/>
          <p:nvPr/>
        </p:nvSpPr>
        <p:spPr>
          <a:xfrm>
            <a:off x="179512" y="2780928"/>
            <a:ext cx="936104" cy="276999"/>
          </a:xfrm>
          <a:prstGeom prst="rect">
            <a:avLst/>
          </a:prstGeom>
          <a:noFill/>
        </p:spPr>
        <p:txBody>
          <a:bodyPr wrap="square" rtlCol="0">
            <a:spAutoFit/>
          </a:bodyPr>
          <a:lstStyle/>
          <a:p>
            <a:r>
              <a:rPr lang="zh-CN" altLang="en-US" sz="1200" dirty="0" smtClean="0"/>
              <a:t>所退商品：</a:t>
            </a:r>
            <a:endParaRPr lang="zh-CN" altLang="en-US" sz="1200" dirty="0"/>
          </a:p>
        </p:txBody>
      </p:sp>
      <p:sp>
        <p:nvSpPr>
          <p:cNvPr id="19" name="TextBox 18"/>
          <p:cNvSpPr txBox="1"/>
          <p:nvPr/>
        </p:nvSpPr>
        <p:spPr>
          <a:xfrm>
            <a:off x="179512" y="3717032"/>
            <a:ext cx="6768752" cy="276999"/>
          </a:xfrm>
          <a:prstGeom prst="rect">
            <a:avLst/>
          </a:prstGeom>
          <a:noFill/>
        </p:spPr>
        <p:txBody>
          <a:bodyPr wrap="square" rtlCol="0">
            <a:spAutoFit/>
          </a:bodyPr>
          <a:lstStyle/>
          <a:p>
            <a:r>
              <a:rPr lang="zh-CN" altLang="en-US" sz="1200" dirty="0" smtClean="0"/>
              <a:t>退货退款原因</a:t>
            </a:r>
            <a:r>
              <a:rPr lang="en-US" altLang="zh-CN" sz="1200" dirty="0">
                <a:solidFill>
                  <a:srgbClr val="FF0000"/>
                </a:solidFill>
              </a:rPr>
              <a:t>* </a:t>
            </a:r>
            <a:r>
              <a:rPr lang="zh-CN" altLang="en-US" sz="1200" dirty="0" smtClean="0"/>
              <a:t>：               退运费</a:t>
            </a:r>
            <a:endParaRPr lang="zh-CN" altLang="en-US" sz="1200" dirty="0"/>
          </a:p>
        </p:txBody>
      </p:sp>
      <p:sp>
        <p:nvSpPr>
          <p:cNvPr id="20" name="TextBox 19"/>
          <p:cNvSpPr txBox="1"/>
          <p:nvPr/>
        </p:nvSpPr>
        <p:spPr>
          <a:xfrm>
            <a:off x="179512" y="3933056"/>
            <a:ext cx="5040560" cy="276999"/>
          </a:xfrm>
          <a:prstGeom prst="rect">
            <a:avLst/>
          </a:prstGeom>
          <a:noFill/>
        </p:spPr>
        <p:txBody>
          <a:bodyPr wrap="square" rtlCol="0">
            <a:spAutoFit/>
          </a:bodyPr>
          <a:lstStyle/>
          <a:p>
            <a:r>
              <a:rPr lang="zh-CN" altLang="en-US" sz="1200" dirty="0" smtClean="0"/>
              <a:t>退货退款说明：                 </a:t>
            </a:r>
            <a:r>
              <a:rPr lang="en-US" altLang="zh-CN" sz="1200" dirty="0" err="1" smtClean="0"/>
              <a:t>xxxxxxxxxxxxxxxxxxxxxxxxxxxxxxxxxxxxxx</a:t>
            </a:r>
            <a:endParaRPr lang="zh-CN" altLang="en-US" sz="1200" dirty="0"/>
          </a:p>
        </p:txBody>
      </p:sp>
      <p:sp>
        <p:nvSpPr>
          <p:cNvPr id="26" name="TextBox 25"/>
          <p:cNvSpPr txBox="1"/>
          <p:nvPr/>
        </p:nvSpPr>
        <p:spPr>
          <a:xfrm>
            <a:off x="179512" y="4149080"/>
            <a:ext cx="4248472" cy="276999"/>
          </a:xfrm>
          <a:prstGeom prst="rect">
            <a:avLst/>
          </a:prstGeom>
          <a:noFill/>
        </p:spPr>
        <p:txBody>
          <a:bodyPr wrap="square" rtlCol="0">
            <a:spAutoFit/>
          </a:bodyPr>
          <a:lstStyle/>
          <a:p>
            <a:r>
              <a:rPr lang="zh-CN" altLang="en-US" sz="1200" dirty="0"/>
              <a:t>附件上传</a:t>
            </a:r>
            <a:r>
              <a:rPr lang="zh-CN" altLang="en-US" sz="1200" dirty="0" smtClean="0"/>
              <a:t>：                          查看</a:t>
            </a:r>
            <a:r>
              <a:rPr lang="zh-CN" altLang="en-US" sz="1200" dirty="0"/>
              <a:t>详情</a:t>
            </a:r>
            <a:r>
              <a:rPr lang="en-US" altLang="zh-CN" sz="1200" dirty="0" smtClean="0"/>
              <a:t>&gt;&gt;</a:t>
            </a:r>
            <a:endParaRPr lang="en-US" altLang="zh-CN" sz="1200" dirty="0"/>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4048" y="6309320"/>
            <a:ext cx="428625"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8232" y="6165304"/>
            <a:ext cx="171450" cy="22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4326" y="6165304"/>
            <a:ext cx="171450" cy="22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0670" y="1798137"/>
            <a:ext cx="171450" cy="22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TextBox 24"/>
          <p:cNvSpPr txBox="1"/>
          <p:nvPr/>
        </p:nvSpPr>
        <p:spPr>
          <a:xfrm>
            <a:off x="179512" y="4592161"/>
            <a:ext cx="1728193" cy="276999"/>
          </a:xfrm>
          <a:prstGeom prst="rect">
            <a:avLst/>
          </a:prstGeom>
          <a:noFill/>
        </p:spPr>
        <p:txBody>
          <a:bodyPr wrap="square" rtlCol="0">
            <a:spAutoFit/>
          </a:bodyPr>
          <a:lstStyle/>
          <a:p>
            <a:r>
              <a:rPr lang="zh-CN" altLang="en-US" sz="1200" dirty="0" smtClean="0"/>
              <a:t>退货快递或物流公司</a:t>
            </a:r>
            <a:r>
              <a:rPr lang="en-US" altLang="zh-CN" sz="1200" dirty="0" smtClean="0">
                <a:solidFill>
                  <a:srgbClr val="FF0000"/>
                </a:solidFill>
              </a:rPr>
              <a:t>*</a:t>
            </a:r>
            <a:r>
              <a:rPr lang="zh-CN" altLang="en-US" sz="1200" dirty="0" smtClean="0"/>
              <a:t>：</a:t>
            </a:r>
            <a:endParaRPr lang="zh-CN" altLang="en-US" sz="1200" dirty="0"/>
          </a:p>
        </p:txBody>
      </p:sp>
      <p:sp>
        <p:nvSpPr>
          <p:cNvPr id="27" name="TextBox 26"/>
          <p:cNvSpPr txBox="1"/>
          <p:nvPr/>
        </p:nvSpPr>
        <p:spPr>
          <a:xfrm>
            <a:off x="179512" y="4848835"/>
            <a:ext cx="1728193" cy="276999"/>
          </a:xfrm>
          <a:prstGeom prst="rect">
            <a:avLst/>
          </a:prstGeom>
          <a:noFill/>
        </p:spPr>
        <p:txBody>
          <a:bodyPr wrap="square" rtlCol="0">
            <a:spAutoFit/>
          </a:bodyPr>
          <a:lstStyle/>
          <a:p>
            <a:r>
              <a:rPr lang="zh-CN" altLang="en-US" sz="1200" dirty="0" smtClean="0"/>
              <a:t>快递或物流单号</a:t>
            </a:r>
            <a:r>
              <a:rPr lang="en-US" altLang="zh-CN" sz="1200" dirty="0" smtClean="0">
                <a:solidFill>
                  <a:srgbClr val="FF0000"/>
                </a:solidFill>
              </a:rPr>
              <a:t>* </a:t>
            </a:r>
            <a:r>
              <a:rPr lang="zh-CN" altLang="en-US" sz="1200" dirty="0" smtClean="0"/>
              <a:t>：</a:t>
            </a:r>
            <a:endParaRPr lang="zh-CN" altLang="en-US" sz="1200" dirty="0"/>
          </a:p>
        </p:txBody>
      </p:sp>
      <p:sp>
        <p:nvSpPr>
          <p:cNvPr id="28" name="TextBox 27"/>
          <p:cNvSpPr txBox="1"/>
          <p:nvPr/>
        </p:nvSpPr>
        <p:spPr>
          <a:xfrm>
            <a:off x="179513" y="5096217"/>
            <a:ext cx="936104" cy="276999"/>
          </a:xfrm>
          <a:prstGeom prst="rect">
            <a:avLst/>
          </a:prstGeom>
          <a:noFill/>
        </p:spPr>
        <p:txBody>
          <a:bodyPr wrap="square" rtlCol="0">
            <a:spAutoFit/>
          </a:bodyPr>
          <a:lstStyle/>
          <a:p>
            <a:r>
              <a:rPr lang="zh-CN" altLang="en-US" sz="1200" dirty="0" smtClean="0"/>
              <a:t>退货备注</a:t>
            </a:r>
            <a:r>
              <a:rPr lang="en-US" altLang="zh-CN" sz="1200" dirty="0" smtClean="0">
                <a:solidFill>
                  <a:srgbClr val="FF0000"/>
                </a:solidFill>
              </a:rPr>
              <a:t> </a:t>
            </a:r>
            <a:r>
              <a:rPr lang="zh-CN" altLang="en-US" sz="1200" dirty="0" smtClean="0"/>
              <a:t>：</a:t>
            </a:r>
            <a:endParaRPr lang="zh-CN" altLang="en-US" sz="1200" dirty="0"/>
          </a:p>
        </p:txBody>
      </p:sp>
      <p:sp>
        <p:nvSpPr>
          <p:cNvPr id="29" name="TextBox 28"/>
          <p:cNvSpPr txBox="1"/>
          <p:nvPr/>
        </p:nvSpPr>
        <p:spPr>
          <a:xfrm>
            <a:off x="3707904" y="5888305"/>
            <a:ext cx="1152128" cy="276999"/>
          </a:xfrm>
          <a:prstGeom prst="rect">
            <a:avLst/>
          </a:prstGeom>
          <a:noFill/>
        </p:spPr>
        <p:txBody>
          <a:bodyPr wrap="square" rtlCol="0">
            <a:spAutoFit/>
          </a:bodyPr>
          <a:lstStyle/>
          <a:p>
            <a:r>
              <a:rPr lang="zh-CN" altLang="en-US" sz="1200" dirty="0" smtClean="0">
                <a:solidFill>
                  <a:srgbClr val="FF0000"/>
                </a:solidFill>
              </a:rPr>
              <a:t>（前台不显示）</a:t>
            </a:r>
            <a:endParaRPr lang="zh-CN" altLang="en-US" sz="1200" dirty="0">
              <a:solidFill>
                <a:srgbClr val="FF0000"/>
              </a:solidFill>
            </a:endParaRPr>
          </a:p>
        </p:txBody>
      </p:sp>
      <p:sp>
        <p:nvSpPr>
          <p:cNvPr id="31" name="TextBox 30"/>
          <p:cNvSpPr txBox="1"/>
          <p:nvPr/>
        </p:nvSpPr>
        <p:spPr>
          <a:xfrm>
            <a:off x="5292080" y="6536377"/>
            <a:ext cx="1512168" cy="276999"/>
          </a:xfrm>
          <a:prstGeom prst="rect">
            <a:avLst/>
          </a:prstGeom>
          <a:noFill/>
        </p:spPr>
        <p:txBody>
          <a:bodyPr wrap="square" rtlCol="0">
            <a:spAutoFit/>
          </a:bodyPr>
          <a:lstStyle/>
          <a:p>
            <a:r>
              <a:rPr lang="zh-CN" altLang="en-US" sz="1200" dirty="0" smtClean="0">
                <a:solidFill>
                  <a:srgbClr val="FF0000"/>
                </a:solidFill>
              </a:rPr>
              <a:t>（前台显示）</a:t>
            </a:r>
            <a:endParaRPr lang="zh-CN" altLang="en-US" sz="1200" dirty="0">
              <a:solidFill>
                <a:srgbClr val="FF0000"/>
              </a:solidFill>
            </a:endParaRPr>
          </a:p>
        </p:txBody>
      </p:sp>
      <p:sp>
        <p:nvSpPr>
          <p:cNvPr id="34" name="TextBox 33"/>
          <p:cNvSpPr txBox="1"/>
          <p:nvPr/>
        </p:nvSpPr>
        <p:spPr>
          <a:xfrm>
            <a:off x="179512" y="4365104"/>
            <a:ext cx="1728193" cy="276999"/>
          </a:xfrm>
          <a:prstGeom prst="rect">
            <a:avLst/>
          </a:prstGeom>
          <a:noFill/>
        </p:spPr>
        <p:txBody>
          <a:bodyPr wrap="square" rtlCol="0">
            <a:spAutoFit/>
          </a:bodyPr>
          <a:lstStyle/>
          <a:p>
            <a:r>
              <a:rPr lang="zh-CN" altLang="en-US" sz="1200" dirty="0" smtClean="0"/>
              <a:t>补充说明：</a:t>
            </a:r>
            <a:endParaRPr lang="zh-CN" altLang="en-US" sz="1200" dirty="0"/>
          </a:p>
        </p:txBody>
      </p:sp>
    </p:spTree>
    <p:extLst>
      <p:ext uri="{BB962C8B-B14F-4D97-AF65-F5344CB8AC3E}">
        <p14:creationId xmlns:p14="http://schemas.microsoft.com/office/powerpoint/2010/main" val="3232896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646331"/>
          </a:xfrm>
          <a:prstGeom prst="rect">
            <a:avLst/>
          </a:prstGeom>
          <a:noFill/>
        </p:spPr>
        <p:txBody>
          <a:bodyPr wrap="square" rtlCol="0">
            <a:spAutoFit/>
          </a:bodyPr>
          <a:lstStyle/>
          <a:p>
            <a:pPr lvl="0"/>
            <a:r>
              <a:rPr lang="zh-CN" altLang="en-US" dirty="0" smtClean="0">
                <a:solidFill>
                  <a:schemeClr val="accent1"/>
                </a:solidFill>
              </a:rPr>
              <a:t>前台我的账户页面：</a:t>
            </a:r>
            <a:r>
              <a:rPr lang="zh-CN" altLang="en-US" dirty="0" smtClean="0"/>
              <a:t>“我的账户”下新增“售后申请”，点击“我要申请”跳转至退货订单列表，点击“我要查询”跳转至历史记录。</a:t>
            </a:r>
            <a:endParaRPr lang="en-US" altLang="zh-CN" dirty="0" smtClean="0"/>
          </a:p>
        </p:txBody>
      </p:sp>
      <p:grpSp>
        <p:nvGrpSpPr>
          <p:cNvPr id="6" name="组合 5"/>
          <p:cNvGrpSpPr/>
          <p:nvPr/>
        </p:nvGrpSpPr>
        <p:grpSpPr>
          <a:xfrm>
            <a:off x="107504" y="620688"/>
            <a:ext cx="9036496" cy="3004177"/>
            <a:chOff x="107504" y="1072896"/>
            <a:chExt cx="9036496" cy="3004177"/>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7430"/>
            <a:stretch/>
          </p:blipFill>
          <p:spPr bwMode="auto">
            <a:xfrm>
              <a:off x="1547664" y="1072896"/>
              <a:ext cx="7596336" cy="1005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21225"/>
            <a:stretch/>
          </p:blipFill>
          <p:spPr bwMode="auto">
            <a:xfrm>
              <a:off x="107504" y="1072896"/>
              <a:ext cx="1636288" cy="1411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95536" y="2484001"/>
              <a:ext cx="864096" cy="261610"/>
            </a:xfrm>
            <a:prstGeom prst="rect">
              <a:avLst/>
            </a:prstGeom>
            <a:noFill/>
          </p:spPr>
          <p:txBody>
            <a:bodyPr wrap="square" rtlCol="0">
              <a:spAutoFit/>
            </a:bodyPr>
            <a:lstStyle/>
            <a:p>
              <a:r>
                <a:rPr lang="zh-CN" altLang="en-US" sz="1100" dirty="0" smtClean="0"/>
                <a:t>售后申请</a:t>
              </a:r>
              <a:endParaRPr lang="zh-CN" altLang="en-US" sz="1100" dirty="0"/>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223" y="2745612"/>
              <a:ext cx="1289591" cy="1331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2492813"/>
              <a:ext cx="180975" cy="17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8" name="矩形 7"/>
          <p:cNvSpPr/>
          <p:nvPr/>
        </p:nvSpPr>
        <p:spPr>
          <a:xfrm>
            <a:off x="107504" y="2005371"/>
            <a:ext cx="1440160" cy="28803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aphicFrame>
        <p:nvGraphicFramePr>
          <p:cNvPr id="36" name="表格 35"/>
          <p:cNvGraphicFramePr>
            <a:graphicFrameLocks noGrp="1"/>
          </p:cNvGraphicFramePr>
          <p:nvPr>
            <p:extLst>
              <p:ext uri="{D42A27DB-BD31-4B8C-83A1-F6EECF244321}">
                <p14:modId xmlns:p14="http://schemas.microsoft.com/office/powerpoint/2010/main" val="2464914280"/>
              </p:ext>
            </p:extLst>
          </p:nvPr>
        </p:nvGraphicFramePr>
        <p:xfrm>
          <a:off x="1619672" y="2132856"/>
          <a:ext cx="7524328" cy="4154800"/>
        </p:xfrm>
        <a:graphic>
          <a:graphicData uri="http://schemas.openxmlformats.org/drawingml/2006/table">
            <a:tbl>
              <a:tblPr>
                <a:tableStyleId>{073A0DAA-6AF3-43AB-8588-CEC1D06C72B9}</a:tableStyleId>
              </a:tblPr>
              <a:tblGrid>
                <a:gridCol w="1283544"/>
                <a:gridCol w="6240784"/>
              </a:tblGrid>
              <a:tr h="360040">
                <a:tc>
                  <a:txBody>
                    <a:bodyPr/>
                    <a:lstStyle/>
                    <a:p>
                      <a:pPr algn="ctr"/>
                      <a:r>
                        <a:rPr lang="zh-CN" altLang="en-US" sz="1400" dirty="0" smtClean="0">
                          <a:latin typeface="+mn-ea"/>
                          <a:ea typeface="+mn-ea"/>
                        </a:rPr>
                        <a:t>服务保障</a:t>
                      </a:r>
                      <a:endParaRPr lang="zh-CN" altLang="en-US" sz="1400" dirty="0">
                        <a:latin typeface="+mn-ea"/>
                        <a:ea typeface="+mn-ea"/>
                      </a:endParaRPr>
                    </a:p>
                  </a:txBody>
                  <a:tcPr anchor="ctr"/>
                </a:tc>
                <a:tc>
                  <a:txBody>
                    <a:bodyPr/>
                    <a:lstStyle/>
                    <a:p>
                      <a:pPr algn="l"/>
                      <a:r>
                        <a:rPr lang="zh-CN" altLang="en-US" sz="1050" dirty="0" smtClean="0">
                          <a:latin typeface="+mn-ea"/>
                          <a:ea typeface="+mn-ea"/>
                        </a:rPr>
                        <a:t>为每一位在中国试剂网购物的顾客提供我们优质的产品、专业的服务，保障您的安全、让您满意。</a:t>
                      </a:r>
                      <a:endParaRPr lang="zh-CN" altLang="en-US" sz="1050" dirty="0">
                        <a:latin typeface="+mn-ea"/>
                        <a:ea typeface="+mn-ea"/>
                      </a:endParaRPr>
                    </a:p>
                  </a:txBody>
                  <a:tcPr anchor="ctr"/>
                </a:tc>
              </a:tr>
              <a:tr h="1674851">
                <a:tc>
                  <a:txBody>
                    <a:bodyPr/>
                    <a:lstStyle/>
                    <a:p>
                      <a:pPr algn="ctr"/>
                      <a:r>
                        <a:rPr lang="zh-CN" altLang="en-US" sz="1400" dirty="0" smtClean="0">
                          <a:latin typeface="+mn-ea"/>
                          <a:ea typeface="+mn-ea"/>
                        </a:rPr>
                        <a:t>退换货标准</a:t>
                      </a:r>
                      <a:endParaRPr lang="zh-CN" altLang="en-US" sz="1400" dirty="0">
                        <a:latin typeface="+mn-ea"/>
                        <a:ea typeface="+mn-ea"/>
                      </a:endParaRPr>
                    </a:p>
                  </a:txBody>
                  <a:tcPr anchor="ctr"/>
                </a:tc>
                <a:tc>
                  <a:txBody>
                    <a:bodyPr/>
                    <a:lstStyle/>
                    <a:p>
                      <a:pPr algn="l"/>
                      <a:r>
                        <a:rPr lang="en-US" altLang="zh-CN" sz="1050" dirty="0" smtClean="0">
                          <a:latin typeface="+mn-ea"/>
                          <a:ea typeface="+mn-ea"/>
                        </a:rPr>
                        <a:t>1.</a:t>
                      </a:r>
                      <a:r>
                        <a:rPr lang="zh-CN" altLang="en-US" sz="1050" dirty="0" smtClean="0">
                          <a:latin typeface="+mn-ea"/>
                          <a:ea typeface="+mn-ea"/>
                        </a:rPr>
                        <a:t>本公司所经营的化学试剂、玻璃仪器等商品属于特殊的生产资料，一般情况下不接受退货处理。</a:t>
                      </a:r>
                      <a:endParaRPr lang="en-US" altLang="zh-CN" sz="1050" dirty="0" smtClean="0">
                        <a:latin typeface="+mn-ea"/>
                        <a:ea typeface="+mn-ea"/>
                      </a:endParaRPr>
                    </a:p>
                    <a:p>
                      <a:pPr algn="l"/>
                      <a:r>
                        <a:rPr lang="en-US" altLang="zh-CN" sz="1050" dirty="0" smtClean="0">
                          <a:latin typeface="+mn-ea"/>
                          <a:ea typeface="+mn-ea"/>
                        </a:rPr>
                        <a:t>2.</a:t>
                      </a:r>
                      <a:r>
                        <a:rPr lang="zh-CN" altLang="en-US" sz="1050" dirty="0" smtClean="0">
                          <a:latin typeface="+mn-ea"/>
                          <a:ea typeface="+mn-ea"/>
                        </a:rPr>
                        <a:t>若您收到商品后发现存在质量缺陷、接近有效期等问题，请您在第一时间与我们联系。</a:t>
                      </a:r>
                      <a:endParaRPr lang="en-US" altLang="zh-CN" sz="1050" dirty="0" smtClean="0">
                        <a:latin typeface="+mn-ea"/>
                        <a:ea typeface="+mn-ea"/>
                      </a:endParaRPr>
                    </a:p>
                    <a:p>
                      <a:pPr algn="l"/>
                      <a:r>
                        <a:rPr lang="en-US" altLang="zh-CN" sz="1050" dirty="0" smtClean="0">
                          <a:latin typeface="+mn-ea"/>
                          <a:ea typeface="+mn-ea"/>
                        </a:rPr>
                        <a:t>3.</a:t>
                      </a:r>
                      <a:r>
                        <a:rPr lang="zh-CN" altLang="en-US" sz="1050" dirty="0" smtClean="0">
                          <a:latin typeface="+mn-ea"/>
                          <a:ea typeface="+mn-ea"/>
                        </a:rPr>
                        <a:t>下列商品一经售出本公司不接受退货：</a:t>
                      </a:r>
                    </a:p>
                    <a:p>
                      <a:pPr algn="l"/>
                      <a:r>
                        <a:rPr lang="zh-CN" altLang="en-US" sz="1050" dirty="0" smtClean="0">
                          <a:latin typeface="+mn-ea"/>
                          <a:ea typeface="+mn-ea"/>
                        </a:rPr>
                        <a:t>   </a:t>
                      </a:r>
                      <a:r>
                        <a:rPr lang="en-US" altLang="zh-CN" sz="1050" dirty="0" smtClean="0">
                          <a:latin typeface="+mn-ea"/>
                          <a:ea typeface="+mn-ea"/>
                        </a:rPr>
                        <a:t>1</a:t>
                      </a:r>
                      <a:r>
                        <a:rPr lang="zh-CN" altLang="en-US" sz="1050" dirty="0" smtClean="0">
                          <a:latin typeface="+mn-ea"/>
                          <a:ea typeface="+mn-ea"/>
                        </a:rPr>
                        <a:t>）剧毒品、爆炸品和易制毒化学品；</a:t>
                      </a:r>
                    </a:p>
                    <a:p>
                      <a:pPr algn="l"/>
                      <a:r>
                        <a:rPr lang="zh-CN" altLang="en-US" sz="1050" dirty="0" smtClean="0">
                          <a:latin typeface="+mn-ea"/>
                          <a:ea typeface="+mn-ea"/>
                        </a:rPr>
                        <a:t>   </a:t>
                      </a:r>
                      <a:r>
                        <a:rPr lang="en-US" altLang="zh-CN" sz="1050" dirty="0" smtClean="0">
                          <a:latin typeface="+mn-ea"/>
                          <a:ea typeface="+mn-ea"/>
                        </a:rPr>
                        <a:t>2</a:t>
                      </a:r>
                      <a:r>
                        <a:rPr lang="zh-CN" altLang="en-US" sz="1050" dirty="0" smtClean="0">
                          <a:latin typeface="+mn-ea"/>
                          <a:ea typeface="+mn-ea"/>
                        </a:rPr>
                        <a:t>）为您代办的专项订货（一进一出、进口商品）；</a:t>
                      </a:r>
                    </a:p>
                    <a:p>
                      <a:pPr algn="l"/>
                      <a:r>
                        <a:rPr lang="zh-CN" altLang="en-US" sz="1050" dirty="0" smtClean="0">
                          <a:latin typeface="+mn-ea"/>
                          <a:ea typeface="+mn-ea"/>
                        </a:rPr>
                        <a:t>   </a:t>
                      </a:r>
                      <a:r>
                        <a:rPr lang="en-US" altLang="zh-CN" sz="1050" dirty="0" smtClean="0">
                          <a:latin typeface="+mn-ea"/>
                          <a:ea typeface="+mn-ea"/>
                        </a:rPr>
                        <a:t>3</a:t>
                      </a:r>
                      <a:r>
                        <a:rPr lang="zh-CN" altLang="en-US" sz="1050" dirty="0" smtClean="0">
                          <a:latin typeface="+mn-ea"/>
                          <a:ea typeface="+mn-ea"/>
                        </a:rPr>
                        <a:t>）外包装已严重污染、破损的商品和已经启封的商品；</a:t>
                      </a:r>
                    </a:p>
                    <a:p>
                      <a:pPr algn="l"/>
                      <a:r>
                        <a:rPr lang="zh-CN" altLang="en-US" sz="1050" dirty="0" smtClean="0">
                          <a:latin typeface="+mn-ea"/>
                          <a:ea typeface="+mn-ea"/>
                        </a:rPr>
                        <a:t>   </a:t>
                      </a:r>
                      <a:r>
                        <a:rPr lang="en-US" altLang="zh-CN" sz="1050" dirty="0" smtClean="0">
                          <a:latin typeface="+mn-ea"/>
                          <a:ea typeface="+mn-ea"/>
                        </a:rPr>
                        <a:t>4</a:t>
                      </a:r>
                      <a:r>
                        <a:rPr lang="zh-CN" altLang="en-US" sz="1050" dirty="0" smtClean="0">
                          <a:latin typeface="+mn-ea"/>
                          <a:ea typeface="+mn-ea"/>
                        </a:rPr>
                        <a:t>）因您保管不当或退回运输时造成质量、破损问题的商品；</a:t>
                      </a:r>
                    </a:p>
                    <a:p>
                      <a:pPr algn="l"/>
                      <a:r>
                        <a:rPr lang="zh-CN" altLang="en-US" sz="1050" dirty="0" smtClean="0">
                          <a:latin typeface="+mn-ea"/>
                          <a:ea typeface="+mn-ea"/>
                        </a:rPr>
                        <a:t>   </a:t>
                      </a:r>
                      <a:r>
                        <a:rPr lang="en-US" altLang="zh-CN" sz="1050" dirty="0" smtClean="0">
                          <a:latin typeface="+mn-ea"/>
                          <a:ea typeface="+mn-ea"/>
                        </a:rPr>
                        <a:t>5</a:t>
                      </a:r>
                      <a:r>
                        <a:rPr lang="zh-CN" altLang="en-US" sz="1050" dirty="0" smtClean="0">
                          <a:latin typeface="+mn-ea"/>
                          <a:ea typeface="+mn-ea"/>
                        </a:rPr>
                        <a:t>）怕热商品、易变商品、效期商品、易碎商品；</a:t>
                      </a:r>
                    </a:p>
                    <a:p>
                      <a:pPr algn="l"/>
                      <a:r>
                        <a:rPr lang="zh-CN" altLang="en-US" sz="1050" dirty="0" smtClean="0">
                          <a:latin typeface="+mn-ea"/>
                          <a:ea typeface="+mn-ea"/>
                        </a:rPr>
                        <a:t>   </a:t>
                      </a:r>
                      <a:r>
                        <a:rPr lang="en-US" altLang="zh-CN" sz="1050" dirty="0" smtClean="0">
                          <a:latin typeface="+mn-ea"/>
                          <a:ea typeface="+mn-ea"/>
                        </a:rPr>
                        <a:t>6</a:t>
                      </a:r>
                      <a:r>
                        <a:rPr lang="zh-CN" altLang="en-US" sz="1050" dirty="0" smtClean="0">
                          <a:latin typeface="+mn-ea"/>
                          <a:ea typeface="+mn-ea"/>
                        </a:rPr>
                        <a:t>）贵重金属及其化合物商品。</a:t>
                      </a:r>
                    </a:p>
                    <a:p>
                      <a:pPr algn="l"/>
                      <a:r>
                        <a:rPr lang="en-US" altLang="zh-CN" sz="1050" dirty="0" smtClean="0">
                          <a:latin typeface="+mn-ea"/>
                          <a:ea typeface="+mn-ea"/>
                        </a:rPr>
                        <a:t>4.</a:t>
                      </a:r>
                      <a:r>
                        <a:rPr lang="zh-CN" altLang="en-US" sz="1050" dirty="0" smtClean="0">
                          <a:latin typeface="+mn-ea"/>
                          <a:ea typeface="+mn-ea"/>
                        </a:rPr>
                        <a:t>除因我公司售出的商品存在质量缺陷外，退回商品的运费，以及换货商品的来回运费均由购买者承担。</a:t>
                      </a:r>
                    </a:p>
                  </a:txBody>
                  <a:tcPr anchor="ctr"/>
                </a:tc>
              </a:tr>
              <a:tr h="963507">
                <a:tc>
                  <a:txBody>
                    <a:bodyPr/>
                    <a:lstStyle/>
                    <a:p>
                      <a:pPr algn="ctr"/>
                      <a:r>
                        <a:rPr lang="zh-CN" altLang="en-US" sz="1400" dirty="0" smtClean="0">
                          <a:latin typeface="+mn-ea"/>
                          <a:ea typeface="+mn-ea"/>
                        </a:rPr>
                        <a:t>退换货方式</a:t>
                      </a:r>
                      <a:endParaRPr lang="zh-CN" altLang="en-US" sz="1400" dirty="0">
                        <a:latin typeface="+mn-ea"/>
                        <a:ea typeface="+mn-ea"/>
                      </a:endParaRPr>
                    </a:p>
                  </a:txBody>
                  <a:tcPr anchor="ctr"/>
                </a:tc>
                <a:tc>
                  <a:txBody>
                    <a:bodyPr/>
                    <a:lstStyle/>
                    <a:p>
                      <a:pPr algn="l"/>
                      <a:r>
                        <a:rPr lang="en-US" altLang="zh-CN" sz="1050" dirty="0" smtClean="0">
                          <a:latin typeface="+mn-ea"/>
                          <a:ea typeface="+mn-ea"/>
                        </a:rPr>
                        <a:t>1.</a:t>
                      </a:r>
                      <a:r>
                        <a:rPr lang="zh-CN" altLang="en-US" sz="1050" dirty="0" smtClean="0">
                          <a:latin typeface="+mn-ea"/>
                          <a:ea typeface="+mn-ea"/>
                        </a:rPr>
                        <a:t> 经我公司确认后，将商品退回本公司，同时请保持商品的原来包装不要损坏，本公司将为您进行商品调换或办理退货手续。</a:t>
                      </a:r>
                    </a:p>
                    <a:p>
                      <a:pPr algn="l"/>
                      <a:r>
                        <a:rPr lang="en-US" altLang="zh-CN" sz="1050" dirty="0" smtClean="0">
                          <a:latin typeface="+mn-ea"/>
                          <a:ea typeface="+mn-ea"/>
                        </a:rPr>
                        <a:t>2.</a:t>
                      </a:r>
                      <a:r>
                        <a:rPr lang="zh-CN" altLang="en-US" sz="1050" dirty="0" smtClean="0">
                          <a:latin typeface="+mn-ea"/>
                          <a:ea typeface="+mn-ea"/>
                        </a:rPr>
                        <a:t>退换货受理时效：市内客户在商品售出后</a:t>
                      </a:r>
                      <a:r>
                        <a:rPr lang="en-US" altLang="zh-CN" sz="1050" dirty="0" smtClean="0">
                          <a:latin typeface="+mn-ea"/>
                          <a:ea typeface="+mn-ea"/>
                        </a:rPr>
                        <a:t>7</a:t>
                      </a:r>
                      <a:r>
                        <a:rPr lang="zh-CN" altLang="en-US" sz="1050" dirty="0" smtClean="0">
                          <a:latin typeface="+mn-ea"/>
                          <a:ea typeface="+mn-ea"/>
                        </a:rPr>
                        <a:t>天内、市外客户在收到商品后</a:t>
                      </a:r>
                      <a:r>
                        <a:rPr lang="en-US" altLang="zh-CN" sz="1050" dirty="0" smtClean="0">
                          <a:latin typeface="+mn-ea"/>
                          <a:ea typeface="+mn-ea"/>
                        </a:rPr>
                        <a:t>7</a:t>
                      </a:r>
                      <a:r>
                        <a:rPr lang="zh-CN" altLang="en-US" sz="1050" dirty="0" smtClean="0">
                          <a:latin typeface="+mn-ea"/>
                          <a:ea typeface="+mn-ea"/>
                        </a:rPr>
                        <a:t>天内。</a:t>
                      </a:r>
                      <a:endParaRPr lang="en-US" altLang="zh-CN" sz="1050" dirty="0" smtClean="0">
                        <a:latin typeface="+mn-ea"/>
                        <a:ea typeface="+mn-ea"/>
                      </a:endParaRPr>
                    </a:p>
                    <a:p>
                      <a:pPr algn="l"/>
                      <a:r>
                        <a:rPr lang="en-US" altLang="zh-CN" sz="1050" dirty="0" smtClean="0">
                          <a:latin typeface="+mn-ea"/>
                          <a:ea typeface="+mn-ea"/>
                        </a:rPr>
                        <a:t>3.</a:t>
                      </a:r>
                      <a:r>
                        <a:rPr lang="zh-CN" altLang="en-US" sz="1050" dirty="0" smtClean="0">
                          <a:latin typeface="+mn-ea"/>
                          <a:ea typeface="+mn-ea"/>
                        </a:rPr>
                        <a:t>若在以上时间段外由于您的原因需要本公司为您进行商品调换或退货，由此本公司将产生相应的商品、单据等损耗费用。为此一般按照退货商品金额的</a:t>
                      </a:r>
                      <a:r>
                        <a:rPr lang="en-US" altLang="zh-CN" sz="1050" dirty="0" smtClean="0">
                          <a:latin typeface="+mn-ea"/>
                          <a:ea typeface="+mn-ea"/>
                        </a:rPr>
                        <a:t>80-90%</a:t>
                      </a:r>
                      <a:r>
                        <a:rPr lang="zh-CN" altLang="en-US" sz="1050" dirty="0" smtClean="0">
                          <a:latin typeface="+mn-ea"/>
                          <a:ea typeface="+mn-ea"/>
                        </a:rPr>
                        <a:t>折扣收回商品；</a:t>
                      </a:r>
                    </a:p>
                    <a:p>
                      <a:pPr algn="l"/>
                      <a:r>
                        <a:rPr lang="en-US" altLang="zh-CN" sz="1050" dirty="0" smtClean="0">
                          <a:latin typeface="+mn-ea"/>
                          <a:ea typeface="+mn-ea"/>
                        </a:rPr>
                        <a:t>4.</a:t>
                      </a:r>
                      <a:r>
                        <a:rPr lang="zh-CN" altLang="en-US" sz="1050" dirty="0" smtClean="0">
                          <a:latin typeface="+mn-ea"/>
                          <a:ea typeface="+mn-ea"/>
                        </a:rPr>
                        <a:t>对外包装产生污迹不能继续用于流通的商品，按照退货商品金额的</a:t>
                      </a:r>
                      <a:r>
                        <a:rPr lang="en-US" altLang="zh-CN" sz="1050" dirty="0" smtClean="0">
                          <a:latin typeface="+mn-ea"/>
                          <a:ea typeface="+mn-ea"/>
                        </a:rPr>
                        <a:t>70-80%</a:t>
                      </a:r>
                      <a:r>
                        <a:rPr lang="zh-CN" altLang="en-US" sz="1050" dirty="0" smtClean="0">
                          <a:latin typeface="+mn-ea"/>
                          <a:ea typeface="+mn-ea"/>
                        </a:rPr>
                        <a:t>折扣收回。</a:t>
                      </a:r>
                    </a:p>
                  </a:txBody>
                  <a:tcPr anchor="ctr"/>
                </a:tc>
              </a:tr>
              <a:tr h="432379">
                <a:tc>
                  <a:txBody>
                    <a:bodyPr/>
                    <a:lstStyle/>
                    <a:p>
                      <a:pPr algn="ctr"/>
                      <a:r>
                        <a:rPr lang="zh-CN" altLang="en-US" sz="1400" dirty="0" smtClean="0">
                          <a:latin typeface="+mn-ea"/>
                          <a:ea typeface="+mn-ea"/>
                        </a:rPr>
                        <a:t>特别提醒</a:t>
                      </a:r>
                      <a:endParaRPr lang="zh-CN" altLang="en-US" sz="1400" dirty="0">
                        <a:latin typeface="+mn-ea"/>
                        <a:ea typeface="+mn-ea"/>
                      </a:endParaRPr>
                    </a:p>
                  </a:txBody>
                  <a:tcPr anchor="ctr"/>
                </a:tc>
                <a:tc>
                  <a:txBody>
                    <a:bodyPr/>
                    <a:lstStyle/>
                    <a:p>
                      <a:pPr algn="l"/>
                      <a:r>
                        <a:rPr lang="en-US" altLang="zh-CN" sz="1050" dirty="0" smtClean="0">
                          <a:latin typeface="+mn-ea"/>
                          <a:ea typeface="+mn-ea"/>
                        </a:rPr>
                        <a:t>1.</a:t>
                      </a:r>
                      <a:r>
                        <a:rPr lang="zh-CN" altLang="en-US" sz="1050" dirty="0" smtClean="0">
                          <a:latin typeface="+mn-ea"/>
                          <a:ea typeface="+mn-ea"/>
                        </a:rPr>
                        <a:t>请在收到商品时及时进行验收，遇到产品问题请在第一时间与我们联系。</a:t>
                      </a:r>
                      <a:endParaRPr lang="en-US" altLang="zh-CN" sz="1050" dirty="0" smtClean="0">
                        <a:latin typeface="+mn-ea"/>
                        <a:ea typeface="+mn-ea"/>
                      </a:endParaRPr>
                    </a:p>
                    <a:p>
                      <a:pPr algn="l"/>
                      <a:r>
                        <a:rPr lang="en-US" altLang="zh-CN" sz="1050" dirty="0" smtClean="0">
                          <a:latin typeface="+mn-ea"/>
                          <a:ea typeface="+mn-ea"/>
                        </a:rPr>
                        <a:t>2.</a:t>
                      </a:r>
                      <a:r>
                        <a:rPr lang="zh-CN" altLang="en-US" sz="1050" dirty="0" smtClean="0">
                          <a:latin typeface="+mn-ea"/>
                          <a:ea typeface="+mn-ea"/>
                        </a:rPr>
                        <a:t>当您发生要退</a:t>
                      </a:r>
                      <a:r>
                        <a:rPr lang="en-US" altLang="zh-CN" sz="1050" dirty="0" smtClean="0">
                          <a:latin typeface="+mn-ea"/>
                          <a:ea typeface="+mn-ea"/>
                        </a:rPr>
                        <a:t>/</a:t>
                      </a:r>
                      <a:r>
                        <a:rPr lang="zh-CN" altLang="en-US" sz="1050" dirty="0" smtClean="0">
                          <a:latin typeface="+mn-ea"/>
                          <a:ea typeface="+mn-ea"/>
                        </a:rPr>
                        <a:t>换货时，请务必填写“退</a:t>
                      </a:r>
                      <a:r>
                        <a:rPr lang="en-US" altLang="zh-CN" sz="1050" dirty="0" smtClean="0">
                          <a:latin typeface="+mn-ea"/>
                          <a:ea typeface="+mn-ea"/>
                        </a:rPr>
                        <a:t>/</a:t>
                      </a:r>
                      <a:r>
                        <a:rPr lang="zh-CN" altLang="en-US" sz="1050" dirty="0" smtClean="0">
                          <a:latin typeface="+mn-ea"/>
                          <a:ea typeface="+mn-ea"/>
                        </a:rPr>
                        <a:t>换货申请表”，上传您拍摄的有问题的产品图片，并联系客服人员：</a:t>
                      </a:r>
                      <a:r>
                        <a:rPr lang="en-US" altLang="zh-CN" sz="1050" dirty="0" smtClean="0">
                          <a:latin typeface="+mn-ea"/>
                          <a:ea typeface="+mn-ea"/>
                        </a:rPr>
                        <a:t>021-63210123</a:t>
                      </a:r>
                      <a:r>
                        <a:rPr lang="zh-CN" altLang="en-US" sz="1050" dirty="0" smtClean="0">
                          <a:latin typeface="+mn-ea"/>
                          <a:ea typeface="+mn-ea"/>
                        </a:rPr>
                        <a:t>。</a:t>
                      </a:r>
                      <a:endParaRPr lang="en-US" altLang="zh-CN" sz="1050" dirty="0" smtClean="0">
                        <a:latin typeface="+mn-ea"/>
                        <a:ea typeface="+mn-ea"/>
                      </a:endParaRPr>
                    </a:p>
                    <a:p>
                      <a:pPr algn="l"/>
                      <a:r>
                        <a:rPr lang="en-US" altLang="zh-CN" sz="1050" dirty="0" smtClean="0">
                          <a:latin typeface="+mn-ea"/>
                          <a:ea typeface="+mn-ea"/>
                        </a:rPr>
                        <a:t>3.</a:t>
                      </a:r>
                      <a:r>
                        <a:rPr lang="zh-CN" altLang="en-US" sz="1050" dirty="0" smtClean="0">
                          <a:latin typeface="+mn-ea"/>
                          <a:ea typeface="+mn-ea"/>
                        </a:rPr>
                        <a:t>最终处理结果将反馈在该问题产品的订单中，客服人员也会及时将结果电话通知您。</a:t>
                      </a:r>
                      <a:endParaRPr lang="en-US" altLang="zh-CN" sz="1050" dirty="0" smtClean="0">
                        <a:latin typeface="+mn-ea"/>
                        <a:ea typeface="+mn-ea"/>
                      </a:endParaRPr>
                    </a:p>
                    <a:p>
                      <a:pPr algn="l"/>
                      <a:r>
                        <a:rPr lang="en-US" altLang="zh-CN" sz="1050" dirty="0" smtClean="0">
                          <a:latin typeface="+mn-ea"/>
                          <a:ea typeface="+mn-ea"/>
                        </a:rPr>
                        <a:t>4.</a:t>
                      </a:r>
                      <a:r>
                        <a:rPr lang="zh-CN" altLang="en-US" sz="1050" dirty="0" smtClean="0">
                          <a:latin typeface="+mn-ea"/>
                          <a:ea typeface="+mn-ea"/>
                        </a:rPr>
                        <a:t>未经确认直接寄回的产品，无法进行退换货处理。</a:t>
                      </a:r>
                      <a:endParaRPr lang="en-US" altLang="zh-CN" sz="1050" dirty="0" smtClean="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latin typeface="+mn-ea"/>
                          <a:ea typeface="+mn-ea"/>
                        </a:rPr>
                        <a:t>4.</a:t>
                      </a:r>
                      <a:r>
                        <a:rPr lang="zh-CN" altLang="en-US" sz="1050" dirty="0" smtClean="0">
                          <a:latin typeface="+mn-ea"/>
                          <a:ea typeface="+mn-ea"/>
                        </a:rPr>
                        <a:t>如遇特殊情况我们将酌情处理，本公司保留最终的解释权。</a:t>
                      </a:r>
                    </a:p>
                  </a:txBody>
                  <a:tcPr anchor="ctr"/>
                </a:tc>
              </a:tr>
            </a:tbl>
          </a:graphicData>
        </a:graphic>
      </p:graphicFrame>
      <p:graphicFrame>
        <p:nvGraphicFramePr>
          <p:cNvPr id="37" name="图示 36"/>
          <p:cNvGraphicFramePr/>
          <p:nvPr>
            <p:extLst>
              <p:ext uri="{D42A27DB-BD31-4B8C-83A1-F6EECF244321}">
                <p14:modId xmlns:p14="http://schemas.microsoft.com/office/powerpoint/2010/main" val="4025103163"/>
              </p:ext>
            </p:extLst>
          </p:nvPr>
        </p:nvGraphicFramePr>
        <p:xfrm>
          <a:off x="2028056" y="1628800"/>
          <a:ext cx="6360368" cy="49753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3" name="矩形 12"/>
          <p:cNvSpPr/>
          <p:nvPr/>
        </p:nvSpPr>
        <p:spPr>
          <a:xfrm>
            <a:off x="3355567" y="6381328"/>
            <a:ext cx="1360449" cy="30383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400" dirty="0" smtClean="0"/>
              <a:t>我要申请</a:t>
            </a:r>
            <a:endParaRPr lang="zh-CN" altLang="en-US" sz="1400" dirty="0"/>
          </a:p>
        </p:txBody>
      </p:sp>
      <p:sp>
        <p:nvSpPr>
          <p:cNvPr id="14" name="矩形 13"/>
          <p:cNvSpPr/>
          <p:nvPr/>
        </p:nvSpPr>
        <p:spPr>
          <a:xfrm>
            <a:off x="5659823" y="6381328"/>
            <a:ext cx="1360449" cy="30383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400" dirty="0" smtClean="0"/>
              <a:t>我要查询</a:t>
            </a:r>
            <a:endParaRPr lang="zh-CN" altLang="en-US" sz="1400" dirty="0"/>
          </a:p>
        </p:txBody>
      </p:sp>
    </p:spTree>
    <p:extLst>
      <p:ext uri="{BB962C8B-B14F-4D97-AF65-F5344CB8AC3E}">
        <p14:creationId xmlns:p14="http://schemas.microsoft.com/office/powerpoint/2010/main" val="7065448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4021965414"/>
              </p:ext>
            </p:extLst>
          </p:nvPr>
        </p:nvGraphicFramePr>
        <p:xfrm>
          <a:off x="1763691" y="2780928"/>
          <a:ext cx="7343796" cy="2194560"/>
        </p:xfrm>
        <a:graphic>
          <a:graphicData uri="http://schemas.openxmlformats.org/drawingml/2006/table">
            <a:tbl>
              <a:tblPr firstRow="1" lastRow="1">
                <a:tableStyleId>{5C22544A-7EE6-4342-B048-85BDC9FD1C3A}</a:tableStyleId>
              </a:tblPr>
              <a:tblGrid>
                <a:gridCol w="1308572"/>
                <a:gridCol w="923673"/>
                <a:gridCol w="1008112"/>
                <a:gridCol w="1152128"/>
                <a:gridCol w="1440160"/>
                <a:gridCol w="1511151"/>
              </a:tblGrid>
              <a:tr h="31635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t>订单号</a:t>
                      </a:r>
                      <a:endParaRPr lang="zh-CN" altLang="en-US" sz="1400" dirty="0" smtClean="0"/>
                    </a:p>
                  </a:txBody>
                  <a:tcPr anchor="ctr"/>
                </a:tc>
                <a:tc>
                  <a:txBody>
                    <a:bodyPr/>
                    <a:lstStyle/>
                    <a:p>
                      <a:pPr algn="ctr"/>
                      <a:r>
                        <a:rPr lang="zh-CN" altLang="en-US" sz="1400" b="1" dirty="0" smtClean="0"/>
                        <a:t>备注</a:t>
                      </a:r>
                      <a:endParaRPr lang="zh-CN" altLang="en-US" sz="1400" dirty="0"/>
                    </a:p>
                  </a:txBody>
                  <a:tcPr anchor="ctr"/>
                </a:tc>
                <a:tc>
                  <a:txBody>
                    <a:bodyPr/>
                    <a:lstStyle/>
                    <a:p>
                      <a:pPr algn="ctr"/>
                      <a:r>
                        <a:rPr lang="zh-CN" altLang="en-US" sz="1400" b="1" dirty="0" smtClean="0"/>
                        <a:t>总金额</a:t>
                      </a:r>
                      <a:endParaRPr lang="zh-CN" altLang="en-US" sz="1400" dirty="0"/>
                    </a:p>
                  </a:txBody>
                  <a:tcPr anchor="ctr"/>
                </a:tc>
                <a:tc>
                  <a:txBody>
                    <a:bodyPr/>
                    <a:lstStyle/>
                    <a:p>
                      <a:pPr algn="ctr"/>
                      <a:r>
                        <a:rPr lang="zh-CN" altLang="en-US" sz="1600" b="1" dirty="0" smtClean="0"/>
                        <a:t>下单时间</a:t>
                      </a:r>
                      <a:endParaRPr lang="zh-CN" altLang="en-US" sz="1600" dirty="0"/>
                    </a:p>
                  </a:txBody>
                  <a:tcPr/>
                </a:tc>
                <a:tc>
                  <a:txBody>
                    <a:bodyPr/>
                    <a:lstStyle/>
                    <a:p>
                      <a:pPr algn="ctr"/>
                      <a:r>
                        <a:rPr lang="zh-CN" altLang="en-US" sz="1600" b="1" dirty="0" smtClean="0"/>
                        <a:t>订单</a:t>
                      </a:r>
                      <a:r>
                        <a:rPr lang="zh-CN" altLang="en-US" sz="1600" dirty="0" smtClean="0"/>
                        <a:t>状态</a:t>
                      </a:r>
                      <a:endParaRPr lang="zh-CN" altLang="en-US" sz="1600" dirty="0"/>
                    </a:p>
                  </a:txBody>
                  <a:tcPr/>
                </a:tc>
                <a:tc>
                  <a:txBody>
                    <a:bodyPr/>
                    <a:lstStyle/>
                    <a:p>
                      <a:pPr algn="ctr"/>
                      <a:r>
                        <a:rPr lang="zh-CN" altLang="en-US" sz="1600" dirty="0" smtClean="0"/>
                        <a:t>操作</a:t>
                      </a:r>
                      <a:endParaRPr lang="zh-CN" altLang="en-US" sz="1600" dirty="0"/>
                    </a:p>
                  </a:txBody>
                  <a:tcPr/>
                </a:tc>
              </a:tr>
              <a:tr h="298953">
                <a:tc>
                  <a:txBody>
                    <a:bodyPr/>
                    <a:lstStyle/>
                    <a:p>
                      <a:pPr algn="ctr"/>
                      <a:r>
                        <a:rPr lang="en-US" altLang="zh-CN" sz="1400" dirty="0" smtClean="0"/>
                        <a:t>W20150211130719736</a:t>
                      </a:r>
                      <a:endParaRPr lang="zh-CN" altLang="en-US" sz="1400" dirty="0"/>
                    </a:p>
                  </a:txBody>
                  <a:tcPr anchor="ctr"/>
                </a:tc>
                <a:tc>
                  <a:txBody>
                    <a:bodyPr/>
                    <a:lstStyle/>
                    <a:p>
                      <a:pPr algn="ctr"/>
                      <a:endParaRPr lang="zh-CN" altLang="en-US" sz="1400" dirty="0"/>
                    </a:p>
                  </a:txBody>
                  <a:tcPr anchor="ctr"/>
                </a:tc>
                <a:tc>
                  <a:txBody>
                    <a:bodyPr/>
                    <a:lstStyle/>
                    <a:p>
                      <a:pPr algn="ctr"/>
                      <a:r>
                        <a:rPr lang="en-US" altLang="zh-CN" sz="1400" dirty="0" smtClean="0"/>
                        <a:t>6.00</a:t>
                      </a:r>
                      <a:r>
                        <a:rPr lang="zh-CN" altLang="en-US" sz="1400" dirty="0" smtClean="0"/>
                        <a:t>元</a:t>
                      </a:r>
                      <a:endParaRPr lang="zh-CN" altLang="en-US" sz="1400" dirty="0"/>
                    </a:p>
                  </a:txBody>
                  <a:tcPr anchor="ctr"/>
                </a:tc>
                <a:tc>
                  <a:txBody>
                    <a:bodyPr/>
                    <a:lstStyle/>
                    <a:p>
                      <a:pPr algn="ctr"/>
                      <a:r>
                        <a:rPr lang="en-US" altLang="zh-CN" sz="1400" dirty="0" smtClean="0"/>
                        <a:t>2015-02-11</a:t>
                      </a:r>
                      <a:endParaRPr lang="zh-CN" altLang="en-US" sz="1400" dirty="0"/>
                    </a:p>
                  </a:txBody>
                  <a:tcPr anchor="ctr"/>
                </a:tc>
                <a:tc>
                  <a:txBody>
                    <a:bodyPr/>
                    <a:lstStyle/>
                    <a:p>
                      <a:pPr algn="ctr"/>
                      <a:r>
                        <a:rPr lang="zh-CN" altLang="en-US" sz="1400" dirty="0" smtClean="0"/>
                        <a:t>申请已提交</a:t>
                      </a:r>
                      <a:endParaRPr lang="zh-CN" altLang="en-US" sz="1400" dirty="0"/>
                    </a:p>
                  </a:txBody>
                  <a:tcPr anchor="ctr"/>
                </a:tc>
                <a:tc>
                  <a:txBody>
                    <a:bodyPr/>
                    <a:lstStyle/>
                    <a:p>
                      <a:pPr algn="ctr"/>
                      <a:r>
                        <a:rPr lang="zh-CN" altLang="en-US" sz="1400" dirty="0" smtClean="0"/>
                        <a:t>选择退货商品</a:t>
                      </a:r>
                      <a:endParaRPr lang="zh-CN" altLang="en-US" sz="1400" dirty="0"/>
                    </a:p>
                  </a:txBody>
                  <a:tcPr anchor="ctr"/>
                </a:tc>
              </a:tr>
              <a:tr h="298953">
                <a:tc>
                  <a:txBody>
                    <a:bodyPr/>
                    <a:lstStyle/>
                    <a:p>
                      <a:pPr algn="ctr"/>
                      <a:r>
                        <a:rPr lang="en-US" altLang="zh-CN" sz="1400" dirty="0" smtClean="0"/>
                        <a:t>W20150211130521819</a:t>
                      </a:r>
                      <a:endParaRPr lang="zh-CN" altLang="en-US" sz="1400" dirty="0"/>
                    </a:p>
                  </a:txBody>
                  <a:tcPr anchor="ctr"/>
                </a:tc>
                <a:tc>
                  <a:txBody>
                    <a:bodyPr/>
                    <a:lstStyle/>
                    <a:p>
                      <a:pPr algn="ctr"/>
                      <a:endParaRPr lang="zh-CN" altLang="en-US" sz="1400" dirty="0"/>
                    </a:p>
                  </a:txBody>
                  <a:tcPr anchor="ctr"/>
                </a:tc>
                <a:tc>
                  <a:txBody>
                    <a:bodyPr/>
                    <a:lstStyle/>
                    <a:p>
                      <a:pPr algn="ctr"/>
                      <a:r>
                        <a:rPr lang="en-US" altLang="zh-CN" sz="1400" dirty="0" smtClean="0"/>
                        <a:t>20.00</a:t>
                      </a:r>
                      <a:r>
                        <a:rPr lang="zh-CN" altLang="en-US" sz="1400" dirty="0" smtClean="0"/>
                        <a:t>元</a:t>
                      </a:r>
                      <a:endParaRPr lang="zh-CN" altLang="en-US" sz="1400" dirty="0"/>
                    </a:p>
                  </a:txBody>
                  <a:tcPr anchor="ctr"/>
                </a:tc>
                <a:tc>
                  <a:txBody>
                    <a:bodyPr/>
                    <a:lstStyle/>
                    <a:p>
                      <a:pPr algn="ctr"/>
                      <a:r>
                        <a:rPr lang="en-US" altLang="zh-CN" sz="1400" dirty="0" smtClean="0"/>
                        <a:t>2015-1.23</a:t>
                      </a:r>
                      <a:endParaRPr lang="zh-CN" altLang="en-US" sz="1400" dirty="0"/>
                    </a:p>
                  </a:txBody>
                  <a:tcPr anchor="ctr"/>
                </a:tc>
                <a:tc>
                  <a:txBody>
                    <a:bodyPr/>
                    <a:lstStyle/>
                    <a:p>
                      <a:pPr algn="ctr"/>
                      <a:r>
                        <a:rPr lang="zh-CN" altLang="en-US" sz="1400" dirty="0" smtClean="0"/>
                        <a:t>申请已确认</a:t>
                      </a:r>
                      <a:endParaRPr lang="zh-CN" altLang="en-US" sz="1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t>选择退货商品</a:t>
                      </a:r>
                    </a:p>
                  </a:txBody>
                  <a:tcPr anchor="ctr"/>
                </a:tc>
              </a:tr>
              <a:tr h="298953">
                <a:tc>
                  <a:txBody>
                    <a:bodyPr/>
                    <a:lstStyle/>
                    <a:p>
                      <a:pPr algn="ctr"/>
                      <a:r>
                        <a:rPr lang="en-US" altLang="zh-CN" sz="1400" dirty="0" smtClean="0"/>
                        <a:t>W20150211111205271</a:t>
                      </a:r>
                      <a:endParaRPr lang="zh-CN" altLang="en-US" sz="1400" dirty="0"/>
                    </a:p>
                  </a:txBody>
                  <a:tcPr anchor="ctr"/>
                </a:tc>
                <a:tc>
                  <a:txBody>
                    <a:bodyPr/>
                    <a:lstStyle/>
                    <a:p>
                      <a:pPr algn="ctr"/>
                      <a:endParaRPr lang="zh-CN" altLang="en-US" sz="1400" dirty="0"/>
                    </a:p>
                  </a:txBody>
                  <a:tcPr anchor="ctr"/>
                </a:tc>
                <a:tc>
                  <a:txBody>
                    <a:bodyPr/>
                    <a:lstStyle/>
                    <a:p>
                      <a:pPr algn="ctr"/>
                      <a:r>
                        <a:rPr lang="en-US" altLang="zh-CN" sz="1400" dirty="0" smtClean="0"/>
                        <a:t>200.00</a:t>
                      </a:r>
                      <a:r>
                        <a:rPr lang="zh-CN" altLang="en-US" sz="1400" dirty="0" smtClean="0"/>
                        <a:t>元</a:t>
                      </a:r>
                      <a:endParaRPr lang="zh-CN" altLang="en-US" sz="1400" dirty="0"/>
                    </a:p>
                  </a:txBody>
                  <a:tcPr anchor="ctr"/>
                </a:tc>
                <a:tc>
                  <a:txBody>
                    <a:bodyPr/>
                    <a:lstStyle/>
                    <a:p>
                      <a:pPr algn="ctr"/>
                      <a:r>
                        <a:rPr lang="en-US" altLang="zh-CN" sz="1400" dirty="0" smtClean="0"/>
                        <a:t>2015-1.1</a:t>
                      </a:r>
                      <a:endParaRPr lang="zh-CN" altLang="en-US" sz="1400" dirty="0"/>
                    </a:p>
                  </a:txBody>
                  <a:tcPr anchor="ctr"/>
                </a:tc>
                <a:tc>
                  <a:txBody>
                    <a:bodyPr/>
                    <a:lstStyle/>
                    <a:p>
                      <a:pPr algn="ctr"/>
                      <a:r>
                        <a:rPr lang="zh-CN" altLang="en-US" sz="1400" dirty="0" smtClean="0"/>
                        <a:t>已完成</a:t>
                      </a:r>
                      <a:endParaRPr lang="zh-CN" altLang="en-US" sz="1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t>选择退货商品</a:t>
                      </a:r>
                    </a:p>
                  </a:txBody>
                  <a:tcPr anchor="ctr"/>
                </a:tc>
              </a:tr>
              <a:tr h="298953">
                <a:tc gridSpan="6">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zh-CN" altLang="en-US" sz="1400" dirty="0" smtClean="0"/>
                        <a:t>总共</a:t>
                      </a:r>
                      <a:r>
                        <a:rPr lang="en-US" altLang="zh-CN" sz="1400" dirty="0" smtClean="0"/>
                        <a:t>3</a:t>
                      </a:r>
                      <a:r>
                        <a:rPr lang="zh-CN" altLang="en-US" sz="1400" dirty="0" smtClean="0"/>
                        <a:t>条记录 </a:t>
                      </a:r>
                      <a:r>
                        <a:rPr lang="en-US" altLang="zh-CN" sz="1400" dirty="0" smtClean="0"/>
                        <a:t>- </a:t>
                      </a:r>
                      <a:r>
                        <a:rPr lang="zh-CN" altLang="en-US" sz="1400" dirty="0" smtClean="0"/>
                        <a:t>当前页：</a:t>
                      </a:r>
                      <a:r>
                        <a:rPr lang="en-US" altLang="zh-CN" sz="1400" dirty="0" smtClean="0"/>
                        <a:t>1/1 [1]</a:t>
                      </a:r>
                      <a:endParaRPr lang="zh-CN" altLang="en-US" sz="1400" dirty="0" smtClean="0"/>
                    </a:p>
                  </a:txBody>
                  <a:tcPr/>
                </a:tc>
                <a:tc hMerge="1">
                  <a:txBody>
                    <a:bodyPr/>
                    <a:lstStyle/>
                    <a:p>
                      <a:pPr algn="ctr"/>
                      <a:endParaRPr lang="zh-CN" altLang="en-US" dirty="0"/>
                    </a:p>
                  </a:txBody>
                  <a:tcPr/>
                </a:tc>
                <a:tc hMerge="1">
                  <a:txBody>
                    <a:bodyPr/>
                    <a:lstStyle/>
                    <a:p>
                      <a:pPr algn="ctr"/>
                      <a:endParaRPr lang="zh-CN" altLang="en-US" dirty="0"/>
                    </a:p>
                  </a:txBody>
                  <a:tcPr/>
                </a:tc>
                <a:tc hMerge="1">
                  <a:txBody>
                    <a:bodyPr/>
                    <a:lstStyle/>
                    <a:p>
                      <a:endParaRPr lang="zh-CN" altLang="en-US"/>
                    </a:p>
                  </a:txBody>
                  <a:tcPr/>
                </a:tc>
                <a:tc hMerge="1">
                  <a:txBody>
                    <a:bodyPr/>
                    <a:lstStyle/>
                    <a:p>
                      <a:pPr algn="ctr"/>
                      <a:endParaRPr lang="zh-CN" altLang="en-US" dirty="0"/>
                    </a:p>
                  </a:txBody>
                  <a:tcPr anchor="ctr"/>
                </a:tc>
                <a:tc hMerge="1">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CN" altLang="en-US" sz="1400" dirty="0" smtClean="0"/>
                    </a:p>
                  </a:txBody>
                  <a:tcPr/>
                </a:tc>
              </a:tr>
            </a:tbl>
          </a:graphicData>
        </a:graphic>
      </p:graphicFrame>
      <p:sp>
        <p:nvSpPr>
          <p:cNvPr id="3" name="TextBox 2"/>
          <p:cNvSpPr txBox="1"/>
          <p:nvPr/>
        </p:nvSpPr>
        <p:spPr>
          <a:xfrm>
            <a:off x="1763688" y="1988840"/>
            <a:ext cx="2160239" cy="307777"/>
          </a:xfrm>
          <a:prstGeom prst="rect">
            <a:avLst/>
          </a:prstGeom>
          <a:noFill/>
        </p:spPr>
        <p:txBody>
          <a:bodyPr wrap="square" rtlCol="0">
            <a:spAutoFit/>
          </a:bodyPr>
          <a:lstStyle/>
          <a:p>
            <a:r>
              <a:rPr lang="zh-CN" altLang="en-US" sz="1400" b="1" dirty="0" smtClean="0"/>
              <a:t>退货订单列表</a:t>
            </a:r>
            <a:endParaRPr lang="zh-CN" altLang="en-US" sz="1400" b="1" dirty="0"/>
          </a:p>
        </p:txBody>
      </p:sp>
      <p:grpSp>
        <p:nvGrpSpPr>
          <p:cNvPr id="49" name="组合 48"/>
          <p:cNvGrpSpPr/>
          <p:nvPr/>
        </p:nvGrpSpPr>
        <p:grpSpPr>
          <a:xfrm>
            <a:off x="107504" y="856871"/>
            <a:ext cx="9036496" cy="3004177"/>
            <a:chOff x="107504" y="1072896"/>
            <a:chExt cx="9036496" cy="3004177"/>
          </a:xfrm>
        </p:grpSpPr>
        <p:pic>
          <p:nvPicPr>
            <p:cNvPr id="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7430"/>
            <a:stretch/>
          </p:blipFill>
          <p:spPr bwMode="auto">
            <a:xfrm>
              <a:off x="1547664" y="1072896"/>
              <a:ext cx="7596336" cy="1005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21225"/>
            <a:stretch/>
          </p:blipFill>
          <p:spPr bwMode="auto">
            <a:xfrm>
              <a:off x="107504" y="1072896"/>
              <a:ext cx="1636288" cy="1411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2" name="TextBox 51"/>
            <p:cNvSpPr txBox="1"/>
            <p:nvPr/>
          </p:nvSpPr>
          <p:spPr>
            <a:xfrm>
              <a:off x="395536" y="2484001"/>
              <a:ext cx="864096" cy="261610"/>
            </a:xfrm>
            <a:prstGeom prst="rect">
              <a:avLst/>
            </a:prstGeom>
            <a:noFill/>
          </p:spPr>
          <p:txBody>
            <a:bodyPr wrap="square" rtlCol="0">
              <a:spAutoFit/>
            </a:bodyPr>
            <a:lstStyle/>
            <a:p>
              <a:r>
                <a:rPr lang="zh-CN" altLang="en-US" sz="1100" dirty="0" smtClean="0"/>
                <a:t>售后申请</a:t>
              </a:r>
              <a:endParaRPr lang="zh-CN" altLang="en-US" sz="1100" dirty="0"/>
            </a:p>
          </p:txBody>
        </p:sp>
        <p:pic>
          <p:nvPicPr>
            <p:cNvPr id="5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223" y="2745612"/>
              <a:ext cx="1289591" cy="1331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640" y="2492813"/>
              <a:ext cx="180975" cy="17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55" name="TextBox 54"/>
          <p:cNvSpPr txBox="1"/>
          <p:nvPr/>
        </p:nvSpPr>
        <p:spPr>
          <a:xfrm>
            <a:off x="-36512" y="44624"/>
            <a:ext cx="9144000" cy="369332"/>
          </a:xfrm>
          <a:prstGeom prst="rect">
            <a:avLst/>
          </a:prstGeom>
          <a:noFill/>
        </p:spPr>
        <p:txBody>
          <a:bodyPr wrap="square" rtlCol="0">
            <a:spAutoFit/>
          </a:bodyPr>
          <a:lstStyle/>
          <a:p>
            <a:pPr lvl="0"/>
            <a:r>
              <a:rPr lang="zh-CN" altLang="en-US" dirty="0">
                <a:solidFill>
                  <a:schemeClr val="accent1"/>
                </a:solidFill>
              </a:rPr>
              <a:t>前台退货订单列表页面</a:t>
            </a:r>
            <a:r>
              <a:rPr lang="zh-CN" altLang="en-US" dirty="0" smtClean="0">
                <a:solidFill>
                  <a:schemeClr val="accent1"/>
                </a:solidFill>
              </a:rPr>
              <a:t>：</a:t>
            </a:r>
            <a:r>
              <a:rPr lang="zh-CN" altLang="en-US" dirty="0" smtClean="0"/>
              <a:t>点击“操作”中“选择退货商品”进入常规订单详情页面。</a:t>
            </a:r>
            <a:endParaRPr lang="en-US" altLang="zh-CN" dirty="0" smtClean="0"/>
          </a:p>
        </p:txBody>
      </p:sp>
      <p:pic>
        <p:nvPicPr>
          <p:cNvPr id="409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2459" y="2322587"/>
            <a:ext cx="5495925"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3452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914400"/>
            <a:ext cx="7991475"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6512" y="46365"/>
            <a:ext cx="9144000" cy="646331"/>
          </a:xfrm>
          <a:prstGeom prst="rect">
            <a:avLst/>
          </a:prstGeom>
          <a:noFill/>
        </p:spPr>
        <p:txBody>
          <a:bodyPr wrap="square" rtlCol="0">
            <a:spAutoFit/>
          </a:bodyPr>
          <a:lstStyle/>
          <a:p>
            <a:pPr lvl="0"/>
            <a:r>
              <a:rPr lang="zh-CN" altLang="en-US" dirty="0" smtClean="0">
                <a:solidFill>
                  <a:schemeClr val="accent1"/>
                </a:solidFill>
              </a:rPr>
              <a:t>前台订单详情页面：</a:t>
            </a:r>
            <a:r>
              <a:rPr lang="zh-CN" altLang="en-US" dirty="0" smtClean="0"/>
              <a:t>“操作”中增加“退货</a:t>
            </a:r>
            <a:r>
              <a:rPr lang="en-US" altLang="zh-CN" dirty="0" smtClean="0"/>
              <a:t>/</a:t>
            </a:r>
            <a:r>
              <a:rPr lang="zh-CN" altLang="en-US" dirty="0" smtClean="0"/>
              <a:t>退款”按钮，点击后该订单和产品的相关信息导入售后申请表中。</a:t>
            </a:r>
            <a:endParaRPr lang="en-US" altLang="zh-CN" dirty="0" smtClean="0"/>
          </a:p>
        </p:txBody>
      </p:sp>
      <p:sp>
        <p:nvSpPr>
          <p:cNvPr id="4" name="TextBox 3"/>
          <p:cNvSpPr txBox="1"/>
          <p:nvPr/>
        </p:nvSpPr>
        <p:spPr>
          <a:xfrm>
            <a:off x="8172400" y="4509120"/>
            <a:ext cx="864096"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1100" dirty="0" smtClean="0"/>
              <a:t>退货</a:t>
            </a:r>
            <a:r>
              <a:rPr lang="en-US" altLang="zh-CN" sz="1100" dirty="0" smtClean="0"/>
              <a:t>/</a:t>
            </a:r>
            <a:r>
              <a:rPr lang="zh-CN" altLang="en-US" sz="1100" dirty="0" smtClean="0"/>
              <a:t>退款</a:t>
            </a:r>
            <a:endParaRPr lang="zh-CN" altLang="en-US" sz="1100" dirty="0"/>
          </a:p>
        </p:txBody>
      </p:sp>
      <p:sp>
        <p:nvSpPr>
          <p:cNvPr id="7" name="TextBox 6"/>
          <p:cNvSpPr txBox="1"/>
          <p:nvPr/>
        </p:nvSpPr>
        <p:spPr>
          <a:xfrm>
            <a:off x="8172400" y="4823574"/>
            <a:ext cx="864096"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1100" dirty="0" smtClean="0"/>
              <a:t>退货</a:t>
            </a:r>
            <a:r>
              <a:rPr lang="en-US" altLang="zh-CN" sz="1100" dirty="0" smtClean="0"/>
              <a:t>/</a:t>
            </a:r>
            <a:r>
              <a:rPr lang="zh-CN" altLang="en-US" sz="1100" dirty="0" smtClean="0"/>
              <a:t>退款</a:t>
            </a:r>
            <a:endParaRPr lang="zh-CN" altLang="en-US" sz="1100" dirty="0"/>
          </a:p>
        </p:txBody>
      </p:sp>
    </p:spTree>
    <p:extLst>
      <p:ext uri="{BB962C8B-B14F-4D97-AF65-F5344CB8AC3E}">
        <p14:creationId xmlns:p14="http://schemas.microsoft.com/office/powerpoint/2010/main" val="2566746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646331"/>
          </a:xfrm>
          <a:prstGeom prst="rect">
            <a:avLst/>
          </a:prstGeom>
          <a:noFill/>
        </p:spPr>
        <p:txBody>
          <a:bodyPr wrap="square" rtlCol="0">
            <a:spAutoFit/>
          </a:bodyPr>
          <a:lstStyle/>
          <a:p>
            <a:pPr lvl="0"/>
            <a:r>
              <a:rPr lang="zh-CN" altLang="en-US" dirty="0" smtClean="0">
                <a:solidFill>
                  <a:schemeClr val="accent1"/>
                </a:solidFill>
              </a:rPr>
              <a:t>前台售后申请表页面：</a:t>
            </a:r>
            <a:r>
              <a:rPr lang="zh-CN" altLang="en-US" dirty="0" smtClean="0"/>
              <a:t>订单详情页面中点击某条产品记录后的“退货</a:t>
            </a:r>
            <a:r>
              <a:rPr lang="en-US" altLang="zh-CN" dirty="0" smtClean="0"/>
              <a:t>/</a:t>
            </a:r>
            <a:r>
              <a:rPr lang="zh-CN" altLang="en-US" dirty="0" smtClean="0"/>
              <a:t>退款”按钮，进入此页面，相关数据自动匹配。</a:t>
            </a:r>
            <a:endParaRPr lang="en-US" altLang="zh-CN" dirty="0" smtClean="0"/>
          </a:p>
        </p:txBody>
      </p:sp>
      <p:grpSp>
        <p:nvGrpSpPr>
          <p:cNvPr id="6" name="组合 5"/>
          <p:cNvGrpSpPr/>
          <p:nvPr/>
        </p:nvGrpSpPr>
        <p:grpSpPr>
          <a:xfrm>
            <a:off x="107504" y="620688"/>
            <a:ext cx="9036496" cy="3004177"/>
            <a:chOff x="107504" y="1072896"/>
            <a:chExt cx="9036496" cy="3004177"/>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7430"/>
            <a:stretch/>
          </p:blipFill>
          <p:spPr bwMode="auto">
            <a:xfrm>
              <a:off x="1547664" y="1072896"/>
              <a:ext cx="7596336" cy="1005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21225"/>
            <a:stretch/>
          </p:blipFill>
          <p:spPr bwMode="auto">
            <a:xfrm>
              <a:off x="107504" y="1072896"/>
              <a:ext cx="1636288" cy="1411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95536" y="2484001"/>
              <a:ext cx="864096" cy="261610"/>
            </a:xfrm>
            <a:prstGeom prst="rect">
              <a:avLst/>
            </a:prstGeom>
            <a:noFill/>
          </p:spPr>
          <p:txBody>
            <a:bodyPr wrap="square" rtlCol="0">
              <a:spAutoFit/>
            </a:bodyPr>
            <a:lstStyle/>
            <a:p>
              <a:r>
                <a:rPr lang="zh-CN" altLang="en-US" sz="1100" dirty="0" smtClean="0"/>
                <a:t>售后申请</a:t>
              </a:r>
              <a:endParaRPr lang="zh-CN" altLang="en-US" sz="1100" dirty="0"/>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223" y="2745612"/>
              <a:ext cx="1289591" cy="1331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2492813"/>
              <a:ext cx="180975" cy="17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aphicFrame>
        <p:nvGraphicFramePr>
          <p:cNvPr id="36" name="表格 35"/>
          <p:cNvGraphicFramePr>
            <a:graphicFrameLocks noGrp="1"/>
          </p:cNvGraphicFramePr>
          <p:nvPr>
            <p:extLst>
              <p:ext uri="{D42A27DB-BD31-4B8C-83A1-F6EECF244321}">
                <p14:modId xmlns:p14="http://schemas.microsoft.com/office/powerpoint/2010/main" val="2431036618"/>
              </p:ext>
            </p:extLst>
          </p:nvPr>
        </p:nvGraphicFramePr>
        <p:xfrm>
          <a:off x="1619672" y="2132856"/>
          <a:ext cx="7524328" cy="4154800"/>
        </p:xfrm>
        <a:graphic>
          <a:graphicData uri="http://schemas.openxmlformats.org/drawingml/2006/table">
            <a:tbl>
              <a:tblPr>
                <a:tableStyleId>{073A0DAA-6AF3-43AB-8588-CEC1D06C72B9}</a:tableStyleId>
              </a:tblPr>
              <a:tblGrid>
                <a:gridCol w="1283544"/>
                <a:gridCol w="6240784"/>
              </a:tblGrid>
              <a:tr h="360040">
                <a:tc>
                  <a:txBody>
                    <a:bodyPr/>
                    <a:lstStyle/>
                    <a:p>
                      <a:pPr algn="ctr"/>
                      <a:r>
                        <a:rPr lang="zh-CN" altLang="en-US" sz="1400" dirty="0" smtClean="0">
                          <a:latin typeface="+mn-ea"/>
                          <a:ea typeface="+mn-ea"/>
                        </a:rPr>
                        <a:t>服务保障</a:t>
                      </a:r>
                      <a:endParaRPr lang="zh-CN" altLang="en-US" sz="1400" dirty="0">
                        <a:latin typeface="+mn-ea"/>
                        <a:ea typeface="+mn-ea"/>
                      </a:endParaRPr>
                    </a:p>
                  </a:txBody>
                  <a:tcPr anchor="ctr"/>
                </a:tc>
                <a:tc>
                  <a:txBody>
                    <a:bodyPr/>
                    <a:lstStyle/>
                    <a:p>
                      <a:pPr algn="l"/>
                      <a:r>
                        <a:rPr lang="zh-CN" altLang="en-US" sz="1050" dirty="0" smtClean="0">
                          <a:latin typeface="+mn-ea"/>
                          <a:ea typeface="+mn-ea"/>
                        </a:rPr>
                        <a:t>为每一位在中国试剂网购物的顾客提供我们优质的产品、专业的服务，保障您的安全、让您满意。</a:t>
                      </a:r>
                      <a:endParaRPr lang="zh-CN" altLang="en-US" sz="1050" dirty="0">
                        <a:latin typeface="+mn-ea"/>
                        <a:ea typeface="+mn-ea"/>
                      </a:endParaRPr>
                    </a:p>
                  </a:txBody>
                  <a:tcPr anchor="ctr"/>
                </a:tc>
              </a:tr>
              <a:tr h="1674851">
                <a:tc>
                  <a:txBody>
                    <a:bodyPr/>
                    <a:lstStyle/>
                    <a:p>
                      <a:pPr algn="ctr"/>
                      <a:r>
                        <a:rPr lang="zh-CN" altLang="en-US" sz="1400" dirty="0" smtClean="0">
                          <a:latin typeface="+mn-ea"/>
                          <a:ea typeface="+mn-ea"/>
                        </a:rPr>
                        <a:t>退换货标准</a:t>
                      </a:r>
                      <a:endParaRPr lang="zh-CN" altLang="en-US" sz="1400" dirty="0">
                        <a:latin typeface="+mn-ea"/>
                        <a:ea typeface="+mn-ea"/>
                      </a:endParaRPr>
                    </a:p>
                  </a:txBody>
                  <a:tcPr anchor="ctr"/>
                </a:tc>
                <a:tc>
                  <a:txBody>
                    <a:bodyPr/>
                    <a:lstStyle/>
                    <a:p>
                      <a:pPr algn="l"/>
                      <a:r>
                        <a:rPr lang="en-US" altLang="zh-CN" sz="1050" dirty="0" smtClean="0">
                          <a:latin typeface="+mn-ea"/>
                          <a:ea typeface="+mn-ea"/>
                        </a:rPr>
                        <a:t>1.</a:t>
                      </a:r>
                      <a:r>
                        <a:rPr lang="zh-CN" altLang="en-US" sz="1050" dirty="0" smtClean="0">
                          <a:latin typeface="+mn-ea"/>
                          <a:ea typeface="+mn-ea"/>
                        </a:rPr>
                        <a:t>本公司所经营的化学试剂、玻璃仪器等商品属于特殊的生产资料，一般情况下不接受退货处理。</a:t>
                      </a:r>
                      <a:endParaRPr lang="en-US" altLang="zh-CN" sz="1050" dirty="0" smtClean="0">
                        <a:latin typeface="+mn-ea"/>
                        <a:ea typeface="+mn-ea"/>
                      </a:endParaRPr>
                    </a:p>
                    <a:p>
                      <a:pPr algn="l"/>
                      <a:r>
                        <a:rPr lang="en-US" altLang="zh-CN" sz="1050" dirty="0" smtClean="0">
                          <a:latin typeface="+mn-ea"/>
                          <a:ea typeface="+mn-ea"/>
                        </a:rPr>
                        <a:t>2.</a:t>
                      </a:r>
                      <a:r>
                        <a:rPr lang="zh-CN" altLang="en-US" sz="1050" dirty="0" smtClean="0">
                          <a:latin typeface="+mn-ea"/>
                          <a:ea typeface="+mn-ea"/>
                        </a:rPr>
                        <a:t>若您收到商品后发现存在质量缺陷、接近有效期等问题，请您在第一时间与我们联系。</a:t>
                      </a:r>
                      <a:endParaRPr lang="en-US" altLang="zh-CN" sz="1050" dirty="0" smtClean="0">
                        <a:latin typeface="+mn-ea"/>
                        <a:ea typeface="+mn-ea"/>
                      </a:endParaRPr>
                    </a:p>
                    <a:p>
                      <a:pPr algn="l"/>
                      <a:r>
                        <a:rPr lang="en-US" altLang="zh-CN" sz="1050" dirty="0" smtClean="0">
                          <a:latin typeface="+mn-ea"/>
                          <a:ea typeface="+mn-ea"/>
                        </a:rPr>
                        <a:t>3.</a:t>
                      </a:r>
                      <a:r>
                        <a:rPr lang="zh-CN" altLang="en-US" sz="1050" dirty="0" smtClean="0">
                          <a:latin typeface="+mn-ea"/>
                          <a:ea typeface="+mn-ea"/>
                        </a:rPr>
                        <a:t>下列商品一经售出本公司不接受退货：</a:t>
                      </a:r>
                    </a:p>
                    <a:p>
                      <a:pPr algn="l"/>
                      <a:r>
                        <a:rPr lang="zh-CN" altLang="en-US" sz="1050" dirty="0" smtClean="0">
                          <a:latin typeface="+mn-ea"/>
                          <a:ea typeface="+mn-ea"/>
                        </a:rPr>
                        <a:t>   </a:t>
                      </a:r>
                      <a:r>
                        <a:rPr lang="en-US" altLang="zh-CN" sz="1050" dirty="0" smtClean="0">
                          <a:latin typeface="+mn-ea"/>
                          <a:ea typeface="+mn-ea"/>
                        </a:rPr>
                        <a:t>1</a:t>
                      </a:r>
                      <a:r>
                        <a:rPr lang="zh-CN" altLang="en-US" sz="1050" dirty="0" smtClean="0">
                          <a:latin typeface="+mn-ea"/>
                          <a:ea typeface="+mn-ea"/>
                        </a:rPr>
                        <a:t>）剧毒品、爆炸品和易制毒化学品；</a:t>
                      </a:r>
                    </a:p>
                    <a:p>
                      <a:pPr algn="l"/>
                      <a:r>
                        <a:rPr lang="zh-CN" altLang="en-US" sz="1050" dirty="0" smtClean="0">
                          <a:latin typeface="+mn-ea"/>
                          <a:ea typeface="+mn-ea"/>
                        </a:rPr>
                        <a:t>   </a:t>
                      </a:r>
                      <a:r>
                        <a:rPr lang="en-US" altLang="zh-CN" sz="1050" dirty="0" smtClean="0">
                          <a:latin typeface="+mn-ea"/>
                          <a:ea typeface="+mn-ea"/>
                        </a:rPr>
                        <a:t>2</a:t>
                      </a:r>
                      <a:r>
                        <a:rPr lang="zh-CN" altLang="en-US" sz="1050" dirty="0" smtClean="0">
                          <a:latin typeface="+mn-ea"/>
                          <a:ea typeface="+mn-ea"/>
                        </a:rPr>
                        <a:t>）为您代办的专项订货（一进一出、进口商品）；</a:t>
                      </a:r>
                    </a:p>
                    <a:p>
                      <a:pPr algn="l"/>
                      <a:r>
                        <a:rPr lang="zh-CN" altLang="en-US" sz="1050" dirty="0" smtClean="0">
                          <a:latin typeface="+mn-ea"/>
                          <a:ea typeface="+mn-ea"/>
                        </a:rPr>
                        <a:t>   </a:t>
                      </a:r>
                      <a:r>
                        <a:rPr lang="en-US" altLang="zh-CN" sz="1050" dirty="0" smtClean="0">
                          <a:latin typeface="+mn-ea"/>
                          <a:ea typeface="+mn-ea"/>
                        </a:rPr>
                        <a:t>3</a:t>
                      </a:r>
                      <a:r>
                        <a:rPr lang="zh-CN" altLang="en-US" sz="1050" dirty="0" smtClean="0">
                          <a:latin typeface="+mn-ea"/>
                          <a:ea typeface="+mn-ea"/>
                        </a:rPr>
                        <a:t>）外包装已严重污染、破损的商品和已经启封的商品；</a:t>
                      </a:r>
                    </a:p>
                    <a:p>
                      <a:pPr algn="l"/>
                      <a:r>
                        <a:rPr lang="zh-CN" altLang="en-US" sz="1050" dirty="0" smtClean="0">
                          <a:latin typeface="+mn-ea"/>
                          <a:ea typeface="+mn-ea"/>
                        </a:rPr>
                        <a:t>   </a:t>
                      </a:r>
                      <a:r>
                        <a:rPr lang="en-US" altLang="zh-CN" sz="1050" dirty="0" smtClean="0">
                          <a:latin typeface="+mn-ea"/>
                          <a:ea typeface="+mn-ea"/>
                        </a:rPr>
                        <a:t>4</a:t>
                      </a:r>
                      <a:r>
                        <a:rPr lang="zh-CN" altLang="en-US" sz="1050" dirty="0" smtClean="0">
                          <a:latin typeface="+mn-ea"/>
                          <a:ea typeface="+mn-ea"/>
                        </a:rPr>
                        <a:t>）因您保管不当或退回运输时造成质量、破损问题的商品；</a:t>
                      </a:r>
                    </a:p>
                    <a:p>
                      <a:pPr algn="l"/>
                      <a:r>
                        <a:rPr lang="zh-CN" altLang="en-US" sz="1050" dirty="0" smtClean="0">
                          <a:latin typeface="+mn-ea"/>
                          <a:ea typeface="+mn-ea"/>
                        </a:rPr>
                        <a:t>   </a:t>
                      </a:r>
                      <a:r>
                        <a:rPr lang="en-US" altLang="zh-CN" sz="1050" dirty="0" smtClean="0">
                          <a:latin typeface="+mn-ea"/>
                          <a:ea typeface="+mn-ea"/>
                        </a:rPr>
                        <a:t>5</a:t>
                      </a:r>
                      <a:r>
                        <a:rPr lang="zh-CN" altLang="en-US" sz="1050" dirty="0" smtClean="0">
                          <a:latin typeface="+mn-ea"/>
                          <a:ea typeface="+mn-ea"/>
                        </a:rPr>
                        <a:t>）怕热商品、易变商品、效期商品、易碎商品；</a:t>
                      </a:r>
                    </a:p>
                    <a:p>
                      <a:pPr algn="l"/>
                      <a:r>
                        <a:rPr lang="zh-CN" altLang="en-US" sz="1050" dirty="0" smtClean="0">
                          <a:latin typeface="+mn-ea"/>
                          <a:ea typeface="+mn-ea"/>
                        </a:rPr>
                        <a:t>   </a:t>
                      </a:r>
                      <a:r>
                        <a:rPr lang="en-US" altLang="zh-CN" sz="1050" dirty="0" smtClean="0">
                          <a:latin typeface="+mn-ea"/>
                          <a:ea typeface="+mn-ea"/>
                        </a:rPr>
                        <a:t>6</a:t>
                      </a:r>
                      <a:r>
                        <a:rPr lang="zh-CN" altLang="en-US" sz="1050" dirty="0" smtClean="0">
                          <a:latin typeface="+mn-ea"/>
                          <a:ea typeface="+mn-ea"/>
                        </a:rPr>
                        <a:t>）贵重金属及其化合物商品。</a:t>
                      </a:r>
                    </a:p>
                    <a:p>
                      <a:pPr algn="l"/>
                      <a:r>
                        <a:rPr lang="en-US" altLang="zh-CN" sz="1050" dirty="0" smtClean="0">
                          <a:latin typeface="+mn-ea"/>
                          <a:ea typeface="+mn-ea"/>
                        </a:rPr>
                        <a:t>4.</a:t>
                      </a:r>
                      <a:r>
                        <a:rPr lang="zh-CN" altLang="en-US" sz="1050" dirty="0" smtClean="0">
                          <a:latin typeface="+mn-ea"/>
                          <a:ea typeface="+mn-ea"/>
                        </a:rPr>
                        <a:t>除因我公司售出的商品存在质量缺陷外，退回商品的运费，以及换货商品的来回运费均由购买者承担。</a:t>
                      </a:r>
                    </a:p>
                  </a:txBody>
                  <a:tcPr anchor="ctr"/>
                </a:tc>
              </a:tr>
              <a:tr h="963507">
                <a:tc>
                  <a:txBody>
                    <a:bodyPr/>
                    <a:lstStyle/>
                    <a:p>
                      <a:pPr algn="ctr"/>
                      <a:r>
                        <a:rPr lang="zh-CN" altLang="en-US" sz="1400" dirty="0" smtClean="0">
                          <a:latin typeface="+mn-ea"/>
                          <a:ea typeface="+mn-ea"/>
                        </a:rPr>
                        <a:t>退换货方式</a:t>
                      </a:r>
                      <a:endParaRPr lang="zh-CN" altLang="en-US" sz="1400" dirty="0">
                        <a:latin typeface="+mn-ea"/>
                        <a:ea typeface="+mn-ea"/>
                      </a:endParaRPr>
                    </a:p>
                  </a:txBody>
                  <a:tcPr anchor="ctr"/>
                </a:tc>
                <a:tc>
                  <a:txBody>
                    <a:bodyPr/>
                    <a:lstStyle/>
                    <a:p>
                      <a:pPr algn="l"/>
                      <a:r>
                        <a:rPr lang="en-US" altLang="zh-CN" sz="1050" dirty="0" smtClean="0">
                          <a:latin typeface="+mn-ea"/>
                          <a:ea typeface="+mn-ea"/>
                        </a:rPr>
                        <a:t>1.</a:t>
                      </a:r>
                      <a:r>
                        <a:rPr lang="zh-CN" altLang="en-US" sz="1050" dirty="0" smtClean="0">
                          <a:latin typeface="+mn-ea"/>
                          <a:ea typeface="+mn-ea"/>
                        </a:rPr>
                        <a:t> 经我公司确认后，将商品退回本公司，同时请保持商品的原来包装不要损坏，本公司将为您进行商品调换或办理退货手续。</a:t>
                      </a:r>
                    </a:p>
                    <a:p>
                      <a:pPr algn="l"/>
                      <a:r>
                        <a:rPr lang="en-US" altLang="zh-CN" sz="1050" dirty="0" smtClean="0">
                          <a:latin typeface="+mn-ea"/>
                          <a:ea typeface="+mn-ea"/>
                        </a:rPr>
                        <a:t>2.</a:t>
                      </a:r>
                      <a:r>
                        <a:rPr lang="zh-CN" altLang="en-US" sz="1050" dirty="0" smtClean="0">
                          <a:latin typeface="+mn-ea"/>
                          <a:ea typeface="+mn-ea"/>
                        </a:rPr>
                        <a:t>退换货受理时效：市内客户在商品售出后</a:t>
                      </a:r>
                      <a:r>
                        <a:rPr lang="en-US" altLang="zh-CN" sz="1050" dirty="0" smtClean="0">
                          <a:latin typeface="+mn-ea"/>
                          <a:ea typeface="+mn-ea"/>
                        </a:rPr>
                        <a:t>7</a:t>
                      </a:r>
                      <a:r>
                        <a:rPr lang="zh-CN" altLang="en-US" sz="1050" dirty="0" smtClean="0">
                          <a:latin typeface="+mn-ea"/>
                          <a:ea typeface="+mn-ea"/>
                        </a:rPr>
                        <a:t>天内、市外客户在收到商品后</a:t>
                      </a:r>
                      <a:r>
                        <a:rPr lang="en-US" altLang="zh-CN" sz="1050" dirty="0" smtClean="0">
                          <a:latin typeface="+mn-ea"/>
                          <a:ea typeface="+mn-ea"/>
                        </a:rPr>
                        <a:t>7</a:t>
                      </a:r>
                      <a:r>
                        <a:rPr lang="zh-CN" altLang="en-US" sz="1050" dirty="0" smtClean="0">
                          <a:latin typeface="+mn-ea"/>
                          <a:ea typeface="+mn-ea"/>
                        </a:rPr>
                        <a:t>天内。</a:t>
                      </a:r>
                      <a:endParaRPr lang="en-US" altLang="zh-CN" sz="1050" dirty="0" smtClean="0">
                        <a:latin typeface="+mn-ea"/>
                        <a:ea typeface="+mn-ea"/>
                      </a:endParaRPr>
                    </a:p>
                    <a:p>
                      <a:pPr algn="l"/>
                      <a:r>
                        <a:rPr lang="en-US" altLang="zh-CN" sz="1050" dirty="0" smtClean="0">
                          <a:latin typeface="+mn-ea"/>
                          <a:ea typeface="+mn-ea"/>
                        </a:rPr>
                        <a:t>3.</a:t>
                      </a:r>
                      <a:r>
                        <a:rPr lang="zh-CN" altLang="en-US" sz="1050" dirty="0" smtClean="0">
                          <a:latin typeface="+mn-ea"/>
                          <a:ea typeface="+mn-ea"/>
                        </a:rPr>
                        <a:t>若在以上时间段外由于您的原因需要本公司为您进行商品调换或退货，由此本公司将产生相应的商品、单据等损耗费用。为此一般按照退货商品金额的</a:t>
                      </a:r>
                      <a:r>
                        <a:rPr lang="en-US" altLang="zh-CN" sz="1050" dirty="0" smtClean="0">
                          <a:latin typeface="+mn-ea"/>
                          <a:ea typeface="+mn-ea"/>
                        </a:rPr>
                        <a:t>80-90%</a:t>
                      </a:r>
                      <a:r>
                        <a:rPr lang="zh-CN" altLang="en-US" sz="1050" dirty="0" smtClean="0">
                          <a:latin typeface="+mn-ea"/>
                          <a:ea typeface="+mn-ea"/>
                        </a:rPr>
                        <a:t>折扣收回商品；</a:t>
                      </a:r>
                    </a:p>
                    <a:p>
                      <a:pPr algn="l"/>
                      <a:r>
                        <a:rPr lang="en-US" altLang="zh-CN" sz="1050" dirty="0" smtClean="0">
                          <a:latin typeface="+mn-ea"/>
                          <a:ea typeface="+mn-ea"/>
                        </a:rPr>
                        <a:t>4.</a:t>
                      </a:r>
                      <a:r>
                        <a:rPr lang="zh-CN" altLang="en-US" sz="1050" dirty="0" smtClean="0">
                          <a:latin typeface="+mn-ea"/>
                          <a:ea typeface="+mn-ea"/>
                        </a:rPr>
                        <a:t>对外包装产生污迹不能继续用于流通的商品，按照退货商品金额的</a:t>
                      </a:r>
                      <a:r>
                        <a:rPr lang="en-US" altLang="zh-CN" sz="1050" dirty="0" smtClean="0">
                          <a:latin typeface="+mn-ea"/>
                          <a:ea typeface="+mn-ea"/>
                        </a:rPr>
                        <a:t>70-80%</a:t>
                      </a:r>
                      <a:r>
                        <a:rPr lang="zh-CN" altLang="en-US" sz="1050" dirty="0" smtClean="0">
                          <a:latin typeface="+mn-ea"/>
                          <a:ea typeface="+mn-ea"/>
                        </a:rPr>
                        <a:t>折扣收回。</a:t>
                      </a:r>
                    </a:p>
                  </a:txBody>
                  <a:tcPr anchor="ctr"/>
                </a:tc>
              </a:tr>
              <a:tr h="432379">
                <a:tc>
                  <a:txBody>
                    <a:bodyPr/>
                    <a:lstStyle/>
                    <a:p>
                      <a:pPr algn="ctr"/>
                      <a:r>
                        <a:rPr lang="zh-CN" altLang="en-US" sz="1400" dirty="0" smtClean="0">
                          <a:latin typeface="+mn-ea"/>
                          <a:ea typeface="+mn-ea"/>
                        </a:rPr>
                        <a:t>特别提醒</a:t>
                      </a:r>
                      <a:endParaRPr lang="zh-CN" altLang="en-US" sz="1400" dirty="0">
                        <a:latin typeface="+mn-ea"/>
                        <a:ea typeface="+mn-ea"/>
                      </a:endParaRPr>
                    </a:p>
                  </a:txBody>
                  <a:tcPr anchor="ctr"/>
                </a:tc>
                <a:tc>
                  <a:txBody>
                    <a:bodyPr/>
                    <a:lstStyle/>
                    <a:p>
                      <a:pPr algn="l"/>
                      <a:r>
                        <a:rPr lang="en-US" altLang="zh-CN" sz="1050" dirty="0" smtClean="0">
                          <a:latin typeface="+mn-ea"/>
                          <a:ea typeface="+mn-ea"/>
                        </a:rPr>
                        <a:t>1.</a:t>
                      </a:r>
                      <a:r>
                        <a:rPr lang="zh-CN" altLang="en-US" sz="1050" dirty="0" smtClean="0">
                          <a:latin typeface="+mn-ea"/>
                          <a:ea typeface="+mn-ea"/>
                        </a:rPr>
                        <a:t>请在收到商品时及时进行验收，遇到产品问题请在第一时间与我们联系。</a:t>
                      </a:r>
                      <a:endParaRPr lang="en-US" altLang="zh-CN" sz="1050" dirty="0" smtClean="0">
                        <a:latin typeface="+mn-ea"/>
                        <a:ea typeface="+mn-ea"/>
                      </a:endParaRPr>
                    </a:p>
                    <a:p>
                      <a:pPr algn="l"/>
                      <a:r>
                        <a:rPr lang="en-US" altLang="zh-CN" sz="1050" dirty="0" smtClean="0">
                          <a:latin typeface="+mn-ea"/>
                          <a:ea typeface="+mn-ea"/>
                        </a:rPr>
                        <a:t>2.</a:t>
                      </a:r>
                      <a:r>
                        <a:rPr lang="zh-CN" altLang="en-US" sz="1050" dirty="0" smtClean="0">
                          <a:latin typeface="+mn-ea"/>
                          <a:ea typeface="+mn-ea"/>
                        </a:rPr>
                        <a:t>当您发生要退</a:t>
                      </a:r>
                      <a:r>
                        <a:rPr lang="en-US" altLang="zh-CN" sz="1050" dirty="0" smtClean="0">
                          <a:latin typeface="+mn-ea"/>
                          <a:ea typeface="+mn-ea"/>
                        </a:rPr>
                        <a:t>/</a:t>
                      </a:r>
                      <a:r>
                        <a:rPr lang="zh-CN" altLang="en-US" sz="1050" dirty="0" smtClean="0">
                          <a:latin typeface="+mn-ea"/>
                          <a:ea typeface="+mn-ea"/>
                        </a:rPr>
                        <a:t>换货时，请务必填写“退</a:t>
                      </a:r>
                      <a:r>
                        <a:rPr lang="en-US" altLang="zh-CN" sz="1050" dirty="0" smtClean="0">
                          <a:latin typeface="+mn-ea"/>
                          <a:ea typeface="+mn-ea"/>
                        </a:rPr>
                        <a:t>/</a:t>
                      </a:r>
                      <a:r>
                        <a:rPr lang="zh-CN" altLang="en-US" sz="1050" dirty="0" smtClean="0">
                          <a:latin typeface="+mn-ea"/>
                          <a:ea typeface="+mn-ea"/>
                        </a:rPr>
                        <a:t>换货申请表”，上传您拍摄的有问题的产品图片，并联系客服人员：</a:t>
                      </a:r>
                      <a:r>
                        <a:rPr lang="en-US" altLang="zh-CN" sz="1050" dirty="0" smtClean="0">
                          <a:latin typeface="+mn-ea"/>
                          <a:ea typeface="+mn-ea"/>
                        </a:rPr>
                        <a:t>021-63210123</a:t>
                      </a:r>
                      <a:r>
                        <a:rPr lang="zh-CN" altLang="en-US" sz="1050" dirty="0" smtClean="0">
                          <a:latin typeface="+mn-ea"/>
                          <a:ea typeface="+mn-ea"/>
                        </a:rPr>
                        <a:t>。</a:t>
                      </a:r>
                      <a:endParaRPr lang="en-US" altLang="zh-CN" sz="1050" dirty="0" smtClean="0">
                        <a:latin typeface="+mn-ea"/>
                        <a:ea typeface="+mn-ea"/>
                      </a:endParaRPr>
                    </a:p>
                    <a:p>
                      <a:pPr algn="l"/>
                      <a:r>
                        <a:rPr lang="en-US" altLang="zh-CN" sz="1050" dirty="0" smtClean="0">
                          <a:latin typeface="+mn-ea"/>
                          <a:ea typeface="+mn-ea"/>
                        </a:rPr>
                        <a:t>3.</a:t>
                      </a:r>
                      <a:r>
                        <a:rPr lang="zh-CN" altLang="en-US" sz="1050" dirty="0" smtClean="0">
                          <a:latin typeface="+mn-ea"/>
                          <a:ea typeface="+mn-ea"/>
                        </a:rPr>
                        <a:t>最终处理结果将反馈在该问题产品的订单中，客服人员也会及时将结果电话通知您。</a:t>
                      </a:r>
                      <a:endParaRPr lang="en-US" altLang="zh-CN" sz="1050" dirty="0" smtClean="0">
                        <a:latin typeface="+mn-ea"/>
                        <a:ea typeface="+mn-ea"/>
                      </a:endParaRPr>
                    </a:p>
                    <a:p>
                      <a:pPr algn="l"/>
                      <a:r>
                        <a:rPr lang="en-US" altLang="zh-CN" sz="1050" dirty="0" smtClean="0">
                          <a:latin typeface="+mn-ea"/>
                          <a:ea typeface="+mn-ea"/>
                        </a:rPr>
                        <a:t>4.</a:t>
                      </a:r>
                      <a:r>
                        <a:rPr lang="zh-CN" altLang="en-US" sz="1050" dirty="0" smtClean="0">
                          <a:latin typeface="+mn-ea"/>
                          <a:ea typeface="+mn-ea"/>
                        </a:rPr>
                        <a:t>未经确认直接寄回的产品，无法进行退换货处理。</a:t>
                      </a:r>
                      <a:endParaRPr lang="en-US" altLang="zh-CN" sz="1050" dirty="0" smtClean="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latin typeface="+mn-ea"/>
                          <a:ea typeface="+mn-ea"/>
                        </a:rPr>
                        <a:t>4.</a:t>
                      </a:r>
                      <a:r>
                        <a:rPr lang="zh-CN" altLang="en-US" sz="1050" dirty="0" smtClean="0">
                          <a:latin typeface="+mn-ea"/>
                          <a:ea typeface="+mn-ea"/>
                        </a:rPr>
                        <a:t>如遇特殊情况我们将酌情处理，本公司保留最终的解释权。</a:t>
                      </a:r>
                    </a:p>
                  </a:txBody>
                  <a:tcPr anchor="ctr"/>
                </a:tc>
              </a:tr>
            </a:tbl>
          </a:graphicData>
        </a:graphic>
      </p:graphicFrame>
      <p:graphicFrame>
        <p:nvGraphicFramePr>
          <p:cNvPr id="37" name="图示 36"/>
          <p:cNvGraphicFramePr/>
          <p:nvPr>
            <p:extLst>
              <p:ext uri="{D42A27DB-BD31-4B8C-83A1-F6EECF244321}">
                <p14:modId xmlns:p14="http://schemas.microsoft.com/office/powerpoint/2010/main" val="404530072"/>
              </p:ext>
            </p:extLst>
          </p:nvPr>
        </p:nvGraphicFramePr>
        <p:xfrm>
          <a:off x="2028056" y="1628800"/>
          <a:ext cx="6360368" cy="49753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1" name="TextBox 10"/>
          <p:cNvSpPr txBox="1"/>
          <p:nvPr/>
        </p:nvSpPr>
        <p:spPr>
          <a:xfrm>
            <a:off x="251520" y="6536377"/>
            <a:ext cx="611560" cy="276999"/>
          </a:xfrm>
          <a:prstGeom prst="rect">
            <a:avLst/>
          </a:prstGeom>
          <a:noFill/>
        </p:spPr>
        <p:txBody>
          <a:bodyPr wrap="square" rtlCol="0">
            <a:spAutoFit/>
          </a:bodyPr>
          <a:lstStyle/>
          <a:p>
            <a:r>
              <a:rPr lang="en-US" altLang="zh-CN" sz="1000" b="1" dirty="0" smtClean="0">
                <a:solidFill>
                  <a:srgbClr val="FF0000"/>
                </a:solidFill>
              </a:rPr>
              <a:t>(</a:t>
            </a:r>
            <a:r>
              <a:rPr lang="zh-CN" altLang="en-US" sz="1200" b="1" dirty="0" smtClean="0">
                <a:solidFill>
                  <a:srgbClr val="FF0000"/>
                </a:solidFill>
              </a:rPr>
              <a:t>接下</a:t>
            </a:r>
            <a:r>
              <a:rPr lang="en-US" altLang="zh-CN" sz="1000" b="1" dirty="0">
                <a:solidFill>
                  <a:srgbClr val="FF0000"/>
                </a:solidFill>
              </a:rPr>
              <a:t>)</a:t>
            </a:r>
            <a:endParaRPr lang="zh-CN" altLang="en-US" sz="1000" b="1" dirty="0">
              <a:solidFill>
                <a:srgbClr val="FF0000"/>
              </a:solidFill>
            </a:endParaRPr>
          </a:p>
        </p:txBody>
      </p:sp>
    </p:spTree>
    <p:extLst>
      <p:ext uri="{BB962C8B-B14F-4D97-AF65-F5344CB8AC3E}">
        <p14:creationId xmlns:p14="http://schemas.microsoft.com/office/powerpoint/2010/main" val="1189488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表格 26"/>
          <p:cNvGraphicFramePr>
            <a:graphicFrameLocks noGrp="1"/>
          </p:cNvGraphicFramePr>
          <p:nvPr>
            <p:extLst>
              <p:ext uri="{D42A27DB-BD31-4B8C-83A1-F6EECF244321}">
                <p14:modId xmlns:p14="http://schemas.microsoft.com/office/powerpoint/2010/main" val="389416292"/>
              </p:ext>
            </p:extLst>
          </p:nvPr>
        </p:nvGraphicFramePr>
        <p:xfrm>
          <a:off x="1835696" y="1649053"/>
          <a:ext cx="6624736" cy="756032"/>
        </p:xfrm>
        <a:graphic>
          <a:graphicData uri="http://schemas.openxmlformats.org/drawingml/2006/table">
            <a:tbl>
              <a:tblPr>
                <a:tableStyleId>{5940675A-B579-460E-94D1-54222C63F5DA}</a:tableStyleId>
              </a:tblPr>
              <a:tblGrid>
                <a:gridCol w="1152128"/>
                <a:gridCol w="1728192"/>
                <a:gridCol w="1368152"/>
                <a:gridCol w="2376264"/>
              </a:tblGrid>
              <a:tr h="298832">
                <a:tc>
                  <a:txBody>
                    <a:bodyPr/>
                    <a:lstStyle/>
                    <a:p>
                      <a:pPr algn="ctr"/>
                      <a:r>
                        <a:rPr lang="zh-CN" altLang="en-US" sz="1200" b="1" dirty="0" smtClean="0"/>
                        <a:t>产品编号</a:t>
                      </a:r>
                      <a:endParaRPr lang="zh-CN" altLang="en-US" sz="1200" b="1" dirty="0"/>
                    </a:p>
                  </a:txBody>
                  <a:tcPr/>
                </a:tc>
                <a:tc>
                  <a:txBody>
                    <a:bodyPr/>
                    <a:lstStyle/>
                    <a:p>
                      <a:pPr algn="ctr"/>
                      <a:r>
                        <a:rPr lang="zh-CN" altLang="en-US" sz="1200" b="1" dirty="0" smtClean="0"/>
                        <a:t>产品名称</a:t>
                      </a:r>
                      <a:endParaRPr lang="zh-CN" altLang="en-US" sz="1200" b="1" dirty="0"/>
                    </a:p>
                  </a:txBody>
                  <a:tcPr/>
                </a:tc>
                <a:tc>
                  <a:txBody>
                    <a:bodyPr/>
                    <a:lstStyle/>
                    <a:p>
                      <a:pPr algn="ctr"/>
                      <a:r>
                        <a:rPr lang="zh-CN" altLang="en-US" sz="1200" b="1" dirty="0" smtClean="0"/>
                        <a:t>批号</a:t>
                      </a:r>
                      <a:endParaRPr lang="zh-CN" altLang="en-US" sz="1200" b="1" dirty="0"/>
                    </a:p>
                  </a:txBody>
                  <a:tcPr/>
                </a:tc>
                <a:tc>
                  <a:txBody>
                    <a:bodyPr/>
                    <a:lstStyle/>
                    <a:p>
                      <a:pPr algn="ctr"/>
                      <a:r>
                        <a:rPr lang="zh-CN" altLang="en-US" sz="1200" b="1" dirty="0" smtClean="0"/>
                        <a:t>退货数量</a:t>
                      </a:r>
                      <a:endParaRPr lang="zh-CN" altLang="en-US" sz="1200" b="1" dirty="0"/>
                    </a:p>
                  </a:txBody>
                  <a:tcPr/>
                </a:tc>
              </a:tr>
              <a:tr h="29883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FF0000"/>
                          </a:solidFill>
                        </a:rPr>
                        <a:t>商品编码</a:t>
                      </a:r>
                      <a:endParaRPr lang="en-US" altLang="zh-CN" sz="1200" dirty="0" smtClean="0">
                        <a:solidFill>
                          <a:srgbClr val="FF0000"/>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FF0000"/>
                          </a:solidFill>
                        </a:rPr>
                        <a:t>（不可修改）</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FF0000"/>
                          </a:solidFill>
                        </a:rPr>
                        <a:t>商品名称</a:t>
                      </a:r>
                      <a:endParaRPr lang="en-US" altLang="zh-CN" sz="1200" dirty="0" smtClean="0">
                        <a:solidFill>
                          <a:srgbClr val="FF0000"/>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FF0000"/>
                          </a:solidFill>
                        </a:rPr>
                        <a:t>（不可修改）</a:t>
                      </a:r>
                    </a:p>
                  </a:txBody>
                  <a:tcPr/>
                </a:tc>
                <a:tc>
                  <a:txBody>
                    <a:bodyPr/>
                    <a:lstStyle/>
                    <a:p>
                      <a:pPr algn="ctr"/>
                      <a:endParaRPr lang="zh-CN" altLang="en-US" sz="12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FF0000"/>
                          </a:solidFill>
                        </a:rPr>
                        <a:t>订购数量</a:t>
                      </a:r>
                      <a:endParaRPr lang="en-US" altLang="zh-CN" sz="1200" dirty="0" smtClean="0">
                        <a:solidFill>
                          <a:srgbClr val="FF0000"/>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FF0000"/>
                          </a:solidFill>
                        </a:rPr>
                        <a:t>（可修改，退货数量≤订购数量）</a:t>
                      </a:r>
                    </a:p>
                  </a:txBody>
                  <a:tcPr/>
                </a:tc>
              </a:tr>
            </a:tbl>
          </a:graphicData>
        </a:graphic>
      </p:graphicFrame>
      <p:sp>
        <p:nvSpPr>
          <p:cNvPr id="28" name="矩形 27"/>
          <p:cNvSpPr/>
          <p:nvPr/>
        </p:nvSpPr>
        <p:spPr>
          <a:xfrm>
            <a:off x="683568" y="316853"/>
            <a:ext cx="2304256" cy="287949"/>
          </a:xfrm>
          <a:prstGeom prst="rect">
            <a:avLst/>
          </a:pr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400" b="1" dirty="0" smtClean="0"/>
              <a:t>我要退货</a:t>
            </a:r>
            <a:r>
              <a:rPr lang="en-US" altLang="zh-CN" sz="1400" b="1" dirty="0" smtClean="0"/>
              <a:t>/</a:t>
            </a:r>
            <a:r>
              <a:rPr lang="zh-CN" altLang="en-US" sz="1400" b="1" dirty="0" smtClean="0"/>
              <a:t>我要退款</a:t>
            </a:r>
            <a:endParaRPr lang="zh-CN" altLang="en-US" sz="1400" b="1" dirty="0"/>
          </a:p>
        </p:txBody>
      </p:sp>
      <p:cxnSp>
        <p:nvCxnSpPr>
          <p:cNvPr id="29" name="直接连接符 28"/>
          <p:cNvCxnSpPr/>
          <p:nvPr/>
        </p:nvCxnSpPr>
        <p:spPr>
          <a:xfrm>
            <a:off x="2987824" y="604885"/>
            <a:ext cx="5616624" cy="8812"/>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30" name="TextBox 29"/>
          <p:cNvSpPr txBox="1"/>
          <p:nvPr/>
        </p:nvSpPr>
        <p:spPr>
          <a:xfrm>
            <a:off x="683568" y="740300"/>
            <a:ext cx="792088" cy="276999"/>
          </a:xfrm>
          <a:prstGeom prst="rect">
            <a:avLst/>
          </a:prstGeom>
          <a:noFill/>
        </p:spPr>
        <p:txBody>
          <a:bodyPr wrap="square" rtlCol="0">
            <a:spAutoFit/>
          </a:bodyPr>
          <a:lstStyle/>
          <a:p>
            <a:r>
              <a:rPr lang="zh-CN" altLang="en-US" sz="1200" dirty="0" smtClean="0"/>
              <a:t>订单号</a:t>
            </a:r>
            <a:r>
              <a:rPr lang="en-US" altLang="zh-CN" sz="1200" dirty="0" smtClean="0">
                <a:solidFill>
                  <a:srgbClr val="FF0000"/>
                </a:solidFill>
              </a:rPr>
              <a:t>*</a:t>
            </a:r>
            <a:r>
              <a:rPr lang="zh-CN" altLang="en-US" sz="1200" dirty="0" smtClean="0"/>
              <a:t>：</a:t>
            </a:r>
            <a:endParaRPr lang="zh-CN" altLang="en-US" sz="1200" dirty="0"/>
          </a:p>
        </p:txBody>
      </p:sp>
      <p:sp>
        <p:nvSpPr>
          <p:cNvPr id="31" name="TextBox 30"/>
          <p:cNvSpPr txBox="1"/>
          <p:nvPr/>
        </p:nvSpPr>
        <p:spPr>
          <a:xfrm>
            <a:off x="683568" y="1012014"/>
            <a:ext cx="792088" cy="276999"/>
          </a:xfrm>
          <a:prstGeom prst="rect">
            <a:avLst/>
          </a:prstGeom>
          <a:noFill/>
        </p:spPr>
        <p:txBody>
          <a:bodyPr wrap="square" rtlCol="0">
            <a:spAutoFit/>
          </a:bodyPr>
          <a:lstStyle/>
          <a:p>
            <a:r>
              <a:rPr lang="zh-CN" altLang="en-US" sz="1200" dirty="0" smtClean="0"/>
              <a:t>联系人</a:t>
            </a:r>
            <a:r>
              <a:rPr lang="en-US" altLang="zh-CN" sz="1200" dirty="0">
                <a:solidFill>
                  <a:srgbClr val="FF0000"/>
                </a:solidFill>
              </a:rPr>
              <a:t>* </a:t>
            </a:r>
            <a:r>
              <a:rPr lang="zh-CN" altLang="en-US" sz="1200" dirty="0" smtClean="0"/>
              <a:t>：</a:t>
            </a:r>
            <a:endParaRPr lang="zh-CN" altLang="en-US" sz="1200" dirty="0"/>
          </a:p>
        </p:txBody>
      </p:sp>
      <p:sp>
        <p:nvSpPr>
          <p:cNvPr id="32" name="TextBox 31"/>
          <p:cNvSpPr txBox="1"/>
          <p:nvPr/>
        </p:nvSpPr>
        <p:spPr>
          <a:xfrm>
            <a:off x="683568" y="1300046"/>
            <a:ext cx="936104" cy="276999"/>
          </a:xfrm>
          <a:prstGeom prst="rect">
            <a:avLst/>
          </a:prstGeom>
          <a:noFill/>
        </p:spPr>
        <p:txBody>
          <a:bodyPr wrap="square" rtlCol="0">
            <a:spAutoFit/>
          </a:bodyPr>
          <a:lstStyle/>
          <a:p>
            <a:r>
              <a:rPr lang="zh-CN" altLang="en-US" sz="1200" dirty="0" smtClean="0"/>
              <a:t>联系电话</a:t>
            </a:r>
            <a:r>
              <a:rPr lang="en-US" altLang="zh-CN" sz="1200" dirty="0">
                <a:solidFill>
                  <a:srgbClr val="FF0000"/>
                </a:solidFill>
              </a:rPr>
              <a:t>* </a:t>
            </a:r>
            <a:r>
              <a:rPr lang="zh-CN" altLang="en-US" sz="1200" dirty="0" smtClean="0"/>
              <a:t>：</a:t>
            </a:r>
            <a:endParaRPr lang="zh-CN" altLang="en-US" sz="1200" dirty="0"/>
          </a:p>
        </p:txBody>
      </p:sp>
      <p:sp>
        <p:nvSpPr>
          <p:cNvPr id="33" name="TextBox 32"/>
          <p:cNvSpPr txBox="1"/>
          <p:nvPr/>
        </p:nvSpPr>
        <p:spPr>
          <a:xfrm>
            <a:off x="683568" y="1588078"/>
            <a:ext cx="936104" cy="276999"/>
          </a:xfrm>
          <a:prstGeom prst="rect">
            <a:avLst/>
          </a:prstGeom>
          <a:noFill/>
        </p:spPr>
        <p:txBody>
          <a:bodyPr wrap="square" rtlCol="0">
            <a:spAutoFit/>
          </a:bodyPr>
          <a:lstStyle/>
          <a:p>
            <a:r>
              <a:rPr lang="zh-CN" altLang="en-US" sz="1200" dirty="0" smtClean="0"/>
              <a:t>所退商品：</a:t>
            </a:r>
            <a:endParaRPr lang="zh-CN" altLang="en-US" sz="1200" dirty="0"/>
          </a:p>
        </p:txBody>
      </p:sp>
      <p:sp>
        <p:nvSpPr>
          <p:cNvPr id="34" name="TextBox 33"/>
          <p:cNvSpPr txBox="1"/>
          <p:nvPr/>
        </p:nvSpPr>
        <p:spPr>
          <a:xfrm>
            <a:off x="683568" y="2591492"/>
            <a:ext cx="1224136" cy="276999"/>
          </a:xfrm>
          <a:prstGeom prst="rect">
            <a:avLst/>
          </a:prstGeom>
          <a:noFill/>
        </p:spPr>
        <p:txBody>
          <a:bodyPr wrap="square" rtlCol="0">
            <a:spAutoFit/>
          </a:bodyPr>
          <a:lstStyle/>
          <a:p>
            <a:r>
              <a:rPr lang="zh-CN" altLang="en-US" sz="1200" dirty="0" smtClean="0"/>
              <a:t>退货退款原因</a:t>
            </a:r>
            <a:r>
              <a:rPr lang="en-US" altLang="zh-CN" sz="1200" dirty="0">
                <a:solidFill>
                  <a:srgbClr val="FF0000"/>
                </a:solidFill>
              </a:rPr>
              <a:t>* </a:t>
            </a:r>
            <a:r>
              <a:rPr lang="zh-CN" altLang="en-US" sz="1200" dirty="0" smtClean="0"/>
              <a:t>：</a:t>
            </a:r>
            <a:endParaRPr lang="zh-CN" altLang="en-US" sz="1200" dirty="0"/>
          </a:p>
        </p:txBody>
      </p:sp>
      <p:sp>
        <p:nvSpPr>
          <p:cNvPr id="35" name="TextBox 34"/>
          <p:cNvSpPr txBox="1"/>
          <p:nvPr/>
        </p:nvSpPr>
        <p:spPr>
          <a:xfrm>
            <a:off x="683568" y="5248695"/>
            <a:ext cx="1224136" cy="276999"/>
          </a:xfrm>
          <a:prstGeom prst="rect">
            <a:avLst/>
          </a:prstGeom>
          <a:noFill/>
        </p:spPr>
        <p:txBody>
          <a:bodyPr wrap="square" rtlCol="0">
            <a:spAutoFit/>
          </a:bodyPr>
          <a:lstStyle/>
          <a:p>
            <a:r>
              <a:rPr lang="zh-CN" altLang="en-US" sz="1200" dirty="0" smtClean="0"/>
              <a:t>退货退款说明：</a:t>
            </a:r>
            <a:endParaRPr lang="zh-CN" altLang="en-US" sz="1200" dirty="0"/>
          </a:p>
        </p:txBody>
      </p:sp>
      <p:sp>
        <p:nvSpPr>
          <p:cNvPr id="36" name="矩形 35"/>
          <p:cNvSpPr/>
          <p:nvPr/>
        </p:nvSpPr>
        <p:spPr>
          <a:xfrm>
            <a:off x="1907704" y="783616"/>
            <a:ext cx="2502024" cy="1903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900" dirty="0" smtClean="0">
                <a:solidFill>
                  <a:srgbClr val="FF0000"/>
                </a:solidFill>
              </a:rPr>
              <a:t>订单号（不可修改）</a:t>
            </a:r>
            <a:endParaRPr lang="zh-CN" altLang="en-US" sz="900" dirty="0">
              <a:solidFill>
                <a:srgbClr val="FF0000"/>
              </a:solidFill>
            </a:endParaRPr>
          </a:p>
        </p:txBody>
      </p:sp>
      <p:sp>
        <p:nvSpPr>
          <p:cNvPr id="37" name="矩形 36"/>
          <p:cNvSpPr/>
          <p:nvPr/>
        </p:nvSpPr>
        <p:spPr>
          <a:xfrm>
            <a:off x="1907704" y="1072989"/>
            <a:ext cx="2502024" cy="1903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900" dirty="0" smtClean="0">
                <a:solidFill>
                  <a:srgbClr val="FF0000"/>
                </a:solidFill>
              </a:rPr>
              <a:t>收货人姓名（可</a:t>
            </a:r>
            <a:r>
              <a:rPr lang="zh-CN" altLang="en-US" sz="900" dirty="0">
                <a:solidFill>
                  <a:srgbClr val="FF0000"/>
                </a:solidFill>
              </a:rPr>
              <a:t>修改</a:t>
            </a:r>
            <a:r>
              <a:rPr lang="zh-CN" altLang="en-US" sz="900" dirty="0" smtClean="0">
                <a:solidFill>
                  <a:srgbClr val="FF0000"/>
                </a:solidFill>
              </a:rPr>
              <a:t>）</a:t>
            </a:r>
            <a:endParaRPr lang="zh-CN" altLang="en-US" sz="900" dirty="0">
              <a:solidFill>
                <a:srgbClr val="FF0000"/>
              </a:solidFill>
            </a:endParaRPr>
          </a:p>
        </p:txBody>
      </p:sp>
      <p:sp>
        <p:nvSpPr>
          <p:cNvPr id="38" name="矩形 37"/>
          <p:cNvSpPr/>
          <p:nvPr/>
        </p:nvSpPr>
        <p:spPr>
          <a:xfrm>
            <a:off x="1907704" y="1397712"/>
            <a:ext cx="2502024" cy="1903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900" dirty="0">
                <a:solidFill>
                  <a:srgbClr val="FF0000"/>
                </a:solidFill>
              </a:rPr>
              <a:t>收货人手机（可修改</a:t>
            </a:r>
            <a:r>
              <a:rPr lang="zh-CN" altLang="en-US" sz="900" dirty="0" smtClean="0">
                <a:solidFill>
                  <a:srgbClr val="FF0000"/>
                </a:solidFill>
              </a:rPr>
              <a:t>）</a:t>
            </a:r>
            <a:endParaRPr lang="zh-CN" altLang="en-US" sz="900" dirty="0">
              <a:solidFill>
                <a:srgbClr val="FF0000"/>
              </a:solidFill>
            </a:endParaRPr>
          </a:p>
        </p:txBody>
      </p:sp>
      <p:sp>
        <p:nvSpPr>
          <p:cNvPr id="39" name="矩形 38"/>
          <p:cNvSpPr/>
          <p:nvPr/>
        </p:nvSpPr>
        <p:spPr>
          <a:xfrm>
            <a:off x="1925960" y="5248696"/>
            <a:ext cx="4374232"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0" name="TextBox 39"/>
          <p:cNvSpPr txBox="1"/>
          <p:nvPr/>
        </p:nvSpPr>
        <p:spPr>
          <a:xfrm>
            <a:off x="6228184" y="5658676"/>
            <a:ext cx="1224136" cy="276999"/>
          </a:xfrm>
          <a:prstGeom prst="rect">
            <a:avLst/>
          </a:prstGeom>
          <a:noFill/>
        </p:spPr>
        <p:txBody>
          <a:bodyPr wrap="square" rtlCol="0">
            <a:spAutoFit/>
          </a:bodyPr>
          <a:lstStyle/>
          <a:p>
            <a:r>
              <a:rPr lang="zh-CN" altLang="en-US" sz="1200" dirty="0" smtClean="0"/>
              <a:t>（</a:t>
            </a:r>
            <a:r>
              <a:rPr lang="en-US" altLang="zh-CN" sz="1200" dirty="0" smtClean="0"/>
              <a:t>200</a:t>
            </a:r>
            <a:r>
              <a:rPr lang="zh-CN" altLang="en-US" sz="1200" dirty="0" smtClean="0"/>
              <a:t>个字内）</a:t>
            </a:r>
            <a:endParaRPr lang="zh-CN" altLang="en-US" sz="1200" dirty="0"/>
          </a:p>
        </p:txBody>
      </p:sp>
      <p:sp>
        <p:nvSpPr>
          <p:cNvPr id="45" name="矩形 44"/>
          <p:cNvSpPr/>
          <p:nvPr/>
        </p:nvSpPr>
        <p:spPr>
          <a:xfrm>
            <a:off x="2699792" y="6149501"/>
            <a:ext cx="1360449" cy="30383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400" dirty="0" smtClean="0"/>
              <a:t>直接提交</a:t>
            </a:r>
            <a:endParaRPr lang="zh-CN" altLang="en-US" sz="1400" dirty="0"/>
          </a:p>
        </p:txBody>
      </p:sp>
      <p:graphicFrame>
        <p:nvGraphicFramePr>
          <p:cNvPr id="26" name="表格 25"/>
          <p:cNvGraphicFramePr>
            <a:graphicFrameLocks noGrp="1"/>
          </p:cNvGraphicFramePr>
          <p:nvPr>
            <p:extLst>
              <p:ext uri="{D42A27DB-BD31-4B8C-83A1-F6EECF244321}">
                <p14:modId xmlns:p14="http://schemas.microsoft.com/office/powerpoint/2010/main" val="1494326154"/>
              </p:ext>
            </p:extLst>
          </p:nvPr>
        </p:nvGraphicFramePr>
        <p:xfrm>
          <a:off x="2123728" y="2549101"/>
          <a:ext cx="6336704" cy="2700300"/>
        </p:xfrm>
        <a:graphic>
          <a:graphicData uri="http://schemas.openxmlformats.org/drawingml/2006/table">
            <a:tbl>
              <a:tblPr firstRow="1" bandRow="1">
                <a:tableStyleId>{5940675A-B579-460E-94D1-54222C63F5DA}</a:tableStyleId>
              </a:tblPr>
              <a:tblGrid>
                <a:gridCol w="1872208"/>
                <a:gridCol w="4464496"/>
              </a:tblGrid>
              <a:tr h="484669">
                <a:tc>
                  <a:txBody>
                    <a:bodyPr/>
                    <a:lstStyle/>
                    <a:p>
                      <a:r>
                        <a:rPr lang="zh-CN" altLang="en-US" sz="1200" dirty="0" smtClean="0"/>
                        <a:t>退运费</a:t>
                      </a:r>
                      <a:endParaRPr lang="zh-CN" altLang="en-US" sz="1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zh-CN" altLang="en-US" sz="1200" kern="1200" dirty="0" smtClean="0">
                          <a:effectLst/>
                        </a:rPr>
                        <a:t>如您提货时物流公司重复收取运费，可申请退款或帮您做预存款处理，您需要提供物流公司的收费收据。</a:t>
                      </a:r>
                      <a:endParaRPr lang="zh-CN" altLang="en-US" sz="1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4846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收到商品破损</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zh-CN" altLang="en-US" sz="1200" kern="1200" dirty="0" smtClean="0">
                          <a:effectLst/>
                        </a:rPr>
                        <a:t>如您收到商品时就存在破损问题，可选择此项，并且需要提供注明破损的物流签收单照片。</a:t>
                      </a:r>
                      <a:endParaRPr lang="zh-CN" altLang="en-US" sz="1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4846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商品错发</a:t>
                      </a:r>
                      <a:r>
                        <a:rPr lang="en-US" altLang="zh-CN" sz="1200" dirty="0" smtClean="0"/>
                        <a:t>/</a:t>
                      </a:r>
                      <a:r>
                        <a:rPr lang="zh-CN" altLang="en-US" sz="1200" dirty="0" smtClean="0"/>
                        <a:t>漏发</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zh-CN" altLang="en-US" sz="1200" kern="1200" dirty="0" smtClean="0">
                          <a:effectLst/>
                        </a:rPr>
                        <a:t>如您发现收到的商品存在发错或漏发问题，可选择此项，并且您需要提供已收到产品的照片。</a:t>
                      </a:r>
                      <a:endParaRPr lang="zh-CN" altLang="en-US" sz="1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4182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收到商品与描述不符</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zh-CN" altLang="en-US" sz="1200" kern="1200" dirty="0" smtClean="0">
                          <a:effectLst/>
                        </a:rPr>
                        <a:t>收到的商品与网站详情页面的描述存在不符的情况。</a:t>
                      </a:r>
                      <a:endParaRPr lang="zh-CN" altLang="en-US" sz="1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3434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商品质量问题</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zh-CN" altLang="en-US" sz="1200" kern="1200" dirty="0" smtClean="0">
                          <a:effectLst/>
                        </a:rPr>
                        <a:t>如您收到的商品存在质量问题时，请提供具体书面说明。</a:t>
                      </a:r>
                      <a:endParaRPr lang="zh-CN" altLang="en-US" sz="1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4846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其他</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zh-CN" altLang="en-US" sz="1200" dirty="0" smtClean="0"/>
                        <a:t>如您所遇到的问题不在上述退货退款原因内，请在退货退款说明中详细描述您的要求。</a:t>
                      </a:r>
                      <a:endParaRPr lang="zh-CN" altLang="en-US" sz="1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6186" y="2693117"/>
            <a:ext cx="209550" cy="20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5035" y="3179264"/>
            <a:ext cx="209550" cy="161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3683320"/>
            <a:ext cx="209550" cy="161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4115368"/>
            <a:ext cx="209550" cy="161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4493317"/>
            <a:ext cx="209550" cy="161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4907456"/>
            <a:ext cx="209550" cy="161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827584" y="2868491"/>
            <a:ext cx="864096" cy="307777"/>
          </a:xfrm>
          <a:prstGeom prst="rect">
            <a:avLst/>
          </a:prstGeom>
          <a:solidFill>
            <a:srgbClr val="FFFF00"/>
          </a:solidFill>
        </p:spPr>
        <p:txBody>
          <a:bodyPr wrap="square" rtlCol="0">
            <a:spAutoFit/>
          </a:bodyPr>
          <a:lstStyle/>
          <a:p>
            <a:r>
              <a:rPr lang="zh-CN" altLang="en-US" sz="1400" dirty="0" smtClean="0">
                <a:solidFill>
                  <a:srgbClr val="FF0000"/>
                </a:solidFill>
              </a:rPr>
              <a:t>（单选）</a:t>
            </a:r>
            <a:endParaRPr lang="zh-CN" altLang="en-US" sz="1400" dirty="0">
              <a:solidFill>
                <a:srgbClr val="FF0000"/>
              </a:solidFill>
            </a:endParaRPr>
          </a:p>
        </p:txBody>
      </p:sp>
      <p:sp>
        <p:nvSpPr>
          <p:cNvPr id="44" name="TextBox 43"/>
          <p:cNvSpPr txBox="1"/>
          <p:nvPr/>
        </p:nvSpPr>
        <p:spPr>
          <a:xfrm>
            <a:off x="35496" y="44624"/>
            <a:ext cx="611560" cy="276999"/>
          </a:xfrm>
          <a:prstGeom prst="rect">
            <a:avLst/>
          </a:prstGeom>
          <a:noFill/>
        </p:spPr>
        <p:txBody>
          <a:bodyPr wrap="square" rtlCol="0">
            <a:spAutoFit/>
          </a:bodyPr>
          <a:lstStyle/>
          <a:p>
            <a:r>
              <a:rPr lang="en-US" altLang="zh-CN" sz="1000" b="1" dirty="0" smtClean="0">
                <a:solidFill>
                  <a:srgbClr val="FF0000"/>
                </a:solidFill>
              </a:rPr>
              <a:t>(</a:t>
            </a:r>
            <a:r>
              <a:rPr lang="zh-CN" altLang="en-US" sz="1200" b="1" dirty="0" smtClean="0">
                <a:solidFill>
                  <a:srgbClr val="FF0000"/>
                </a:solidFill>
              </a:rPr>
              <a:t>接上</a:t>
            </a:r>
            <a:r>
              <a:rPr lang="en-US" altLang="zh-CN" sz="1200" b="1" dirty="0" smtClean="0">
                <a:solidFill>
                  <a:srgbClr val="FF0000"/>
                </a:solidFill>
              </a:rPr>
              <a:t>)</a:t>
            </a:r>
            <a:endParaRPr lang="zh-CN" altLang="en-US" sz="1000" b="1" dirty="0">
              <a:solidFill>
                <a:srgbClr val="FF0000"/>
              </a:solidFill>
            </a:endParaRPr>
          </a:p>
        </p:txBody>
      </p:sp>
      <p:sp>
        <p:nvSpPr>
          <p:cNvPr id="46" name="矩形 45"/>
          <p:cNvSpPr/>
          <p:nvPr/>
        </p:nvSpPr>
        <p:spPr>
          <a:xfrm>
            <a:off x="4795727" y="6149501"/>
            <a:ext cx="2224545" cy="30383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400" dirty="0"/>
              <a:t>上</a:t>
            </a:r>
            <a:r>
              <a:rPr lang="zh-CN" altLang="en-US" sz="1400" dirty="0" smtClean="0"/>
              <a:t>传图片再提交</a:t>
            </a:r>
            <a:endParaRPr lang="zh-CN" altLang="en-US" sz="1400" dirty="0"/>
          </a:p>
        </p:txBody>
      </p:sp>
      <p:sp>
        <p:nvSpPr>
          <p:cNvPr id="2" name="TextBox 1"/>
          <p:cNvSpPr txBox="1"/>
          <p:nvPr/>
        </p:nvSpPr>
        <p:spPr>
          <a:xfrm>
            <a:off x="1691680" y="6536377"/>
            <a:ext cx="2718048" cy="276999"/>
          </a:xfrm>
          <a:prstGeom prst="rect">
            <a:avLst/>
          </a:prstGeom>
          <a:noFill/>
        </p:spPr>
        <p:txBody>
          <a:bodyPr wrap="square" rtlCol="0">
            <a:spAutoFit/>
          </a:bodyPr>
          <a:lstStyle/>
          <a:p>
            <a:r>
              <a:rPr lang="zh-CN" altLang="en-US" sz="1200" dirty="0" smtClean="0">
                <a:solidFill>
                  <a:srgbClr val="FF0000"/>
                </a:solidFill>
              </a:rPr>
              <a:t>（跳转至“售后申请历史记录”页面）</a:t>
            </a:r>
            <a:endParaRPr lang="zh-CN" altLang="en-US" sz="1200" dirty="0">
              <a:solidFill>
                <a:srgbClr val="FF0000"/>
              </a:solidFill>
            </a:endParaRPr>
          </a:p>
        </p:txBody>
      </p:sp>
      <p:sp>
        <p:nvSpPr>
          <p:cNvPr id="56" name="TextBox 55"/>
          <p:cNvSpPr txBox="1"/>
          <p:nvPr/>
        </p:nvSpPr>
        <p:spPr>
          <a:xfrm>
            <a:off x="4950296" y="6525344"/>
            <a:ext cx="2069976" cy="276999"/>
          </a:xfrm>
          <a:prstGeom prst="rect">
            <a:avLst/>
          </a:prstGeom>
          <a:noFill/>
        </p:spPr>
        <p:txBody>
          <a:bodyPr wrap="square" rtlCol="0">
            <a:spAutoFit/>
          </a:bodyPr>
          <a:lstStyle/>
          <a:p>
            <a:r>
              <a:rPr lang="zh-CN" altLang="en-US" sz="1200" dirty="0">
                <a:solidFill>
                  <a:srgbClr val="FF0000"/>
                </a:solidFill>
              </a:rPr>
              <a:t>（</a:t>
            </a:r>
            <a:r>
              <a:rPr lang="zh-CN" altLang="en-US" sz="1200" dirty="0" smtClean="0">
                <a:solidFill>
                  <a:srgbClr val="FF0000"/>
                </a:solidFill>
              </a:rPr>
              <a:t>跳转至上传图片页面）</a:t>
            </a:r>
            <a:endParaRPr lang="zh-CN" altLang="en-US" sz="1200" dirty="0">
              <a:solidFill>
                <a:srgbClr val="FF0000"/>
              </a:solidFill>
            </a:endParaRPr>
          </a:p>
        </p:txBody>
      </p:sp>
    </p:spTree>
    <p:extLst>
      <p:ext uri="{BB962C8B-B14F-4D97-AF65-F5344CB8AC3E}">
        <p14:creationId xmlns:p14="http://schemas.microsoft.com/office/powerpoint/2010/main" val="219567626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1170</TotalTime>
  <Words>5575</Words>
  <Application>Microsoft Office PowerPoint</Application>
  <PresentationFormat>全屏显示(4:3)</PresentationFormat>
  <Paragraphs>435</Paragraphs>
  <Slides>20</Slides>
  <Notes>7</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主题​​</vt:lpstr>
      <vt:lpstr>退换货申请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退换货申请</dc:title>
  <dc:creator>顾亚文</dc:creator>
  <cp:lastModifiedBy>YLMF</cp:lastModifiedBy>
  <cp:revision>133</cp:revision>
  <dcterms:created xsi:type="dcterms:W3CDTF">2015-01-22T05:34:23Z</dcterms:created>
  <dcterms:modified xsi:type="dcterms:W3CDTF">2018-05-23T06:00:08Z</dcterms:modified>
</cp:coreProperties>
</file>