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BCTwCW/DuVHVZ1JOFfiQhif1p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c583b2ed6c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c583b2ed6c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583b2ed6c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c583b2ed6c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583b2ed6c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c583b2ed6c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583b2ed6c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c583b2ed6c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583b2ed6c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c583b2ed6c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583b2ed6c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c583b2ed6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583b2ed6c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c583b2ed6c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c583b2ed6c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c583b2ed6c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c583b2ed6c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c583b2ed6c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c583b2ed6c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c583b2ed6c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 name="Google Shape;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c583b2ed6c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c583b2ed6c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c583b2ed6c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c583b2ed6c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c583b2ed6c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c583b2ed6c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c583b2ed6c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c583b2ed6c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c583b2ed6c_0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c583b2ed6c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c583b2ed6c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c583b2ed6c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c583b2ed6c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c583b2ed6c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c583b2ed6c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g1c583b2ed6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45da0a53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g145da0a53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c583b2ed6c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c583b2ed6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c583b2ed6c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c583b2ed6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583b2ed6c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1c583b2ed6c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c583b2ed6c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1c583b2ed6c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583b2ed6c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c583b2ed6c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2"/>
        </a:solidFill>
      </p:bgPr>
    </p:bg>
    <p:spTree>
      <p:nvGrpSpPr>
        <p:cNvPr id="9" name="Shape 9"/>
        <p:cNvGrpSpPr/>
        <p:nvPr/>
      </p:nvGrpSpPr>
      <p:grpSpPr>
        <a:xfrm>
          <a:off x="0" y="0"/>
          <a:ext cx="0" cy="0"/>
          <a:chOff x="0" y="0"/>
          <a:chExt cx="0" cy="0"/>
        </a:xfrm>
      </p:grpSpPr>
      <p:sp>
        <p:nvSpPr>
          <p:cNvPr id="10" name="Google Shape;10;p47"/>
          <p:cNvSpPr txBox="1"/>
          <p:nvPr>
            <p:ph type="ctrTitle"/>
          </p:nvPr>
        </p:nvSpPr>
        <p:spPr>
          <a:xfrm>
            <a:off x="3012325" y="2220413"/>
            <a:ext cx="5445900" cy="1804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11" name="Google Shape;11;p47"/>
          <p:cNvSpPr/>
          <p:nvPr/>
        </p:nvSpPr>
        <p:spPr>
          <a:xfrm>
            <a:off x="6208125" y="4214588"/>
            <a:ext cx="22500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2" name="Shape 12"/>
        <p:cNvGrpSpPr/>
        <p:nvPr/>
      </p:nvGrpSpPr>
      <p:grpSpPr>
        <a:xfrm>
          <a:off x="0" y="0"/>
          <a:ext cx="0" cy="0"/>
          <a:chOff x="0" y="0"/>
          <a:chExt cx="0" cy="0"/>
        </a:xfrm>
      </p:grpSpPr>
      <p:sp>
        <p:nvSpPr>
          <p:cNvPr id="13" name="Google Shape;13;p48"/>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8"/>
          <p:cNvSpPr txBox="1"/>
          <p:nvPr>
            <p:ph type="ctrTitle"/>
          </p:nvPr>
        </p:nvSpPr>
        <p:spPr>
          <a:xfrm>
            <a:off x="685800" y="2897794"/>
            <a:ext cx="4505400" cy="1432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4000"/>
              <a:buNone/>
              <a:defRPr sz="40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sp>
        <p:nvSpPr>
          <p:cNvPr id="15" name="Google Shape;15;p48"/>
          <p:cNvSpPr txBox="1"/>
          <p:nvPr>
            <p:ph idx="1" type="subTitle"/>
          </p:nvPr>
        </p:nvSpPr>
        <p:spPr>
          <a:xfrm>
            <a:off x="6101100" y="2863389"/>
            <a:ext cx="2446500" cy="143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4"/>
              </a:buClr>
              <a:buSzPts val="2200"/>
              <a:buNone/>
              <a:defRPr sz="2200">
                <a:solidFill>
                  <a:schemeClr val="accent4"/>
                </a:solidFill>
              </a:defRPr>
            </a:lvl1pPr>
            <a:lvl2pPr lvl="1" algn="l">
              <a:lnSpc>
                <a:spcPct val="100000"/>
              </a:lnSpc>
              <a:spcBef>
                <a:spcPts val="0"/>
              </a:spcBef>
              <a:spcAft>
                <a:spcPts val="0"/>
              </a:spcAft>
              <a:buClr>
                <a:schemeClr val="accent4"/>
              </a:buClr>
              <a:buSzPts val="2200"/>
              <a:buNone/>
              <a:defRPr sz="2200">
                <a:solidFill>
                  <a:schemeClr val="accent4"/>
                </a:solidFill>
              </a:defRPr>
            </a:lvl2pPr>
            <a:lvl3pPr lvl="2" algn="l">
              <a:lnSpc>
                <a:spcPct val="100000"/>
              </a:lnSpc>
              <a:spcBef>
                <a:spcPts val="0"/>
              </a:spcBef>
              <a:spcAft>
                <a:spcPts val="0"/>
              </a:spcAft>
              <a:buClr>
                <a:schemeClr val="accent4"/>
              </a:buClr>
              <a:buSzPts val="2200"/>
              <a:buNone/>
              <a:defRPr sz="2200">
                <a:solidFill>
                  <a:schemeClr val="accent4"/>
                </a:solidFill>
              </a:defRPr>
            </a:lvl3pPr>
            <a:lvl4pPr lvl="3" algn="l">
              <a:lnSpc>
                <a:spcPct val="100000"/>
              </a:lnSpc>
              <a:spcBef>
                <a:spcPts val="0"/>
              </a:spcBef>
              <a:spcAft>
                <a:spcPts val="0"/>
              </a:spcAft>
              <a:buClr>
                <a:schemeClr val="accent4"/>
              </a:buClr>
              <a:buSzPts val="2200"/>
              <a:buNone/>
              <a:defRPr sz="2200">
                <a:solidFill>
                  <a:schemeClr val="accent4"/>
                </a:solidFill>
              </a:defRPr>
            </a:lvl4pPr>
            <a:lvl5pPr lvl="4" algn="l">
              <a:lnSpc>
                <a:spcPct val="100000"/>
              </a:lnSpc>
              <a:spcBef>
                <a:spcPts val="0"/>
              </a:spcBef>
              <a:spcAft>
                <a:spcPts val="0"/>
              </a:spcAft>
              <a:buClr>
                <a:schemeClr val="accent4"/>
              </a:buClr>
              <a:buSzPts val="2200"/>
              <a:buNone/>
              <a:defRPr sz="2200">
                <a:solidFill>
                  <a:schemeClr val="accent4"/>
                </a:solidFill>
              </a:defRPr>
            </a:lvl5pPr>
            <a:lvl6pPr lvl="5" algn="l">
              <a:lnSpc>
                <a:spcPct val="100000"/>
              </a:lnSpc>
              <a:spcBef>
                <a:spcPts val="0"/>
              </a:spcBef>
              <a:spcAft>
                <a:spcPts val="0"/>
              </a:spcAft>
              <a:buClr>
                <a:schemeClr val="accent4"/>
              </a:buClr>
              <a:buSzPts val="2200"/>
              <a:buNone/>
              <a:defRPr sz="2200">
                <a:solidFill>
                  <a:schemeClr val="accent4"/>
                </a:solidFill>
              </a:defRPr>
            </a:lvl6pPr>
            <a:lvl7pPr lvl="6" algn="l">
              <a:lnSpc>
                <a:spcPct val="100000"/>
              </a:lnSpc>
              <a:spcBef>
                <a:spcPts val="0"/>
              </a:spcBef>
              <a:spcAft>
                <a:spcPts val="0"/>
              </a:spcAft>
              <a:buClr>
                <a:schemeClr val="accent4"/>
              </a:buClr>
              <a:buSzPts val="2200"/>
              <a:buNone/>
              <a:defRPr sz="2200">
                <a:solidFill>
                  <a:schemeClr val="accent4"/>
                </a:solidFill>
              </a:defRPr>
            </a:lvl7pPr>
            <a:lvl8pPr lvl="7" algn="l">
              <a:lnSpc>
                <a:spcPct val="100000"/>
              </a:lnSpc>
              <a:spcBef>
                <a:spcPts val="0"/>
              </a:spcBef>
              <a:spcAft>
                <a:spcPts val="0"/>
              </a:spcAft>
              <a:buClr>
                <a:schemeClr val="accent4"/>
              </a:buClr>
              <a:buSzPts val="2200"/>
              <a:buNone/>
              <a:defRPr sz="2200">
                <a:solidFill>
                  <a:schemeClr val="accent4"/>
                </a:solidFill>
              </a:defRPr>
            </a:lvl8pPr>
            <a:lvl9pPr lvl="8" algn="l">
              <a:lnSpc>
                <a:spcPct val="100000"/>
              </a:lnSpc>
              <a:spcBef>
                <a:spcPts val="0"/>
              </a:spcBef>
              <a:spcAft>
                <a:spcPts val="0"/>
              </a:spcAft>
              <a:buClr>
                <a:schemeClr val="accent4"/>
              </a:buClr>
              <a:buSzPts val="2200"/>
              <a:buNone/>
              <a:defRPr sz="2200">
                <a:solidFill>
                  <a:schemeClr val="accent4"/>
                </a:solidFill>
              </a:defRPr>
            </a:lvl9pPr>
          </a:lstStyle>
          <a:p/>
        </p:txBody>
      </p:sp>
      <p:sp>
        <p:nvSpPr>
          <p:cNvPr id="16" name="Google Shape;16;p48"/>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7" name="Shape 17"/>
        <p:cNvGrpSpPr/>
        <p:nvPr/>
      </p:nvGrpSpPr>
      <p:grpSpPr>
        <a:xfrm>
          <a:off x="0" y="0"/>
          <a:ext cx="0" cy="0"/>
          <a:chOff x="0" y="0"/>
          <a:chExt cx="0" cy="0"/>
        </a:xfrm>
      </p:grpSpPr>
      <p:sp>
        <p:nvSpPr>
          <p:cNvPr id="18" name="Google Shape;18;p50"/>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50"/>
          <p:cNvSpPr txBox="1"/>
          <p:nvPr>
            <p:ph idx="1" type="body"/>
          </p:nvPr>
        </p:nvSpPr>
        <p:spPr>
          <a:xfrm>
            <a:off x="691200" y="1511100"/>
            <a:ext cx="7761600" cy="28689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20" name="Google Shape;20;p50"/>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0"/>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0"/>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3" name="Shape 23"/>
        <p:cNvGrpSpPr/>
        <p:nvPr/>
      </p:nvGrpSpPr>
      <p:grpSpPr>
        <a:xfrm>
          <a:off x="0" y="0"/>
          <a:ext cx="0" cy="0"/>
          <a:chOff x="0" y="0"/>
          <a:chExt cx="0" cy="0"/>
        </a:xfrm>
      </p:grpSpPr>
      <p:sp>
        <p:nvSpPr>
          <p:cNvPr id="24" name="Google Shape;24;p49"/>
          <p:cNvSpPr/>
          <p:nvPr/>
        </p:nvSpPr>
        <p:spPr>
          <a:xfrm>
            <a:off x="0" y="0"/>
            <a:ext cx="27678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9"/>
          <p:cNvSpPr txBox="1"/>
          <p:nvPr>
            <p:ph idx="1" type="body"/>
          </p:nvPr>
        </p:nvSpPr>
        <p:spPr>
          <a:xfrm>
            <a:off x="3165234" y="1146050"/>
            <a:ext cx="4809000" cy="32514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sz="3000"/>
            </a:lvl1pPr>
            <a:lvl2pPr indent="-419100" lvl="1" marL="914400" algn="l">
              <a:lnSpc>
                <a:spcPct val="100000"/>
              </a:lnSpc>
              <a:spcBef>
                <a:spcPts val="0"/>
              </a:spcBef>
              <a:spcAft>
                <a:spcPts val="0"/>
              </a:spcAft>
              <a:buSzPts val="3000"/>
              <a:buChar char="□"/>
              <a:defRPr sz="3000"/>
            </a:lvl2pPr>
            <a:lvl3pPr indent="-419100" lvl="2" marL="1371600" algn="l">
              <a:lnSpc>
                <a:spcPct val="100000"/>
              </a:lnSpc>
              <a:spcBef>
                <a:spcPts val="0"/>
              </a:spcBef>
              <a:spcAft>
                <a:spcPts val="0"/>
              </a:spcAft>
              <a:buSzPts val="3000"/>
              <a:buChar char="■"/>
              <a:defRPr sz="3000"/>
            </a:lvl3pPr>
            <a:lvl4pPr indent="-419100" lvl="3" marL="1828800" algn="l">
              <a:lnSpc>
                <a:spcPct val="100000"/>
              </a:lnSpc>
              <a:spcBef>
                <a:spcPts val="0"/>
              </a:spcBef>
              <a:spcAft>
                <a:spcPts val="0"/>
              </a:spcAft>
              <a:buSzPts val="3000"/>
              <a:buChar char="●"/>
              <a:defRPr sz="3000"/>
            </a:lvl4pPr>
            <a:lvl5pPr indent="-419100" lvl="4" marL="2286000" algn="l">
              <a:lnSpc>
                <a:spcPct val="100000"/>
              </a:lnSpc>
              <a:spcBef>
                <a:spcPts val="0"/>
              </a:spcBef>
              <a:spcAft>
                <a:spcPts val="0"/>
              </a:spcAft>
              <a:buSzPts val="3000"/>
              <a:buChar char="○"/>
              <a:defRPr sz="3000"/>
            </a:lvl5pPr>
            <a:lvl6pPr indent="-419100" lvl="5" marL="2743200" algn="l">
              <a:lnSpc>
                <a:spcPct val="100000"/>
              </a:lnSpc>
              <a:spcBef>
                <a:spcPts val="0"/>
              </a:spcBef>
              <a:spcAft>
                <a:spcPts val="0"/>
              </a:spcAft>
              <a:buSzPts val="3000"/>
              <a:buChar char="■"/>
              <a:defRPr sz="3000"/>
            </a:lvl6pPr>
            <a:lvl7pPr indent="-419100" lvl="6" marL="3200400" algn="l">
              <a:lnSpc>
                <a:spcPct val="100000"/>
              </a:lnSpc>
              <a:spcBef>
                <a:spcPts val="0"/>
              </a:spcBef>
              <a:spcAft>
                <a:spcPts val="0"/>
              </a:spcAft>
              <a:buSzPts val="3000"/>
              <a:buChar char="●"/>
              <a:defRPr sz="3000"/>
            </a:lvl7pPr>
            <a:lvl8pPr indent="-419100" lvl="7" marL="3657600" algn="l">
              <a:lnSpc>
                <a:spcPct val="100000"/>
              </a:lnSpc>
              <a:spcBef>
                <a:spcPts val="0"/>
              </a:spcBef>
              <a:spcAft>
                <a:spcPts val="0"/>
              </a:spcAft>
              <a:buSzPts val="3000"/>
              <a:buChar char="○"/>
              <a:defRPr sz="3000"/>
            </a:lvl8pPr>
            <a:lvl9pPr indent="-419100" lvl="8" marL="4114800" algn="l">
              <a:lnSpc>
                <a:spcPct val="100000"/>
              </a:lnSpc>
              <a:spcBef>
                <a:spcPts val="0"/>
              </a:spcBef>
              <a:spcAft>
                <a:spcPts val="0"/>
              </a:spcAft>
              <a:buSzPts val="3000"/>
              <a:buChar char="■"/>
              <a:defRPr sz="3000"/>
            </a:lvl9pPr>
          </a:lstStyle>
          <a:p/>
        </p:txBody>
      </p:sp>
      <p:grpSp>
        <p:nvGrpSpPr>
          <p:cNvPr id="26" name="Google Shape;26;p49"/>
          <p:cNvGrpSpPr/>
          <p:nvPr/>
        </p:nvGrpSpPr>
        <p:grpSpPr>
          <a:xfrm>
            <a:off x="801025" y="1121365"/>
            <a:ext cx="1957200" cy="922385"/>
            <a:chOff x="801025" y="1190353"/>
            <a:chExt cx="1957200" cy="1229847"/>
          </a:xfrm>
        </p:grpSpPr>
        <p:sp>
          <p:nvSpPr>
            <p:cNvPr id="27" name="Google Shape;27;p49"/>
            <p:cNvSpPr txBox="1"/>
            <p:nvPr/>
          </p:nvSpPr>
          <p:spPr>
            <a:xfrm>
              <a:off x="801025" y="1190353"/>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400"/>
                <a:buFont typeface="Arial"/>
                <a:buNone/>
              </a:pPr>
              <a:r>
                <a:rPr b="1" i="0" lang="en-US" sz="9400" u="none" cap="none" strike="noStrike">
                  <a:solidFill>
                    <a:schemeClr val="dk1"/>
                  </a:solidFill>
                  <a:latin typeface="Arial"/>
                  <a:ea typeface="Arial"/>
                  <a:cs typeface="Arial"/>
                  <a:sym typeface="Arial"/>
                </a:rPr>
                <a:t>‘’</a:t>
              </a:r>
              <a:endParaRPr b="1" i="0" sz="9400" u="none" cap="none" strike="noStrike">
                <a:solidFill>
                  <a:schemeClr val="dk1"/>
                </a:solidFill>
                <a:latin typeface="Arial"/>
                <a:ea typeface="Arial"/>
                <a:cs typeface="Arial"/>
                <a:sym typeface="Arial"/>
              </a:endParaRPr>
            </a:p>
          </p:txBody>
        </p:sp>
        <p:sp>
          <p:nvSpPr>
            <p:cNvPr id="28" name="Google Shape;28;p49"/>
            <p:cNvSpPr/>
            <p:nvPr/>
          </p:nvSpPr>
          <p:spPr>
            <a:xfrm>
              <a:off x="1397400" y="1396000"/>
              <a:ext cx="772200" cy="1024200"/>
            </a:xfrm>
            <a:prstGeom prst="rect">
              <a:avLst/>
            </a:prstGeom>
            <a:noFill/>
            <a:ln cap="flat" cmpd="sng" w="762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9" name="Google Shape;29;p49"/>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30" name="Shape 30"/>
        <p:cNvGrpSpPr/>
        <p:nvPr/>
      </p:nvGrpSpPr>
      <p:grpSpPr>
        <a:xfrm>
          <a:off x="0" y="0"/>
          <a:ext cx="0" cy="0"/>
          <a:chOff x="0" y="0"/>
          <a:chExt cx="0" cy="0"/>
        </a:xfrm>
      </p:grpSpPr>
      <p:sp>
        <p:nvSpPr>
          <p:cNvPr id="31" name="Google Shape;31;p51"/>
          <p:cNvSpPr/>
          <p:nvPr/>
        </p:nvSpPr>
        <p:spPr>
          <a:xfrm>
            <a:off x="-4" y="5040225"/>
            <a:ext cx="9144000" cy="103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1"/>
          <p:cNvSpPr txBox="1"/>
          <p:nvPr>
            <p:ph idx="12" type="sldNum"/>
          </p:nvPr>
        </p:nvSpPr>
        <p:spPr>
          <a:xfrm>
            <a:off x="4297650" y="4777483"/>
            <a:ext cx="548700" cy="309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9pPr>
          </a:lstStyle>
          <a:p/>
        </p:txBody>
      </p:sp>
      <p:sp>
        <p:nvSpPr>
          <p:cNvPr id="7" name="Google Shape;7;p46"/>
          <p:cNvSpPr txBox="1"/>
          <p:nvPr>
            <p:ph idx="1" type="body"/>
          </p:nvPr>
        </p:nvSpPr>
        <p:spPr>
          <a:xfrm>
            <a:off x="691200" y="1511100"/>
            <a:ext cx="7761600" cy="28689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2"/>
              </a:buClr>
              <a:buSzPts val="2400"/>
              <a:buFont typeface="Montserrat"/>
              <a:buChar char="▣"/>
              <a:defRPr b="0" i="0" sz="2400" u="none" cap="none" strike="noStrike">
                <a:solidFill>
                  <a:schemeClr val="dk1"/>
                </a:solidFill>
                <a:latin typeface="Montserrat"/>
                <a:ea typeface="Montserrat"/>
                <a:cs typeface="Montserrat"/>
                <a:sym typeface="Montserrat"/>
              </a:defRPr>
            </a:lvl1pPr>
            <a:lvl2pPr indent="-381000" lvl="1" marL="914400" marR="0" rtl="0" algn="l">
              <a:lnSpc>
                <a:spcPct val="100000"/>
              </a:lnSpc>
              <a:spcBef>
                <a:spcPts val="0"/>
              </a:spcBef>
              <a:spcAft>
                <a:spcPts val="0"/>
              </a:spcAft>
              <a:buClr>
                <a:schemeClr val="accent2"/>
              </a:buClr>
              <a:buSzPts val="2400"/>
              <a:buFont typeface="Montserrat"/>
              <a:buChar char="□"/>
              <a:defRPr b="0" i="0" sz="2400" u="none" cap="none" strike="noStrike">
                <a:solidFill>
                  <a:schemeClr val="dk1"/>
                </a:solidFill>
                <a:latin typeface="Montserrat"/>
                <a:ea typeface="Montserrat"/>
                <a:cs typeface="Montserrat"/>
                <a:sym typeface="Montserrat"/>
              </a:defRPr>
            </a:lvl2pPr>
            <a:lvl3pPr indent="-381000" lvl="2" marL="1371600" marR="0" rtl="0" algn="l">
              <a:lnSpc>
                <a:spcPct val="100000"/>
              </a:lnSpc>
              <a:spcBef>
                <a:spcPts val="0"/>
              </a:spcBef>
              <a:spcAft>
                <a:spcPts val="0"/>
              </a:spcAft>
              <a:buClr>
                <a:schemeClr val="accent2"/>
              </a:buClr>
              <a:buSzPts val="2400"/>
              <a:buFont typeface="Montserrat"/>
              <a:buChar char="■"/>
              <a:defRPr b="0" i="0" sz="2400" u="none" cap="none" strike="noStrike">
                <a:solidFill>
                  <a:schemeClr val="dk1"/>
                </a:solidFill>
                <a:latin typeface="Montserrat"/>
                <a:ea typeface="Montserrat"/>
                <a:cs typeface="Montserrat"/>
                <a:sym typeface="Montserrat"/>
              </a:defRPr>
            </a:lvl3pPr>
            <a:lvl4pPr indent="-381000" lvl="3" marL="18288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4pPr>
            <a:lvl5pPr indent="-381000" lvl="4" marL="22860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5pPr>
            <a:lvl6pPr indent="-381000" lvl="5" marL="27432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6pPr>
            <a:lvl7pPr indent="-381000" lvl="6" marL="32004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7pPr>
            <a:lvl8pPr indent="-381000" lvl="7" marL="36576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8pPr>
            <a:lvl9pPr indent="-381000" lvl="8" marL="41148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9pPr>
          </a:lstStyle>
          <a:p/>
        </p:txBody>
      </p:sp>
      <p:sp>
        <p:nvSpPr>
          <p:cNvPr id="8" name="Google Shape;8;p4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18.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26.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ctrTitle"/>
          </p:nvPr>
        </p:nvSpPr>
        <p:spPr>
          <a:xfrm>
            <a:off x="2941225" y="1951125"/>
            <a:ext cx="5477700" cy="1293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US" sz="8200">
                <a:latin typeface="Times New Roman"/>
                <a:ea typeface="Times New Roman"/>
                <a:cs typeface="Times New Roman"/>
                <a:sym typeface="Times New Roman"/>
              </a:rPr>
              <a:t>Serminar</a:t>
            </a:r>
            <a:endParaRPr sz="5300">
              <a:latin typeface="Times New Roman"/>
              <a:ea typeface="Times New Roman"/>
              <a:cs typeface="Times New Roman"/>
              <a:sym typeface="Times New Roman"/>
            </a:endParaRPr>
          </a:p>
        </p:txBody>
      </p:sp>
      <p:sp>
        <p:nvSpPr>
          <p:cNvPr id="38" name="Google Shape;38;p1"/>
          <p:cNvSpPr txBox="1"/>
          <p:nvPr/>
        </p:nvSpPr>
        <p:spPr>
          <a:xfrm>
            <a:off x="1308825" y="3366225"/>
            <a:ext cx="7143300" cy="7389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4800"/>
              <a:buFont typeface="Arial"/>
              <a:buNone/>
            </a:pPr>
            <a:r>
              <a:rPr b="1" i="0" lang="en-US" sz="3600" u="none" cap="none" strike="noStrike">
                <a:solidFill>
                  <a:schemeClr val="dk1"/>
                </a:solidFill>
                <a:latin typeface="Times New Roman"/>
                <a:ea typeface="Times New Roman"/>
                <a:cs typeface="Times New Roman"/>
                <a:sym typeface="Times New Roman"/>
              </a:rPr>
              <a:t>Các kiến trúc CNN hiện đại</a:t>
            </a:r>
            <a:endParaRPr b="0" i="0" sz="3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c583b2ed6c_0_79"/>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113" name="Google Shape;113;g1c583b2ed6c_0_79"/>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VGGNet (VGG16):</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114" name="Google Shape;114;g1c583b2ed6c_0_79"/>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5" name="Google Shape;115;g1c583b2ed6c_0_79"/>
          <p:cNvSpPr txBox="1"/>
          <p:nvPr/>
        </p:nvSpPr>
        <p:spPr>
          <a:xfrm>
            <a:off x="691200" y="1723038"/>
            <a:ext cx="79974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Những cải tiến:</a:t>
            </a:r>
            <a:endParaRPr b="0" i="0" sz="1400" u="none" cap="none" strike="noStrike">
              <a:solidFill>
                <a:srgbClr val="000000"/>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Kiến trúc VGG-16 sâu hơn, bao gồm 13 layers tích chập 2 chiều (ở AlexNet là 5 layers) và 3 layers fully connected.</a:t>
            </a:r>
            <a:endParaRPr b="0" i="0" sz="1400" u="none" cap="none" strike="noStrike">
              <a:solidFill>
                <a:srgbClr val="000000"/>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Lần đầu tiên trong VGGNet chúng ta xuất hiện khái niệm về </a:t>
            </a:r>
            <a:r>
              <a:rPr b="1" i="0" lang="en-US" sz="1400" u="none" cap="none" strike="noStrike">
                <a:solidFill>
                  <a:srgbClr val="000000"/>
                </a:solidFill>
                <a:latin typeface="Montserrat"/>
                <a:ea typeface="Montserrat"/>
                <a:cs typeface="Montserrat"/>
                <a:sym typeface="Montserrat"/>
              </a:rPr>
              <a:t>khối tích chập (block).</a:t>
            </a:r>
            <a:r>
              <a:rPr b="0" i="0" lang="en-U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VGGNet cũng kế thừa lại hàm activation ReLU ở AlexNet.</a:t>
            </a:r>
            <a:endParaRPr b="0" i="0" sz="1400" u="none" cap="none" strike="noStrike">
              <a:solidFill>
                <a:srgbClr val="000000"/>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VGGNet cũng là kiến trúc đầu tiên thay đổi thứ tự của các block khi xếp nhiều layers CNN kích thước nhỏ + max pooling thay vì xen kẽ chỉ một layer CNN + max pooling</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c583b2ed6c_0_87"/>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121" name="Google Shape;121;g1c583b2ed6c_0_87"/>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VGGNet (VGG16):</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122" name="Google Shape;122;g1c583b2ed6c_0_87"/>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3" name="Google Shape;123;g1c583b2ed6c_0_87"/>
          <p:cNvSpPr txBox="1"/>
          <p:nvPr/>
        </p:nvSpPr>
        <p:spPr>
          <a:xfrm>
            <a:off x="691200" y="3120413"/>
            <a:ext cx="7997400" cy="13698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Mạng VGG-16 sâu hơn so với AlexNet và số lượng tham số của nó lên tới 138 triệu tham số. Một trong những mạng có số lượng tham số lớn nhất.</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Bắt đầu từ VGGNet, một hình mẫu chung cho mạng CNN học giám sát trong xử lý ảnh được hình thành: </a:t>
            </a:r>
            <a:r>
              <a:rPr b="1" i="0" lang="en-US" sz="1400" u="none" cap="none" strike="noStrike">
                <a:solidFill>
                  <a:srgbClr val="000000"/>
                </a:solidFill>
                <a:latin typeface="Montserrat"/>
                <a:ea typeface="Montserrat"/>
                <a:cs typeface="Montserrat"/>
                <a:sym typeface="Montserrat"/>
              </a:rPr>
              <a:t>Trở lên sâu hơn và sử dụng kiến trúc dạng Block.</a:t>
            </a:r>
            <a:endParaRPr b="1" i="0" sz="1400" u="none" cap="none" strike="noStrike">
              <a:solidFill>
                <a:srgbClr val="000000"/>
              </a:solidFill>
              <a:latin typeface="Montserrat"/>
              <a:ea typeface="Montserrat"/>
              <a:cs typeface="Montserrat"/>
              <a:sym typeface="Montserrat"/>
            </a:endParaRPr>
          </a:p>
        </p:txBody>
      </p:sp>
      <p:pic>
        <p:nvPicPr>
          <p:cNvPr id="124" name="Google Shape;124;g1c583b2ed6c_0_87"/>
          <p:cNvPicPr preferRelativeResize="0"/>
          <p:nvPr/>
        </p:nvPicPr>
        <p:blipFill rotWithShape="1">
          <a:blip r:embed="rId3">
            <a:alphaModFix/>
          </a:blip>
          <a:srcRect b="0" l="0" r="0" t="0"/>
          <a:stretch/>
        </p:blipFill>
        <p:spPr>
          <a:xfrm>
            <a:off x="633250" y="1664125"/>
            <a:ext cx="7997401" cy="141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c583b2ed6c_0_95"/>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130" name="Google Shape;130;g1c583b2ed6c_0_95"/>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GoogleNet - Inception-V1:</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131" name="Google Shape;131;g1c583b2ed6c_0_95"/>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2" name="Google Shape;132;g1c583b2ed6c_0_95"/>
          <p:cNvSpPr txBox="1"/>
          <p:nvPr/>
        </p:nvSpPr>
        <p:spPr>
          <a:xfrm>
            <a:off x="778125" y="3828556"/>
            <a:ext cx="79974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GoogleNet cũng kết hợp đồng thời các bộ lọc với kích thước khác nhau vào 1 block để mang lại hiệu quả. Kiến trúc này đã giải quyết được một câu hỏi là trong mạng CNN sử dụng kernel size bao nhiêu thì hợp lý.</a:t>
            </a:r>
            <a:endParaRPr b="0" i="0" sz="1400" u="none" cap="none" strike="noStrike">
              <a:solidFill>
                <a:srgbClr val="000000"/>
              </a:solidFill>
              <a:latin typeface="Times New Roman"/>
              <a:ea typeface="Times New Roman"/>
              <a:cs typeface="Times New Roman"/>
              <a:sym typeface="Times New Roman"/>
            </a:endParaRPr>
          </a:p>
        </p:txBody>
      </p:sp>
      <p:pic>
        <p:nvPicPr>
          <p:cNvPr id="133" name="Google Shape;133;g1c583b2ed6c_0_95"/>
          <p:cNvPicPr preferRelativeResize="0"/>
          <p:nvPr/>
        </p:nvPicPr>
        <p:blipFill rotWithShape="1">
          <a:blip r:embed="rId3">
            <a:alphaModFix/>
          </a:blip>
          <a:srcRect b="0" l="0" r="0" t="0"/>
          <a:stretch/>
        </p:blipFill>
        <p:spPr>
          <a:xfrm>
            <a:off x="907950" y="1624975"/>
            <a:ext cx="7648825" cy="2142101"/>
          </a:xfrm>
          <a:prstGeom prst="rect">
            <a:avLst/>
          </a:prstGeom>
          <a:noFill/>
          <a:ln>
            <a:noFill/>
          </a:ln>
        </p:spPr>
      </p:pic>
      <p:sp>
        <p:nvSpPr>
          <p:cNvPr id="134" name="Google Shape;134;g1c583b2ed6c_0_95"/>
          <p:cNvSpPr txBox="1"/>
          <p:nvPr/>
        </p:nvSpPr>
        <p:spPr>
          <a:xfrm>
            <a:off x="1189825" y="2984025"/>
            <a:ext cx="3103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ontserrat"/>
                <a:ea typeface="Montserrat"/>
                <a:cs typeface="Montserrat"/>
                <a:sym typeface="Montserrat"/>
              </a:rPr>
              <a:t>Kiến trúc GoogleNet - Inception version 1</a:t>
            </a:r>
            <a:endParaRPr b="0" i="0" sz="1400" u="none" cap="none" strike="noStrike">
              <a:solidFill>
                <a:srgbClr val="000000"/>
              </a:solidFill>
              <a:latin typeface="Montserrat"/>
              <a:ea typeface="Montserrat"/>
              <a:cs typeface="Montserrat"/>
              <a:sym typeface="Montserrat"/>
            </a:endParaRPr>
          </a:p>
        </p:txBody>
      </p:sp>
      <p:pic>
        <p:nvPicPr>
          <p:cNvPr id="135" name="Google Shape;135;g1c583b2ed6c_0_95"/>
          <p:cNvPicPr preferRelativeResize="0"/>
          <p:nvPr/>
        </p:nvPicPr>
        <p:blipFill rotWithShape="1">
          <a:blip r:embed="rId4">
            <a:alphaModFix/>
          </a:blip>
          <a:srcRect b="0" l="0" r="0" t="2676"/>
          <a:stretch/>
        </p:blipFill>
        <p:spPr>
          <a:xfrm>
            <a:off x="1015900" y="1694500"/>
            <a:ext cx="3820589" cy="71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c583b2ed6c_0_107"/>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141" name="Google Shape;141;g1c583b2ed6c_0_107"/>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GoogleNet - Inception-V1:</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142" name="Google Shape;142;g1c583b2ed6c_0_107"/>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3" name="Google Shape;143;g1c583b2ed6c_0_107"/>
          <p:cNvSpPr txBox="1"/>
          <p:nvPr/>
        </p:nvSpPr>
        <p:spPr>
          <a:xfrm>
            <a:off x="795175" y="3259975"/>
            <a:ext cx="7761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44" name="Google Shape;144;g1c583b2ed6c_0_107"/>
          <p:cNvSpPr txBox="1"/>
          <p:nvPr/>
        </p:nvSpPr>
        <p:spPr>
          <a:xfrm>
            <a:off x="859700" y="1687775"/>
            <a:ext cx="5288400" cy="330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Khối Incteption:</a:t>
            </a:r>
            <a:endParaRPr b="1"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Char char="●"/>
            </a:pPr>
            <a:r>
              <a:rPr b="0" i="0" lang="en-US" sz="1400" u="none" cap="none" strike="noStrike">
                <a:solidFill>
                  <a:srgbClr val="000000"/>
                </a:solidFill>
                <a:latin typeface="Times New Roman"/>
                <a:ea typeface="Times New Roman"/>
                <a:cs typeface="Times New Roman"/>
                <a:sym typeface="Times New Roman"/>
              </a:rPr>
              <a:t>Các bộ lọc kích thước lần lượt là 1x1, 3x3, 5x5 được áp dụng trong Inception Module giúp trích lọc được các đặc trưng trên các vùng có kích thước khác nhau.</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Char char="●"/>
            </a:pPr>
            <a:r>
              <a:rPr b="0" i="0" lang="en-US" sz="1400" u="none" cap="none" strike="noStrike">
                <a:solidFill>
                  <a:srgbClr val="000000"/>
                </a:solidFill>
                <a:latin typeface="Times New Roman"/>
                <a:ea typeface="Times New Roman"/>
                <a:cs typeface="Times New Roman"/>
                <a:sym typeface="Times New Roman"/>
              </a:rPr>
              <a:t>Việc sử dụng các phép tích chập 1x1 trên từng điểm ảnh như một kết nối fully connceted.</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Các nhánh áp dụng padding và stride sao cho đầu ra có cùng kích cỡ chiều dài và chiều rộng. Cuối cùng concatenate toàn bộ kết quả đầu ra của các khối theo kênh để thu được output có kích thước bằng với input.</a:t>
            </a:r>
            <a:endParaRPr b="0" i="0" sz="1400" u="none" cap="none" strike="noStrike">
              <a:solidFill>
                <a:srgbClr val="000000"/>
              </a:solidFill>
              <a:latin typeface="Times New Roman"/>
              <a:ea typeface="Times New Roman"/>
              <a:cs typeface="Times New Roman"/>
              <a:sym typeface="Times New Roman"/>
            </a:endParaRPr>
          </a:p>
        </p:txBody>
      </p:sp>
      <p:pic>
        <p:nvPicPr>
          <p:cNvPr id="145" name="Google Shape;145;g1c583b2ed6c_0_107"/>
          <p:cNvPicPr preferRelativeResize="0"/>
          <p:nvPr/>
        </p:nvPicPr>
        <p:blipFill rotWithShape="1">
          <a:blip r:embed="rId3">
            <a:alphaModFix/>
          </a:blip>
          <a:srcRect b="0" l="0" r="0" t="0"/>
          <a:stretch/>
        </p:blipFill>
        <p:spPr>
          <a:xfrm>
            <a:off x="6148050" y="1552550"/>
            <a:ext cx="2540650" cy="267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c583b2ed6c_0_291"/>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151" name="Google Shape;151;g1c583b2ed6c_0_291"/>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GoogleNet - Inception-V1:</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152" name="Google Shape;152;g1c583b2ed6c_0_291"/>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3" name="Google Shape;153;g1c583b2ed6c_0_291"/>
          <p:cNvSpPr txBox="1"/>
          <p:nvPr/>
        </p:nvSpPr>
        <p:spPr>
          <a:xfrm>
            <a:off x="795175" y="3259975"/>
            <a:ext cx="7761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54" name="Google Shape;154;g1c583b2ed6c_0_291"/>
          <p:cNvSpPr txBox="1"/>
          <p:nvPr/>
        </p:nvSpPr>
        <p:spPr>
          <a:xfrm>
            <a:off x="859700" y="1687775"/>
            <a:ext cx="52884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Ứng dụng 1x1 Convolution trong việc tăng hoặc giảm độ sâu:</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p:txBody>
      </p:sp>
      <p:pic>
        <p:nvPicPr>
          <p:cNvPr id="155" name="Google Shape;155;g1c583b2ed6c_0_291"/>
          <p:cNvPicPr preferRelativeResize="0"/>
          <p:nvPr/>
        </p:nvPicPr>
        <p:blipFill rotWithShape="1">
          <a:blip r:embed="rId3">
            <a:alphaModFix/>
          </a:blip>
          <a:srcRect b="0" l="0" r="0" t="0"/>
          <a:stretch/>
        </p:blipFill>
        <p:spPr>
          <a:xfrm>
            <a:off x="6148050" y="1552550"/>
            <a:ext cx="2540650" cy="2670800"/>
          </a:xfrm>
          <a:prstGeom prst="rect">
            <a:avLst/>
          </a:prstGeom>
          <a:noFill/>
          <a:ln>
            <a:noFill/>
          </a:ln>
        </p:spPr>
      </p:pic>
      <p:pic>
        <p:nvPicPr>
          <p:cNvPr id="156" name="Google Shape;156;g1c583b2ed6c_0_291"/>
          <p:cNvPicPr preferRelativeResize="0"/>
          <p:nvPr/>
        </p:nvPicPr>
        <p:blipFill rotWithShape="1">
          <a:blip r:embed="rId4">
            <a:alphaModFix/>
          </a:blip>
          <a:srcRect b="0" l="0" r="0" t="0"/>
          <a:stretch/>
        </p:blipFill>
        <p:spPr>
          <a:xfrm>
            <a:off x="859700" y="1999396"/>
            <a:ext cx="4765801" cy="1317225"/>
          </a:xfrm>
          <a:prstGeom prst="rect">
            <a:avLst/>
          </a:prstGeom>
          <a:noFill/>
          <a:ln>
            <a:noFill/>
          </a:ln>
        </p:spPr>
      </p:pic>
      <p:pic>
        <p:nvPicPr>
          <p:cNvPr id="157" name="Google Shape;157;g1c583b2ed6c_0_291"/>
          <p:cNvPicPr preferRelativeResize="0"/>
          <p:nvPr/>
        </p:nvPicPr>
        <p:blipFill rotWithShape="1">
          <a:blip r:embed="rId5">
            <a:alphaModFix/>
          </a:blip>
          <a:srcRect b="0" l="0" r="0" t="0"/>
          <a:stretch/>
        </p:blipFill>
        <p:spPr>
          <a:xfrm>
            <a:off x="859700" y="3355275"/>
            <a:ext cx="4765801" cy="1363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c583b2ed6c_0_126"/>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163" name="Google Shape;163;g1c583b2ed6c_0_126"/>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GoogleNet - Inception-V1:</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164" name="Google Shape;164;g1c583b2ed6c_0_12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5" name="Google Shape;165;g1c583b2ed6c_0_126"/>
          <p:cNvSpPr txBox="1"/>
          <p:nvPr/>
        </p:nvSpPr>
        <p:spPr>
          <a:xfrm>
            <a:off x="565775" y="3750350"/>
            <a:ext cx="8122800" cy="8958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Times New Roman"/>
                <a:ea typeface="Times New Roman"/>
                <a:cs typeface="Times New Roman"/>
                <a:sym typeface="Times New Roman"/>
              </a:rPr>
              <a:t>Khối Inception được lặp lại 7 lần trong kiến trúc Inception-V1. Toàn bộ mạng bao gồm 22 Layers, lớn hơn gần gấp đôi so với VGG-16. Nhờ áp dụng tích chập </a:t>
            </a:r>
            <a:r>
              <a:rPr b="0" i="0" lang="en-US" sz="1400" u="none" cap="none" strike="noStrike">
                <a:solidFill>
                  <a:srgbClr val="C7254E"/>
                </a:solidFill>
                <a:highlight>
                  <a:srgbClr val="FFFFFF"/>
                </a:highlight>
                <a:latin typeface="Times New Roman"/>
                <a:ea typeface="Times New Roman"/>
                <a:cs typeface="Times New Roman"/>
                <a:sym typeface="Times New Roman"/>
              </a:rPr>
              <a:t>1x1</a:t>
            </a:r>
            <a:r>
              <a:rPr b="0" i="0" lang="en-US" sz="1400" u="none" cap="none" strike="noStrike">
                <a:solidFill>
                  <a:srgbClr val="333333"/>
                </a:solidFill>
                <a:highlight>
                  <a:srgbClr val="FFFFFF"/>
                </a:highlight>
                <a:latin typeface="Times New Roman"/>
                <a:ea typeface="Times New Roman"/>
                <a:cs typeface="Times New Roman"/>
                <a:sym typeface="Times New Roman"/>
              </a:rPr>
              <a:t> giúp tiết kiệm số lượng tham số xuống chỉ còn 5 triệu, ít hơn gần 27 lần so với VGG-16.</a:t>
            </a:r>
            <a:endParaRPr b="0" i="0" sz="1400" u="none" cap="none" strike="noStrike">
              <a:solidFill>
                <a:srgbClr val="000000"/>
              </a:solidFill>
              <a:latin typeface="Times New Roman"/>
              <a:ea typeface="Times New Roman"/>
              <a:cs typeface="Times New Roman"/>
              <a:sym typeface="Times New Roman"/>
            </a:endParaRPr>
          </a:p>
        </p:txBody>
      </p:sp>
      <p:pic>
        <p:nvPicPr>
          <p:cNvPr id="166" name="Google Shape;166;g1c583b2ed6c_0_126"/>
          <p:cNvPicPr preferRelativeResize="0"/>
          <p:nvPr/>
        </p:nvPicPr>
        <p:blipFill rotWithShape="1">
          <a:blip r:embed="rId3">
            <a:alphaModFix/>
          </a:blip>
          <a:srcRect b="0" l="0" r="0" t="0"/>
          <a:stretch/>
        </p:blipFill>
        <p:spPr>
          <a:xfrm>
            <a:off x="899300" y="1700025"/>
            <a:ext cx="7648825" cy="1975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c583b2ed6c_0_145"/>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172" name="Google Shape;172;g1c583b2ed6c_0_145"/>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ResNets:</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173" name="Google Shape;173;g1c583b2ed6c_0_145"/>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4" name="Google Shape;174;g1c583b2ed6c_0_145"/>
          <p:cNvSpPr txBox="1"/>
          <p:nvPr/>
        </p:nvSpPr>
        <p:spPr>
          <a:xfrm>
            <a:off x="618750" y="1697399"/>
            <a:ext cx="7997400" cy="723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Những kiến trúc trước đây thường cải tiến độ chính xác nhờ tăng chiều sâu của mạng CNN. Thực nghiệm:</a:t>
            </a:r>
            <a:endParaRPr b="0" i="0" sz="1400" u="none" cap="none" strike="noStrike">
              <a:solidFill>
                <a:srgbClr val="000000"/>
              </a:solidFill>
              <a:latin typeface="Montserrat"/>
              <a:ea typeface="Montserrat"/>
              <a:cs typeface="Montserrat"/>
              <a:sym typeface="Montserrat"/>
            </a:endParaRPr>
          </a:p>
        </p:txBody>
      </p:sp>
      <p:pic>
        <p:nvPicPr>
          <p:cNvPr id="175" name="Google Shape;175;g1c583b2ed6c_0_145"/>
          <p:cNvPicPr preferRelativeResize="0"/>
          <p:nvPr/>
        </p:nvPicPr>
        <p:blipFill rotWithShape="1">
          <a:blip r:embed="rId3">
            <a:alphaModFix/>
          </a:blip>
          <a:srcRect b="0" l="0" r="0" t="0"/>
          <a:stretch/>
        </p:blipFill>
        <p:spPr>
          <a:xfrm>
            <a:off x="2451500" y="2311450"/>
            <a:ext cx="5111626" cy="1532900"/>
          </a:xfrm>
          <a:prstGeom prst="rect">
            <a:avLst/>
          </a:prstGeom>
          <a:noFill/>
          <a:ln>
            <a:noFill/>
          </a:ln>
        </p:spPr>
      </p:pic>
      <p:sp>
        <p:nvSpPr>
          <p:cNvPr id="176" name="Google Shape;176;g1c583b2ed6c_0_145"/>
          <p:cNvSpPr txBox="1"/>
          <p:nvPr/>
        </p:nvSpPr>
        <p:spPr>
          <a:xfrm>
            <a:off x="975575" y="4008550"/>
            <a:ext cx="7477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ontserrat"/>
                <a:ea typeface="Montserrat"/>
                <a:cs typeface="Montserrat"/>
                <a:sym typeface="Montserrat"/>
              </a:rPr>
              <a:t>=&gt; Ở một ngưỡng độ sâu nào đó độ chính xác sẽ bị bão hòa và còn có thể làm cho mô hình kém chính xác hơn.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c583b2ed6c_0_156"/>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182" name="Google Shape;182;g1c583b2ed6c_0_156"/>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ResNets:</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183" name="Google Shape;183;g1c583b2ed6c_0_15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4" name="Google Shape;184;g1c583b2ed6c_0_156"/>
          <p:cNvPicPr preferRelativeResize="0"/>
          <p:nvPr/>
        </p:nvPicPr>
        <p:blipFill rotWithShape="1">
          <a:blip r:embed="rId3">
            <a:alphaModFix/>
          </a:blip>
          <a:srcRect b="0" l="0" r="0" t="0"/>
          <a:stretch/>
        </p:blipFill>
        <p:spPr>
          <a:xfrm>
            <a:off x="647750" y="1624975"/>
            <a:ext cx="7997500" cy="2288619"/>
          </a:xfrm>
          <a:prstGeom prst="rect">
            <a:avLst/>
          </a:prstGeom>
          <a:noFill/>
          <a:ln>
            <a:noFill/>
          </a:ln>
        </p:spPr>
      </p:pic>
      <p:sp>
        <p:nvSpPr>
          <p:cNvPr id="185" name="Google Shape;185;g1c583b2ed6c_0_156"/>
          <p:cNvSpPr txBox="1"/>
          <p:nvPr/>
        </p:nvSpPr>
        <p:spPr>
          <a:xfrm>
            <a:off x="647750" y="4090650"/>
            <a:ext cx="7805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Times New Roman"/>
                <a:ea typeface="Times New Roman"/>
                <a:cs typeface="Times New Roman"/>
                <a:sym typeface="Times New Roman"/>
              </a:rPr>
              <a:t>Kiến trúc ResNet bao gồm 2 khối đặc trưng là khối tích chập (Conv Block) và khối xác định (Identity Block).</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c583b2ed6c_0_169"/>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191" name="Google Shape;191;g1c583b2ed6c_0_169"/>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ResNets:</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192" name="Google Shape;192;g1c583b2ed6c_0_169"/>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3" name="Google Shape;193;g1c583b2ed6c_0_169"/>
          <p:cNvSpPr txBox="1"/>
          <p:nvPr/>
        </p:nvSpPr>
        <p:spPr>
          <a:xfrm>
            <a:off x="647750" y="1624975"/>
            <a:ext cx="49740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Times New Roman"/>
                <a:ea typeface="Times New Roman"/>
                <a:cs typeface="Times New Roman"/>
                <a:sym typeface="Times New Roman"/>
              </a:rPr>
              <a:t>Kiến trúc ResNet bao gồm 2 khối đặc trưng là khối tích chập (Conv Block) và khối xác định (Identity Block):</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Khối tích chập (Conv block) sử dụng bộ lọc kích thước 3x3 giống với của GoogleNet. Khối tích chập bao gồm 2 nhánh tích chập trong đó một nhánh áp dụng tích chập </a:t>
            </a:r>
            <a:r>
              <a:rPr b="0" i="0" lang="en-US" sz="1400" u="none" cap="none" strike="noStrike">
                <a:solidFill>
                  <a:srgbClr val="C7254E"/>
                </a:solidFill>
                <a:highlight>
                  <a:srgbClr val="FFFFFF"/>
                </a:highlight>
                <a:latin typeface="Times New Roman"/>
                <a:ea typeface="Times New Roman"/>
                <a:cs typeface="Times New Roman"/>
                <a:sym typeface="Times New Roman"/>
              </a:rPr>
              <a:t>1 x 1</a:t>
            </a:r>
            <a:r>
              <a:rPr b="0" i="0" lang="en-US" sz="1400" u="none" cap="none" strike="noStrike">
                <a:solidFill>
                  <a:srgbClr val="333333"/>
                </a:solidFill>
                <a:highlight>
                  <a:srgbClr val="FFFFFF"/>
                </a:highlight>
                <a:latin typeface="Times New Roman"/>
                <a:ea typeface="Times New Roman"/>
                <a:cs typeface="Times New Roman"/>
                <a:sym typeface="Times New Roman"/>
              </a:rPr>
              <a:t> trước khi cộng trực tiếp vào nhánh còn lại.</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Khối xác định (Identity block) thì không áp dụng tích chập  </a:t>
            </a:r>
            <a:r>
              <a:rPr b="0" i="0" lang="en-US" sz="1400" u="none" cap="none" strike="noStrike">
                <a:solidFill>
                  <a:srgbClr val="C7254E"/>
                </a:solidFill>
                <a:highlight>
                  <a:srgbClr val="FFFFFF"/>
                </a:highlight>
                <a:latin typeface="Times New Roman"/>
                <a:ea typeface="Times New Roman"/>
                <a:cs typeface="Times New Roman"/>
                <a:sym typeface="Times New Roman"/>
              </a:rPr>
              <a:t>1 x 1</a:t>
            </a:r>
            <a:r>
              <a:rPr b="0" i="0" lang="en-US" sz="1400" u="none" cap="none" strike="noStrike">
                <a:solidFill>
                  <a:srgbClr val="333333"/>
                </a:solidFill>
                <a:highlight>
                  <a:srgbClr val="FFFFFF"/>
                </a:highlight>
                <a:latin typeface="Times New Roman"/>
                <a:ea typeface="Times New Roman"/>
                <a:cs typeface="Times New Roman"/>
                <a:sym typeface="Times New Roman"/>
              </a:rPr>
              <a:t> mà cộng trực tiếp giá trị của nhánh đó vào nhánh còn lại. </a:t>
            </a:r>
            <a:endParaRPr b="0" i="0" sz="1400" u="none" cap="none" strike="noStrike">
              <a:solidFill>
                <a:srgbClr val="333333"/>
              </a:solidFill>
              <a:highlight>
                <a:srgbClr val="FFFFFF"/>
              </a:highlight>
              <a:latin typeface="Times New Roman"/>
              <a:ea typeface="Times New Roman"/>
              <a:cs typeface="Times New Roman"/>
              <a:sym typeface="Times New Roman"/>
            </a:endParaRPr>
          </a:p>
        </p:txBody>
      </p:sp>
      <p:pic>
        <p:nvPicPr>
          <p:cNvPr id="194" name="Google Shape;194;g1c583b2ed6c_0_169"/>
          <p:cNvPicPr preferRelativeResize="0"/>
          <p:nvPr/>
        </p:nvPicPr>
        <p:blipFill rotWithShape="1">
          <a:blip r:embed="rId3">
            <a:alphaModFix/>
          </a:blip>
          <a:srcRect b="0" l="0" r="0" t="0"/>
          <a:stretch/>
        </p:blipFill>
        <p:spPr>
          <a:xfrm>
            <a:off x="5671825" y="1121400"/>
            <a:ext cx="3045851" cy="1026475"/>
          </a:xfrm>
          <a:prstGeom prst="rect">
            <a:avLst/>
          </a:prstGeom>
          <a:noFill/>
          <a:ln>
            <a:noFill/>
          </a:ln>
        </p:spPr>
      </p:pic>
      <p:pic>
        <p:nvPicPr>
          <p:cNvPr id="195" name="Google Shape;195;g1c583b2ed6c_0_169"/>
          <p:cNvPicPr preferRelativeResize="0"/>
          <p:nvPr/>
        </p:nvPicPr>
        <p:blipFill rotWithShape="1">
          <a:blip r:embed="rId4">
            <a:alphaModFix/>
          </a:blip>
          <a:srcRect b="0" l="0" r="0" t="0"/>
          <a:stretch/>
        </p:blipFill>
        <p:spPr>
          <a:xfrm>
            <a:off x="5818381" y="2147875"/>
            <a:ext cx="2801044" cy="893475"/>
          </a:xfrm>
          <a:prstGeom prst="rect">
            <a:avLst/>
          </a:prstGeom>
          <a:noFill/>
          <a:ln>
            <a:noFill/>
          </a:ln>
        </p:spPr>
      </p:pic>
      <p:pic>
        <p:nvPicPr>
          <p:cNvPr id="196" name="Google Shape;196;g1c583b2ed6c_0_169"/>
          <p:cNvPicPr preferRelativeResize="0"/>
          <p:nvPr/>
        </p:nvPicPr>
        <p:blipFill rotWithShape="1">
          <a:blip r:embed="rId5">
            <a:alphaModFix/>
          </a:blip>
          <a:srcRect b="0" l="0" r="0" t="0"/>
          <a:stretch/>
        </p:blipFill>
        <p:spPr>
          <a:xfrm>
            <a:off x="5955025" y="3041350"/>
            <a:ext cx="2601749" cy="1802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c583b2ed6c_0_182"/>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202" name="Google Shape;202;g1c583b2ed6c_0_182"/>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ResNets:</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203" name="Google Shape;203;g1c583b2ed6c_0_182"/>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4" name="Google Shape;204;g1c583b2ed6c_0_182"/>
          <p:cNvSpPr txBox="1"/>
          <p:nvPr/>
        </p:nvSpPr>
        <p:spPr>
          <a:xfrm>
            <a:off x="751675" y="1624983"/>
            <a:ext cx="78051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Times New Roman"/>
                <a:ea typeface="Times New Roman"/>
                <a:cs typeface="Times New Roman"/>
                <a:sym typeface="Times New Roman"/>
              </a:rPr>
              <a:t>Mặc dù có kiến trúc khối kế thừa lại từ GoogleNet nhưng ResNet lại dễ tóm tắt và triển khai hơn rất nhiều vì kiến trúc cơ sở của nó chỉ gồm các khối tích chập và khối xác định.</a:t>
            </a:r>
            <a:endParaRPr b="0" i="0" sz="1400" u="none" cap="none" strike="noStrike">
              <a:solidFill>
                <a:srgbClr val="000000"/>
              </a:solidFill>
              <a:latin typeface="Times New Roman"/>
              <a:ea typeface="Times New Roman"/>
              <a:cs typeface="Times New Roman"/>
              <a:sym typeface="Times New Roman"/>
            </a:endParaRPr>
          </a:p>
        </p:txBody>
      </p:sp>
      <p:pic>
        <p:nvPicPr>
          <p:cNvPr id="205" name="Google Shape;205;g1c583b2ed6c_0_182"/>
          <p:cNvPicPr preferRelativeResize="0"/>
          <p:nvPr/>
        </p:nvPicPr>
        <p:blipFill rotWithShape="1">
          <a:blip r:embed="rId3">
            <a:alphaModFix/>
          </a:blip>
          <a:srcRect b="0" l="0" r="0" t="0"/>
          <a:stretch/>
        </p:blipFill>
        <p:spPr>
          <a:xfrm>
            <a:off x="751675" y="2240925"/>
            <a:ext cx="7701124" cy="2286525"/>
          </a:xfrm>
          <a:prstGeom prst="rect">
            <a:avLst/>
          </a:prstGeom>
          <a:noFill/>
          <a:ln>
            <a:noFill/>
          </a:ln>
        </p:spPr>
      </p:pic>
      <p:sp>
        <p:nvSpPr>
          <p:cNvPr id="206" name="Google Shape;206;g1c583b2ed6c_0_182"/>
          <p:cNvSpPr txBox="1"/>
          <p:nvPr/>
        </p:nvSpPr>
        <p:spPr>
          <a:xfrm>
            <a:off x="3120775" y="4423900"/>
            <a:ext cx="3066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Times New Roman"/>
                <a:ea typeface="Times New Roman"/>
                <a:cs typeface="Times New Roman"/>
                <a:sym typeface="Times New Roman"/>
              </a:rPr>
              <a:t>Kiến trúc tóm tắt của mạng ResNet-50</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4"/>
          <p:cNvSpPr txBox="1"/>
          <p:nvPr>
            <p:ph type="ctrTitle"/>
          </p:nvPr>
        </p:nvSpPr>
        <p:spPr>
          <a:xfrm>
            <a:off x="3023325" y="1655050"/>
            <a:ext cx="2182500" cy="2988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rPr lang="en-US" sz="7200">
                <a:solidFill>
                  <a:schemeClr val="accent2"/>
                </a:solidFill>
                <a:latin typeface="Times New Roman"/>
                <a:ea typeface="Times New Roman"/>
                <a:cs typeface="Times New Roman"/>
                <a:sym typeface="Times New Roman"/>
              </a:rPr>
              <a:t>Nội dung</a:t>
            </a:r>
            <a:endParaRPr sz="7200">
              <a:latin typeface="Times New Roman"/>
              <a:ea typeface="Times New Roman"/>
              <a:cs typeface="Times New Roman"/>
              <a:sym typeface="Times New Roman"/>
            </a:endParaRPr>
          </a:p>
        </p:txBody>
      </p:sp>
      <p:sp>
        <p:nvSpPr>
          <p:cNvPr id="44" name="Google Shape;44;p4"/>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5" name="Google Shape;45;p4"/>
          <p:cNvSpPr txBox="1"/>
          <p:nvPr/>
        </p:nvSpPr>
        <p:spPr>
          <a:xfrm>
            <a:off x="5930725" y="333250"/>
            <a:ext cx="3003900" cy="4309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000000"/>
              </a:buClr>
              <a:buSzPts val="1800"/>
              <a:buFont typeface="Times New Roman"/>
              <a:buAutoNum type="arabicPeriod"/>
            </a:pPr>
            <a:r>
              <a:rPr b="0" i="0" lang="en-US" sz="1800" u="none" cap="none" strike="noStrike">
                <a:solidFill>
                  <a:srgbClr val="000000"/>
                </a:solidFill>
                <a:latin typeface="Times New Roman"/>
                <a:ea typeface="Times New Roman"/>
                <a:cs typeface="Times New Roman"/>
                <a:sym typeface="Times New Roman"/>
              </a:rPr>
              <a:t>Đặc trưng chung của các mạng CNN.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50000"/>
              </a:lnSpc>
              <a:spcBef>
                <a:spcPts val="0"/>
              </a:spcBef>
              <a:spcAft>
                <a:spcPts val="0"/>
              </a:spcAft>
              <a:buClr>
                <a:srgbClr val="000000"/>
              </a:buClr>
              <a:buSzPts val="1800"/>
              <a:buFont typeface="Times New Roman"/>
              <a:buAutoNum type="arabicPeriod"/>
            </a:pPr>
            <a:r>
              <a:rPr b="0" i="0" lang="en-US" sz="1800" u="none" cap="none" strike="noStrike">
                <a:solidFill>
                  <a:srgbClr val="000000"/>
                </a:solidFill>
                <a:latin typeface="Times New Roman"/>
                <a:ea typeface="Times New Roman"/>
                <a:cs typeface="Times New Roman"/>
                <a:sym typeface="Times New Roman"/>
              </a:rPr>
              <a:t>Các mạng CNN tiêu biểu:</a:t>
            </a:r>
            <a:endParaRPr b="0" i="0" sz="1800" u="none" cap="none" strike="noStrike">
              <a:solidFill>
                <a:srgbClr val="000000"/>
              </a:solidFill>
              <a:latin typeface="Times New Roman"/>
              <a:ea typeface="Times New Roman"/>
              <a:cs typeface="Times New Roman"/>
              <a:sym typeface="Times New Roman"/>
            </a:endParaRPr>
          </a:p>
          <a:p>
            <a:pPr indent="-330200" lvl="1" marL="914400" marR="0" rtl="0" algn="l">
              <a:lnSpc>
                <a:spcPct val="150000"/>
              </a:lnSpc>
              <a:spcBef>
                <a:spcPts val="0"/>
              </a:spcBef>
              <a:spcAft>
                <a:spcPts val="0"/>
              </a:spcAft>
              <a:buClr>
                <a:srgbClr val="000000"/>
              </a:buClr>
              <a:buSzPts val="1600"/>
              <a:buFont typeface="Times New Roman"/>
              <a:buAutoNum type="arabicPeriod"/>
            </a:pPr>
            <a:r>
              <a:rPr b="0" i="0" lang="en-US" sz="1600" u="none" cap="none" strike="noStrike">
                <a:solidFill>
                  <a:srgbClr val="000000"/>
                </a:solidFill>
                <a:latin typeface="Times New Roman"/>
                <a:ea typeface="Times New Roman"/>
                <a:cs typeface="Times New Roman"/>
                <a:sym typeface="Times New Roman"/>
              </a:rPr>
              <a:t>LeNet-5 </a:t>
            </a:r>
            <a:endParaRPr b="0" i="0" sz="1600" u="none" cap="none" strike="noStrike">
              <a:solidFill>
                <a:srgbClr val="000000"/>
              </a:solidFill>
              <a:latin typeface="Times New Roman"/>
              <a:ea typeface="Times New Roman"/>
              <a:cs typeface="Times New Roman"/>
              <a:sym typeface="Times New Roman"/>
            </a:endParaRPr>
          </a:p>
          <a:p>
            <a:pPr indent="-330200" lvl="1" marL="914400" marR="0" rtl="0" algn="l">
              <a:lnSpc>
                <a:spcPct val="150000"/>
              </a:lnSpc>
              <a:spcBef>
                <a:spcPts val="0"/>
              </a:spcBef>
              <a:spcAft>
                <a:spcPts val="0"/>
              </a:spcAft>
              <a:buClr>
                <a:srgbClr val="000000"/>
              </a:buClr>
              <a:buSzPts val="1600"/>
              <a:buFont typeface="Times New Roman"/>
              <a:buAutoNum type="arabicPeriod"/>
            </a:pPr>
            <a:r>
              <a:rPr b="0" i="0" lang="en-US" sz="1600" u="none" cap="none" strike="noStrike">
                <a:solidFill>
                  <a:srgbClr val="000000"/>
                </a:solidFill>
                <a:latin typeface="Times New Roman"/>
                <a:ea typeface="Times New Roman"/>
                <a:cs typeface="Times New Roman"/>
                <a:sym typeface="Times New Roman"/>
              </a:rPr>
              <a:t>AlexNet</a:t>
            </a:r>
            <a:endParaRPr b="0" i="0" sz="1600" u="none" cap="none" strike="noStrike">
              <a:solidFill>
                <a:srgbClr val="000000"/>
              </a:solidFill>
              <a:latin typeface="Times New Roman"/>
              <a:ea typeface="Times New Roman"/>
              <a:cs typeface="Times New Roman"/>
              <a:sym typeface="Times New Roman"/>
            </a:endParaRPr>
          </a:p>
          <a:p>
            <a:pPr indent="-330200" lvl="1" marL="914400" marR="0" rtl="0" algn="l">
              <a:lnSpc>
                <a:spcPct val="150000"/>
              </a:lnSpc>
              <a:spcBef>
                <a:spcPts val="0"/>
              </a:spcBef>
              <a:spcAft>
                <a:spcPts val="0"/>
              </a:spcAft>
              <a:buClr>
                <a:srgbClr val="000000"/>
              </a:buClr>
              <a:buSzPts val="1600"/>
              <a:buFont typeface="Times New Roman"/>
              <a:buAutoNum type="arabicPeriod"/>
            </a:pPr>
            <a:r>
              <a:rPr b="0" i="0" lang="en-US" sz="1600" u="none" cap="none" strike="noStrike">
                <a:solidFill>
                  <a:srgbClr val="000000"/>
                </a:solidFill>
                <a:latin typeface="Times New Roman"/>
                <a:ea typeface="Times New Roman"/>
                <a:cs typeface="Times New Roman"/>
                <a:sym typeface="Times New Roman"/>
              </a:rPr>
              <a:t>VGGNet (VGG16)</a:t>
            </a:r>
            <a:endParaRPr b="0" i="0" sz="1600" u="none" cap="none" strike="noStrike">
              <a:solidFill>
                <a:srgbClr val="000000"/>
              </a:solidFill>
              <a:latin typeface="Times New Roman"/>
              <a:ea typeface="Times New Roman"/>
              <a:cs typeface="Times New Roman"/>
              <a:sym typeface="Times New Roman"/>
            </a:endParaRPr>
          </a:p>
          <a:p>
            <a:pPr indent="-330200" lvl="1" marL="914400" marR="0" rtl="0" algn="l">
              <a:lnSpc>
                <a:spcPct val="150000"/>
              </a:lnSpc>
              <a:spcBef>
                <a:spcPts val="0"/>
              </a:spcBef>
              <a:spcAft>
                <a:spcPts val="0"/>
              </a:spcAft>
              <a:buClr>
                <a:srgbClr val="000000"/>
              </a:buClr>
              <a:buSzPts val="1600"/>
              <a:buFont typeface="Times New Roman"/>
              <a:buAutoNum type="arabicPeriod"/>
            </a:pPr>
            <a:r>
              <a:rPr b="0" i="0" lang="en-US" sz="1600" u="none" cap="none" strike="noStrike">
                <a:solidFill>
                  <a:srgbClr val="000000"/>
                </a:solidFill>
                <a:latin typeface="Times New Roman"/>
                <a:ea typeface="Times New Roman"/>
                <a:cs typeface="Times New Roman"/>
                <a:sym typeface="Times New Roman"/>
              </a:rPr>
              <a:t>GoogleNet</a:t>
            </a:r>
            <a:endParaRPr b="0" i="0" sz="1600" u="none" cap="none" strike="noStrike">
              <a:solidFill>
                <a:srgbClr val="000000"/>
              </a:solidFill>
              <a:latin typeface="Times New Roman"/>
              <a:ea typeface="Times New Roman"/>
              <a:cs typeface="Times New Roman"/>
              <a:sym typeface="Times New Roman"/>
            </a:endParaRPr>
          </a:p>
          <a:p>
            <a:pPr indent="-330200" lvl="1" marL="914400" marR="0" rtl="0" algn="l">
              <a:lnSpc>
                <a:spcPct val="150000"/>
              </a:lnSpc>
              <a:spcBef>
                <a:spcPts val="0"/>
              </a:spcBef>
              <a:spcAft>
                <a:spcPts val="0"/>
              </a:spcAft>
              <a:buClr>
                <a:srgbClr val="000000"/>
              </a:buClr>
              <a:buSzPts val="1600"/>
              <a:buFont typeface="Times New Roman"/>
              <a:buAutoNum type="arabicPeriod"/>
            </a:pPr>
            <a:r>
              <a:rPr b="0" i="0" lang="en-US" sz="1600" u="none" cap="none" strike="noStrike">
                <a:solidFill>
                  <a:srgbClr val="000000"/>
                </a:solidFill>
                <a:latin typeface="Times New Roman"/>
                <a:ea typeface="Times New Roman"/>
                <a:cs typeface="Times New Roman"/>
                <a:sym typeface="Times New Roman"/>
              </a:rPr>
              <a:t>ResNet </a:t>
            </a:r>
            <a:endParaRPr b="0" i="0" sz="1600" u="none" cap="none" strike="noStrike">
              <a:solidFill>
                <a:srgbClr val="000000"/>
              </a:solidFill>
              <a:latin typeface="Times New Roman"/>
              <a:ea typeface="Times New Roman"/>
              <a:cs typeface="Times New Roman"/>
              <a:sym typeface="Times New Roman"/>
            </a:endParaRPr>
          </a:p>
          <a:p>
            <a:pPr indent="-330200" lvl="1" marL="914400" marR="0" rtl="0" algn="l">
              <a:lnSpc>
                <a:spcPct val="150000"/>
              </a:lnSpc>
              <a:spcBef>
                <a:spcPts val="0"/>
              </a:spcBef>
              <a:spcAft>
                <a:spcPts val="0"/>
              </a:spcAft>
              <a:buClr>
                <a:srgbClr val="000000"/>
              </a:buClr>
              <a:buSzPts val="1600"/>
              <a:buFont typeface="Times New Roman"/>
              <a:buAutoNum type="arabicPeriod"/>
            </a:pPr>
            <a:r>
              <a:rPr b="0" i="0" lang="en-US" sz="1600" u="none" cap="none" strike="noStrike">
                <a:solidFill>
                  <a:srgbClr val="000000"/>
                </a:solidFill>
                <a:latin typeface="Times New Roman"/>
                <a:ea typeface="Times New Roman"/>
                <a:cs typeface="Times New Roman"/>
                <a:sym typeface="Times New Roman"/>
              </a:rPr>
              <a:t>DenseNet</a:t>
            </a:r>
            <a:endParaRPr b="0" i="0" sz="1600" u="none" cap="none" strike="noStrike">
              <a:solidFill>
                <a:srgbClr val="000000"/>
              </a:solidFill>
              <a:latin typeface="Times New Roman"/>
              <a:ea typeface="Times New Roman"/>
              <a:cs typeface="Times New Roman"/>
              <a:sym typeface="Times New Roman"/>
            </a:endParaRPr>
          </a:p>
          <a:p>
            <a:pPr indent="-330200" lvl="1" marL="914400" marR="0" rtl="0" algn="l">
              <a:lnSpc>
                <a:spcPct val="150000"/>
              </a:lnSpc>
              <a:spcBef>
                <a:spcPts val="0"/>
              </a:spcBef>
              <a:spcAft>
                <a:spcPts val="0"/>
              </a:spcAft>
              <a:buClr>
                <a:srgbClr val="000000"/>
              </a:buClr>
              <a:buSzPts val="1600"/>
              <a:buFont typeface="Times New Roman"/>
              <a:buAutoNum type="arabicPeriod"/>
            </a:pPr>
            <a:r>
              <a:rPr b="0" i="0" lang="en-US" sz="1600" u="none" cap="none" strike="noStrike">
                <a:solidFill>
                  <a:srgbClr val="000000"/>
                </a:solidFill>
                <a:latin typeface="Times New Roman"/>
                <a:ea typeface="Times New Roman"/>
                <a:cs typeface="Times New Roman"/>
                <a:sym typeface="Times New Roman"/>
              </a:rPr>
              <a:t>MobileNet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c583b2ed6c_0_192"/>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212" name="Google Shape;212;g1c583b2ed6c_0_192"/>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DenseNet:</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213" name="Google Shape;213;g1c583b2ed6c_0_192"/>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4" name="Google Shape;214;g1c583b2ed6c_0_192"/>
          <p:cNvSpPr txBox="1"/>
          <p:nvPr/>
        </p:nvSpPr>
        <p:spPr>
          <a:xfrm>
            <a:off x="691200" y="3054550"/>
            <a:ext cx="56307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Với mạng ResNets:  H(x) = F(x) + x.</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Ý tưởng của DenseNet cũng vậy, sử dụng một mạng lưới các kết nối dày đặc:</a:t>
            </a:r>
            <a:endParaRPr b="0" i="0" sz="1400" u="none" cap="none" strike="noStrike">
              <a:solidFill>
                <a:srgbClr val="333333"/>
              </a:solidFill>
              <a:highlight>
                <a:srgbClr val="FFFFFF"/>
              </a:highlight>
              <a:latin typeface="Times New Roman"/>
              <a:ea typeface="Times New Roman"/>
              <a:cs typeface="Times New Roman"/>
              <a:sym typeface="Times New Roman"/>
            </a:endParaRPr>
          </a:p>
        </p:txBody>
      </p:sp>
      <p:pic>
        <p:nvPicPr>
          <p:cNvPr id="215" name="Google Shape;215;g1c583b2ed6c_0_192"/>
          <p:cNvPicPr preferRelativeResize="0"/>
          <p:nvPr/>
        </p:nvPicPr>
        <p:blipFill rotWithShape="1">
          <a:blip r:embed="rId3">
            <a:alphaModFix/>
          </a:blip>
          <a:srcRect b="0" l="0" r="0" t="0"/>
          <a:stretch/>
        </p:blipFill>
        <p:spPr>
          <a:xfrm>
            <a:off x="691200" y="1777375"/>
            <a:ext cx="7997500" cy="1247775"/>
          </a:xfrm>
          <a:prstGeom prst="rect">
            <a:avLst/>
          </a:prstGeom>
          <a:noFill/>
          <a:ln>
            <a:noFill/>
          </a:ln>
        </p:spPr>
      </p:pic>
      <p:pic>
        <p:nvPicPr>
          <p:cNvPr id="216" name="Google Shape;216;g1c583b2ed6c_0_192"/>
          <p:cNvPicPr preferRelativeResize="0"/>
          <p:nvPr/>
        </p:nvPicPr>
        <p:blipFill rotWithShape="1">
          <a:blip r:embed="rId4">
            <a:alphaModFix/>
          </a:blip>
          <a:srcRect b="0" l="0" r="0" t="0"/>
          <a:stretch/>
        </p:blipFill>
        <p:spPr>
          <a:xfrm>
            <a:off x="6321900" y="3025150"/>
            <a:ext cx="2456250" cy="1314450"/>
          </a:xfrm>
          <a:prstGeom prst="rect">
            <a:avLst/>
          </a:prstGeom>
          <a:noFill/>
          <a:ln>
            <a:noFill/>
          </a:ln>
        </p:spPr>
      </p:pic>
      <p:pic>
        <p:nvPicPr>
          <p:cNvPr id="217" name="Google Shape;217;g1c583b2ed6c_0_192"/>
          <p:cNvPicPr preferRelativeResize="0"/>
          <p:nvPr/>
        </p:nvPicPr>
        <p:blipFill rotWithShape="1">
          <a:blip r:embed="rId5">
            <a:alphaModFix/>
          </a:blip>
          <a:srcRect b="0" l="0" r="0" t="0"/>
          <a:stretch/>
        </p:blipFill>
        <p:spPr>
          <a:xfrm>
            <a:off x="1231525" y="4101250"/>
            <a:ext cx="4945475" cy="49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c583b2ed6c_0_208"/>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223" name="Google Shape;223;g1c583b2ed6c_0_208"/>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DenseNet:</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224" name="Google Shape;224;g1c583b2ed6c_0_208"/>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5" name="Google Shape;225;g1c583b2ed6c_0_208"/>
          <p:cNvSpPr txBox="1"/>
          <p:nvPr/>
        </p:nvSpPr>
        <p:spPr>
          <a:xfrm>
            <a:off x="691200" y="1726400"/>
            <a:ext cx="79974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Times New Roman"/>
                <a:ea typeface="Times New Roman"/>
                <a:cs typeface="Times New Roman"/>
                <a:sym typeface="Times New Roman"/>
              </a:rPr>
              <a:t>DenseNet sẽ khác so với ResNet đó là chúng ta không cộng trực tiếp x vào f(x) mà thay vào đó, các đầu ra của từng phép ánh xạ có cùng kích thước dài và rộng sẽ được concatenate với nhau thành một khối theo chiều sâu. Sau đó để giảm chiều dữ liệu chúng ta áp dụng tầng chuyển tiếp (translation layer). Tầng này là kết hợp của một layer tích chập giúp giảm độ sâu và một max pooling giúp giảm kích thước dài và rộng.</a:t>
            </a:r>
            <a:endParaRPr b="0" i="0" sz="1400" u="none" cap="none" strike="noStrike">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c583b2ed6c_0_229"/>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231" name="Google Shape;231;g1c583b2ed6c_0_229"/>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MobileNet:</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232" name="Google Shape;232;g1c583b2ed6c_0_229"/>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3" name="Google Shape;233;g1c583b2ed6c_0_229"/>
          <p:cNvSpPr txBox="1"/>
          <p:nvPr/>
        </p:nvSpPr>
        <p:spPr>
          <a:xfrm>
            <a:off x="691200" y="1675688"/>
            <a:ext cx="79974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Times New Roman"/>
                <a:ea typeface="Times New Roman"/>
                <a:cs typeface="Times New Roman"/>
                <a:sym typeface="Times New Roman"/>
              </a:rPr>
              <a:t>Để phát triển được những ứng dụng AI trên các thiết bị như mobile, IoT thì chúng ta cần hiểu về tài nguyên của những thiết bị này để lựa chọn model phù hợp cho chúng. Những mô hình ưa chuộng được sử dụng thường là những model có số lượng tính toán ít và độ chính xác cao.</a:t>
            </a:r>
            <a:endParaRPr b="0" i="0" sz="1400" u="none" cap="none" strike="noStrike">
              <a:solidFill>
                <a:srgbClr val="333333"/>
              </a:solidFill>
              <a:highlight>
                <a:srgbClr val="FFFFFF"/>
              </a:highlight>
              <a:latin typeface="Times New Roman"/>
              <a:ea typeface="Times New Roman"/>
              <a:cs typeface="Times New Roman"/>
              <a:sym typeface="Times New Roman"/>
            </a:endParaRPr>
          </a:p>
        </p:txBody>
      </p:sp>
      <p:sp>
        <p:nvSpPr>
          <p:cNvPr id="234" name="Google Shape;234;g1c583b2ed6c_0_229"/>
          <p:cNvSpPr txBox="1"/>
          <p:nvPr/>
        </p:nvSpPr>
        <p:spPr>
          <a:xfrm>
            <a:off x="691200" y="2611300"/>
            <a:ext cx="3771300" cy="2339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Times New Roman"/>
              <a:buChar char="●"/>
            </a:pPr>
            <a:r>
              <a:rPr b="0" i="0" lang="en-US" sz="1400" u="none" cap="none" strike="noStrike">
                <a:solidFill>
                  <a:srgbClr val="000000"/>
                </a:solidFill>
                <a:latin typeface="Times New Roman"/>
                <a:ea typeface="Times New Roman"/>
                <a:cs typeface="Times New Roman"/>
                <a:sym typeface="Times New Roman"/>
              </a:rPr>
              <a:t>Tích chập 2 chiều thông thường sẽ được tính toán trên toàn bộ chiều sâu (channel). =&gt; Số lượng tham số của mô hình sẽ gia tăng phụ thuộc vào độ sâu của layer trước đó.</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Cải tiến: =&gt; MobileNet lần đầu tiên áp dụng kiến trúc tích chập tách biệt chiều sâu.</a:t>
            </a:r>
            <a:endParaRPr b="0" i="0" sz="1400" u="none" cap="none" strike="noStrike">
              <a:solidFill>
                <a:srgbClr val="000000"/>
              </a:solidFill>
              <a:latin typeface="Times New Roman"/>
              <a:ea typeface="Times New Roman"/>
              <a:cs typeface="Times New Roman"/>
              <a:sym typeface="Times New Roman"/>
            </a:endParaRPr>
          </a:p>
        </p:txBody>
      </p:sp>
      <p:pic>
        <p:nvPicPr>
          <p:cNvPr id="235" name="Google Shape;235;g1c583b2ed6c_0_229"/>
          <p:cNvPicPr preferRelativeResize="0"/>
          <p:nvPr/>
        </p:nvPicPr>
        <p:blipFill rotWithShape="1">
          <a:blip r:embed="rId3">
            <a:alphaModFix/>
          </a:blip>
          <a:srcRect b="0" l="0" r="0" t="0"/>
          <a:stretch/>
        </p:blipFill>
        <p:spPr>
          <a:xfrm>
            <a:off x="4462500" y="2773100"/>
            <a:ext cx="4202050" cy="1766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c583b2ed6c_0_241"/>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241" name="Google Shape;241;g1c583b2ed6c_0_241"/>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MobileNet:</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242" name="Google Shape;242;g1c583b2ed6c_0_241"/>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3" name="Google Shape;243;g1c583b2ed6c_0_241"/>
          <p:cNvSpPr txBox="1"/>
          <p:nvPr/>
        </p:nvSpPr>
        <p:spPr>
          <a:xfrm>
            <a:off x="421000" y="1765025"/>
            <a:ext cx="47421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333333"/>
                </a:solidFill>
                <a:highlight>
                  <a:srgbClr val="FFFFFF"/>
                </a:highlight>
                <a:latin typeface="Times New Roman"/>
                <a:ea typeface="Times New Roman"/>
                <a:cs typeface="Times New Roman"/>
                <a:sym typeface="Times New Roman"/>
              </a:rPr>
              <a:t>Tích chập chiều sâu:</a:t>
            </a:r>
            <a:endParaRPr b="1" i="0" sz="1400" u="none" cap="none" strike="noStrike">
              <a:solidFill>
                <a:srgbClr val="333333"/>
              </a:solidFill>
              <a:highlight>
                <a:srgbClr val="FFFFFF"/>
              </a:highlight>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Chia khối input tensor3D thành những lát cắt theo độ sâu.</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Mỗi một channel sẽ áp dụng một bộ lọc khác nhau và không chia sẻ tham số. Tác dụng:</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317500" lvl="1" marL="914400" marR="0" rtl="0" algn="l">
              <a:lnSpc>
                <a:spcPct val="15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Nhận diện đặc trưng.</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317500" lvl="1" marL="914400" marR="0" rtl="0" algn="l">
              <a:lnSpc>
                <a:spcPct val="15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Giảm thiểu khối lượng tính toán.</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317500" lvl="1" marL="914400" marR="0" rtl="0" algn="l">
              <a:lnSpc>
                <a:spcPct val="15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Giảm số lượng tham số.</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Times New Roman"/>
                <a:ea typeface="Times New Roman"/>
                <a:cs typeface="Times New Roman"/>
                <a:sym typeface="Times New Roman"/>
              </a:rPr>
              <a:t>=&gt; Output của khối tensor3D có kích thước (h’, w’, c)</a:t>
            </a:r>
            <a:endParaRPr b="0" i="0" sz="1400" u="none" cap="none" strike="noStrike">
              <a:solidFill>
                <a:srgbClr val="333333"/>
              </a:solidFill>
              <a:highlight>
                <a:srgbClr val="FFFFFF"/>
              </a:highlight>
              <a:latin typeface="Times New Roman"/>
              <a:ea typeface="Times New Roman"/>
              <a:cs typeface="Times New Roman"/>
              <a:sym typeface="Times New Roman"/>
            </a:endParaRPr>
          </a:p>
        </p:txBody>
      </p:sp>
      <p:pic>
        <p:nvPicPr>
          <p:cNvPr id="244" name="Google Shape;244;g1c583b2ed6c_0_241"/>
          <p:cNvPicPr preferRelativeResize="0"/>
          <p:nvPr/>
        </p:nvPicPr>
        <p:blipFill rotWithShape="1">
          <a:blip r:embed="rId3">
            <a:alphaModFix/>
          </a:blip>
          <a:srcRect b="0" l="0" r="0" t="0"/>
          <a:stretch/>
        </p:blipFill>
        <p:spPr>
          <a:xfrm>
            <a:off x="5298325" y="1765025"/>
            <a:ext cx="3525601" cy="2407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c583b2ed6c_0_251"/>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250" name="Google Shape;250;g1c583b2ed6c_0_251"/>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MobileNet:</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251" name="Google Shape;251;g1c583b2ed6c_0_251"/>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2" name="Google Shape;252;g1c583b2ed6c_0_251"/>
          <p:cNvSpPr txBox="1"/>
          <p:nvPr/>
        </p:nvSpPr>
        <p:spPr>
          <a:xfrm>
            <a:off x="421000" y="1765025"/>
            <a:ext cx="45915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rgbClr val="333333"/>
                </a:solidFill>
                <a:highlight>
                  <a:srgbClr val="FFFFFF"/>
                </a:highlight>
                <a:latin typeface="Times New Roman"/>
                <a:ea typeface="Times New Roman"/>
                <a:cs typeface="Times New Roman"/>
                <a:sym typeface="Times New Roman"/>
              </a:rPr>
              <a:t>Tích chập điểm:</a:t>
            </a:r>
            <a:endParaRPr b="1" i="0" sz="1400" u="none" cap="none" strike="noStrike">
              <a:solidFill>
                <a:srgbClr val="333333"/>
              </a:solidFill>
              <a:highlight>
                <a:srgbClr val="FFFFFF"/>
              </a:highlight>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Nhằm thay đổi độ sâu của output từ c sang c’. Áp dụng c’ bộ lọc có kích thước 1x1xc.</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Times New Roman"/>
                <a:ea typeface="Times New Roman"/>
                <a:cs typeface="Times New Roman"/>
                <a:sym typeface="Times New Roman"/>
              </a:rPr>
              <a:t>=&gt; Kết quả kích thước width và height không thay đổi mà chỉ thay đổi độ sâu.</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Times New Roman"/>
                <a:ea typeface="Times New Roman"/>
                <a:cs typeface="Times New Roman"/>
                <a:sym typeface="Times New Roman"/>
              </a:rPr>
              <a:t>=&gt; KQ thu được là 1 output có kích thước (h’,w’,c’).</a:t>
            </a:r>
            <a:endParaRPr b="0" i="0" sz="1400" u="none" cap="none" strike="noStrike">
              <a:solidFill>
                <a:srgbClr val="333333"/>
              </a:solidFill>
              <a:highlight>
                <a:srgbClr val="FFFFFF"/>
              </a:highlight>
              <a:latin typeface="Times New Roman"/>
              <a:ea typeface="Times New Roman"/>
              <a:cs typeface="Times New Roman"/>
              <a:sym typeface="Times New Roman"/>
            </a:endParaRPr>
          </a:p>
        </p:txBody>
      </p:sp>
      <p:pic>
        <p:nvPicPr>
          <p:cNvPr id="253" name="Google Shape;253;g1c583b2ed6c_0_251"/>
          <p:cNvPicPr preferRelativeResize="0"/>
          <p:nvPr/>
        </p:nvPicPr>
        <p:blipFill rotWithShape="1">
          <a:blip r:embed="rId3">
            <a:alphaModFix/>
          </a:blip>
          <a:srcRect b="0" l="0" r="0" t="0"/>
          <a:stretch/>
        </p:blipFill>
        <p:spPr>
          <a:xfrm>
            <a:off x="5012500" y="1785312"/>
            <a:ext cx="3676100" cy="2309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c583b2ed6c_0_260"/>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259" name="Google Shape;259;g1c583b2ed6c_0_260"/>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MobileNet:</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260" name="Google Shape;260;g1c583b2ed6c_0_260"/>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1" name="Google Shape;261;g1c583b2ed6c_0_260"/>
          <p:cNvSpPr txBox="1"/>
          <p:nvPr/>
        </p:nvSpPr>
        <p:spPr>
          <a:xfrm>
            <a:off x="691200" y="1765025"/>
            <a:ext cx="78657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Times New Roman"/>
                <a:ea typeface="Times New Roman"/>
                <a:cs typeface="Times New Roman"/>
                <a:sym typeface="Times New Roman"/>
              </a:rPr>
              <a:t>So sánh số lượng tham số giữa tách biệt chiều sâu và tách biệt thông thường:</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Với output có kích thước (h’,w’,c’) =&gt; số lượng tham số sử dụng ở tích chập thông thường là: </a:t>
            </a:r>
            <a:endParaRPr b="0" i="0" sz="1400" u="none" cap="none" strike="noStrike">
              <a:solidFill>
                <a:srgbClr val="333333"/>
              </a:solidFill>
              <a:highlight>
                <a:srgbClr val="FFFFFF"/>
              </a:highlight>
              <a:latin typeface="Times New Roman"/>
              <a:ea typeface="Times New Roman"/>
              <a:cs typeface="Times New Roman"/>
              <a:sym typeface="Times New Roman"/>
            </a:endParaRPr>
          </a:p>
        </p:txBody>
      </p:sp>
      <p:pic>
        <p:nvPicPr>
          <p:cNvPr id="262" name="Google Shape;262;g1c583b2ed6c_0_260"/>
          <p:cNvPicPr preferRelativeResize="0"/>
          <p:nvPr/>
        </p:nvPicPr>
        <p:blipFill rotWithShape="1">
          <a:blip r:embed="rId3">
            <a:alphaModFix/>
          </a:blip>
          <a:srcRect b="0" l="0" r="0" t="0"/>
          <a:stretch/>
        </p:blipFill>
        <p:spPr>
          <a:xfrm>
            <a:off x="3600700" y="2488325"/>
            <a:ext cx="1695450" cy="400050"/>
          </a:xfrm>
          <a:prstGeom prst="rect">
            <a:avLst/>
          </a:prstGeom>
          <a:noFill/>
          <a:ln>
            <a:noFill/>
          </a:ln>
        </p:spPr>
      </p:pic>
      <p:sp>
        <p:nvSpPr>
          <p:cNvPr id="263" name="Google Shape;263;g1c583b2ed6c_0_260"/>
          <p:cNvSpPr txBox="1"/>
          <p:nvPr/>
        </p:nvSpPr>
        <p:spPr>
          <a:xfrm>
            <a:off x="691200" y="2888375"/>
            <a:ext cx="77616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Số lượng tham số sử dụng ở </a:t>
            </a:r>
            <a:r>
              <a:rPr b="0" i="1" lang="en-US" sz="1400" u="none" cap="none" strike="noStrike">
                <a:solidFill>
                  <a:srgbClr val="333333"/>
                </a:solidFill>
                <a:highlight>
                  <a:srgbClr val="FFFFFF"/>
                </a:highlight>
                <a:latin typeface="Times New Roman"/>
                <a:ea typeface="Times New Roman"/>
                <a:cs typeface="Times New Roman"/>
                <a:sym typeface="Times New Roman"/>
              </a:rPr>
              <a:t>tích chập chiều tách biệt chiều sâu</a:t>
            </a:r>
            <a:r>
              <a:rPr b="0" i="0" lang="en-US" sz="1400" u="none" cap="none" strike="noStrike">
                <a:solidFill>
                  <a:srgbClr val="333333"/>
                </a:solidFill>
                <a:highlight>
                  <a:srgbClr val="FFFFFF"/>
                </a:highlight>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pic>
        <p:nvPicPr>
          <p:cNvPr id="264" name="Google Shape;264;g1c583b2ed6c_0_260"/>
          <p:cNvPicPr preferRelativeResize="0"/>
          <p:nvPr/>
        </p:nvPicPr>
        <p:blipFill rotWithShape="1">
          <a:blip r:embed="rId4">
            <a:alphaModFix/>
          </a:blip>
          <a:srcRect b="0" l="0" r="0" t="0"/>
          <a:stretch/>
        </p:blipFill>
        <p:spPr>
          <a:xfrm>
            <a:off x="3486150" y="3288575"/>
            <a:ext cx="2171700" cy="371475"/>
          </a:xfrm>
          <a:prstGeom prst="rect">
            <a:avLst/>
          </a:prstGeom>
          <a:noFill/>
          <a:ln>
            <a:noFill/>
          </a:ln>
        </p:spPr>
      </p:pic>
      <p:sp>
        <p:nvSpPr>
          <p:cNvPr id="265" name="Google Shape;265;g1c583b2ed6c_0_260"/>
          <p:cNvSpPr txBox="1"/>
          <p:nvPr/>
        </p:nvSpPr>
        <p:spPr>
          <a:xfrm>
            <a:off x="691200" y="3749175"/>
            <a:ext cx="15207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Do đó tỉ lệ:</a:t>
            </a:r>
            <a:endParaRPr b="0" i="0" sz="1400" u="none" cap="none" strike="noStrike">
              <a:solidFill>
                <a:srgbClr val="000000"/>
              </a:solidFill>
              <a:latin typeface="Times New Roman"/>
              <a:ea typeface="Times New Roman"/>
              <a:cs typeface="Times New Roman"/>
              <a:sym typeface="Times New Roman"/>
            </a:endParaRPr>
          </a:p>
        </p:txBody>
      </p:sp>
      <p:pic>
        <p:nvPicPr>
          <p:cNvPr id="266" name="Google Shape;266;g1c583b2ed6c_0_260"/>
          <p:cNvPicPr preferRelativeResize="0"/>
          <p:nvPr/>
        </p:nvPicPr>
        <p:blipFill rotWithShape="1">
          <a:blip r:embed="rId5">
            <a:alphaModFix/>
          </a:blip>
          <a:srcRect b="0" l="0" r="0" t="0"/>
          <a:stretch/>
        </p:blipFill>
        <p:spPr>
          <a:xfrm>
            <a:off x="2211900" y="3720675"/>
            <a:ext cx="2419350" cy="457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c583b2ed6c_0_275"/>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272" name="Google Shape;272;g1c583b2ed6c_0_275"/>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MobileNet:</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273" name="Google Shape;273;g1c583b2ed6c_0_275"/>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4" name="Google Shape;274;g1c583b2ed6c_0_275"/>
          <p:cNvSpPr txBox="1"/>
          <p:nvPr/>
        </p:nvSpPr>
        <p:spPr>
          <a:xfrm>
            <a:off x="691200" y="1765025"/>
            <a:ext cx="78657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33333"/>
                </a:solidFill>
                <a:highlight>
                  <a:srgbClr val="FFFFFF"/>
                </a:highlight>
                <a:latin typeface="Times New Roman"/>
                <a:ea typeface="Times New Roman"/>
                <a:cs typeface="Times New Roman"/>
                <a:sym typeface="Times New Roman"/>
              </a:rPr>
              <a:t>So sánh số lượng phép toán giữa tách biệt chiều sâu và tách biệt thông thường:</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Với output có kích thước (h’,w’,c’) =&gt; số lượng phép toán cần thực hiện ở tích chập thông thường là: </a:t>
            </a:r>
            <a:endParaRPr b="0" i="0" sz="1400" u="none" cap="none" strike="noStrike">
              <a:solidFill>
                <a:srgbClr val="333333"/>
              </a:solidFill>
              <a:highlight>
                <a:srgbClr val="FFFFFF"/>
              </a:highlight>
              <a:latin typeface="Times New Roman"/>
              <a:ea typeface="Times New Roman"/>
              <a:cs typeface="Times New Roman"/>
              <a:sym typeface="Times New Roman"/>
            </a:endParaRPr>
          </a:p>
        </p:txBody>
      </p:sp>
      <p:sp>
        <p:nvSpPr>
          <p:cNvPr id="275" name="Google Shape;275;g1c583b2ed6c_0_275"/>
          <p:cNvSpPr txBox="1"/>
          <p:nvPr/>
        </p:nvSpPr>
        <p:spPr>
          <a:xfrm>
            <a:off x="691200" y="2872850"/>
            <a:ext cx="77616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Số lượng phép toán cần thực hiện ở </a:t>
            </a:r>
            <a:r>
              <a:rPr b="0" i="1" lang="en-US" sz="1400" u="none" cap="none" strike="noStrike">
                <a:solidFill>
                  <a:srgbClr val="333333"/>
                </a:solidFill>
                <a:highlight>
                  <a:srgbClr val="FFFFFF"/>
                </a:highlight>
                <a:latin typeface="Times New Roman"/>
                <a:ea typeface="Times New Roman"/>
                <a:cs typeface="Times New Roman"/>
                <a:sym typeface="Times New Roman"/>
              </a:rPr>
              <a:t>tích chập chiều tách biệt chiều sâu</a:t>
            </a:r>
            <a:r>
              <a:rPr b="0" i="0" lang="en-US" sz="1400" u="none" cap="none" strike="noStrike">
                <a:solidFill>
                  <a:srgbClr val="333333"/>
                </a:solidFill>
                <a:highlight>
                  <a:srgbClr val="FFFFFF"/>
                </a:highlight>
                <a:latin typeface="Times New Roman"/>
                <a:ea typeface="Times New Roman"/>
                <a:cs typeface="Times New Roman"/>
                <a:sym typeface="Times New Roman"/>
              </a:rPr>
              <a:t>:</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Tích chập chiều sâu: </a:t>
            </a:r>
            <a:endParaRPr b="0" i="0" sz="1400" u="none" cap="none" strike="noStrike">
              <a:solidFill>
                <a:srgbClr val="333333"/>
              </a:solidFill>
              <a:highlight>
                <a:srgbClr val="FFFFFF"/>
              </a:highlight>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rgbClr val="333333"/>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Tích chập điểm: </a:t>
            </a:r>
            <a:endParaRPr b="0" i="0" sz="1400" u="none" cap="none" strike="noStrike">
              <a:solidFill>
                <a:srgbClr val="333333"/>
              </a:solidFill>
              <a:highlight>
                <a:srgbClr val="FFFFFF"/>
              </a:highlight>
              <a:latin typeface="Times New Roman"/>
              <a:ea typeface="Times New Roman"/>
              <a:cs typeface="Times New Roman"/>
              <a:sym typeface="Times New Roman"/>
            </a:endParaRPr>
          </a:p>
        </p:txBody>
      </p:sp>
      <p:sp>
        <p:nvSpPr>
          <p:cNvPr id="276" name="Google Shape;276;g1c583b2ed6c_0_275"/>
          <p:cNvSpPr txBox="1"/>
          <p:nvPr/>
        </p:nvSpPr>
        <p:spPr>
          <a:xfrm>
            <a:off x="744300" y="3815250"/>
            <a:ext cx="1520700" cy="400200"/>
          </a:xfrm>
          <a:prstGeom prst="rect">
            <a:avLst/>
          </a:prstGeom>
          <a:noFill/>
          <a:ln>
            <a:noFill/>
          </a:ln>
        </p:spPr>
        <p:txBody>
          <a:bodyPr anchorCtr="0" anchor="t" bIns="91425" lIns="91425" spcFirstLastPara="1" rIns="91425" wrap="square" tIns="91425">
            <a:spAutoFit/>
          </a:bodyPr>
          <a:lstStyle/>
          <a:p>
            <a:pPr indent="-317500" lvl="0" marL="400050" marR="0" rtl="0" algn="l">
              <a:lnSpc>
                <a:spcPct val="100000"/>
              </a:lnSpc>
              <a:spcBef>
                <a:spcPts val="0"/>
              </a:spcBef>
              <a:spcAft>
                <a:spcPts val="0"/>
              </a:spcAft>
              <a:buClr>
                <a:srgbClr val="000000"/>
              </a:buClr>
              <a:buSzPts val="1400"/>
              <a:buFont typeface="Times New Roman"/>
              <a:buChar char="●"/>
            </a:pPr>
            <a:r>
              <a:rPr b="0" i="0" lang="en-US" sz="1400" u="none" cap="none" strike="noStrike">
                <a:solidFill>
                  <a:srgbClr val="333333"/>
                </a:solidFill>
                <a:highlight>
                  <a:srgbClr val="FFFFFF"/>
                </a:highlight>
                <a:latin typeface="Times New Roman"/>
                <a:ea typeface="Times New Roman"/>
                <a:cs typeface="Times New Roman"/>
                <a:sym typeface="Times New Roman"/>
              </a:rPr>
              <a:t>Do đó tỉ lệ:</a:t>
            </a:r>
            <a:endParaRPr b="0" i="0" sz="1400" u="none" cap="none" strike="noStrike">
              <a:solidFill>
                <a:srgbClr val="000000"/>
              </a:solidFill>
              <a:latin typeface="Times New Roman"/>
              <a:ea typeface="Times New Roman"/>
              <a:cs typeface="Times New Roman"/>
              <a:sym typeface="Times New Roman"/>
            </a:endParaRPr>
          </a:p>
        </p:txBody>
      </p:sp>
      <p:pic>
        <p:nvPicPr>
          <p:cNvPr id="277" name="Google Shape;277;g1c583b2ed6c_0_275"/>
          <p:cNvPicPr preferRelativeResize="0"/>
          <p:nvPr/>
        </p:nvPicPr>
        <p:blipFill rotWithShape="1">
          <a:blip r:embed="rId3">
            <a:alphaModFix/>
          </a:blip>
          <a:srcRect b="0" l="0" r="0" t="0"/>
          <a:stretch/>
        </p:blipFill>
        <p:spPr>
          <a:xfrm>
            <a:off x="2976563" y="2472800"/>
            <a:ext cx="3190875" cy="400050"/>
          </a:xfrm>
          <a:prstGeom prst="rect">
            <a:avLst/>
          </a:prstGeom>
          <a:noFill/>
          <a:ln>
            <a:noFill/>
          </a:ln>
        </p:spPr>
      </p:pic>
      <p:pic>
        <p:nvPicPr>
          <p:cNvPr id="278" name="Google Shape;278;g1c583b2ed6c_0_275"/>
          <p:cNvPicPr preferRelativeResize="0"/>
          <p:nvPr/>
        </p:nvPicPr>
        <p:blipFill rotWithShape="1">
          <a:blip r:embed="rId4">
            <a:alphaModFix/>
          </a:blip>
          <a:srcRect b="0" l="0" r="0" t="0"/>
          <a:stretch/>
        </p:blipFill>
        <p:spPr>
          <a:xfrm>
            <a:off x="3199875" y="3195063"/>
            <a:ext cx="1581400" cy="217931"/>
          </a:xfrm>
          <a:prstGeom prst="rect">
            <a:avLst/>
          </a:prstGeom>
          <a:noFill/>
          <a:ln>
            <a:noFill/>
          </a:ln>
        </p:spPr>
      </p:pic>
      <p:pic>
        <p:nvPicPr>
          <p:cNvPr id="279" name="Google Shape;279;g1c583b2ed6c_0_275"/>
          <p:cNvPicPr preferRelativeResize="0"/>
          <p:nvPr/>
        </p:nvPicPr>
        <p:blipFill rotWithShape="1">
          <a:blip r:embed="rId5">
            <a:alphaModFix/>
          </a:blip>
          <a:srcRect b="0" l="0" r="0" t="0"/>
          <a:stretch/>
        </p:blipFill>
        <p:spPr>
          <a:xfrm>
            <a:off x="2860650" y="3439575"/>
            <a:ext cx="1634438" cy="217925"/>
          </a:xfrm>
          <a:prstGeom prst="rect">
            <a:avLst/>
          </a:prstGeom>
          <a:noFill/>
          <a:ln>
            <a:noFill/>
          </a:ln>
        </p:spPr>
      </p:pic>
      <p:pic>
        <p:nvPicPr>
          <p:cNvPr id="280" name="Google Shape;280;g1c583b2ed6c_0_275"/>
          <p:cNvPicPr preferRelativeResize="0"/>
          <p:nvPr/>
        </p:nvPicPr>
        <p:blipFill rotWithShape="1">
          <a:blip r:embed="rId6">
            <a:alphaModFix/>
          </a:blip>
          <a:srcRect b="0" l="0" r="0" t="0"/>
          <a:stretch/>
        </p:blipFill>
        <p:spPr>
          <a:xfrm>
            <a:off x="2125200" y="3684075"/>
            <a:ext cx="4849650" cy="57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1c583b2ed6c_0_20"/>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406400" lvl="0" marL="457200" rtl="0" algn="l">
              <a:lnSpc>
                <a:spcPct val="100000"/>
              </a:lnSpc>
              <a:spcBef>
                <a:spcPts val="0"/>
              </a:spcBef>
              <a:spcAft>
                <a:spcPts val="0"/>
              </a:spcAft>
              <a:buSzPts val="2800"/>
              <a:buAutoNum type="arabicPeriod"/>
            </a:pPr>
            <a:r>
              <a:rPr lang="en-US" sz="2800"/>
              <a:t>Đặc trưng chung của các mạng CNN:</a:t>
            </a:r>
            <a:endParaRPr sz="2800"/>
          </a:p>
        </p:txBody>
      </p:sp>
      <p:sp>
        <p:nvSpPr>
          <p:cNvPr id="51" name="Google Shape;51;g1c583b2ed6c_0_20"/>
          <p:cNvSpPr txBox="1"/>
          <p:nvPr>
            <p:ph idx="1" type="body"/>
          </p:nvPr>
        </p:nvSpPr>
        <p:spPr>
          <a:xfrm>
            <a:off x="421000" y="1315975"/>
            <a:ext cx="8267700" cy="36027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600"/>
              </a:spcBef>
              <a:spcAft>
                <a:spcPts val="0"/>
              </a:spcAft>
              <a:buSzPts val="1800"/>
              <a:buChar char="▣"/>
            </a:pPr>
            <a:r>
              <a:rPr lang="en-US" sz="1800">
                <a:latin typeface="Times New Roman"/>
                <a:ea typeface="Times New Roman"/>
                <a:cs typeface="Times New Roman"/>
                <a:sym typeface="Times New Roman"/>
              </a:rPr>
              <a:t>Sử dụng tích chập: Các mạng CNN đều trích xuất đặc trưng dựa trên nguyên lý tích chập. Bởi vậy tên gọi chung là </a:t>
            </a:r>
            <a:r>
              <a:rPr b="1" lang="en-US" sz="1800">
                <a:latin typeface="Times New Roman"/>
                <a:ea typeface="Times New Roman"/>
                <a:cs typeface="Times New Roman"/>
                <a:sym typeface="Times New Roman"/>
              </a:rPr>
              <a:t>Convolutional Neural Network</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Kiến trúc phân tầng: Kiến trúc phân tầng giúp mạng CNN học được đặc trưng ở cấp độ khác nhau (low-level -&gt; high-level).</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Được huấn luyện trên những bộ dữ liệu lớn.</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Kích thước layers giảm dần: Thông thường mức độ giảm là cấp số 2.</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Độ sâu tầng layers tăng dần: Độ sâu của các layers tăng dần nhờ tăng số bộ lọc. Độ sâu tăng sẽ giúp cho mạng CNN học được đa dạng đặc trưng hơn.</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Sử dụng các fully connected layers để phân loại</a:t>
            </a:r>
            <a:endParaRPr sz="1800">
              <a:latin typeface="Times New Roman"/>
              <a:ea typeface="Times New Roman"/>
              <a:cs typeface="Times New Roman"/>
              <a:sym typeface="Times New Roman"/>
            </a:endParaRPr>
          </a:p>
        </p:txBody>
      </p:sp>
      <p:sp>
        <p:nvSpPr>
          <p:cNvPr id="52" name="Google Shape;52;g1c583b2ed6c_0_20"/>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145da0a53ed_0_0"/>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406400" lvl="0" marL="457200" rtl="0" algn="l">
              <a:lnSpc>
                <a:spcPct val="10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Đặc trưng chung của các mạng CNN:</a:t>
            </a:r>
            <a:endParaRPr sz="2800">
              <a:latin typeface="Times New Roman"/>
              <a:ea typeface="Times New Roman"/>
              <a:cs typeface="Times New Roman"/>
              <a:sym typeface="Times New Roman"/>
            </a:endParaRPr>
          </a:p>
        </p:txBody>
      </p:sp>
      <p:sp>
        <p:nvSpPr>
          <p:cNvPr id="58" name="Google Shape;58;g145da0a53ed_0_0"/>
          <p:cNvSpPr txBox="1"/>
          <p:nvPr>
            <p:ph idx="1" type="body"/>
          </p:nvPr>
        </p:nvSpPr>
        <p:spPr>
          <a:xfrm>
            <a:off x="421000" y="1315975"/>
            <a:ext cx="8267700" cy="36027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600"/>
              </a:spcBef>
              <a:spcAft>
                <a:spcPts val="0"/>
              </a:spcAft>
              <a:buSzPts val="1800"/>
              <a:buFont typeface="Times New Roman"/>
              <a:buChar char="▣"/>
            </a:pPr>
            <a:r>
              <a:rPr lang="en-US" sz="1800">
                <a:latin typeface="Times New Roman"/>
                <a:ea typeface="Times New Roman"/>
                <a:cs typeface="Times New Roman"/>
                <a:sym typeface="Times New Roman"/>
              </a:rPr>
              <a:t>Các dấu mốc quan trọng:</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59" name="Google Shape;59;g145da0a53ed_0_0"/>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0" name="Google Shape;60;g145da0a53ed_0_0"/>
          <p:cNvPicPr preferRelativeResize="0"/>
          <p:nvPr/>
        </p:nvPicPr>
        <p:blipFill rotWithShape="1">
          <a:blip r:embed="rId3">
            <a:alphaModFix/>
          </a:blip>
          <a:srcRect b="0" l="0" r="0" t="0"/>
          <a:stretch/>
        </p:blipFill>
        <p:spPr>
          <a:xfrm>
            <a:off x="487113" y="1801425"/>
            <a:ext cx="8135475" cy="282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c583b2ed6c_0_27"/>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66" name="Google Shape;66;g1c583b2ed6c_0_27"/>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LeNet-5:</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67" name="Google Shape;67;g1c583b2ed6c_0_27"/>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8" name="Google Shape;68;g1c583b2ed6c_0_27"/>
          <p:cNvPicPr preferRelativeResize="0"/>
          <p:nvPr/>
        </p:nvPicPr>
        <p:blipFill rotWithShape="1">
          <a:blip r:embed="rId3">
            <a:alphaModFix/>
          </a:blip>
          <a:srcRect b="0" l="0" r="0" t="0"/>
          <a:stretch/>
        </p:blipFill>
        <p:spPr>
          <a:xfrm>
            <a:off x="674050" y="1624975"/>
            <a:ext cx="7761601" cy="1370475"/>
          </a:xfrm>
          <a:prstGeom prst="rect">
            <a:avLst/>
          </a:prstGeom>
          <a:noFill/>
          <a:ln>
            <a:noFill/>
          </a:ln>
        </p:spPr>
      </p:pic>
      <p:sp>
        <p:nvSpPr>
          <p:cNvPr id="69" name="Google Shape;69;g1c583b2ed6c_0_27"/>
          <p:cNvSpPr txBox="1"/>
          <p:nvPr/>
        </p:nvSpPr>
        <p:spPr>
          <a:xfrm>
            <a:off x="691200" y="2991600"/>
            <a:ext cx="79974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LeNet-5 là kiến trúc đầu tiên áp dụng mạng tích chập 2 chiều.</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Model ban đầu khá đơn giản chỉ bao gồm 2 convolutional layers + 3 fully-connected layers.</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Model có kết quả tốt hơn so với các thuật toán truyền thống trong phân loại chữ số viết tay như SVM, kNN.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c583b2ed6c_0_36"/>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75" name="Google Shape;75;g1c583b2ed6c_0_36"/>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AlexNet:</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76" name="Google Shape;76;g1c583b2ed6c_0_3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7" name="Google Shape;77;g1c583b2ed6c_0_36"/>
          <p:cNvSpPr txBox="1"/>
          <p:nvPr/>
        </p:nvSpPr>
        <p:spPr>
          <a:xfrm>
            <a:off x="691200" y="2991600"/>
            <a:ext cx="7997400" cy="13698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Ý tưởng của AlexNet dựa trên LeNet và cải tiến ở các điểm:</a:t>
            </a:r>
            <a:endParaRPr b="0" i="0" sz="1400" u="none" cap="none" strike="noStrike">
              <a:solidFill>
                <a:srgbClr val="000000"/>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Tăng kích thước đầu vào và độ sâu của mạng</a:t>
            </a:r>
            <a:endParaRPr b="0" i="0" sz="1400" u="none" cap="none" strike="noStrike">
              <a:solidFill>
                <a:srgbClr val="000000"/>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Sử dụng bộ lọc có kích thước giảm dần qua các layers phù hợp.</a:t>
            </a:r>
            <a:endParaRPr b="0" i="0" sz="1400" u="none" cap="none" strike="noStrike">
              <a:solidFill>
                <a:srgbClr val="000000"/>
              </a:solidFill>
              <a:latin typeface="Montserrat"/>
              <a:ea typeface="Montserrat"/>
              <a:cs typeface="Montserrat"/>
              <a:sym typeface="Montserrat"/>
            </a:endParaRPr>
          </a:p>
          <a:p>
            <a:pPr indent="-317500" lvl="1" marL="9144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Sử dụng local normalization để chuẩn hóa các layer</a:t>
            </a:r>
            <a:endParaRPr b="0" i="0" sz="1400" u="none" cap="none" strike="noStrike">
              <a:solidFill>
                <a:srgbClr val="000000"/>
              </a:solidFill>
              <a:latin typeface="Montserrat"/>
              <a:ea typeface="Montserrat"/>
              <a:cs typeface="Montserrat"/>
              <a:sym typeface="Montserrat"/>
            </a:endParaRPr>
          </a:p>
        </p:txBody>
      </p:sp>
      <p:pic>
        <p:nvPicPr>
          <p:cNvPr id="78" name="Google Shape;78;g1c583b2ed6c_0_36"/>
          <p:cNvPicPr preferRelativeResize="0"/>
          <p:nvPr/>
        </p:nvPicPr>
        <p:blipFill rotWithShape="1">
          <a:blip r:embed="rId3">
            <a:alphaModFix/>
          </a:blip>
          <a:srcRect b="0" l="0" r="0" t="0"/>
          <a:stretch/>
        </p:blipFill>
        <p:spPr>
          <a:xfrm>
            <a:off x="787225" y="1665400"/>
            <a:ext cx="7901476" cy="137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c583b2ed6c_0_45"/>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84" name="Google Shape;84;g1c583b2ed6c_0_45"/>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AlexNet:</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85" name="Google Shape;85;g1c583b2ed6c_0_45"/>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6" name="Google Shape;86;g1c583b2ed6c_0_45"/>
          <p:cNvSpPr txBox="1"/>
          <p:nvPr/>
        </p:nvSpPr>
        <p:spPr>
          <a:xfrm>
            <a:off x="758350" y="4022100"/>
            <a:ext cx="4085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ontserrat"/>
                <a:ea typeface="Montserrat"/>
                <a:cs typeface="Montserrat"/>
                <a:sym typeface="Montserrat"/>
              </a:rPr>
              <a:t>Lần đầu tiên sử dụng activation là ReLU (Rectified Linear Unit) thay cho Sigmoid.</a:t>
            </a:r>
            <a:endParaRPr b="0" i="0" sz="1400" u="none" cap="none" strike="noStrike">
              <a:solidFill>
                <a:srgbClr val="000000"/>
              </a:solidFill>
              <a:latin typeface="Montserrat"/>
              <a:ea typeface="Montserrat"/>
              <a:cs typeface="Montserrat"/>
              <a:sym typeface="Montserrat"/>
            </a:endParaRPr>
          </a:p>
        </p:txBody>
      </p:sp>
      <p:sp>
        <p:nvSpPr>
          <p:cNvPr id="87" name="Google Shape;87;g1c583b2ed6c_0_45"/>
          <p:cNvSpPr txBox="1"/>
          <p:nvPr/>
        </p:nvSpPr>
        <p:spPr>
          <a:xfrm>
            <a:off x="4902738" y="4022100"/>
            <a:ext cx="3712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ontserrat"/>
                <a:ea typeface="Montserrat"/>
                <a:cs typeface="Montserrat"/>
                <a:sym typeface="Montserrat"/>
              </a:rPr>
              <a:t>Sử dụng các dropout layer để kiểm soát overfitting.</a:t>
            </a:r>
            <a:endParaRPr b="0" i="0" sz="1400" u="none" cap="none" strike="noStrike">
              <a:solidFill>
                <a:srgbClr val="000000"/>
              </a:solidFill>
              <a:latin typeface="Montserrat"/>
              <a:ea typeface="Montserrat"/>
              <a:cs typeface="Montserrat"/>
              <a:sym typeface="Montserrat"/>
            </a:endParaRPr>
          </a:p>
        </p:txBody>
      </p:sp>
      <p:pic>
        <p:nvPicPr>
          <p:cNvPr id="88" name="Google Shape;88;g1c583b2ed6c_0_45"/>
          <p:cNvPicPr preferRelativeResize="0"/>
          <p:nvPr/>
        </p:nvPicPr>
        <p:blipFill rotWithShape="1">
          <a:blip r:embed="rId3">
            <a:alphaModFix/>
          </a:blip>
          <a:srcRect b="0" l="0" r="0" t="0"/>
          <a:stretch/>
        </p:blipFill>
        <p:spPr>
          <a:xfrm>
            <a:off x="889475" y="1782125"/>
            <a:ext cx="3336424" cy="1918549"/>
          </a:xfrm>
          <a:prstGeom prst="rect">
            <a:avLst/>
          </a:prstGeom>
          <a:noFill/>
          <a:ln>
            <a:noFill/>
          </a:ln>
        </p:spPr>
      </p:pic>
      <p:pic>
        <p:nvPicPr>
          <p:cNvPr id="89" name="Google Shape;89;g1c583b2ed6c_0_45"/>
          <p:cNvPicPr preferRelativeResize="0"/>
          <p:nvPr/>
        </p:nvPicPr>
        <p:blipFill rotWithShape="1">
          <a:blip r:embed="rId4">
            <a:alphaModFix/>
          </a:blip>
          <a:srcRect b="0" l="0" r="0" t="0"/>
          <a:stretch/>
        </p:blipFill>
        <p:spPr>
          <a:xfrm>
            <a:off x="5104850" y="1782125"/>
            <a:ext cx="3009124" cy="191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c583b2ed6c_0_62"/>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95" name="Google Shape;95;g1c583b2ed6c_0_62"/>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AlexNet:</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96" name="Google Shape;96;g1c583b2ed6c_0_62"/>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7" name="Google Shape;97;g1c583b2ed6c_0_62"/>
          <p:cNvSpPr txBox="1"/>
          <p:nvPr/>
        </p:nvSpPr>
        <p:spPr>
          <a:xfrm>
            <a:off x="691200" y="2991600"/>
            <a:ext cx="7997400" cy="13698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Qua các layers, kích thước output giảm dần nhưng độ sâu tăng dần qua từng kernel.</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Mạng AlexNet có kích thước input và số lượng layer lớn hơn nên số lượng tham số lên tới 60 triệu, lớn hơn nhiều so với LeNet (khoảng 60 nghìn).</a:t>
            </a:r>
            <a:endParaRPr b="0" i="0" sz="1400" u="none" cap="none" strike="noStrike">
              <a:solidFill>
                <a:srgbClr val="000000"/>
              </a:solidFill>
              <a:latin typeface="Montserrat"/>
              <a:ea typeface="Montserrat"/>
              <a:cs typeface="Montserrat"/>
              <a:sym typeface="Montserrat"/>
            </a:endParaRPr>
          </a:p>
        </p:txBody>
      </p:sp>
      <p:pic>
        <p:nvPicPr>
          <p:cNvPr id="98" name="Google Shape;98;g1c583b2ed6c_0_62"/>
          <p:cNvPicPr preferRelativeResize="0"/>
          <p:nvPr/>
        </p:nvPicPr>
        <p:blipFill rotWithShape="1">
          <a:blip r:embed="rId3">
            <a:alphaModFix/>
          </a:blip>
          <a:srcRect b="0" l="0" r="0" t="0"/>
          <a:stretch/>
        </p:blipFill>
        <p:spPr>
          <a:xfrm>
            <a:off x="787225" y="1665400"/>
            <a:ext cx="7901476" cy="137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c583b2ed6c_0_70"/>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800">
                <a:latin typeface="Times New Roman"/>
                <a:ea typeface="Times New Roman"/>
                <a:cs typeface="Times New Roman"/>
                <a:sym typeface="Times New Roman"/>
              </a:rPr>
              <a:t>2.	Các mạng CNN tiêu biểu</a:t>
            </a:r>
            <a:endParaRPr sz="2800">
              <a:latin typeface="Times New Roman"/>
              <a:ea typeface="Times New Roman"/>
              <a:cs typeface="Times New Roman"/>
              <a:sym typeface="Times New Roman"/>
            </a:endParaRPr>
          </a:p>
        </p:txBody>
      </p:sp>
      <p:sp>
        <p:nvSpPr>
          <p:cNvPr id="104" name="Google Shape;104;g1c583b2ed6c_0_70"/>
          <p:cNvSpPr txBox="1"/>
          <p:nvPr>
            <p:ph idx="1" type="body"/>
          </p:nvPr>
        </p:nvSpPr>
        <p:spPr>
          <a:xfrm>
            <a:off x="421000" y="1315975"/>
            <a:ext cx="8267700" cy="309000"/>
          </a:xfrm>
          <a:prstGeom prst="rect">
            <a:avLst/>
          </a:prstGeom>
          <a:noFill/>
          <a:ln>
            <a:noFill/>
          </a:ln>
        </p:spPr>
        <p:txBody>
          <a:bodyPr anchorCtr="0" anchor="t" bIns="91425" lIns="91425" spcFirstLastPara="1" rIns="91425" wrap="square" tIns="91425">
            <a:noAutofit/>
          </a:bodyPr>
          <a:lstStyle/>
          <a:p>
            <a:pPr indent="-342900" lvl="0" marL="800100" rtl="0" algn="just">
              <a:lnSpc>
                <a:spcPct val="115000"/>
              </a:lnSpc>
              <a:spcBef>
                <a:spcPts val="600"/>
              </a:spcBef>
              <a:spcAft>
                <a:spcPts val="0"/>
              </a:spcAft>
              <a:buClr>
                <a:schemeClr val="dk1"/>
              </a:buClr>
              <a:buSzPts val="1800"/>
              <a:buFont typeface="Times New Roman"/>
              <a:buAutoNum type="arabicPeriod" startAt="2"/>
            </a:pPr>
            <a:r>
              <a:rPr lang="en-US" sz="1800">
                <a:latin typeface="Times New Roman"/>
                <a:ea typeface="Times New Roman"/>
                <a:cs typeface="Times New Roman"/>
                <a:sym typeface="Times New Roman"/>
              </a:rPr>
              <a:t>VGGNet (VGG16):</a:t>
            </a:r>
            <a:endParaRPr sz="1800">
              <a:latin typeface="Times New Roman"/>
              <a:ea typeface="Times New Roman"/>
              <a:cs typeface="Times New Roman"/>
              <a:sym typeface="Times New Roman"/>
            </a:endParaRPr>
          </a:p>
          <a:p>
            <a:pPr indent="-228600" lvl="0" marL="457200" rtl="0" algn="just">
              <a:lnSpc>
                <a:spcPct val="130000"/>
              </a:lnSpc>
              <a:spcBef>
                <a:spcPts val="600"/>
              </a:spcBef>
              <a:spcAft>
                <a:spcPts val="0"/>
              </a:spcAft>
              <a:buSzPts val="2400"/>
              <a:buNone/>
            </a:pPr>
            <a:r>
              <a:t/>
            </a:r>
            <a:endParaRPr sz="2400"/>
          </a:p>
          <a:p>
            <a:pPr indent="0" lvl="0" marL="0" rtl="0" algn="l">
              <a:lnSpc>
                <a:spcPct val="100000"/>
              </a:lnSpc>
              <a:spcBef>
                <a:spcPts val="600"/>
              </a:spcBef>
              <a:spcAft>
                <a:spcPts val="0"/>
              </a:spcAft>
              <a:buSzPts val="2400"/>
              <a:buNone/>
            </a:pPr>
            <a:r>
              <a:t/>
            </a:r>
            <a:endParaRPr/>
          </a:p>
        </p:txBody>
      </p:sp>
      <p:sp>
        <p:nvSpPr>
          <p:cNvPr id="105" name="Google Shape;105;g1c583b2ed6c_0_70"/>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6" name="Google Shape;106;g1c583b2ed6c_0_70"/>
          <p:cNvSpPr txBox="1"/>
          <p:nvPr/>
        </p:nvSpPr>
        <p:spPr>
          <a:xfrm>
            <a:off x="691200" y="3263688"/>
            <a:ext cx="79974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Về kiến trúc thì VGGNet được cải tiến lên từ những đặc điểm của AlexNet.</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Những cải tiến theo quan điểm một mạng Neuron sâu hơn sẽ giúp cải thiện độ chính xác của mô hình tốt hơn.</a:t>
            </a:r>
            <a:endParaRPr b="0" i="0" sz="1400" u="none" cap="none" strike="noStrike">
              <a:solidFill>
                <a:srgbClr val="000000"/>
              </a:solidFill>
              <a:latin typeface="Montserrat"/>
              <a:ea typeface="Montserrat"/>
              <a:cs typeface="Montserrat"/>
              <a:sym typeface="Montserrat"/>
            </a:endParaRPr>
          </a:p>
        </p:txBody>
      </p:sp>
      <p:pic>
        <p:nvPicPr>
          <p:cNvPr id="107" name="Google Shape;107;g1c583b2ed6c_0_70"/>
          <p:cNvPicPr preferRelativeResize="0"/>
          <p:nvPr/>
        </p:nvPicPr>
        <p:blipFill rotWithShape="1">
          <a:blip r:embed="rId3">
            <a:alphaModFix/>
          </a:blip>
          <a:srcRect b="0" l="0" r="0" t="0"/>
          <a:stretch/>
        </p:blipFill>
        <p:spPr>
          <a:xfrm>
            <a:off x="633250" y="1664125"/>
            <a:ext cx="7997401" cy="141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Hiếu Nguyễn</dc:creator>
</cp:coreProperties>
</file>