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2"/>
  </p:notes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Lst>
  <p:sldSz cx="7620000" cy="5715000"/>
  <p:notesSz cx="6858000" cy="9144000"/>
  <p:embeddedFontLst>
    <p:embeddedFont>
      <p:font typeface="Anonymous Pro" charset="1" panose="02060609030202000504"/>
      <p:regular r:id="rId6"/>
    </p:embeddedFont>
    <p:embeddedFont>
      <p:font typeface="Anonymous Pro Bold" charset="1" panose="02060809030202000504"/>
      <p:regular r:id="rId7"/>
    </p:embeddedFont>
    <p:embeddedFont>
      <p:font typeface="Anonymous Pro Italics" charset="1" panose="02060609030202000504"/>
      <p:regular r:id="rId8"/>
    </p:embeddedFont>
    <p:embeddedFont>
      <p:font typeface="Anonymous Pro Bold Italics" charset="1" panose="02060809030202000504"/>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Saira Thin" charset="1" panose="00000300000000000000"/>
      <p:regular r:id="rId14"/>
    </p:embeddedFont>
    <p:embeddedFont>
      <p:font typeface="Saira Thin Bold" charset="1" panose="000003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22" Target="slides/slide7.xml" Type="http://schemas.openxmlformats.org/officeDocument/2006/relationships/slide"/><Relationship Id="rId23" Target="slides/slide8.xml" Type="http://schemas.openxmlformats.org/officeDocument/2006/relationships/slide"/><Relationship Id="rId24" Target="slides/slide9.xml" Type="http://schemas.openxmlformats.org/officeDocument/2006/relationships/slide"/><Relationship Id="rId25" Target="slides/slide10.xml" Type="http://schemas.openxmlformats.org/officeDocument/2006/relationships/slide"/><Relationship Id="rId26" Target="slides/slide11.xml" Type="http://schemas.openxmlformats.org/officeDocument/2006/relationships/slide"/><Relationship Id="rId27" Target="slides/slide12.xml" Type="http://schemas.openxmlformats.org/officeDocument/2006/relationships/slide"/><Relationship Id="rId28" Target="slides/slide13.xml" Type="http://schemas.openxmlformats.org/officeDocument/2006/relationships/slide"/><Relationship Id="rId29" Target="slides/slide14.xml" Type="http://schemas.openxmlformats.org/officeDocument/2006/relationships/slide"/><Relationship Id="rId3" Target="viewProps.xml" Type="http://schemas.openxmlformats.org/officeDocument/2006/relationships/viewProps"/><Relationship Id="rId30" Target="slides/slide15.xml" Type="http://schemas.openxmlformats.org/officeDocument/2006/relationships/slide"/><Relationship Id="rId31" Target="slides/slide16.xml" Type="http://schemas.openxmlformats.org/officeDocument/2006/relationships/slide"/><Relationship Id="rId32" Target="notesMasters/notesMaster1.xml" Type="http://schemas.openxmlformats.org/officeDocument/2006/relationships/notesMaster"/><Relationship Id="rId33" Target="theme/theme2.xml" Type="http://schemas.openxmlformats.org/officeDocument/2006/relationships/theme"/><Relationship Id="rId34" Target="notesSlides/notesSlide1.xml" Type="http://schemas.openxmlformats.org/officeDocument/2006/relationships/notesSlide"/><Relationship Id="rId35" Target="notesSlides/notesSlide2.xml" Type="http://schemas.openxmlformats.org/officeDocument/2006/relationships/notesSlide"/><Relationship Id="rId36" Target="notesSlides/notesSlide3.xml" Type="http://schemas.openxmlformats.org/officeDocument/2006/relationships/notesSlide"/><Relationship Id="rId37" Target="notesSlides/notesSlide4.xml" Type="http://schemas.openxmlformats.org/officeDocument/2006/relationships/notesSlide"/><Relationship Id="rId38" Target="notesSlides/notesSlide5.xml" Type="http://schemas.openxmlformats.org/officeDocument/2006/relationships/notesSlide"/><Relationship Id="rId39" Target="notesSlides/notesSlide6.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https://colab.research.google.com/drive/1jpkNhjhC9jz6VHFj-afCsNIs4tDenB8n?authuser=1#scrollTo=0J14KcZAZuxL</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https://colab.research.google.com/drive/1jpkNhjhC9jz6VHFj-afCsNIs4tDenB8n?authuser=1#scrollTo=0J14KcZAZuxL</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VGG16 bao gồm 16 lớp (hence the name VGG16), trong đó có 13 lớp tích chập và 3 lớp fully connected. Kiến trúc của VGG16 rất đơn giản và dễ hiểu, vì vậy nó được sử dụng rộng rãi trong các bài toán ứng dụng. Cụ thể, các lớp của VGG16 được mô tả như sau:</a:t>
            </a:r>
          </a:p>
          <a:p>
            <a:r>
              <a:rPr lang="en-US"/>
              <a:t>Lớp đầu tiên (input layer): nhận đầu vào là một ảnh có kích thước 224x224 pixel.</a:t>
            </a:r>
          </a:p>
          <a:p>
            <a:r>
              <a:rPr lang="en-US"/>
              <a:t>Các lớp convolutional: 13 lớp convolutional với các bộ lọc kích thước 3x3, độ sâu của các lớp tăng dần từ 64 đến 512. Sau mỗi lớp convolutional là một lớp activation function là ReLU để giúp giảm độ lệch.</a:t>
            </a:r>
          </a:p>
          <a:p>
            <a:r>
              <a:rPr lang="en-US"/>
              <a:t>Các lớp pooling: giảm kích thước của đầu ra sau mỗi lớp convolutional. VGG16 sử dụng Max Pooling với kích thước 2x2 và bước nhảy (stride) là 2.</a:t>
            </a:r>
          </a:p>
          <a:p>
            <a:r>
              <a:rPr lang="en-US"/>
              <a:t>Lớp fully connected: 3 lớp fully connected với 4096 đơn vị ẩn. Trong đó, hai lớp đầu tiên có dropout rate (tỷ lệ bỏ qua) là 0.5 để giảm overfitting.</a:t>
            </a:r>
          </a:p>
          <a:p>
            <a:r>
              <a:rPr lang="en-US"/>
              <a:t>Lớp đầu ra (output layer): là một lớp fully connected với 1000 đơn vị đầu ra, tương ứng với 1000 loại đối tượng có thể được phân loại trên tập dữ liệu ImageNet.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https://colab.research.google.com/drive/1jpkNhjhC9jz6VHFj-afCsNIs4tDenB8n?authuser=1#scrollTo=0J14KcZAZuxL</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Fashion-MNIST là tập dữ liệu gồm các hình ảnh bài viết của Zalando—bao gồm tập huấn luyện gồm 60.000 ví dụ và tập kiểm tra gồm 10.000 ví dụ. Mỗi ví dụ là một hình ảnh thang độ xám 28x28, được liên kết với nhãn từ 10 lớp. Zalando dự định Fashion-MNIST sẽ đóng vai trò thay thế trực tiếp cho bộ dữ liệu MNIST ban đầu để đo điểm chuẩn cho các thuật toán máy học. Nó chia sẻ cùng kích thước hình ảnh và cấu trúc phân tách đào tạo và thử nghiệm.</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VGG16 là một mạng nơ-ron tích chập mạnh mẽ và được sử dụng rộng rãi trong các bài toán nhận dạng và phân loại hình ảnh. Tuy nhiên, việc sử dụng mạng này cần cân nhắc đến độ sâu của nó để tránh tình trạng overfitting và tốn kém về thời gian và tài nguyên tính toán.</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9.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20.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21.png" Type="http://schemas.openxmlformats.org/officeDocument/2006/relationships/image"/><Relationship Id="rId7" Target="../media/image22.png" Type="http://schemas.openxmlformats.org/officeDocument/2006/relationships/image"/><Relationship Id="rId8" Target="../media/image23.png" Type="http://schemas.openxmlformats.org/officeDocument/2006/relationships/image"/><Relationship Id="rId9" Target="../media/image24.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25.png" Type="http://schemas.openxmlformats.org/officeDocument/2006/relationships/image"/><Relationship Id="rId7" Target="../media/image26.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3.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notesSlides/notesSlide3.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0.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7.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3">
            <a:alphaModFix amt="17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957153" y="1264912"/>
            <a:ext cx="3705820" cy="3199805"/>
          </a:xfrm>
          <a:prstGeom prst="rect">
            <a:avLst/>
          </a:prstGeom>
        </p:spPr>
      </p:pic>
      <p:sp>
        <p:nvSpPr>
          <p:cNvPr name="TextBox 3" id="3"/>
          <p:cNvSpPr txBox="true"/>
          <p:nvPr/>
        </p:nvSpPr>
        <p:spPr>
          <a:xfrm rot="0">
            <a:off x="0" y="485775"/>
            <a:ext cx="7620000" cy="2506980"/>
          </a:xfrm>
          <a:prstGeom prst="rect">
            <a:avLst/>
          </a:prstGeom>
        </p:spPr>
        <p:txBody>
          <a:bodyPr anchor="t" rtlCol="false" tIns="0" lIns="0" bIns="0" rIns="0">
            <a:spAutoFit/>
          </a:bodyPr>
          <a:lstStyle/>
          <a:p>
            <a:pPr algn="ctr">
              <a:lnSpc>
                <a:spcPts val="6719"/>
              </a:lnSpc>
            </a:pPr>
            <a:r>
              <a:rPr lang="en-US" sz="4800" spc="1488">
                <a:solidFill>
                  <a:srgbClr val="FFFFFF"/>
                </a:solidFill>
                <a:latin typeface="Saira Thin Bold"/>
              </a:rPr>
              <a:t>VGG16 </a:t>
            </a:r>
          </a:p>
          <a:p>
            <a:pPr algn="ctr">
              <a:lnSpc>
                <a:spcPts val="6719"/>
              </a:lnSpc>
            </a:pPr>
            <a:r>
              <a:rPr lang="en-US" sz="4800" spc="1488">
                <a:solidFill>
                  <a:srgbClr val="FFFFFF"/>
                </a:solidFill>
                <a:latin typeface="Saira Thin Bold"/>
              </a:rPr>
              <a:t>VÀ TẬP DỮ LIỆU </a:t>
            </a:r>
          </a:p>
          <a:p>
            <a:pPr algn="ctr">
              <a:lnSpc>
                <a:spcPts val="6719"/>
              </a:lnSpc>
            </a:pPr>
            <a:r>
              <a:rPr lang="en-US" sz="4800" spc="1488">
                <a:solidFill>
                  <a:srgbClr val="FFFFFF"/>
                </a:solidFill>
                <a:latin typeface="Saira Thin Bold"/>
              </a:rPr>
              <a:t>FASHIONMNIST</a:t>
            </a:r>
          </a:p>
        </p:txBody>
      </p:sp>
      <p:pic>
        <p:nvPicPr>
          <p:cNvPr name="Picture 4" id="4"/>
          <p:cNvPicPr>
            <a:picLocks noChangeAspect="true"/>
          </p:cNvPicPr>
          <p:nvPr/>
        </p:nvPicPr>
        <p:blipFill>
          <a:blip r:embed="rId3">
            <a:alphaModFix amt="17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2150503" y="-1019599"/>
            <a:ext cx="3705820" cy="3199805"/>
          </a:xfrm>
          <a:prstGeom prst="rect">
            <a:avLst/>
          </a:prstGeom>
        </p:spPr>
      </p:pic>
      <p:pic>
        <p:nvPicPr>
          <p:cNvPr name="Picture 5" id="5"/>
          <p:cNvPicPr>
            <a:picLocks noChangeAspect="true"/>
          </p:cNvPicPr>
          <p:nvPr/>
        </p:nvPicPr>
        <p:blipFill>
          <a:blip r:embed="rId3">
            <a:alphaModFix amt="17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793315" y="3876846"/>
            <a:ext cx="3705820" cy="3199805"/>
          </a:xfrm>
          <a:prstGeom prst="rect">
            <a:avLst/>
          </a:prstGeom>
        </p:spPr>
      </p:pic>
      <p:pic>
        <p:nvPicPr>
          <p:cNvPr name="Picture 6" id="6"/>
          <p:cNvPicPr>
            <a:picLocks noChangeAspect="true"/>
          </p:cNvPicPr>
          <p:nvPr/>
        </p:nvPicPr>
        <p:blipFill>
          <a:blip r:embed="rId3">
            <a:alphaModFix amt="17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6035044" y="-1019599"/>
            <a:ext cx="3705820" cy="3199805"/>
          </a:xfrm>
          <a:prstGeom prst="rect">
            <a:avLst/>
          </a:prstGeom>
        </p:spPr>
      </p:pic>
      <p:pic>
        <p:nvPicPr>
          <p:cNvPr name="Picture 7" id="7"/>
          <p:cNvPicPr>
            <a:picLocks noChangeAspect="true"/>
          </p:cNvPicPr>
          <p:nvPr/>
        </p:nvPicPr>
        <p:blipFill>
          <a:blip r:embed="rId3">
            <a:alphaModFix amt="17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6035044" y="3876846"/>
            <a:ext cx="3705820" cy="3199805"/>
          </a:xfrm>
          <a:prstGeom prst="rect">
            <a:avLst/>
          </a:prstGeom>
        </p:spPr>
      </p:pic>
      <p:sp>
        <p:nvSpPr>
          <p:cNvPr name="TextBox 8" id="8"/>
          <p:cNvSpPr txBox="true"/>
          <p:nvPr/>
        </p:nvSpPr>
        <p:spPr>
          <a:xfrm rot="0">
            <a:off x="348727" y="5124450"/>
            <a:ext cx="6922546" cy="198120"/>
          </a:xfrm>
          <a:prstGeom prst="rect">
            <a:avLst/>
          </a:prstGeom>
        </p:spPr>
        <p:txBody>
          <a:bodyPr anchor="t" rtlCol="false" tIns="0" lIns="0" bIns="0" rIns="0">
            <a:spAutoFit/>
          </a:bodyPr>
          <a:lstStyle/>
          <a:p>
            <a:pPr algn="ctr">
              <a:lnSpc>
                <a:spcPts val="1679"/>
              </a:lnSpc>
            </a:pPr>
            <a:r>
              <a:rPr lang="en-US" sz="1200" spc="372">
                <a:solidFill>
                  <a:srgbClr val="FFFFFF"/>
                </a:solidFill>
                <a:latin typeface="Saira Thin Bold"/>
              </a:rPr>
              <a:t>NHÓM 2</a:t>
            </a:r>
          </a:p>
        </p:txBody>
      </p:sp>
      <p:sp>
        <p:nvSpPr>
          <p:cNvPr name="TextBox 9" id="9"/>
          <p:cNvSpPr txBox="true"/>
          <p:nvPr/>
        </p:nvSpPr>
        <p:spPr>
          <a:xfrm rot="0">
            <a:off x="348727" y="3246926"/>
            <a:ext cx="6922546" cy="1231265"/>
          </a:xfrm>
          <a:prstGeom prst="rect">
            <a:avLst/>
          </a:prstGeom>
        </p:spPr>
        <p:txBody>
          <a:bodyPr anchor="t" rtlCol="false" tIns="0" lIns="0" bIns="0" rIns="0">
            <a:spAutoFit/>
          </a:bodyPr>
          <a:lstStyle/>
          <a:p>
            <a:pPr algn="ctr">
              <a:lnSpc>
                <a:spcPts val="1960"/>
              </a:lnSpc>
            </a:pPr>
            <a:r>
              <a:rPr lang="en-US" sz="1400" spc="434">
                <a:solidFill>
                  <a:srgbClr val="FFFFFF"/>
                </a:solidFill>
                <a:latin typeface="Saira Thin Bold"/>
              </a:rPr>
              <a:t>NGUYỄN QUANG HUY (C)</a:t>
            </a:r>
          </a:p>
          <a:p>
            <a:pPr algn="ctr">
              <a:lnSpc>
                <a:spcPts val="1960"/>
              </a:lnSpc>
            </a:pPr>
            <a:r>
              <a:rPr lang="en-US" sz="1400" spc="434">
                <a:solidFill>
                  <a:srgbClr val="FFFFFF"/>
                </a:solidFill>
                <a:latin typeface="Saira Thin Bold"/>
              </a:rPr>
              <a:t>Nguyễn Công Hậu</a:t>
            </a:r>
          </a:p>
          <a:p>
            <a:pPr algn="ctr">
              <a:lnSpc>
                <a:spcPts val="1960"/>
              </a:lnSpc>
            </a:pPr>
            <a:r>
              <a:rPr lang="en-US" sz="1400" spc="434">
                <a:solidFill>
                  <a:srgbClr val="FFFFFF"/>
                </a:solidFill>
                <a:latin typeface="Saira Thin Bold"/>
              </a:rPr>
              <a:t>Tạ Đình Duy</a:t>
            </a:r>
          </a:p>
          <a:p>
            <a:pPr algn="ctr">
              <a:lnSpc>
                <a:spcPts val="1960"/>
              </a:lnSpc>
            </a:pPr>
            <a:r>
              <a:rPr lang="en-US" sz="1400" spc="434">
                <a:solidFill>
                  <a:srgbClr val="FFFFFF"/>
                </a:solidFill>
                <a:latin typeface="Saira Thin Bold"/>
              </a:rPr>
              <a:t>Đặng Tuấn Anh</a:t>
            </a:r>
          </a:p>
          <a:p>
            <a:pPr algn="ctr">
              <a:lnSpc>
                <a:spcPts val="1960"/>
              </a:lnSpc>
            </a:pPr>
            <a:r>
              <a:rPr lang="en-US" sz="1400" spc="434">
                <a:solidFill>
                  <a:srgbClr val="FFFFFF"/>
                </a:solidFill>
                <a:latin typeface="Saira Thin Bold"/>
              </a:rPr>
              <a:t>Vũ Xuân Hoàng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035044" y="3876846"/>
            <a:ext cx="3705820" cy="3199805"/>
          </a:xfrm>
          <a:prstGeom prst="rect">
            <a:avLst/>
          </a:prstGeom>
        </p:spPr>
      </p:pic>
      <p:pic>
        <p:nvPicPr>
          <p:cNvPr name="Picture 3" id="3"/>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793315" y="3876846"/>
            <a:ext cx="3705820" cy="3199805"/>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88864" y="1907621"/>
            <a:ext cx="8508523" cy="4489261"/>
          </a:xfrm>
          <a:prstGeom prst="rect">
            <a:avLst/>
          </a:prstGeom>
        </p:spPr>
      </p:pic>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942661" y="2105573"/>
            <a:ext cx="3705820" cy="3199805"/>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179877" y="4345436"/>
            <a:ext cx="3705820" cy="3199805"/>
          </a:xfrm>
          <a:prstGeom prst="rect">
            <a:avLst/>
          </a:prstGeom>
        </p:spPr>
      </p:pic>
      <p:pic>
        <p:nvPicPr>
          <p:cNvPr name="Picture 7" id="7"/>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124732" y="4345436"/>
            <a:ext cx="3705820" cy="3199805"/>
          </a:xfrm>
          <a:prstGeom prst="rect">
            <a:avLst/>
          </a:prstGeom>
        </p:spPr>
      </p:pic>
      <p:pic>
        <p:nvPicPr>
          <p:cNvPr name="Picture 8" id="8"/>
          <p:cNvPicPr>
            <a:picLocks noChangeAspect="true"/>
          </p:cNvPicPr>
          <p:nvPr/>
        </p:nvPicPr>
        <p:blipFill>
          <a:blip r:embed="rId6"/>
          <a:srcRect l="0" t="0" r="0" b="0"/>
          <a:stretch>
            <a:fillRect/>
          </a:stretch>
        </p:blipFill>
        <p:spPr>
          <a:xfrm flipH="false" flipV="false" rot="0">
            <a:off x="2703311" y="825555"/>
            <a:ext cx="4711742" cy="4651193"/>
          </a:xfrm>
          <a:prstGeom prst="rect">
            <a:avLst/>
          </a:prstGeom>
        </p:spPr>
      </p:pic>
      <p:sp>
        <p:nvSpPr>
          <p:cNvPr name="TextBox 9" id="9"/>
          <p:cNvSpPr txBox="true"/>
          <p:nvPr/>
        </p:nvSpPr>
        <p:spPr>
          <a:xfrm rot="0">
            <a:off x="144219" y="160369"/>
            <a:ext cx="6080575" cy="500380"/>
          </a:xfrm>
          <a:prstGeom prst="rect">
            <a:avLst/>
          </a:prstGeom>
        </p:spPr>
        <p:txBody>
          <a:bodyPr anchor="t" rtlCol="false" tIns="0" lIns="0" bIns="0" rIns="0">
            <a:spAutoFit/>
          </a:bodyPr>
          <a:lstStyle/>
          <a:p>
            <a:pPr algn="ctr">
              <a:lnSpc>
                <a:spcPts val="3919"/>
              </a:lnSpc>
            </a:pPr>
            <a:r>
              <a:rPr lang="en-US" sz="2799" spc="867">
                <a:solidFill>
                  <a:srgbClr val="26499E"/>
                </a:solidFill>
                <a:latin typeface="Arimo Bold"/>
              </a:rPr>
              <a:t>THIẾT LẬP MÔ HÌNH</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035044" y="3876846"/>
            <a:ext cx="3705820" cy="3199805"/>
          </a:xfrm>
          <a:prstGeom prst="rect">
            <a:avLst/>
          </a:prstGeom>
        </p:spPr>
      </p:pic>
      <p:pic>
        <p:nvPicPr>
          <p:cNvPr name="Picture 3" id="3"/>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793315" y="3876846"/>
            <a:ext cx="3705820" cy="3199805"/>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285383" y="1045263"/>
            <a:ext cx="8905383" cy="4698653"/>
          </a:xfrm>
          <a:prstGeom prst="rect">
            <a:avLst/>
          </a:prstGeom>
        </p:spPr>
      </p:pic>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942661" y="2105573"/>
            <a:ext cx="3705820" cy="3199805"/>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179877" y="4345436"/>
            <a:ext cx="3705820" cy="3199805"/>
          </a:xfrm>
          <a:prstGeom prst="rect">
            <a:avLst/>
          </a:prstGeom>
        </p:spPr>
      </p:pic>
      <p:pic>
        <p:nvPicPr>
          <p:cNvPr name="Picture 7" id="7"/>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124732" y="4345436"/>
            <a:ext cx="3705820" cy="3199805"/>
          </a:xfrm>
          <a:prstGeom prst="rect">
            <a:avLst/>
          </a:prstGeom>
        </p:spPr>
      </p:pic>
      <p:pic>
        <p:nvPicPr>
          <p:cNvPr name="Picture 8" id="8"/>
          <p:cNvPicPr>
            <a:picLocks noChangeAspect="true"/>
          </p:cNvPicPr>
          <p:nvPr/>
        </p:nvPicPr>
        <p:blipFill>
          <a:blip r:embed="rId6"/>
          <a:srcRect l="0" t="0" r="0" b="0"/>
          <a:stretch>
            <a:fillRect/>
          </a:stretch>
        </p:blipFill>
        <p:spPr>
          <a:xfrm flipH="false" flipV="false" rot="0">
            <a:off x="1062110" y="1100281"/>
            <a:ext cx="5495779" cy="4588616"/>
          </a:xfrm>
          <a:prstGeom prst="rect">
            <a:avLst/>
          </a:prstGeom>
        </p:spPr>
      </p:pic>
      <p:sp>
        <p:nvSpPr>
          <p:cNvPr name="TextBox 9" id="9"/>
          <p:cNvSpPr txBox="true"/>
          <p:nvPr/>
        </p:nvSpPr>
        <p:spPr>
          <a:xfrm rot="0">
            <a:off x="365083" y="283210"/>
            <a:ext cx="6860977" cy="500380"/>
          </a:xfrm>
          <a:prstGeom prst="rect">
            <a:avLst/>
          </a:prstGeom>
        </p:spPr>
        <p:txBody>
          <a:bodyPr anchor="t" rtlCol="false" tIns="0" lIns="0" bIns="0" rIns="0">
            <a:spAutoFit/>
          </a:bodyPr>
          <a:lstStyle/>
          <a:p>
            <a:pPr algn="ctr">
              <a:lnSpc>
                <a:spcPts val="3919"/>
              </a:lnSpc>
            </a:pPr>
            <a:r>
              <a:rPr lang="en-US" sz="2799" spc="867">
                <a:solidFill>
                  <a:srgbClr val="26499E"/>
                </a:solidFill>
                <a:latin typeface="Arimo Bold"/>
              </a:rPr>
              <a:t>TRAINING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035044" y="3876846"/>
            <a:ext cx="3705820" cy="3199805"/>
          </a:xfrm>
          <a:prstGeom prst="rect">
            <a:avLst/>
          </a:prstGeom>
        </p:spPr>
      </p:pic>
      <p:pic>
        <p:nvPicPr>
          <p:cNvPr name="Picture 3" id="3"/>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793315" y="3876846"/>
            <a:ext cx="3705820" cy="3199805"/>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285383" y="1016347"/>
            <a:ext cx="8905383" cy="4698653"/>
          </a:xfrm>
          <a:prstGeom prst="rect">
            <a:avLst/>
          </a:prstGeom>
        </p:spPr>
      </p:pic>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942661" y="2105573"/>
            <a:ext cx="3705820" cy="3199805"/>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179877" y="4345436"/>
            <a:ext cx="3705820" cy="3199805"/>
          </a:xfrm>
          <a:prstGeom prst="rect">
            <a:avLst/>
          </a:prstGeom>
        </p:spPr>
      </p:pic>
      <p:pic>
        <p:nvPicPr>
          <p:cNvPr name="Picture 7" id="7"/>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124732" y="4345436"/>
            <a:ext cx="3705820" cy="3199805"/>
          </a:xfrm>
          <a:prstGeom prst="rect">
            <a:avLst/>
          </a:prstGeom>
        </p:spPr>
      </p:pic>
      <p:pic>
        <p:nvPicPr>
          <p:cNvPr name="Picture 8" id="8"/>
          <p:cNvPicPr>
            <a:picLocks noChangeAspect="true"/>
          </p:cNvPicPr>
          <p:nvPr/>
        </p:nvPicPr>
        <p:blipFill>
          <a:blip r:embed="rId6"/>
          <a:srcRect l="0" t="0" r="0" b="0"/>
          <a:stretch>
            <a:fillRect/>
          </a:stretch>
        </p:blipFill>
        <p:spPr>
          <a:xfrm flipH="false" flipV="false" rot="0">
            <a:off x="1926934" y="1709160"/>
            <a:ext cx="1883066" cy="2163221"/>
          </a:xfrm>
          <a:prstGeom prst="rect">
            <a:avLst/>
          </a:prstGeom>
        </p:spPr>
      </p:pic>
      <p:pic>
        <p:nvPicPr>
          <p:cNvPr name="Picture 9" id="9"/>
          <p:cNvPicPr>
            <a:picLocks noChangeAspect="true"/>
          </p:cNvPicPr>
          <p:nvPr/>
        </p:nvPicPr>
        <p:blipFill>
          <a:blip r:embed="rId7"/>
          <a:srcRect l="0" t="0" r="0" b="0"/>
          <a:stretch>
            <a:fillRect/>
          </a:stretch>
        </p:blipFill>
        <p:spPr>
          <a:xfrm flipH="false" flipV="false" rot="0">
            <a:off x="5791356" y="1709160"/>
            <a:ext cx="1611639" cy="2083735"/>
          </a:xfrm>
          <a:prstGeom prst="rect">
            <a:avLst/>
          </a:prstGeom>
        </p:spPr>
      </p:pic>
      <p:pic>
        <p:nvPicPr>
          <p:cNvPr name="Picture 10" id="10"/>
          <p:cNvPicPr>
            <a:picLocks noChangeAspect="true"/>
          </p:cNvPicPr>
          <p:nvPr/>
        </p:nvPicPr>
        <p:blipFill>
          <a:blip r:embed="rId8"/>
          <a:srcRect l="0" t="0" r="0" b="0"/>
          <a:stretch>
            <a:fillRect/>
          </a:stretch>
        </p:blipFill>
        <p:spPr>
          <a:xfrm flipH="false" flipV="false" rot="0">
            <a:off x="59595" y="1709160"/>
            <a:ext cx="1738639" cy="2296680"/>
          </a:xfrm>
          <a:prstGeom prst="rect">
            <a:avLst/>
          </a:prstGeom>
        </p:spPr>
      </p:pic>
      <p:pic>
        <p:nvPicPr>
          <p:cNvPr name="Picture 11" id="11"/>
          <p:cNvPicPr>
            <a:picLocks noChangeAspect="true"/>
          </p:cNvPicPr>
          <p:nvPr/>
        </p:nvPicPr>
        <p:blipFill>
          <a:blip r:embed="rId9"/>
          <a:srcRect l="0" t="0" r="0" b="0"/>
          <a:stretch>
            <a:fillRect/>
          </a:stretch>
        </p:blipFill>
        <p:spPr>
          <a:xfrm flipH="false" flipV="false" rot="0">
            <a:off x="4008660" y="1709160"/>
            <a:ext cx="1589774" cy="2293581"/>
          </a:xfrm>
          <a:prstGeom prst="rect">
            <a:avLst/>
          </a:prstGeom>
        </p:spPr>
      </p:pic>
      <p:sp>
        <p:nvSpPr>
          <p:cNvPr name="TextBox 12" id="12"/>
          <p:cNvSpPr txBox="true"/>
          <p:nvPr/>
        </p:nvSpPr>
        <p:spPr>
          <a:xfrm rot="0">
            <a:off x="365083" y="283210"/>
            <a:ext cx="6860977" cy="500380"/>
          </a:xfrm>
          <a:prstGeom prst="rect">
            <a:avLst/>
          </a:prstGeom>
        </p:spPr>
        <p:txBody>
          <a:bodyPr anchor="t" rtlCol="false" tIns="0" lIns="0" bIns="0" rIns="0">
            <a:spAutoFit/>
          </a:bodyPr>
          <a:lstStyle/>
          <a:p>
            <a:pPr algn="ctr">
              <a:lnSpc>
                <a:spcPts val="3919"/>
              </a:lnSpc>
            </a:pPr>
            <a:r>
              <a:rPr lang="en-US" sz="2799" spc="867">
                <a:solidFill>
                  <a:srgbClr val="26499E"/>
                </a:solidFill>
                <a:latin typeface="Arimo Bold"/>
              </a:rPr>
              <a:t>TRAINING </a:t>
            </a:r>
          </a:p>
        </p:txBody>
      </p:sp>
      <p:sp>
        <p:nvSpPr>
          <p:cNvPr name="TextBox 13" id="13"/>
          <p:cNvSpPr txBox="true"/>
          <p:nvPr/>
        </p:nvSpPr>
        <p:spPr>
          <a:xfrm rot="0">
            <a:off x="2311377" y="1170386"/>
            <a:ext cx="940743" cy="325755"/>
          </a:xfrm>
          <a:prstGeom prst="rect">
            <a:avLst/>
          </a:prstGeom>
        </p:spPr>
        <p:txBody>
          <a:bodyPr anchor="t" rtlCol="false" tIns="0" lIns="0" bIns="0" rIns="0">
            <a:spAutoFit/>
          </a:bodyPr>
          <a:lstStyle/>
          <a:p>
            <a:pPr algn="ctr" marL="0" indent="0" lvl="0">
              <a:lnSpc>
                <a:spcPts val="2520"/>
              </a:lnSpc>
              <a:spcBef>
                <a:spcPct val="0"/>
              </a:spcBef>
            </a:pPr>
            <a:r>
              <a:rPr lang="en-US" sz="1800">
                <a:solidFill>
                  <a:srgbClr val="FFFFFF"/>
                </a:solidFill>
                <a:latin typeface="Arimo"/>
              </a:rPr>
              <a:t>35 epoch</a:t>
            </a:r>
          </a:p>
        </p:txBody>
      </p:sp>
      <p:sp>
        <p:nvSpPr>
          <p:cNvPr name="TextBox 14" id="14"/>
          <p:cNvSpPr txBox="true"/>
          <p:nvPr/>
        </p:nvSpPr>
        <p:spPr>
          <a:xfrm rot="0">
            <a:off x="4333176" y="1170386"/>
            <a:ext cx="940743" cy="325755"/>
          </a:xfrm>
          <a:prstGeom prst="rect">
            <a:avLst/>
          </a:prstGeom>
        </p:spPr>
        <p:txBody>
          <a:bodyPr anchor="t" rtlCol="false" tIns="0" lIns="0" bIns="0" rIns="0">
            <a:spAutoFit/>
          </a:bodyPr>
          <a:lstStyle/>
          <a:p>
            <a:pPr algn="ctr" marL="0" indent="0" lvl="0">
              <a:lnSpc>
                <a:spcPts val="2520"/>
              </a:lnSpc>
              <a:spcBef>
                <a:spcPct val="0"/>
              </a:spcBef>
            </a:pPr>
            <a:r>
              <a:rPr lang="en-US" sz="1800">
                <a:solidFill>
                  <a:srgbClr val="FFFFFF"/>
                </a:solidFill>
                <a:latin typeface="Arimo"/>
              </a:rPr>
              <a:t>30 epoch</a:t>
            </a:r>
          </a:p>
        </p:txBody>
      </p:sp>
      <p:sp>
        <p:nvSpPr>
          <p:cNvPr name="TextBox 15" id="15"/>
          <p:cNvSpPr txBox="true"/>
          <p:nvPr/>
        </p:nvSpPr>
        <p:spPr>
          <a:xfrm rot="0">
            <a:off x="6188318" y="1170386"/>
            <a:ext cx="940743" cy="325755"/>
          </a:xfrm>
          <a:prstGeom prst="rect">
            <a:avLst/>
          </a:prstGeom>
        </p:spPr>
        <p:txBody>
          <a:bodyPr anchor="t" rtlCol="false" tIns="0" lIns="0" bIns="0" rIns="0">
            <a:spAutoFit/>
          </a:bodyPr>
          <a:lstStyle/>
          <a:p>
            <a:pPr algn="ctr" marL="0" indent="0" lvl="0">
              <a:lnSpc>
                <a:spcPts val="2520"/>
              </a:lnSpc>
              <a:spcBef>
                <a:spcPct val="0"/>
              </a:spcBef>
            </a:pPr>
            <a:r>
              <a:rPr lang="en-US" sz="1800">
                <a:solidFill>
                  <a:srgbClr val="FFFFFF"/>
                </a:solidFill>
                <a:latin typeface="Arimo"/>
              </a:rPr>
              <a:t>25 epoch</a:t>
            </a:r>
          </a:p>
        </p:txBody>
      </p:sp>
      <p:sp>
        <p:nvSpPr>
          <p:cNvPr name="TextBox 16" id="16"/>
          <p:cNvSpPr txBox="true"/>
          <p:nvPr/>
        </p:nvSpPr>
        <p:spPr>
          <a:xfrm rot="0">
            <a:off x="458543" y="1170386"/>
            <a:ext cx="940743" cy="325755"/>
          </a:xfrm>
          <a:prstGeom prst="rect">
            <a:avLst/>
          </a:prstGeom>
        </p:spPr>
        <p:txBody>
          <a:bodyPr anchor="t" rtlCol="false" tIns="0" lIns="0" bIns="0" rIns="0">
            <a:spAutoFit/>
          </a:bodyPr>
          <a:lstStyle/>
          <a:p>
            <a:pPr algn="ctr" marL="0" indent="0" lvl="0">
              <a:lnSpc>
                <a:spcPts val="2520"/>
              </a:lnSpc>
              <a:spcBef>
                <a:spcPct val="0"/>
              </a:spcBef>
            </a:pPr>
            <a:r>
              <a:rPr lang="en-US" sz="1800">
                <a:solidFill>
                  <a:srgbClr val="FFFFFF"/>
                </a:solidFill>
                <a:latin typeface="Arimo"/>
              </a:rPr>
              <a:t>40 epoch</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288020" y="4115098"/>
            <a:ext cx="3705820" cy="3199805"/>
          </a:xfrm>
          <a:prstGeom prst="rect">
            <a:avLst/>
          </a:prstGeom>
        </p:spPr>
      </p:pic>
      <p:pic>
        <p:nvPicPr>
          <p:cNvPr name="Picture 3" id="3"/>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965197" y="4115098"/>
            <a:ext cx="3705820" cy="3199805"/>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702762" y="-2244631"/>
            <a:ext cx="8508523" cy="4489261"/>
          </a:xfrm>
          <a:prstGeom prst="rect">
            <a:avLst/>
          </a:prstGeom>
        </p:spPr>
      </p:pic>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008654" y="1257598"/>
            <a:ext cx="3705820" cy="3199805"/>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231441" y="-869384"/>
            <a:ext cx="3705820" cy="3199805"/>
          </a:xfrm>
          <a:prstGeom prst="rect">
            <a:avLst/>
          </a:prstGeom>
        </p:spPr>
      </p:pic>
      <p:pic>
        <p:nvPicPr>
          <p:cNvPr name="Picture 7" id="7"/>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288020" y="-1240492"/>
            <a:ext cx="3705820" cy="3199805"/>
          </a:xfrm>
          <a:prstGeom prst="rect">
            <a:avLst/>
          </a:prstGeom>
        </p:spPr>
      </p:pic>
      <p:pic>
        <p:nvPicPr>
          <p:cNvPr name="Picture 8" id="8"/>
          <p:cNvPicPr>
            <a:picLocks noChangeAspect="true"/>
          </p:cNvPicPr>
          <p:nvPr/>
        </p:nvPicPr>
        <p:blipFill>
          <a:blip r:embed="rId6"/>
          <a:srcRect l="0" t="0" r="0" b="0"/>
          <a:stretch>
            <a:fillRect/>
          </a:stretch>
        </p:blipFill>
        <p:spPr>
          <a:xfrm flipH="false" flipV="false" rot="0">
            <a:off x="791513" y="1041936"/>
            <a:ext cx="6140102" cy="1265628"/>
          </a:xfrm>
          <a:prstGeom prst="rect">
            <a:avLst/>
          </a:prstGeom>
        </p:spPr>
      </p:pic>
      <p:pic>
        <p:nvPicPr>
          <p:cNvPr name="Picture 9" id="9"/>
          <p:cNvPicPr>
            <a:picLocks noChangeAspect="true"/>
          </p:cNvPicPr>
          <p:nvPr/>
        </p:nvPicPr>
        <p:blipFill>
          <a:blip r:embed="rId7"/>
          <a:srcRect l="0" t="0" r="0" b="0"/>
          <a:stretch>
            <a:fillRect/>
          </a:stretch>
        </p:blipFill>
        <p:spPr>
          <a:xfrm flipH="false" flipV="false" rot="0">
            <a:off x="2245296" y="2540553"/>
            <a:ext cx="3129408" cy="3149090"/>
          </a:xfrm>
          <a:prstGeom prst="rect">
            <a:avLst/>
          </a:prstGeom>
        </p:spPr>
      </p:pic>
      <p:sp>
        <p:nvSpPr>
          <p:cNvPr name="TextBox 10" id="10"/>
          <p:cNvSpPr txBox="true"/>
          <p:nvPr/>
        </p:nvSpPr>
        <p:spPr>
          <a:xfrm rot="0">
            <a:off x="365083" y="283210"/>
            <a:ext cx="6860977" cy="500380"/>
          </a:xfrm>
          <a:prstGeom prst="rect">
            <a:avLst/>
          </a:prstGeom>
        </p:spPr>
        <p:txBody>
          <a:bodyPr anchor="t" rtlCol="false" tIns="0" lIns="0" bIns="0" rIns="0">
            <a:spAutoFit/>
          </a:bodyPr>
          <a:lstStyle/>
          <a:p>
            <a:pPr algn="ctr">
              <a:lnSpc>
                <a:spcPts val="3919"/>
              </a:lnSpc>
            </a:pPr>
            <a:r>
              <a:rPr lang="en-US" sz="2799" spc="867">
                <a:solidFill>
                  <a:srgbClr val="FFFFFF"/>
                </a:solidFill>
                <a:latin typeface="Arimo Bold"/>
              </a:rPr>
              <a:t>THỬ NGHIỆM</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3">
            <a:alphaModFix amt="17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6035044" y="3876846"/>
            <a:ext cx="3705820" cy="3199805"/>
          </a:xfrm>
          <a:prstGeom prst="rect">
            <a:avLst/>
          </a:prstGeom>
        </p:spPr>
      </p:pic>
      <p:pic>
        <p:nvPicPr>
          <p:cNvPr name="Picture 3" id="3"/>
          <p:cNvPicPr>
            <a:picLocks noChangeAspect="true"/>
          </p:cNvPicPr>
          <p:nvPr/>
        </p:nvPicPr>
        <p:blipFill>
          <a:blip r:embed="rId3">
            <a:alphaModFix amt="17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793315" y="3876846"/>
            <a:ext cx="3705820" cy="3199805"/>
          </a:xfrm>
          <a:prstGeom prst="rect">
            <a:avLst/>
          </a:prstGeom>
        </p:spPr>
      </p:pic>
      <p:pic>
        <p:nvPicPr>
          <p:cNvPr name="Picture 4" id="4"/>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888523" y="1225739"/>
            <a:ext cx="8508523" cy="4489261"/>
          </a:xfrm>
          <a:prstGeom prst="rect">
            <a:avLst/>
          </a:prstGeom>
        </p:spPr>
      </p:pic>
      <p:pic>
        <p:nvPicPr>
          <p:cNvPr name="Picture 5" id="5"/>
          <p:cNvPicPr>
            <a:picLocks noChangeAspect="true"/>
          </p:cNvPicPr>
          <p:nvPr/>
        </p:nvPicPr>
        <p:blipFill>
          <a:blip r:embed="rId3">
            <a:alphaModFix amt="17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942661" y="2105573"/>
            <a:ext cx="3705820" cy="3199805"/>
          </a:xfrm>
          <a:prstGeom prst="rect">
            <a:avLst/>
          </a:prstGeom>
        </p:spPr>
      </p:pic>
      <p:pic>
        <p:nvPicPr>
          <p:cNvPr name="Picture 6" id="6"/>
          <p:cNvPicPr>
            <a:picLocks noChangeAspect="true"/>
          </p:cNvPicPr>
          <p:nvPr/>
        </p:nvPicPr>
        <p:blipFill>
          <a:blip r:embed="rId3">
            <a:alphaModFix amt="17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2179877" y="4345436"/>
            <a:ext cx="3705820" cy="3199805"/>
          </a:xfrm>
          <a:prstGeom prst="rect">
            <a:avLst/>
          </a:prstGeom>
        </p:spPr>
      </p:pic>
      <p:pic>
        <p:nvPicPr>
          <p:cNvPr name="Picture 7" id="7"/>
          <p:cNvPicPr>
            <a:picLocks noChangeAspect="true"/>
          </p:cNvPicPr>
          <p:nvPr/>
        </p:nvPicPr>
        <p:blipFill>
          <a:blip r:embed="rId3">
            <a:alphaModFix amt="17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6124732" y="4345436"/>
            <a:ext cx="3705820" cy="3199805"/>
          </a:xfrm>
          <a:prstGeom prst="rect">
            <a:avLst/>
          </a:prstGeom>
        </p:spPr>
      </p:pic>
      <p:sp>
        <p:nvSpPr>
          <p:cNvPr name="TextBox 8" id="8"/>
          <p:cNvSpPr txBox="true"/>
          <p:nvPr/>
        </p:nvSpPr>
        <p:spPr>
          <a:xfrm rot="0">
            <a:off x="365083" y="302260"/>
            <a:ext cx="6860977" cy="415290"/>
          </a:xfrm>
          <a:prstGeom prst="rect">
            <a:avLst/>
          </a:prstGeom>
        </p:spPr>
        <p:txBody>
          <a:bodyPr anchor="t" rtlCol="false" tIns="0" lIns="0" bIns="0" rIns="0">
            <a:spAutoFit/>
          </a:bodyPr>
          <a:lstStyle/>
          <a:p>
            <a:pPr algn="ctr">
              <a:lnSpc>
                <a:spcPts val="3359"/>
              </a:lnSpc>
            </a:pPr>
            <a:r>
              <a:rPr lang="en-US" sz="2400" spc="744">
                <a:solidFill>
                  <a:srgbClr val="26499E"/>
                </a:solidFill>
                <a:latin typeface="Arimo Bold"/>
              </a:rPr>
              <a:t>ĐÁNH GIÁ VÀ NHẬN XÉT</a:t>
            </a:r>
          </a:p>
        </p:txBody>
      </p:sp>
      <p:sp>
        <p:nvSpPr>
          <p:cNvPr name="TextBox 9" id="9"/>
          <p:cNvSpPr txBox="true"/>
          <p:nvPr/>
        </p:nvSpPr>
        <p:spPr>
          <a:xfrm rot="0">
            <a:off x="244765" y="1345947"/>
            <a:ext cx="1008459" cy="325755"/>
          </a:xfrm>
          <a:prstGeom prst="rect">
            <a:avLst/>
          </a:prstGeom>
        </p:spPr>
        <p:txBody>
          <a:bodyPr anchor="t" rtlCol="false" tIns="0" lIns="0" bIns="0" rIns="0">
            <a:spAutoFit/>
          </a:bodyPr>
          <a:lstStyle/>
          <a:p>
            <a:pPr algn="ctr" marL="0" indent="0" lvl="0">
              <a:lnSpc>
                <a:spcPts val="2520"/>
              </a:lnSpc>
              <a:spcBef>
                <a:spcPct val="0"/>
              </a:spcBef>
            </a:pPr>
            <a:r>
              <a:rPr lang="en-US" sz="1800">
                <a:solidFill>
                  <a:srgbClr val="FFFFFF"/>
                </a:solidFill>
                <a:latin typeface="Arimo"/>
              </a:rPr>
              <a:t>Ưu điểm: </a:t>
            </a:r>
          </a:p>
        </p:txBody>
      </p:sp>
      <p:sp>
        <p:nvSpPr>
          <p:cNvPr name="TextBox 10" id="10"/>
          <p:cNvSpPr txBox="true"/>
          <p:nvPr/>
        </p:nvSpPr>
        <p:spPr>
          <a:xfrm rot="0">
            <a:off x="144407" y="1963829"/>
            <a:ext cx="7331186" cy="755015"/>
          </a:xfrm>
          <a:prstGeom prst="rect">
            <a:avLst/>
          </a:prstGeom>
        </p:spPr>
        <p:txBody>
          <a:bodyPr anchor="t" rtlCol="false" tIns="0" lIns="0" bIns="0" rIns="0">
            <a:spAutoFit/>
          </a:bodyPr>
          <a:lstStyle/>
          <a:p>
            <a:pPr algn="just" marL="302261" indent="-151130" lvl="1">
              <a:lnSpc>
                <a:spcPts val="1960"/>
              </a:lnSpc>
              <a:buFont typeface="Arial"/>
              <a:buChar char="•"/>
            </a:pPr>
            <a:r>
              <a:rPr lang="en-US" sz="1400">
                <a:solidFill>
                  <a:srgbClr val="FFFFFF"/>
                </a:solidFill>
                <a:latin typeface="Arimo"/>
              </a:rPr>
              <a:t>VGG16 có độ chính xác cao trên các tập dữ liệu phân loại ảnh nổi tiếng như ImageNet.</a:t>
            </a:r>
          </a:p>
          <a:p>
            <a:pPr algn="just" marL="302261" indent="-151130" lvl="1">
              <a:lnSpc>
                <a:spcPts val="1960"/>
              </a:lnSpc>
              <a:buFont typeface="Arial"/>
              <a:buChar char="•"/>
            </a:pPr>
            <a:r>
              <a:rPr lang="en-US" sz="1400">
                <a:solidFill>
                  <a:srgbClr val="FFFFFF"/>
                </a:solidFill>
                <a:latin typeface="Arimo"/>
              </a:rPr>
              <a:t>Kiến trúc đơn giản và dễ hiểu, cho phép nghiên cứu và phát triển dễ dàng.</a:t>
            </a:r>
          </a:p>
          <a:p>
            <a:pPr algn="just" marL="302261" indent="-151130" lvl="1">
              <a:lnSpc>
                <a:spcPts val="1960"/>
              </a:lnSpc>
              <a:spcBef>
                <a:spcPct val="0"/>
              </a:spcBef>
              <a:buFont typeface="Arial"/>
              <a:buChar char="•"/>
            </a:pPr>
            <a:r>
              <a:rPr lang="en-US" sz="1400">
                <a:solidFill>
                  <a:srgbClr val="FFFFFF"/>
                </a:solidFill>
                <a:latin typeface="Arimo"/>
              </a:rPr>
              <a:t>Có thể tái sử dụng và chuyển giao cho các bài toán khác nhau.</a:t>
            </a:r>
          </a:p>
        </p:txBody>
      </p:sp>
      <p:sp>
        <p:nvSpPr>
          <p:cNvPr name="TextBox 11" id="11"/>
          <p:cNvSpPr txBox="true"/>
          <p:nvPr/>
        </p:nvSpPr>
        <p:spPr>
          <a:xfrm rot="0">
            <a:off x="244765" y="3278917"/>
            <a:ext cx="1268462" cy="325755"/>
          </a:xfrm>
          <a:prstGeom prst="rect">
            <a:avLst/>
          </a:prstGeom>
        </p:spPr>
        <p:txBody>
          <a:bodyPr anchor="t" rtlCol="false" tIns="0" lIns="0" bIns="0" rIns="0">
            <a:spAutoFit/>
          </a:bodyPr>
          <a:lstStyle/>
          <a:p>
            <a:pPr algn="ctr" marL="0" indent="0" lvl="0">
              <a:lnSpc>
                <a:spcPts val="2520"/>
              </a:lnSpc>
              <a:spcBef>
                <a:spcPct val="0"/>
              </a:spcBef>
            </a:pPr>
            <a:r>
              <a:rPr lang="en-US" sz="1800">
                <a:solidFill>
                  <a:srgbClr val="FFFFFF"/>
                </a:solidFill>
                <a:latin typeface="Arimo"/>
              </a:rPr>
              <a:t>Nhược điểm</a:t>
            </a:r>
          </a:p>
        </p:txBody>
      </p:sp>
      <p:sp>
        <p:nvSpPr>
          <p:cNvPr name="TextBox 12" id="12"/>
          <p:cNvSpPr txBox="true"/>
          <p:nvPr/>
        </p:nvSpPr>
        <p:spPr>
          <a:xfrm rot="0">
            <a:off x="129978" y="3829221"/>
            <a:ext cx="7331186" cy="1250315"/>
          </a:xfrm>
          <a:prstGeom prst="rect">
            <a:avLst/>
          </a:prstGeom>
        </p:spPr>
        <p:txBody>
          <a:bodyPr anchor="t" rtlCol="false" tIns="0" lIns="0" bIns="0" rIns="0">
            <a:spAutoFit/>
          </a:bodyPr>
          <a:lstStyle/>
          <a:p>
            <a:pPr algn="just" marL="302261" indent="-151130" lvl="1">
              <a:lnSpc>
                <a:spcPts val="1960"/>
              </a:lnSpc>
              <a:buFont typeface="Arial"/>
              <a:buChar char="•"/>
            </a:pPr>
            <a:r>
              <a:rPr lang="en-US" sz="1400">
                <a:solidFill>
                  <a:srgbClr val="FFFFFF"/>
                </a:solidFill>
                <a:latin typeface="Arimo"/>
              </a:rPr>
              <a:t>Kiến trúc phức tạp hơn so với một số mô hình CNN khác, dẫn đến thời gian huấn luyện lâu hơn.</a:t>
            </a:r>
          </a:p>
          <a:p>
            <a:pPr algn="just" marL="302261" indent="-151130" lvl="1">
              <a:lnSpc>
                <a:spcPts val="1960"/>
              </a:lnSpc>
              <a:buFont typeface="Arial"/>
              <a:buChar char="•"/>
            </a:pPr>
            <a:r>
              <a:rPr lang="en-US" sz="1400">
                <a:solidFill>
                  <a:srgbClr val="FFFFFF"/>
                </a:solidFill>
                <a:latin typeface="Arimo"/>
              </a:rPr>
              <a:t>Có thể gặp vấn đề về overfitting trên các tập dữ liệu nhỏ hoặc không đủ đa dạng.</a:t>
            </a:r>
          </a:p>
          <a:p>
            <a:pPr algn="just" marL="302261" indent="-151130" lvl="1">
              <a:lnSpc>
                <a:spcPts val="1960"/>
              </a:lnSpc>
              <a:spcBef>
                <a:spcPct val="0"/>
              </a:spcBef>
              <a:buFont typeface="Arial"/>
              <a:buChar char="•"/>
            </a:pPr>
            <a:r>
              <a:rPr lang="en-US" sz="1400">
                <a:solidFill>
                  <a:srgbClr val="FFFFFF"/>
                </a:solidFill>
                <a:latin typeface="Arimo"/>
              </a:rPr>
              <a:t>Số lượng tham số lớn, dẫn đến khó khăn trong việc triển khai trên các thiết bị có tài nguyên hạn chế.</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035044" y="3876846"/>
            <a:ext cx="3705820" cy="3199805"/>
          </a:xfrm>
          <a:prstGeom prst="rect">
            <a:avLst/>
          </a:prstGeom>
        </p:spPr>
      </p:pic>
      <p:pic>
        <p:nvPicPr>
          <p:cNvPr name="Picture 3" id="3"/>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793315" y="3876846"/>
            <a:ext cx="3705820" cy="3199805"/>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23619" r="0" b="23619"/>
          <a:stretch>
            <a:fillRect/>
          </a:stretch>
        </p:blipFill>
        <p:spPr>
          <a:xfrm flipH="false" flipV="false" rot="0">
            <a:off x="-888523" y="1225739"/>
            <a:ext cx="8508523" cy="4489261"/>
          </a:xfrm>
          <a:prstGeom prst="rect">
            <a:avLst/>
          </a:prstGeom>
        </p:spPr>
      </p:pic>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942661" y="2105573"/>
            <a:ext cx="3705820" cy="3199805"/>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179877" y="4345436"/>
            <a:ext cx="3705820" cy="3199805"/>
          </a:xfrm>
          <a:prstGeom prst="rect">
            <a:avLst/>
          </a:prstGeom>
        </p:spPr>
      </p:pic>
      <p:pic>
        <p:nvPicPr>
          <p:cNvPr name="Picture 7" id="7"/>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124732" y="4345436"/>
            <a:ext cx="3705820" cy="3199805"/>
          </a:xfrm>
          <a:prstGeom prst="rect">
            <a:avLst/>
          </a:prstGeom>
        </p:spPr>
      </p:pic>
      <p:sp>
        <p:nvSpPr>
          <p:cNvPr name="TextBox 8" id="8"/>
          <p:cNvSpPr txBox="true"/>
          <p:nvPr/>
        </p:nvSpPr>
        <p:spPr>
          <a:xfrm rot="0">
            <a:off x="365083" y="302260"/>
            <a:ext cx="6860977" cy="415290"/>
          </a:xfrm>
          <a:prstGeom prst="rect">
            <a:avLst/>
          </a:prstGeom>
        </p:spPr>
        <p:txBody>
          <a:bodyPr anchor="t" rtlCol="false" tIns="0" lIns="0" bIns="0" rIns="0">
            <a:spAutoFit/>
          </a:bodyPr>
          <a:lstStyle/>
          <a:p>
            <a:pPr algn="ctr">
              <a:lnSpc>
                <a:spcPts val="3359"/>
              </a:lnSpc>
            </a:pPr>
            <a:r>
              <a:rPr lang="en-US" sz="2400" spc="744">
                <a:solidFill>
                  <a:srgbClr val="26499E"/>
                </a:solidFill>
                <a:latin typeface="Arimo Bold"/>
              </a:rPr>
              <a:t>ĐÁNH GIÁ VÀ NHẬN XÉT</a:t>
            </a:r>
          </a:p>
        </p:txBody>
      </p:sp>
      <p:sp>
        <p:nvSpPr>
          <p:cNvPr name="TextBox 9" id="9"/>
          <p:cNvSpPr txBox="true"/>
          <p:nvPr/>
        </p:nvSpPr>
        <p:spPr>
          <a:xfrm rot="0">
            <a:off x="124320" y="1516882"/>
            <a:ext cx="7371360" cy="1129756"/>
          </a:xfrm>
          <a:prstGeom prst="rect">
            <a:avLst/>
          </a:prstGeom>
        </p:spPr>
        <p:txBody>
          <a:bodyPr anchor="t" rtlCol="false" tIns="0" lIns="0" bIns="0" rIns="0">
            <a:spAutoFit/>
          </a:bodyPr>
          <a:lstStyle/>
          <a:p>
            <a:pPr algn="ctr">
              <a:lnSpc>
                <a:spcPts val="2277"/>
              </a:lnSpc>
              <a:spcBef>
                <a:spcPct val="0"/>
              </a:spcBef>
            </a:pPr>
            <a:r>
              <a:rPr lang="en-US" sz="1627">
                <a:solidFill>
                  <a:srgbClr val="FFFFFF"/>
                </a:solidFill>
                <a:latin typeface="Arimo"/>
              </a:rPr>
              <a:t>Trong những năm gần đây, các kiến trúc mạng nơ-ron sâu khác như ResNet, Inception và EfficientNet đã được phát triển và được sử dụng rộng rãi hơn. Các kiến trúc này giải quyết được những nhược điểm của VGG-16 và đạt được độ chính xác cao hơn trong nhiều bài toán nhận dạng hình ảnh.</a:t>
            </a:r>
          </a:p>
        </p:txBody>
      </p:sp>
      <p:pic>
        <p:nvPicPr>
          <p:cNvPr name="Picture 10" id="10"/>
          <p:cNvPicPr>
            <a:picLocks noChangeAspect="true"/>
          </p:cNvPicPr>
          <p:nvPr/>
        </p:nvPicPr>
        <p:blipFill>
          <a:blip r:embed="rId6"/>
          <a:srcRect l="0" t="0" r="0" b="0"/>
          <a:stretch>
            <a:fillRect/>
          </a:stretch>
        </p:blipFill>
        <p:spPr>
          <a:xfrm flipH="false" flipV="false" rot="0">
            <a:off x="1405716" y="2978804"/>
            <a:ext cx="4242765" cy="2571604"/>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035044" y="3876846"/>
            <a:ext cx="3705820" cy="3199805"/>
          </a:xfrm>
          <a:prstGeom prst="rect">
            <a:avLst/>
          </a:prstGeom>
        </p:spPr>
      </p:pic>
      <p:pic>
        <p:nvPicPr>
          <p:cNvPr name="Picture 3" id="3"/>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035044" y="-1019599"/>
            <a:ext cx="3705820" cy="3199805"/>
          </a:xfrm>
          <a:prstGeom prst="rect">
            <a:avLst/>
          </a:prstGeom>
        </p:spPr>
      </p:pic>
      <p:pic>
        <p:nvPicPr>
          <p:cNvPr name="Picture 4" id="4"/>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150503" y="-1019599"/>
            <a:ext cx="3705820" cy="3199805"/>
          </a:xfrm>
          <a:prstGeom prst="rect">
            <a:avLst/>
          </a:prstGeom>
        </p:spPr>
      </p:pic>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793315" y="3876846"/>
            <a:ext cx="3705820" cy="3199805"/>
          </a:xfrm>
          <a:prstGeom prst="rect">
            <a:avLst/>
          </a:prstGeom>
        </p:spPr>
      </p:pic>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2865047" y="1737146"/>
            <a:ext cx="1960668" cy="1701712"/>
          </a:xfrm>
          <a:prstGeom prst="rect">
            <a:avLst/>
          </a:prstGeom>
        </p:spPr>
      </p:pic>
      <p:sp>
        <p:nvSpPr>
          <p:cNvPr name="TextBox 7" id="7"/>
          <p:cNvSpPr txBox="true"/>
          <p:nvPr/>
        </p:nvSpPr>
        <p:spPr>
          <a:xfrm rot="0">
            <a:off x="507198" y="3585208"/>
            <a:ext cx="6883301" cy="554434"/>
          </a:xfrm>
          <a:prstGeom prst="rect">
            <a:avLst/>
          </a:prstGeom>
        </p:spPr>
        <p:txBody>
          <a:bodyPr anchor="t" rtlCol="false" tIns="0" lIns="0" bIns="0" rIns="0">
            <a:spAutoFit/>
          </a:bodyPr>
          <a:lstStyle/>
          <a:p>
            <a:pPr algn="ctr">
              <a:lnSpc>
                <a:spcPts val="4402"/>
              </a:lnSpc>
            </a:pPr>
            <a:r>
              <a:rPr lang="en-US" sz="3144" spc="974">
                <a:solidFill>
                  <a:srgbClr val="FFFFFF"/>
                </a:solidFill>
                <a:latin typeface="Anonymous Pro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3">
            <a:alphaModFix amt="17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957153" y="1264912"/>
            <a:ext cx="3705820" cy="3199805"/>
          </a:xfrm>
          <a:prstGeom prst="rect">
            <a:avLst/>
          </a:prstGeom>
        </p:spPr>
      </p:pic>
      <p:pic>
        <p:nvPicPr>
          <p:cNvPr name="Picture 3" id="3"/>
          <p:cNvPicPr>
            <a:picLocks noChangeAspect="true"/>
          </p:cNvPicPr>
          <p:nvPr/>
        </p:nvPicPr>
        <p:blipFill>
          <a:blip r:embed="rId3">
            <a:alphaModFix amt="17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2150503" y="-1019599"/>
            <a:ext cx="3705820" cy="3199805"/>
          </a:xfrm>
          <a:prstGeom prst="rect">
            <a:avLst/>
          </a:prstGeom>
        </p:spPr>
      </p:pic>
      <p:pic>
        <p:nvPicPr>
          <p:cNvPr name="Picture 4" id="4"/>
          <p:cNvPicPr>
            <a:picLocks noChangeAspect="true"/>
          </p:cNvPicPr>
          <p:nvPr/>
        </p:nvPicPr>
        <p:blipFill>
          <a:blip r:embed="rId3">
            <a:alphaModFix amt="17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793315" y="3876846"/>
            <a:ext cx="3705820" cy="3199805"/>
          </a:xfrm>
          <a:prstGeom prst="rect">
            <a:avLst/>
          </a:prstGeom>
        </p:spPr>
      </p:pic>
      <p:pic>
        <p:nvPicPr>
          <p:cNvPr name="Picture 5" id="5"/>
          <p:cNvPicPr>
            <a:picLocks noChangeAspect="true"/>
          </p:cNvPicPr>
          <p:nvPr/>
        </p:nvPicPr>
        <p:blipFill>
          <a:blip r:embed="rId3">
            <a:alphaModFix amt="17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6035044" y="-1019599"/>
            <a:ext cx="3705820" cy="3199805"/>
          </a:xfrm>
          <a:prstGeom prst="rect">
            <a:avLst/>
          </a:prstGeom>
        </p:spPr>
      </p:pic>
      <p:pic>
        <p:nvPicPr>
          <p:cNvPr name="Picture 6" id="6"/>
          <p:cNvPicPr>
            <a:picLocks noChangeAspect="true"/>
          </p:cNvPicPr>
          <p:nvPr/>
        </p:nvPicPr>
        <p:blipFill>
          <a:blip r:embed="rId3">
            <a:alphaModFix amt="17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6035044" y="3876846"/>
            <a:ext cx="3705820" cy="3199805"/>
          </a:xfrm>
          <a:prstGeom prst="rect">
            <a:avLst/>
          </a:prstGeom>
        </p:spPr>
      </p:pic>
      <p:pic>
        <p:nvPicPr>
          <p:cNvPr name="Picture 7" id="7"/>
          <p:cNvPicPr>
            <a:picLocks noChangeAspect="true"/>
          </p:cNvPicPr>
          <p:nvPr/>
        </p:nvPicPr>
        <p:blipFill>
          <a:blip r:embed="rId5"/>
          <a:srcRect l="0" t="0" r="0" b="0"/>
          <a:stretch>
            <a:fillRect/>
          </a:stretch>
        </p:blipFill>
        <p:spPr>
          <a:xfrm flipH="false" flipV="false" rot="0">
            <a:off x="787970" y="1682146"/>
            <a:ext cx="6260530" cy="3794602"/>
          </a:xfrm>
          <a:prstGeom prst="rect">
            <a:avLst/>
          </a:prstGeom>
        </p:spPr>
      </p:pic>
      <p:sp>
        <p:nvSpPr>
          <p:cNvPr name="TextBox 8" id="8"/>
          <p:cNvSpPr txBox="true"/>
          <p:nvPr/>
        </p:nvSpPr>
        <p:spPr>
          <a:xfrm rot="0">
            <a:off x="456962" y="427188"/>
            <a:ext cx="6922546" cy="1110754"/>
          </a:xfrm>
          <a:prstGeom prst="rect">
            <a:avLst/>
          </a:prstGeom>
        </p:spPr>
        <p:txBody>
          <a:bodyPr anchor="t" rtlCol="false" tIns="0" lIns="0" bIns="0" rIns="0">
            <a:spAutoFit/>
          </a:bodyPr>
          <a:lstStyle/>
          <a:p>
            <a:pPr algn="ctr">
              <a:lnSpc>
                <a:spcPts val="4402"/>
              </a:lnSpc>
            </a:pPr>
            <a:r>
              <a:rPr lang="en-US" sz="3144" spc="974">
                <a:solidFill>
                  <a:srgbClr val="FFFFFF"/>
                </a:solidFill>
                <a:latin typeface="Arimo"/>
              </a:rPr>
              <a:t>LỊCH SỬ PHÁT TRIỂN</a:t>
            </a:r>
          </a:p>
          <a:p>
            <a:pPr algn="ctr">
              <a:lnSpc>
                <a:spcPts val="4402"/>
              </a:lnSpc>
            </a:pPr>
            <a:r>
              <a:rPr lang="en-US" sz="3144" spc="974">
                <a:solidFill>
                  <a:srgbClr val="FFFFFF"/>
                </a:solidFill>
                <a:latin typeface="Arimo"/>
              </a:rPr>
              <a:t>KIẾN TRÚC CNN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3">
            <a:alphaModFix amt="17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793315" y="3876846"/>
            <a:ext cx="3705820" cy="3199805"/>
          </a:xfrm>
          <a:prstGeom prst="rect">
            <a:avLst/>
          </a:prstGeom>
        </p:spPr>
      </p:pic>
      <p:pic>
        <p:nvPicPr>
          <p:cNvPr name="Picture 3" id="3"/>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5761106" y="0"/>
            <a:ext cx="7620000" cy="7408228"/>
          </a:xfrm>
          <a:prstGeom prst="rect">
            <a:avLst/>
          </a:prstGeom>
        </p:spPr>
      </p:pic>
      <p:pic>
        <p:nvPicPr>
          <p:cNvPr name="Picture 4" id="4"/>
          <p:cNvPicPr>
            <a:picLocks noChangeAspect="true"/>
          </p:cNvPicPr>
          <p:nvPr/>
        </p:nvPicPr>
        <p:blipFill>
          <a:blip r:embed="rId3">
            <a:alphaModFix amt="17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2150503" y="-1019599"/>
            <a:ext cx="3705820" cy="3199805"/>
          </a:xfrm>
          <a:prstGeom prst="rect">
            <a:avLst/>
          </a:prstGeom>
        </p:spPr>
      </p:pic>
      <p:pic>
        <p:nvPicPr>
          <p:cNvPr name="Picture 5" id="5"/>
          <p:cNvPicPr>
            <a:picLocks noChangeAspect="true"/>
          </p:cNvPicPr>
          <p:nvPr/>
        </p:nvPicPr>
        <p:blipFill>
          <a:blip r:embed="rId7"/>
          <a:srcRect l="0" t="0" r="0" b="0"/>
          <a:stretch>
            <a:fillRect/>
          </a:stretch>
        </p:blipFill>
        <p:spPr>
          <a:xfrm flipH="false" flipV="false" rot="5400000">
            <a:off x="3825819" y="2053089"/>
            <a:ext cx="5678074" cy="1571896"/>
          </a:xfrm>
          <a:prstGeom prst="rect">
            <a:avLst/>
          </a:prstGeom>
        </p:spPr>
      </p:pic>
      <p:pic>
        <p:nvPicPr>
          <p:cNvPr name="Picture 6" id="6"/>
          <p:cNvPicPr>
            <a:picLocks noChangeAspect="true"/>
          </p:cNvPicPr>
          <p:nvPr/>
        </p:nvPicPr>
        <p:blipFill>
          <a:blip r:embed="rId8"/>
          <a:srcRect l="0" t="0" r="0" b="0"/>
          <a:stretch>
            <a:fillRect/>
          </a:stretch>
        </p:blipFill>
        <p:spPr>
          <a:xfrm flipH="false" flipV="false" rot="0">
            <a:off x="312856" y="2257086"/>
            <a:ext cx="5099244" cy="3239520"/>
          </a:xfrm>
          <a:prstGeom prst="rect">
            <a:avLst/>
          </a:prstGeom>
        </p:spPr>
      </p:pic>
      <p:pic>
        <p:nvPicPr>
          <p:cNvPr name="Picture 7" id="7"/>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1569773">
            <a:off x="1746641" y="1166041"/>
            <a:ext cx="521786" cy="148057"/>
          </a:xfrm>
          <a:prstGeom prst="rect">
            <a:avLst/>
          </a:prstGeom>
        </p:spPr>
      </p:pic>
      <p:sp>
        <p:nvSpPr>
          <p:cNvPr name="TextBox 8" id="8"/>
          <p:cNvSpPr txBox="true"/>
          <p:nvPr/>
        </p:nvSpPr>
        <p:spPr>
          <a:xfrm rot="0">
            <a:off x="0" y="92581"/>
            <a:ext cx="4429143" cy="439813"/>
          </a:xfrm>
          <a:prstGeom prst="rect">
            <a:avLst/>
          </a:prstGeom>
        </p:spPr>
        <p:txBody>
          <a:bodyPr anchor="t" rtlCol="false" tIns="0" lIns="0" bIns="0" rIns="0">
            <a:spAutoFit/>
          </a:bodyPr>
          <a:lstStyle/>
          <a:p>
            <a:pPr algn="ctr">
              <a:lnSpc>
                <a:spcPts val="3583"/>
              </a:lnSpc>
            </a:pPr>
            <a:r>
              <a:rPr lang="en-US" sz="2559" spc="793">
                <a:solidFill>
                  <a:srgbClr val="0CC0DF"/>
                </a:solidFill>
                <a:latin typeface="Arimo"/>
              </a:rPr>
              <a:t>KIẾN TRÚC MẠNG</a:t>
            </a:r>
          </a:p>
        </p:txBody>
      </p:sp>
      <p:sp>
        <p:nvSpPr>
          <p:cNvPr name="TextBox 9" id="9"/>
          <p:cNvSpPr txBox="true"/>
          <p:nvPr/>
        </p:nvSpPr>
        <p:spPr>
          <a:xfrm rot="0">
            <a:off x="-750633" y="1383447"/>
            <a:ext cx="3404565" cy="217170"/>
          </a:xfrm>
          <a:prstGeom prst="rect">
            <a:avLst/>
          </a:prstGeom>
        </p:spPr>
        <p:txBody>
          <a:bodyPr anchor="t" rtlCol="false" tIns="0" lIns="0" bIns="0" rIns="0">
            <a:spAutoFit/>
          </a:bodyPr>
          <a:lstStyle/>
          <a:p>
            <a:pPr algn="ctr">
              <a:lnSpc>
                <a:spcPts val="1679"/>
              </a:lnSpc>
            </a:pPr>
            <a:r>
              <a:rPr lang="en-US" sz="1200" spc="372">
                <a:solidFill>
                  <a:srgbClr val="0CC0DF"/>
                </a:solidFill>
                <a:latin typeface="Arimo"/>
              </a:rPr>
              <a:t>GỒM 16 LỚP</a:t>
            </a:r>
          </a:p>
        </p:txBody>
      </p:sp>
      <p:sp>
        <p:nvSpPr>
          <p:cNvPr name="TextBox 10" id="10"/>
          <p:cNvSpPr txBox="true"/>
          <p:nvPr/>
        </p:nvSpPr>
        <p:spPr>
          <a:xfrm rot="0">
            <a:off x="1955929" y="1801217"/>
            <a:ext cx="3404565" cy="217170"/>
          </a:xfrm>
          <a:prstGeom prst="rect">
            <a:avLst/>
          </a:prstGeom>
        </p:spPr>
        <p:txBody>
          <a:bodyPr anchor="t" rtlCol="false" tIns="0" lIns="0" bIns="0" rIns="0">
            <a:spAutoFit/>
          </a:bodyPr>
          <a:lstStyle/>
          <a:p>
            <a:pPr algn="ctr">
              <a:lnSpc>
                <a:spcPts val="1679"/>
              </a:lnSpc>
            </a:pPr>
            <a:r>
              <a:rPr lang="en-US" sz="1200" spc="372">
                <a:solidFill>
                  <a:srgbClr val="0CC0DF"/>
                </a:solidFill>
                <a:latin typeface="Arimo"/>
              </a:rPr>
              <a:t>13 LỚP TÍCH CHẬP</a:t>
            </a:r>
          </a:p>
        </p:txBody>
      </p:sp>
      <p:sp>
        <p:nvSpPr>
          <p:cNvPr name="TextBox 11" id="11"/>
          <p:cNvSpPr txBox="true"/>
          <p:nvPr/>
        </p:nvSpPr>
        <p:spPr>
          <a:xfrm rot="0">
            <a:off x="2214571" y="905756"/>
            <a:ext cx="3404565" cy="217170"/>
          </a:xfrm>
          <a:prstGeom prst="rect">
            <a:avLst/>
          </a:prstGeom>
        </p:spPr>
        <p:txBody>
          <a:bodyPr anchor="t" rtlCol="false" tIns="0" lIns="0" bIns="0" rIns="0">
            <a:spAutoFit/>
          </a:bodyPr>
          <a:lstStyle/>
          <a:p>
            <a:pPr algn="ctr">
              <a:lnSpc>
                <a:spcPts val="1679"/>
              </a:lnSpc>
            </a:pPr>
            <a:r>
              <a:rPr lang="en-US" sz="1200" spc="372">
                <a:solidFill>
                  <a:srgbClr val="0CC0DF"/>
                </a:solidFill>
                <a:latin typeface="Arimo"/>
              </a:rPr>
              <a:t>3 LỚP FULLY CONNECTED</a:t>
            </a:r>
          </a:p>
        </p:txBody>
      </p:sp>
      <p:pic>
        <p:nvPicPr>
          <p:cNvPr name="Picture 12" id="12"/>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1824081">
            <a:off x="1750962" y="1632929"/>
            <a:ext cx="521786" cy="148057"/>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3">
            <a:alphaModFix amt="17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957153" y="1264912"/>
            <a:ext cx="3705820" cy="3199805"/>
          </a:xfrm>
          <a:prstGeom prst="rect">
            <a:avLst/>
          </a:prstGeom>
        </p:spPr>
      </p:pic>
      <p:pic>
        <p:nvPicPr>
          <p:cNvPr name="Picture 3" id="3"/>
          <p:cNvPicPr>
            <a:picLocks noChangeAspect="true"/>
          </p:cNvPicPr>
          <p:nvPr/>
        </p:nvPicPr>
        <p:blipFill>
          <a:blip r:embed="rId3">
            <a:alphaModFix amt="17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2150503" y="-1019599"/>
            <a:ext cx="3705820" cy="3199805"/>
          </a:xfrm>
          <a:prstGeom prst="rect">
            <a:avLst/>
          </a:prstGeom>
        </p:spPr>
      </p:pic>
      <p:pic>
        <p:nvPicPr>
          <p:cNvPr name="Picture 4" id="4"/>
          <p:cNvPicPr>
            <a:picLocks noChangeAspect="true"/>
          </p:cNvPicPr>
          <p:nvPr/>
        </p:nvPicPr>
        <p:blipFill>
          <a:blip r:embed="rId3">
            <a:alphaModFix amt="17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793315" y="3876846"/>
            <a:ext cx="3705820" cy="3199805"/>
          </a:xfrm>
          <a:prstGeom prst="rect">
            <a:avLst/>
          </a:prstGeom>
        </p:spPr>
      </p:pic>
      <p:pic>
        <p:nvPicPr>
          <p:cNvPr name="Picture 5" id="5"/>
          <p:cNvPicPr>
            <a:picLocks noChangeAspect="true"/>
          </p:cNvPicPr>
          <p:nvPr/>
        </p:nvPicPr>
        <p:blipFill>
          <a:blip r:embed="rId3">
            <a:alphaModFix amt="17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6035044" y="-1019599"/>
            <a:ext cx="3705820" cy="3199805"/>
          </a:xfrm>
          <a:prstGeom prst="rect">
            <a:avLst/>
          </a:prstGeom>
        </p:spPr>
      </p:pic>
      <p:pic>
        <p:nvPicPr>
          <p:cNvPr name="Picture 6" id="6"/>
          <p:cNvPicPr>
            <a:picLocks noChangeAspect="true"/>
          </p:cNvPicPr>
          <p:nvPr/>
        </p:nvPicPr>
        <p:blipFill>
          <a:blip r:embed="rId3">
            <a:alphaModFix amt="17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6035044" y="3876846"/>
            <a:ext cx="3705820" cy="3199805"/>
          </a:xfrm>
          <a:prstGeom prst="rect">
            <a:avLst/>
          </a:prstGeom>
        </p:spPr>
      </p:pic>
      <p:sp>
        <p:nvSpPr>
          <p:cNvPr name="TextBox 7" id="7"/>
          <p:cNvSpPr txBox="true"/>
          <p:nvPr/>
        </p:nvSpPr>
        <p:spPr>
          <a:xfrm rot="0">
            <a:off x="864079" y="1524728"/>
            <a:ext cx="5580611" cy="2764618"/>
          </a:xfrm>
          <a:prstGeom prst="rect">
            <a:avLst/>
          </a:prstGeom>
        </p:spPr>
        <p:txBody>
          <a:bodyPr anchor="t" rtlCol="false" tIns="0" lIns="0" bIns="0" rIns="0">
            <a:spAutoFit/>
          </a:bodyPr>
          <a:lstStyle/>
          <a:p>
            <a:pPr>
              <a:lnSpc>
                <a:spcPts val="3719"/>
              </a:lnSpc>
              <a:spcBef>
                <a:spcPct val="0"/>
              </a:spcBef>
            </a:pPr>
            <a:r>
              <a:rPr lang="en-US" sz="2656">
                <a:solidFill>
                  <a:srgbClr val="0CC0DF"/>
                </a:solidFill>
                <a:latin typeface="Arimo Bold"/>
              </a:rPr>
              <a:t>Những cải tiến:</a:t>
            </a:r>
          </a:p>
          <a:p>
            <a:pPr>
              <a:lnSpc>
                <a:spcPts val="2319"/>
              </a:lnSpc>
              <a:spcBef>
                <a:spcPct val="0"/>
              </a:spcBef>
            </a:pPr>
            <a:r>
              <a:rPr lang="en-US" sz="1656">
                <a:solidFill>
                  <a:srgbClr val="0CC0DF"/>
                </a:solidFill>
                <a:latin typeface="Arimo"/>
              </a:rPr>
              <a:t>-Kiến trúc VGG-16 sâu hơn, bao gồm 13 layers tích chập 2 chiều (ở AlexNet là 5 layers) và 3 layers fully connected.</a:t>
            </a:r>
          </a:p>
          <a:p>
            <a:pPr>
              <a:lnSpc>
                <a:spcPts val="2319"/>
              </a:lnSpc>
              <a:spcBef>
                <a:spcPct val="0"/>
              </a:spcBef>
            </a:pPr>
            <a:r>
              <a:rPr lang="en-US" sz="1656">
                <a:solidFill>
                  <a:srgbClr val="0CC0DF"/>
                </a:solidFill>
                <a:latin typeface="Arimo"/>
              </a:rPr>
              <a:t>-Lần đầu tiên trong VGGNet chúng ta xuất hiện khái niệm về khối tích chập (block). </a:t>
            </a:r>
          </a:p>
          <a:p>
            <a:pPr>
              <a:lnSpc>
                <a:spcPts val="2319"/>
              </a:lnSpc>
              <a:spcBef>
                <a:spcPct val="0"/>
              </a:spcBef>
            </a:pPr>
            <a:r>
              <a:rPr lang="en-US" sz="1656">
                <a:solidFill>
                  <a:srgbClr val="0CC0DF"/>
                </a:solidFill>
                <a:latin typeface="Arimo"/>
              </a:rPr>
              <a:t>-VGGNet cũng kế thừa lại hàm activation ReLU ở AlexNet.</a:t>
            </a:r>
          </a:p>
          <a:p>
            <a:pPr>
              <a:lnSpc>
                <a:spcPts val="2319"/>
              </a:lnSpc>
              <a:spcBef>
                <a:spcPct val="0"/>
              </a:spcBef>
            </a:pPr>
            <a:r>
              <a:rPr lang="en-US" sz="1656">
                <a:solidFill>
                  <a:srgbClr val="0CC0DF"/>
                </a:solidFill>
                <a:latin typeface="Arimo"/>
              </a:rPr>
              <a:t>-VGGNet cũng là kiến trúc đầu tiên thay đổi thứ tự của các block khi xếp nhiều layers CNN kích thước nhỏ + max pooling thay vì xen kẽ chỉ một layer CNN + max pooling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3">
            <a:alphaModFix amt="17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957153" y="1264912"/>
            <a:ext cx="3705820" cy="3199805"/>
          </a:xfrm>
          <a:prstGeom prst="rect">
            <a:avLst/>
          </a:prstGeom>
        </p:spPr>
      </p:pic>
      <p:pic>
        <p:nvPicPr>
          <p:cNvPr name="Picture 3" id="3"/>
          <p:cNvPicPr>
            <a:picLocks noChangeAspect="true"/>
          </p:cNvPicPr>
          <p:nvPr/>
        </p:nvPicPr>
        <p:blipFill>
          <a:blip r:embed="rId3">
            <a:alphaModFix amt="17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2150503" y="-1019599"/>
            <a:ext cx="3705820" cy="3199805"/>
          </a:xfrm>
          <a:prstGeom prst="rect">
            <a:avLst/>
          </a:prstGeom>
        </p:spPr>
      </p:pic>
      <p:pic>
        <p:nvPicPr>
          <p:cNvPr name="Picture 4" id="4"/>
          <p:cNvPicPr>
            <a:picLocks noChangeAspect="true"/>
          </p:cNvPicPr>
          <p:nvPr/>
        </p:nvPicPr>
        <p:blipFill>
          <a:blip r:embed="rId3">
            <a:alphaModFix amt="17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793315" y="3876846"/>
            <a:ext cx="3705820" cy="3199805"/>
          </a:xfrm>
          <a:prstGeom prst="rect">
            <a:avLst/>
          </a:prstGeom>
        </p:spPr>
      </p:pic>
      <p:pic>
        <p:nvPicPr>
          <p:cNvPr name="Picture 5" id="5"/>
          <p:cNvPicPr>
            <a:picLocks noChangeAspect="true"/>
          </p:cNvPicPr>
          <p:nvPr/>
        </p:nvPicPr>
        <p:blipFill>
          <a:blip r:embed="rId3">
            <a:alphaModFix amt="17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6035044" y="-1019599"/>
            <a:ext cx="3705820" cy="3199805"/>
          </a:xfrm>
          <a:prstGeom prst="rect">
            <a:avLst/>
          </a:prstGeom>
        </p:spPr>
      </p:pic>
      <p:pic>
        <p:nvPicPr>
          <p:cNvPr name="Picture 6" id="6"/>
          <p:cNvPicPr>
            <a:picLocks noChangeAspect="true"/>
          </p:cNvPicPr>
          <p:nvPr/>
        </p:nvPicPr>
        <p:blipFill>
          <a:blip r:embed="rId3">
            <a:alphaModFix amt="17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6035044" y="3876846"/>
            <a:ext cx="3705820" cy="3199805"/>
          </a:xfrm>
          <a:prstGeom prst="rect">
            <a:avLst/>
          </a:prstGeom>
        </p:spPr>
      </p:pic>
      <p:pic>
        <p:nvPicPr>
          <p:cNvPr name="Picture 7" id="7"/>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3259336" y="0"/>
            <a:ext cx="4376916" cy="5715497"/>
          </a:xfrm>
          <a:prstGeom prst="rect">
            <a:avLst/>
          </a:prstGeom>
        </p:spPr>
      </p:pic>
      <p:pic>
        <p:nvPicPr>
          <p:cNvPr name="Picture 8" id="8"/>
          <p:cNvPicPr>
            <a:picLocks noChangeAspect="true"/>
          </p:cNvPicPr>
          <p:nvPr/>
        </p:nvPicPr>
        <p:blipFill>
          <a:blip r:embed="rId7"/>
          <a:srcRect l="0" t="0" r="0" b="0"/>
          <a:stretch>
            <a:fillRect/>
          </a:stretch>
        </p:blipFill>
        <p:spPr>
          <a:xfrm flipH="false" flipV="false" rot="0">
            <a:off x="293381" y="2180205"/>
            <a:ext cx="2699255" cy="2699255"/>
          </a:xfrm>
          <a:prstGeom prst="rect">
            <a:avLst/>
          </a:prstGeom>
        </p:spPr>
      </p:pic>
      <p:sp>
        <p:nvSpPr>
          <p:cNvPr name="TextBox 9" id="9"/>
          <p:cNvSpPr txBox="true"/>
          <p:nvPr/>
        </p:nvSpPr>
        <p:spPr>
          <a:xfrm rot="0">
            <a:off x="184493" y="130311"/>
            <a:ext cx="2917031" cy="1670645"/>
          </a:xfrm>
          <a:prstGeom prst="rect">
            <a:avLst/>
          </a:prstGeom>
        </p:spPr>
        <p:txBody>
          <a:bodyPr anchor="t" rtlCol="false" tIns="0" lIns="0" bIns="0" rIns="0">
            <a:spAutoFit/>
          </a:bodyPr>
          <a:lstStyle/>
          <a:p>
            <a:pPr algn="ctr">
              <a:lnSpc>
                <a:spcPts val="4402"/>
              </a:lnSpc>
            </a:pPr>
            <a:r>
              <a:rPr lang="en-US" sz="3144" spc="974">
                <a:solidFill>
                  <a:srgbClr val="FFFFFF"/>
                </a:solidFill>
                <a:latin typeface="Anonymous Pro Bold"/>
              </a:rPr>
              <a:t>FASHION</a:t>
            </a:r>
          </a:p>
          <a:p>
            <a:pPr algn="ctr">
              <a:lnSpc>
                <a:spcPts val="4402"/>
              </a:lnSpc>
            </a:pPr>
            <a:r>
              <a:rPr lang="en-US" sz="3144" spc="974">
                <a:solidFill>
                  <a:srgbClr val="FFFFFF"/>
                </a:solidFill>
                <a:latin typeface="Anonymous Pro Bold"/>
              </a:rPr>
              <a:t>MNIST</a:t>
            </a:r>
          </a:p>
          <a:p>
            <a:pPr algn="ctr">
              <a:lnSpc>
                <a:spcPts val="4402"/>
              </a:lnSpc>
            </a:pPr>
            <a:r>
              <a:rPr lang="en-US" sz="3144" spc="974">
                <a:solidFill>
                  <a:srgbClr val="FFFFFF"/>
                </a:solidFill>
                <a:latin typeface="Anonymous Pro Bold"/>
              </a:rPr>
              <a:t>DATASET</a:t>
            </a:r>
          </a:p>
        </p:txBody>
      </p:sp>
      <p:sp>
        <p:nvSpPr>
          <p:cNvPr name="TextBox 10" id="10"/>
          <p:cNvSpPr txBox="true"/>
          <p:nvPr/>
        </p:nvSpPr>
        <p:spPr>
          <a:xfrm rot="0">
            <a:off x="3541043" y="314839"/>
            <a:ext cx="1413867" cy="265463"/>
          </a:xfrm>
          <a:prstGeom prst="rect">
            <a:avLst/>
          </a:prstGeom>
        </p:spPr>
        <p:txBody>
          <a:bodyPr anchor="t" rtlCol="false" tIns="0" lIns="0" bIns="0" rIns="0">
            <a:spAutoFit/>
          </a:bodyPr>
          <a:lstStyle/>
          <a:p>
            <a:pPr algn="r">
              <a:lnSpc>
                <a:spcPts val="2168"/>
              </a:lnSpc>
            </a:pPr>
            <a:r>
              <a:rPr lang="en-US" sz="1548" spc="15">
                <a:solidFill>
                  <a:srgbClr val="26499E"/>
                </a:solidFill>
                <a:latin typeface="Arimo Bold"/>
              </a:rPr>
              <a:t>Dữ liệu</a:t>
            </a:r>
          </a:p>
        </p:txBody>
      </p:sp>
      <p:sp>
        <p:nvSpPr>
          <p:cNvPr name="TextBox 11" id="11"/>
          <p:cNvSpPr txBox="true"/>
          <p:nvPr/>
        </p:nvSpPr>
        <p:spPr>
          <a:xfrm rot="0">
            <a:off x="3541043" y="1624725"/>
            <a:ext cx="1414085" cy="265463"/>
          </a:xfrm>
          <a:prstGeom prst="rect">
            <a:avLst/>
          </a:prstGeom>
        </p:spPr>
        <p:txBody>
          <a:bodyPr anchor="t" rtlCol="false" tIns="0" lIns="0" bIns="0" rIns="0">
            <a:spAutoFit/>
          </a:bodyPr>
          <a:lstStyle/>
          <a:p>
            <a:pPr algn="r">
              <a:lnSpc>
                <a:spcPts val="2168"/>
              </a:lnSpc>
            </a:pPr>
            <a:r>
              <a:rPr lang="en-US" sz="1548" spc="15">
                <a:solidFill>
                  <a:srgbClr val="26499E"/>
                </a:solidFill>
                <a:latin typeface="Arimo Bold"/>
              </a:rPr>
              <a:t>Kích thước</a:t>
            </a:r>
          </a:p>
        </p:txBody>
      </p:sp>
      <p:sp>
        <p:nvSpPr>
          <p:cNvPr name="TextBox 12" id="12"/>
          <p:cNvSpPr txBox="true"/>
          <p:nvPr/>
        </p:nvSpPr>
        <p:spPr>
          <a:xfrm rot="0">
            <a:off x="3541583" y="2169487"/>
            <a:ext cx="1414085" cy="265463"/>
          </a:xfrm>
          <a:prstGeom prst="rect">
            <a:avLst/>
          </a:prstGeom>
        </p:spPr>
        <p:txBody>
          <a:bodyPr anchor="t" rtlCol="false" tIns="0" lIns="0" bIns="0" rIns="0">
            <a:spAutoFit/>
          </a:bodyPr>
          <a:lstStyle/>
          <a:p>
            <a:pPr algn="r">
              <a:lnSpc>
                <a:spcPts val="2168"/>
              </a:lnSpc>
            </a:pPr>
            <a:r>
              <a:rPr lang="en-US" sz="1548" spc="15">
                <a:solidFill>
                  <a:srgbClr val="26499E"/>
                </a:solidFill>
                <a:latin typeface="Arimo Bold"/>
              </a:rPr>
              <a:t>Nhãn</a:t>
            </a:r>
          </a:p>
        </p:txBody>
      </p:sp>
      <p:sp>
        <p:nvSpPr>
          <p:cNvPr name="TextBox 13" id="13"/>
          <p:cNvSpPr txBox="true"/>
          <p:nvPr/>
        </p:nvSpPr>
        <p:spPr>
          <a:xfrm rot="0">
            <a:off x="3542985" y="2823729"/>
            <a:ext cx="1414085" cy="265463"/>
          </a:xfrm>
          <a:prstGeom prst="rect">
            <a:avLst/>
          </a:prstGeom>
        </p:spPr>
        <p:txBody>
          <a:bodyPr anchor="t" rtlCol="false" tIns="0" lIns="0" bIns="0" rIns="0">
            <a:spAutoFit/>
          </a:bodyPr>
          <a:lstStyle/>
          <a:p>
            <a:pPr algn="r">
              <a:lnSpc>
                <a:spcPts val="2168"/>
              </a:lnSpc>
            </a:pPr>
            <a:r>
              <a:rPr lang="en-US" sz="1548" spc="15">
                <a:solidFill>
                  <a:srgbClr val="26499E"/>
                </a:solidFill>
                <a:latin typeface="Arimo Bold"/>
              </a:rPr>
              <a:t>Bao gồm</a:t>
            </a:r>
          </a:p>
        </p:txBody>
      </p:sp>
      <p:sp>
        <p:nvSpPr>
          <p:cNvPr name="TextBox 14" id="14"/>
          <p:cNvSpPr txBox="true"/>
          <p:nvPr/>
        </p:nvSpPr>
        <p:spPr>
          <a:xfrm rot="0">
            <a:off x="5251543" y="347548"/>
            <a:ext cx="2010802" cy="232755"/>
          </a:xfrm>
          <a:prstGeom prst="rect">
            <a:avLst/>
          </a:prstGeom>
        </p:spPr>
        <p:txBody>
          <a:bodyPr anchor="t" rtlCol="false" tIns="0" lIns="0" bIns="0" rIns="0">
            <a:spAutoFit/>
          </a:bodyPr>
          <a:lstStyle/>
          <a:p>
            <a:pPr>
              <a:lnSpc>
                <a:spcPts val="1870"/>
              </a:lnSpc>
            </a:pPr>
            <a:r>
              <a:rPr lang="en-US" sz="1336" spc="13">
                <a:solidFill>
                  <a:srgbClr val="26499E"/>
                </a:solidFill>
                <a:latin typeface="Arimo"/>
              </a:rPr>
              <a:t>70000 ảnh</a:t>
            </a:r>
          </a:p>
        </p:txBody>
      </p:sp>
      <p:sp>
        <p:nvSpPr>
          <p:cNvPr name="TextBox 15" id="15"/>
          <p:cNvSpPr txBox="true"/>
          <p:nvPr/>
        </p:nvSpPr>
        <p:spPr>
          <a:xfrm rot="0">
            <a:off x="5222801" y="1624725"/>
            <a:ext cx="2039003" cy="232755"/>
          </a:xfrm>
          <a:prstGeom prst="rect">
            <a:avLst/>
          </a:prstGeom>
        </p:spPr>
        <p:txBody>
          <a:bodyPr anchor="t" rtlCol="false" tIns="0" lIns="0" bIns="0" rIns="0">
            <a:spAutoFit/>
          </a:bodyPr>
          <a:lstStyle/>
          <a:p>
            <a:pPr>
              <a:lnSpc>
                <a:spcPts val="1870"/>
              </a:lnSpc>
            </a:pPr>
            <a:r>
              <a:rPr lang="en-US" sz="1336" spc="13">
                <a:solidFill>
                  <a:srgbClr val="26499E"/>
                </a:solidFill>
                <a:latin typeface="Arimo"/>
              </a:rPr>
              <a:t>28x28 pixel</a:t>
            </a:r>
          </a:p>
        </p:txBody>
      </p:sp>
      <p:sp>
        <p:nvSpPr>
          <p:cNvPr name="TextBox 16" id="16"/>
          <p:cNvSpPr txBox="true"/>
          <p:nvPr/>
        </p:nvSpPr>
        <p:spPr>
          <a:xfrm rot="0">
            <a:off x="5223341" y="2166791"/>
            <a:ext cx="2039003" cy="232755"/>
          </a:xfrm>
          <a:prstGeom prst="rect">
            <a:avLst/>
          </a:prstGeom>
        </p:spPr>
        <p:txBody>
          <a:bodyPr anchor="t" rtlCol="false" tIns="0" lIns="0" bIns="0" rIns="0">
            <a:spAutoFit/>
          </a:bodyPr>
          <a:lstStyle/>
          <a:p>
            <a:pPr>
              <a:lnSpc>
                <a:spcPts val="1870"/>
              </a:lnSpc>
            </a:pPr>
            <a:r>
              <a:rPr lang="en-US" sz="1336" spc="13">
                <a:solidFill>
                  <a:srgbClr val="26499E"/>
                </a:solidFill>
                <a:latin typeface="Arimo"/>
              </a:rPr>
              <a:t>10</a:t>
            </a:r>
          </a:p>
        </p:txBody>
      </p:sp>
      <p:sp>
        <p:nvSpPr>
          <p:cNvPr name="TextBox 17" id="17"/>
          <p:cNvSpPr txBox="true"/>
          <p:nvPr/>
        </p:nvSpPr>
        <p:spPr>
          <a:xfrm rot="0">
            <a:off x="5194598" y="2819649"/>
            <a:ext cx="2039003" cy="2518755"/>
          </a:xfrm>
          <a:prstGeom prst="rect">
            <a:avLst/>
          </a:prstGeom>
        </p:spPr>
        <p:txBody>
          <a:bodyPr anchor="t" rtlCol="false" tIns="0" lIns="0" bIns="0" rIns="0">
            <a:spAutoFit/>
          </a:bodyPr>
          <a:lstStyle/>
          <a:p>
            <a:pPr marL="288534" indent="-144267" lvl="1">
              <a:lnSpc>
                <a:spcPts val="1870"/>
              </a:lnSpc>
              <a:buFont typeface="Arial"/>
              <a:buChar char="•"/>
            </a:pPr>
            <a:r>
              <a:rPr lang="en-US" sz="1336" spc="13">
                <a:solidFill>
                  <a:srgbClr val="26499E"/>
                </a:solidFill>
                <a:latin typeface="Arimo"/>
              </a:rPr>
              <a:t>0 áo thun/áo</a:t>
            </a:r>
          </a:p>
          <a:p>
            <a:pPr marL="288534" indent="-144267" lvl="1">
              <a:lnSpc>
                <a:spcPts val="1870"/>
              </a:lnSpc>
              <a:buFont typeface="Arial"/>
              <a:buChar char="•"/>
            </a:pPr>
            <a:r>
              <a:rPr lang="en-US" sz="1336" spc="13">
                <a:solidFill>
                  <a:srgbClr val="26499E"/>
                </a:solidFill>
                <a:latin typeface="Arimo"/>
              </a:rPr>
              <a:t>1 quần</a:t>
            </a:r>
          </a:p>
          <a:p>
            <a:pPr marL="288534" indent="-144267" lvl="1">
              <a:lnSpc>
                <a:spcPts val="1870"/>
              </a:lnSpc>
              <a:buFont typeface="Arial"/>
              <a:buChar char="•"/>
            </a:pPr>
            <a:r>
              <a:rPr lang="en-US" sz="1336" spc="13">
                <a:solidFill>
                  <a:srgbClr val="26499E"/>
                </a:solidFill>
                <a:latin typeface="Arimo"/>
              </a:rPr>
              <a:t>2 áo thun</a:t>
            </a:r>
          </a:p>
          <a:p>
            <a:pPr marL="288534" indent="-144267" lvl="1">
              <a:lnSpc>
                <a:spcPts val="1870"/>
              </a:lnSpc>
              <a:buFont typeface="Arial"/>
              <a:buChar char="•"/>
            </a:pPr>
            <a:r>
              <a:rPr lang="en-US" sz="1336" spc="13">
                <a:solidFill>
                  <a:srgbClr val="26499E"/>
                </a:solidFill>
                <a:latin typeface="Arimo"/>
              </a:rPr>
              <a:t>3 váy</a:t>
            </a:r>
          </a:p>
          <a:p>
            <a:pPr marL="288534" indent="-144267" lvl="1">
              <a:lnSpc>
                <a:spcPts val="1870"/>
              </a:lnSpc>
              <a:buFont typeface="Arial"/>
              <a:buChar char="•"/>
            </a:pPr>
            <a:r>
              <a:rPr lang="en-US" sz="1336" spc="13">
                <a:solidFill>
                  <a:srgbClr val="26499E"/>
                </a:solidFill>
                <a:latin typeface="Arimo"/>
              </a:rPr>
              <a:t>4 áo khoác</a:t>
            </a:r>
          </a:p>
          <a:p>
            <a:pPr marL="288534" indent="-144267" lvl="1">
              <a:lnSpc>
                <a:spcPts val="1870"/>
              </a:lnSpc>
              <a:buFont typeface="Arial"/>
              <a:buChar char="•"/>
            </a:pPr>
            <a:r>
              <a:rPr lang="en-US" sz="1336" spc="13">
                <a:solidFill>
                  <a:srgbClr val="26499E"/>
                </a:solidFill>
                <a:latin typeface="Arimo"/>
              </a:rPr>
              <a:t>5 dép</a:t>
            </a:r>
          </a:p>
          <a:p>
            <a:pPr marL="288534" indent="-144267" lvl="1">
              <a:lnSpc>
                <a:spcPts val="1870"/>
              </a:lnSpc>
              <a:buFont typeface="Arial"/>
              <a:buChar char="•"/>
            </a:pPr>
            <a:r>
              <a:rPr lang="en-US" sz="1336" spc="13">
                <a:solidFill>
                  <a:srgbClr val="26499E"/>
                </a:solidFill>
                <a:latin typeface="Arimo"/>
              </a:rPr>
              <a:t>6 áo sơ mi</a:t>
            </a:r>
          </a:p>
          <a:p>
            <a:pPr marL="288534" indent="-144267" lvl="1">
              <a:lnSpc>
                <a:spcPts val="1870"/>
              </a:lnSpc>
              <a:buFont typeface="Arial"/>
              <a:buChar char="•"/>
            </a:pPr>
            <a:r>
              <a:rPr lang="en-US" sz="1336" spc="13">
                <a:solidFill>
                  <a:srgbClr val="26499E"/>
                </a:solidFill>
                <a:latin typeface="Arimo"/>
              </a:rPr>
              <a:t>7 giày thể thao</a:t>
            </a:r>
          </a:p>
          <a:p>
            <a:pPr marL="288534" indent="-144267" lvl="1">
              <a:lnSpc>
                <a:spcPts val="1870"/>
              </a:lnSpc>
              <a:buFont typeface="Arial"/>
              <a:buChar char="•"/>
            </a:pPr>
            <a:r>
              <a:rPr lang="en-US" sz="1336" spc="13">
                <a:solidFill>
                  <a:srgbClr val="26499E"/>
                </a:solidFill>
                <a:latin typeface="Arimo"/>
              </a:rPr>
              <a:t>8 túi</a:t>
            </a:r>
          </a:p>
          <a:p>
            <a:pPr marL="288534" indent="-144267" lvl="1">
              <a:lnSpc>
                <a:spcPts val="1870"/>
              </a:lnSpc>
              <a:buFont typeface="Arial"/>
              <a:buChar char="•"/>
            </a:pPr>
            <a:r>
              <a:rPr lang="en-US" sz="1336" spc="13">
                <a:solidFill>
                  <a:srgbClr val="26499E"/>
                </a:solidFill>
                <a:latin typeface="Arimo"/>
              </a:rPr>
              <a:t>9 Bốt đến mắt cá chân</a:t>
            </a:r>
          </a:p>
          <a:p>
            <a:pPr>
              <a:lnSpc>
                <a:spcPts val="1870"/>
              </a:lnSpc>
            </a:pPr>
          </a:p>
        </p:txBody>
      </p:sp>
      <p:sp>
        <p:nvSpPr>
          <p:cNvPr name="TextBox 18" id="18"/>
          <p:cNvSpPr txBox="true"/>
          <p:nvPr/>
        </p:nvSpPr>
        <p:spPr>
          <a:xfrm rot="0">
            <a:off x="3541043" y="770826"/>
            <a:ext cx="1413867" cy="265463"/>
          </a:xfrm>
          <a:prstGeom prst="rect">
            <a:avLst/>
          </a:prstGeom>
        </p:spPr>
        <p:txBody>
          <a:bodyPr anchor="t" rtlCol="false" tIns="0" lIns="0" bIns="0" rIns="0">
            <a:spAutoFit/>
          </a:bodyPr>
          <a:lstStyle/>
          <a:p>
            <a:pPr algn="r">
              <a:lnSpc>
                <a:spcPts val="2168"/>
              </a:lnSpc>
            </a:pPr>
            <a:r>
              <a:rPr lang="en-US" sz="1548" spc="15">
                <a:solidFill>
                  <a:srgbClr val="26499E"/>
                </a:solidFill>
                <a:latin typeface="Arimo Bold"/>
              </a:rPr>
              <a:t>Chia thành</a:t>
            </a:r>
          </a:p>
        </p:txBody>
      </p:sp>
      <p:sp>
        <p:nvSpPr>
          <p:cNvPr name="TextBox 19" id="19"/>
          <p:cNvSpPr txBox="true"/>
          <p:nvPr/>
        </p:nvSpPr>
        <p:spPr>
          <a:xfrm rot="0">
            <a:off x="5236902" y="770979"/>
            <a:ext cx="2010802" cy="232755"/>
          </a:xfrm>
          <a:prstGeom prst="rect">
            <a:avLst/>
          </a:prstGeom>
        </p:spPr>
        <p:txBody>
          <a:bodyPr anchor="t" rtlCol="false" tIns="0" lIns="0" bIns="0" rIns="0">
            <a:spAutoFit/>
          </a:bodyPr>
          <a:lstStyle/>
          <a:p>
            <a:pPr marL="288534" indent="-144267" lvl="1">
              <a:lnSpc>
                <a:spcPts val="1870"/>
              </a:lnSpc>
              <a:buFont typeface="Arial"/>
              <a:buChar char="•"/>
            </a:pPr>
            <a:r>
              <a:rPr lang="en-US" sz="1336" spc="13">
                <a:solidFill>
                  <a:srgbClr val="26499E"/>
                </a:solidFill>
                <a:latin typeface="Arimo"/>
              </a:rPr>
              <a:t>60000 ảnh train</a:t>
            </a:r>
          </a:p>
        </p:txBody>
      </p:sp>
      <p:sp>
        <p:nvSpPr>
          <p:cNvPr name="TextBox 20" id="20"/>
          <p:cNvSpPr txBox="true"/>
          <p:nvPr/>
        </p:nvSpPr>
        <p:spPr>
          <a:xfrm rot="0">
            <a:off x="5251543" y="1100525"/>
            <a:ext cx="2010802" cy="232755"/>
          </a:xfrm>
          <a:prstGeom prst="rect">
            <a:avLst/>
          </a:prstGeom>
        </p:spPr>
        <p:txBody>
          <a:bodyPr anchor="t" rtlCol="false" tIns="0" lIns="0" bIns="0" rIns="0">
            <a:spAutoFit/>
          </a:bodyPr>
          <a:lstStyle/>
          <a:p>
            <a:pPr marL="288534" indent="-144267" lvl="1">
              <a:lnSpc>
                <a:spcPts val="1870"/>
              </a:lnSpc>
              <a:buFont typeface="Arial"/>
              <a:buChar char="•"/>
            </a:pPr>
            <a:r>
              <a:rPr lang="en-US" sz="1336" spc="13">
                <a:solidFill>
                  <a:srgbClr val="26499E"/>
                </a:solidFill>
                <a:latin typeface="Arimo"/>
              </a:rPr>
              <a:t>10000 ảnh test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6499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957153" y="1264912"/>
            <a:ext cx="3705820" cy="3199805"/>
          </a:xfrm>
          <a:prstGeom prst="rect">
            <a:avLst/>
          </a:prstGeom>
        </p:spPr>
      </p:pic>
      <p:pic>
        <p:nvPicPr>
          <p:cNvPr name="Picture 3" id="3"/>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150503" y="-1019599"/>
            <a:ext cx="3705820" cy="3199805"/>
          </a:xfrm>
          <a:prstGeom prst="rect">
            <a:avLst/>
          </a:prstGeom>
        </p:spPr>
      </p:pic>
      <p:pic>
        <p:nvPicPr>
          <p:cNvPr name="Picture 4" id="4"/>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793315" y="3876846"/>
            <a:ext cx="3705820" cy="3199805"/>
          </a:xfrm>
          <a:prstGeom prst="rect">
            <a:avLst/>
          </a:prstGeom>
        </p:spPr>
      </p:pic>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035044" y="-1019599"/>
            <a:ext cx="3705820" cy="3199805"/>
          </a:xfrm>
          <a:prstGeom prst="rect">
            <a:avLst/>
          </a:prstGeom>
        </p:spPr>
      </p:pic>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64" y="-11555294"/>
            <a:ext cx="7620000" cy="13282731"/>
          </a:xfrm>
          <a:prstGeom prst="rect">
            <a:avLst/>
          </a:prstGeom>
        </p:spPr>
      </p:pic>
      <p:pic>
        <p:nvPicPr>
          <p:cNvPr name="Picture 7" id="7"/>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035044" y="3876846"/>
            <a:ext cx="3705820" cy="3199805"/>
          </a:xfrm>
          <a:prstGeom prst="rect">
            <a:avLst/>
          </a:prstGeom>
        </p:spPr>
      </p:pic>
      <p:pic>
        <p:nvPicPr>
          <p:cNvPr name="Picture 8" id="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957153" y="2402950"/>
            <a:ext cx="816337" cy="223472"/>
          </a:xfrm>
          <a:prstGeom prst="rect">
            <a:avLst/>
          </a:prstGeom>
        </p:spPr>
      </p:pic>
      <p:sp>
        <p:nvSpPr>
          <p:cNvPr name="TextBox 9" id="9"/>
          <p:cNvSpPr txBox="true"/>
          <p:nvPr/>
        </p:nvSpPr>
        <p:spPr>
          <a:xfrm rot="0">
            <a:off x="3810064" y="154158"/>
            <a:ext cx="3527227" cy="1110754"/>
          </a:xfrm>
          <a:prstGeom prst="rect">
            <a:avLst/>
          </a:prstGeom>
        </p:spPr>
        <p:txBody>
          <a:bodyPr anchor="t" rtlCol="false" tIns="0" lIns="0" bIns="0" rIns="0">
            <a:spAutoFit/>
          </a:bodyPr>
          <a:lstStyle/>
          <a:p>
            <a:pPr algn="r">
              <a:lnSpc>
                <a:spcPts val="4402"/>
              </a:lnSpc>
            </a:pPr>
            <a:r>
              <a:rPr lang="en-US" sz="3144" spc="974">
                <a:solidFill>
                  <a:srgbClr val="26499E"/>
                </a:solidFill>
                <a:latin typeface="Arimo Bold"/>
              </a:rPr>
              <a:t>LUỒNG CÔNG VIỆC</a:t>
            </a:r>
          </a:p>
        </p:txBody>
      </p:sp>
      <p:sp>
        <p:nvSpPr>
          <p:cNvPr name="TextBox 10" id="10"/>
          <p:cNvSpPr txBox="true"/>
          <p:nvPr/>
        </p:nvSpPr>
        <p:spPr>
          <a:xfrm rot="0">
            <a:off x="292139" y="2295506"/>
            <a:ext cx="1434852" cy="283210"/>
          </a:xfrm>
          <a:prstGeom prst="rect">
            <a:avLst/>
          </a:prstGeom>
        </p:spPr>
        <p:txBody>
          <a:bodyPr anchor="t" rtlCol="false" tIns="0" lIns="0" bIns="0" rIns="0">
            <a:spAutoFit/>
          </a:bodyPr>
          <a:lstStyle/>
          <a:p>
            <a:pPr algn="ctr">
              <a:lnSpc>
                <a:spcPts val="2239"/>
              </a:lnSpc>
            </a:pPr>
            <a:r>
              <a:rPr lang="en-US" sz="1599">
                <a:solidFill>
                  <a:srgbClr val="FFFFFF"/>
                </a:solidFill>
                <a:latin typeface="Arimo"/>
              </a:rPr>
              <a:t>Lấy/chia dữ liệu</a:t>
            </a:r>
          </a:p>
        </p:txBody>
      </p:sp>
      <p:sp>
        <p:nvSpPr>
          <p:cNvPr name="TextBox 11" id="11"/>
          <p:cNvSpPr txBox="true"/>
          <p:nvPr/>
        </p:nvSpPr>
        <p:spPr>
          <a:xfrm rot="0">
            <a:off x="2898381" y="2343212"/>
            <a:ext cx="1672233" cy="283210"/>
          </a:xfrm>
          <a:prstGeom prst="rect">
            <a:avLst/>
          </a:prstGeom>
        </p:spPr>
        <p:txBody>
          <a:bodyPr anchor="t" rtlCol="false" tIns="0" lIns="0" bIns="0" rIns="0">
            <a:spAutoFit/>
          </a:bodyPr>
          <a:lstStyle/>
          <a:p>
            <a:pPr algn="ctr" marL="0" indent="0" lvl="0">
              <a:lnSpc>
                <a:spcPts val="2239"/>
              </a:lnSpc>
              <a:spcBef>
                <a:spcPct val="0"/>
              </a:spcBef>
            </a:pPr>
            <a:r>
              <a:rPr lang="en-US" sz="1599">
                <a:solidFill>
                  <a:srgbClr val="FFFFFF"/>
                </a:solidFill>
                <a:latin typeface="Arimo"/>
              </a:rPr>
              <a:t>Chuẩn hóa dữ liệu</a:t>
            </a:r>
          </a:p>
        </p:txBody>
      </p:sp>
      <p:sp>
        <p:nvSpPr>
          <p:cNvPr name="TextBox 12" id="12"/>
          <p:cNvSpPr txBox="true"/>
          <p:nvPr/>
        </p:nvSpPr>
        <p:spPr>
          <a:xfrm rot="0">
            <a:off x="5786799" y="2355325"/>
            <a:ext cx="1569690" cy="283210"/>
          </a:xfrm>
          <a:prstGeom prst="rect">
            <a:avLst/>
          </a:prstGeom>
        </p:spPr>
        <p:txBody>
          <a:bodyPr anchor="t" rtlCol="false" tIns="0" lIns="0" bIns="0" rIns="0">
            <a:spAutoFit/>
          </a:bodyPr>
          <a:lstStyle/>
          <a:p>
            <a:pPr algn="ctr" marL="0" indent="0" lvl="0">
              <a:lnSpc>
                <a:spcPts val="2239"/>
              </a:lnSpc>
              <a:spcBef>
                <a:spcPct val="0"/>
              </a:spcBef>
            </a:pPr>
            <a:r>
              <a:rPr lang="en-US" sz="1599">
                <a:solidFill>
                  <a:srgbClr val="FFFFFF"/>
                </a:solidFill>
                <a:latin typeface="Arimo"/>
              </a:rPr>
              <a:t>Thiết lập mô hình</a:t>
            </a:r>
          </a:p>
        </p:txBody>
      </p:sp>
      <p:sp>
        <p:nvSpPr>
          <p:cNvPr name="TextBox 13" id="13"/>
          <p:cNvSpPr txBox="true"/>
          <p:nvPr/>
        </p:nvSpPr>
        <p:spPr>
          <a:xfrm rot="0">
            <a:off x="6314480" y="4417092"/>
            <a:ext cx="734020" cy="283210"/>
          </a:xfrm>
          <a:prstGeom prst="rect">
            <a:avLst/>
          </a:prstGeom>
        </p:spPr>
        <p:txBody>
          <a:bodyPr anchor="t" rtlCol="false" tIns="0" lIns="0" bIns="0" rIns="0">
            <a:spAutoFit/>
          </a:bodyPr>
          <a:lstStyle/>
          <a:p>
            <a:pPr algn="ctr" marL="0" indent="0" lvl="0">
              <a:lnSpc>
                <a:spcPts val="2239"/>
              </a:lnSpc>
              <a:spcBef>
                <a:spcPct val="0"/>
              </a:spcBef>
            </a:pPr>
            <a:r>
              <a:rPr lang="en-US" sz="1599">
                <a:solidFill>
                  <a:srgbClr val="FFFFFF"/>
                </a:solidFill>
                <a:latin typeface="Arimo"/>
              </a:rPr>
              <a:t>Training</a:t>
            </a:r>
          </a:p>
        </p:txBody>
      </p:sp>
      <p:sp>
        <p:nvSpPr>
          <p:cNvPr name="TextBox 14" id="14"/>
          <p:cNvSpPr txBox="true"/>
          <p:nvPr/>
        </p:nvSpPr>
        <p:spPr>
          <a:xfrm rot="0">
            <a:off x="134009" y="4417092"/>
            <a:ext cx="1920032" cy="283210"/>
          </a:xfrm>
          <a:prstGeom prst="rect">
            <a:avLst/>
          </a:prstGeom>
        </p:spPr>
        <p:txBody>
          <a:bodyPr anchor="t" rtlCol="false" tIns="0" lIns="0" bIns="0" rIns="0">
            <a:spAutoFit/>
          </a:bodyPr>
          <a:lstStyle/>
          <a:p>
            <a:pPr algn="ctr" marL="0" indent="0" lvl="0">
              <a:lnSpc>
                <a:spcPts val="2239"/>
              </a:lnSpc>
              <a:spcBef>
                <a:spcPct val="0"/>
              </a:spcBef>
            </a:pPr>
            <a:r>
              <a:rPr lang="en-US" sz="1599">
                <a:solidFill>
                  <a:srgbClr val="FFFFFF"/>
                </a:solidFill>
                <a:latin typeface="Arimo"/>
              </a:rPr>
              <a:t>Đánh giá và nhận xét</a:t>
            </a:r>
          </a:p>
        </p:txBody>
      </p:sp>
      <p:sp>
        <p:nvSpPr>
          <p:cNvPr name="TextBox 15" id="15"/>
          <p:cNvSpPr txBox="true"/>
          <p:nvPr/>
        </p:nvSpPr>
        <p:spPr>
          <a:xfrm rot="0">
            <a:off x="3137304" y="4436155"/>
            <a:ext cx="1942951" cy="283210"/>
          </a:xfrm>
          <a:prstGeom prst="rect">
            <a:avLst/>
          </a:prstGeom>
        </p:spPr>
        <p:txBody>
          <a:bodyPr anchor="t" rtlCol="false" tIns="0" lIns="0" bIns="0" rIns="0">
            <a:spAutoFit/>
          </a:bodyPr>
          <a:lstStyle/>
          <a:p>
            <a:pPr algn="ctr" marL="0" indent="0" lvl="0">
              <a:lnSpc>
                <a:spcPts val="2239"/>
              </a:lnSpc>
              <a:spcBef>
                <a:spcPct val="0"/>
              </a:spcBef>
            </a:pPr>
            <a:r>
              <a:rPr lang="en-US" sz="1599">
                <a:solidFill>
                  <a:srgbClr val="FFFFFF"/>
                </a:solidFill>
                <a:latin typeface="Arimo"/>
              </a:rPr>
              <a:t>Thử nghiệm  mô hình</a:t>
            </a:r>
          </a:p>
        </p:txBody>
      </p:sp>
      <p:pic>
        <p:nvPicPr>
          <p:cNvPr name="Picture 16" id="1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4694439" y="2385731"/>
            <a:ext cx="879238" cy="240691"/>
          </a:xfrm>
          <a:prstGeom prst="rect">
            <a:avLst/>
          </a:prstGeom>
        </p:spPr>
      </p:pic>
      <p:pic>
        <p:nvPicPr>
          <p:cNvPr name="Picture 17" id="1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5400000">
            <a:off x="6045515" y="3390943"/>
            <a:ext cx="1448891" cy="396634"/>
          </a:xfrm>
          <a:prstGeom prst="rect">
            <a:avLst/>
          </a:prstGeom>
        </p:spPr>
      </p:pic>
      <p:pic>
        <p:nvPicPr>
          <p:cNvPr name="Picture 18" id="1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10800000">
            <a:off x="5299572" y="4478674"/>
            <a:ext cx="879238" cy="240691"/>
          </a:xfrm>
          <a:prstGeom prst="rect">
            <a:avLst/>
          </a:prstGeom>
        </p:spPr>
      </p:pic>
      <p:pic>
        <p:nvPicPr>
          <p:cNvPr name="Picture 19" id="19"/>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10800000">
            <a:off x="2124716" y="4459611"/>
            <a:ext cx="879238" cy="240691"/>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035044" y="3876846"/>
            <a:ext cx="3705820" cy="3199805"/>
          </a:xfrm>
          <a:prstGeom prst="rect">
            <a:avLst/>
          </a:prstGeom>
        </p:spPr>
      </p:pic>
      <p:pic>
        <p:nvPicPr>
          <p:cNvPr name="Picture 3" id="3"/>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793315" y="3876846"/>
            <a:ext cx="3705820" cy="3199805"/>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888523" y="1225739"/>
            <a:ext cx="8508523" cy="4489261"/>
          </a:xfrm>
          <a:prstGeom prst="rect">
            <a:avLst/>
          </a:prstGeom>
        </p:spPr>
      </p:pic>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942661" y="2105573"/>
            <a:ext cx="3705820" cy="3199805"/>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179877" y="4345436"/>
            <a:ext cx="3705820" cy="3199805"/>
          </a:xfrm>
          <a:prstGeom prst="rect">
            <a:avLst/>
          </a:prstGeom>
        </p:spPr>
      </p:pic>
      <p:pic>
        <p:nvPicPr>
          <p:cNvPr name="Picture 7" id="7"/>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124732" y="4345436"/>
            <a:ext cx="3705820" cy="3199805"/>
          </a:xfrm>
          <a:prstGeom prst="rect">
            <a:avLst/>
          </a:prstGeom>
        </p:spPr>
      </p:pic>
      <p:pic>
        <p:nvPicPr>
          <p:cNvPr name="Picture 8" id="8"/>
          <p:cNvPicPr>
            <a:picLocks noChangeAspect="true"/>
          </p:cNvPicPr>
          <p:nvPr/>
        </p:nvPicPr>
        <p:blipFill>
          <a:blip r:embed="rId6"/>
          <a:srcRect l="0" t="0" r="0" b="0"/>
          <a:stretch>
            <a:fillRect/>
          </a:stretch>
        </p:blipFill>
        <p:spPr>
          <a:xfrm flipH="false" flipV="false" rot="0">
            <a:off x="1912505" y="1511700"/>
            <a:ext cx="4608732" cy="2691601"/>
          </a:xfrm>
          <a:prstGeom prst="rect">
            <a:avLst/>
          </a:prstGeom>
        </p:spPr>
      </p:pic>
      <p:pic>
        <p:nvPicPr>
          <p:cNvPr name="Picture 9" id="9"/>
          <p:cNvPicPr>
            <a:picLocks noChangeAspect="true"/>
          </p:cNvPicPr>
          <p:nvPr/>
        </p:nvPicPr>
        <p:blipFill>
          <a:blip r:embed="rId7"/>
          <a:srcRect l="0" t="0" r="0" b="0"/>
          <a:stretch>
            <a:fillRect/>
          </a:stretch>
        </p:blipFill>
        <p:spPr>
          <a:xfrm flipH="false" flipV="false" rot="0">
            <a:off x="1582698" y="4345436"/>
            <a:ext cx="5268346" cy="1227315"/>
          </a:xfrm>
          <a:prstGeom prst="rect">
            <a:avLst/>
          </a:prstGeom>
        </p:spPr>
      </p:pic>
      <p:sp>
        <p:nvSpPr>
          <p:cNvPr name="TextBox 10" id="10"/>
          <p:cNvSpPr txBox="true"/>
          <p:nvPr/>
        </p:nvSpPr>
        <p:spPr>
          <a:xfrm rot="0">
            <a:off x="365083" y="283210"/>
            <a:ext cx="6860977" cy="500380"/>
          </a:xfrm>
          <a:prstGeom prst="rect">
            <a:avLst/>
          </a:prstGeom>
        </p:spPr>
        <p:txBody>
          <a:bodyPr anchor="t" rtlCol="false" tIns="0" lIns="0" bIns="0" rIns="0">
            <a:spAutoFit/>
          </a:bodyPr>
          <a:lstStyle/>
          <a:p>
            <a:pPr algn="ctr">
              <a:lnSpc>
                <a:spcPts val="3919"/>
              </a:lnSpc>
            </a:pPr>
            <a:r>
              <a:rPr lang="en-US" sz="2799" spc="867">
                <a:solidFill>
                  <a:srgbClr val="26499E"/>
                </a:solidFill>
                <a:latin typeface="Arimo Bold"/>
              </a:rPr>
              <a:t>LẤY/CHIA DỮ LIỆU</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035044" y="3876846"/>
            <a:ext cx="3705820" cy="3199805"/>
          </a:xfrm>
          <a:prstGeom prst="rect">
            <a:avLst/>
          </a:prstGeom>
        </p:spPr>
      </p:pic>
      <p:pic>
        <p:nvPicPr>
          <p:cNvPr name="Picture 3" id="3"/>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793315" y="3876846"/>
            <a:ext cx="3705820" cy="3199805"/>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888523" y="1225739"/>
            <a:ext cx="8508523" cy="4489261"/>
          </a:xfrm>
          <a:prstGeom prst="rect">
            <a:avLst/>
          </a:prstGeom>
        </p:spPr>
      </p:pic>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942661" y="2105573"/>
            <a:ext cx="3705820" cy="3199805"/>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179877" y="4345436"/>
            <a:ext cx="3705820" cy="3199805"/>
          </a:xfrm>
          <a:prstGeom prst="rect">
            <a:avLst/>
          </a:prstGeom>
        </p:spPr>
      </p:pic>
      <p:pic>
        <p:nvPicPr>
          <p:cNvPr name="Picture 7" id="7"/>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124732" y="4345436"/>
            <a:ext cx="3705820" cy="3199805"/>
          </a:xfrm>
          <a:prstGeom prst="rect">
            <a:avLst/>
          </a:prstGeom>
        </p:spPr>
      </p:pic>
      <p:pic>
        <p:nvPicPr>
          <p:cNvPr name="Picture 8" id="8"/>
          <p:cNvPicPr>
            <a:picLocks noChangeAspect="true"/>
          </p:cNvPicPr>
          <p:nvPr/>
        </p:nvPicPr>
        <p:blipFill>
          <a:blip r:embed="rId6"/>
          <a:srcRect l="0" t="0" r="0" b="0"/>
          <a:stretch>
            <a:fillRect/>
          </a:stretch>
        </p:blipFill>
        <p:spPr>
          <a:xfrm flipH="false" flipV="false" rot="0">
            <a:off x="431447" y="1674211"/>
            <a:ext cx="6794612" cy="3592317"/>
          </a:xfrm>
          <a:prstGeom prst="rect">
            <a:avLst/>
          </a:prstGeom>
        </p:spPr>
      </p:pic>
      <p:sp>
        <p:nvSpPr>
          <p:cNvPr name="TextBox 9" id="9"/>
          <p:cNvSpPr txBox="true"/>
          <p:nvPr/>
        </p:nvSpPr>
        <p:spPr>
          <a:xfrm rot="0">
            <a:off x="365083" y="283210"/>
            <a:ext cx="6860977" cy="500380"/>
          </a:xfrm>
          <a:prstGeom prst="rect">
            <a:avLst/>
          </a:prstGeom>
        </p:spPr>
        <p:txBody>
          <a:bodyPr anchor="t" rtlCol="false" tIns="0" lIns="0" bIns="0" rIns="0">
            <a:spAutoFit/>
          </a:bodyPr>
          <a:lstStyle/>
          <a:p>
            <a:pPr algn="ctr">
              <a:lnSpc>
                <a:spcPts val="3919"/>
              </a:lnSpc>
            </a:pPr>
            <a:r>
              <a:rPr lang="en-US" sz="2799" spc="867">
                <a:solidFill>
                  <a:srgbClr val="26499E"/>
                </a:solidFill>
                <a:latin typeface="Arimo Bold"/>
              </a:rPr>
              <a:t>CHUẨN HÓA DỮ LIỆU</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035044" y="3876846"/>
            <a:ext cx="3705820" cy="3199805"/>
          </a:xfrm>
          <a:prstGeom prst="rect">
            <a:avLst/>
          </a:prstGeom>
        </p:spPr>
      </p:pic>
      <p:pic>
        <p:nvPicPr>
          <p:cNvPr name="Picture 3" id="3"/>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793315" y="3876846"/>
            <a:ext cx="3705820" cy="3199805"/>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888523" y="1225739"/>
            <a:ext cx="8508523" cy="4489261"/>
          </a:xfrm>
          <a:prstGeom prst="rect">
            <a:avLst/>
          </a:prstGeom>
        </p:spPr>
      </p:pic>
      <p:pic>
        <p:nvPicPr>
          <p:cNvPr name="Picture 5" id="5"/>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942661" y="2105573"/>
            <a:ext cx="3705820" cy="3199805"/>
          </a:xfrm>
          <a:prstGeom prst="rect">
            <a:avLst/>
          </a:prstGeom>
        </p:spPr>
      </p:pic>
      <p:pic>
        <p:nvPicPr>
          <p:cNvPr name="Picture 6" id="6"/>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179877" y="4345436"/>
            <a:ext cx="3705820" cy="3199805"/>
          </a:xfrm>
          <a:prstGeom prst="rect">
            <a:avLst/>
          </a:prstGeom>
        </p:spPr>
      </p:pic>
      <p:pic>
        <p:nvPicPr>
          <p:cNvPr name="Picture 7" id="7"/>
          <p:cNvPicPr>
            <a:picLocks noChangeAspect="true"/>
          </p:cNvPicPr>
          <p:nvPr/>
        </p:nvPicPr>
        <p:blipFill>
          <a:blip r:embed="rId2">
            <a:alphaModFix amt="17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124732" y="4345436"/>
            <a:ext cx="3705820" cy="3199805"/>
          </a:xfrm>
          <a:prstGeom prst="rect">
            <a:avLst/>
          </a:prstGeom>
        </p:spPr>
      </p:pic>
      <p:pic>
        <p:nvPicPr>
          <p:cNvPr name="Picture 8" id="8"/>
          <p:cNvPicPr>
            <a:picLocks noChangeAspect="true"/>
          </p:cNvPicPr>
          <p:nvPr/>
        </p:nvPicPr>
        <p:blipFill>
          <a:blip r:embed="rId6"/>
          <a:srcRect l="0" t="0" r="0" b="0"/>
          <a:stretch>
            <a:fillRect/>
          </a:stretch>
        </p:blipFill>
        <p:spPr>
          <a:xfrm flipH="false" flipV="false" rot="0">
            <a:off x="1525943" y="1275388"/>
            <a:ext cx="4617589" cy="4389962"/>
          </a:xfrm>
          <a:prstGeom prst="rect">
            <a:avLst/>
          </a:prstGeom>
        </p:spPr>
      </p:pic>
      <p:sp>
        <p:nvSpPr>
          <p:cNvPr name="TextBox 9" id="9"/>
          <p:cNvSpPr txBox="true"/>
          <p:nvPr/>
        </p:nvSpPr>
        <p:spPr>
          <a:xfrm rot="0">
            <a:off x="365083" y="283210"/>
            <a:ext cx="6860977" cy="500380"/>
          </a:xfrm>
          <a:prstGeom prst="rect">
            <a:avLst/>
          </a:prstGeom>
        </p:spPr>
        <p:txBody>
          <a:bodyPr anchor="t" rtlCol="false" tIns="0" lIns="0" bIns="0" rIns="0">
            <a:spAutoFit/>
          </a:bodyPr>
          <a:lstStyle/>
          <a:p>
            <a:pPr algn="ctr">
              <a:lnSpc>
                <a:spcPts val="3919"/>
              </a:lnSpc>
            </a:pPr>
            <a:r>
              <a:rPr lang="en-US" sz="2799" spc="867">
                <a:solidFill>
                  <a:srgbClr val="26499E"/>
                </a:solidFill>
                <a:latin typeface="Arimo Bold"/>
              </a:rPr>
              <a:t>THIẾT LẬP MÔ HÌNH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DAFdRkJ1Fyc</dc:identifier>
  <dcterms:modified xsi:type="dcterms:W3CDTF">2011-08-01T06:04:30Z</dcterms:modified>
  <cp:revision>1</cp:revision>
  <dc:title>MẠNG VGG16</dc:title>
</cp:coreProperties>
</file>