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8.doc"/>
  <Override ContentType="application/msword" PartName="/ppt/embeddings/Microsoft_Office_Word_97_-_2003_Document3.doc"/>
  <Override ContentType="application/msword" PartName="/ppt/embeddings/Microsoft_Office_Word_97_-_2003_Document2.doc"/>
  <Override ContentType="application/msword" PartName="/ppt/embeddings/Microsoft_Office_Word_97_-_2003_Document1.doc"/>
  <Override ContentType="application/msword" PartName="/ppt/embeddings/Microsoft_Office_Word_97_-_2003_Document4.doc"/>
  <Override ContentType="application/msword" PartName="/ppt/embeddings/Microsoft_Office_Word_97_-_2003_Document7.doc"/>
  <Override ContentType="application/msword" PartName="/ppt/embeddings/Microsoft_Office_Word_97_-_2003_Document6.doc"/>
  <Override ContentType="application/msword" PartName="/ppt/embeddings/Microsoft_Office_Word_97_-_2003_Document5.doc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9.bin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0.bin"/>
  <Override ContentType="application/vnd.openxmlformats-officedocument.oleObject" PartName="/ppt/embeddings/oleObject1.bin"/>
  <Override ContentType="application/vnd.openxmlformats-officedocument.oleObject" PartName="/ppt/embeddings/oleObject8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623050" cy="981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h1SgQBgZTs/jVVTOBOh+0KaK58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10.vml.rels><?xml version="1.0" encoding="UTF-8" standalone="yes"?>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2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8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4.png"/><Relationship Id="rId3" Type="http://schemas.openxmlformats.org/officeDocument/2006/relationships/image" Target="../media/image18.png"/><Relationship Id="rId4" Type="http://schemas.openxmlformats.org/officeDocument/2006/relationships/image" Target="../media/image18.png"/><Relationship Id="rId5" Type="http://schemas.openxmlformats.org/officeDocument/2006/relationships/image" Target="../media/image18.png"/><Relationship Id="rId6" Type="http://schemas.openxmlformats.org/officeDocument/2006/relationships/image" Target="../media/image18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9.v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1262" y="0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18625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1262" y="9318625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4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61987" y="4659312"/>
            <a:ext cx="5299075" cy="44164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858837" y="735012"/>
            <a:ext cx="4906962" cy="3679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1" name="Google Shape;71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2" name="Google Shape;72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73" name="Google Shape;73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74" name="Google Shape;74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0" name="Google Shape;80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86" name="Google Shape;86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4" name="Google Shape;24;p37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25" name="Google Shape;25;p3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0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9" name="Google Shape;49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55" name="Google Shape;55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6" name="Google Shape;56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3.png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3.bin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5.bin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oleObject6.bin"/><Relationship Id="rId5" Type="http://schemas.openxmlformats.org/officeDocument/2006/relationships/oleObject" Target="../embeddings/oleObject6.bin"/><Relationship Id="rId6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Office_Word_97_-_2003_Document3.doc"/><Relationship Id="rId10" Type="http://schemas.openxmlformats.org/officeDocument/2006/relationships/oleObject" Target="../embeddings/Microsoft_Office_Word_97_-_2003_Document3.doc"/><Relationship Id="rId13" Type="http://schemas.openxmlformats.org/officeDocument/2006/relationships/oleObject" Target="../embeddings/Microsoft_Office_Word_97_-_2003_Document4.doc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Document1.doc"/><Relationship Id="rId9" Type="http://schemas.openxmlformats.org/officeDocument/2006/relationships/image" Target="../media/image14.png"/><Relationship Id="rId15" Type="http://schemas.openxmlformats.org/officeDocument/2006/relationships/oleObject" Target="../embeddings/Microsoft_Office_Word_97_-_2003_Document5.doc"/><Relationship Id="rId14" Type="http://schemas.openxmlformats.org/officeDocument/2006/relationships/oleObject" Target="../embeddings/Microsoft_Office_Word_97_-_2003_Document4.doc"/><Relationship Id="rId17" Type="http://schemas.openxmlformats.org/officeDocument/2006/relationships/oleObject" Target="../embeddings/Microsoft_Office_Word_97_-_2003_Document6.doc"/><Relationship Id="rId16" Type="http://schemas.openxmlformats.org/officeDocument/2006/relationships/oleObject" Target="../embeddings/Microsoft_Office_Word_97_-_2003_Document5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15.png"/><Relationship Id="rId18" Type="http://schemas.openxmlformats.org/officeDocument/2006/relationships/oleObject" Target="../embeddings/Microsoft_Office_Word_97_-_2003_Document6.doc"/><Relationship Id="rId7" Type="http://schemas.openxmlformats.org/officeDocument/2006/relationships/oleObject" Target="../embeddings/Microsoft_Office_Word_97_-_2003_Document2.doc"/><Relationship Id="rId8" Type="http://schemas.openxmlformats.org/officeDocument/2006/relationships/oleObject" Target="../embeddings/Microsoft_Office_Word_97_-_2003_Document2.doc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Document7.doc"/><Relationship Id="rId5" Type="http://schemas.openxmlformats.org/officeDocument/2006/relationships/oleObject" Target="../embeddings/Microsoft_Office_Word_97_-_2003_Document7.doc"/><Relationship Id="rId6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vmlDrawing" Target="../drawings/vmlDrawing8.v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7.bin"/><Relationship Id="rId6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9.vml"/><Relationship Id="rId4" Type="http://schemas.openxmlformats.org/officeDocument/2006/relationships/oleObject" Target="../embeddings/oleObject8.bin"/><Relationship Id="rId5" Type="http://schemas.openxmlformats.org/officeDocument/2006/relationships/oleObject" Target="../embeddings/oleObject8.bin"/><Relationship Id="rId6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10.v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9.bin"/><Relationship Id="rId6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11.vml"/><Relationship Id="rId4" Type="http://schemas.openxmlformats.org/officeDocument/2006/relationships/oleObject" Target="../embeddings/Microsoft_Office_Word_97_-_2003_Document8.doc"/><Relationship Id="rId5" Type="http://schemas.openxmlformats.org/officeDocument/2006/relationships/oleObject" Target="../embeddings/Microsoft_Office_Word_97_-_2003_Document8.doc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12.vml"/><Relationship Id="rId4" Type="http://schemas.openxmlformats.org/officeDocument/2006/relationships/oleObject" Target="../embeddings/oleObject10.bin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5" name="Google Shape;95;p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(EER) Model</a:t>
            </a:r>
            <a:endParaRPr/>
          </a:p>
        </p:txBody>
      </p:sp>
      <p:sp>
        <p:nvSpPr>
          <p:cNvPr id="96" name="Google Shape;96;p1"/>
          <p:cNvSpPr txBox="1"/>
          <p:nvPr>
            <p:ph idx="1" type="body"/>
          </p:nvPr>
        </p:nvSpPr>
        <p:spPr>
          <a:xfrm>
            <a:off x="685800" y="14478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model has been widely used but have some shortcomings.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to represent cases where an entity may have varying attributes dependent upon some property.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model has been extended into Extended Entity Relationship model which includes more semantics such as generalization, categorization and aggregation.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152400" y="241300"/>
            <a:ext cx="8839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Total Participation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is in total participation with another entity provided that all data occurrences of the entity must participate in a relationship with the other entity.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employee must be hired by a department.</a:t>
            </a:r>
            <a:endParaRPr/>
          </a:p>
        </p:txBody>
      </p:sp>
      <p:pic>
        <p:nvPicPr>
          <p:cNvPr descr="totalpart" id="175" name="Google Shape;1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3657600"/>
            <a:ext cx="44958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152400" y="2133600"/>
            <a:ext cx="5970587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Department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Department_name)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Employee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Employee_name, *Department_id)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0" y="17462"/>
            <a:ext cx="9136062" cy="1754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Partial Participation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entity is in partial participation with another entity provided that the data occurrences of the entity are not totally participate in a relationship with the other entity.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employee may be hired by a department.</a:t>
            </a:r>
            <a:endParaRPr/>
          </a:p>
        </p:txBody>
      </p:sp>
      <p:pic>
        <p:nvPicPr>
          <p:cNvPr descr="partialpart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743200"/>
            <a:ext cx="5105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1"/>
          <p:cNvSpPr txBox="1"/>
          <p:nvPr/>
        </p:nvSpPr>
        <p:spPr>
          <a:xfrm>
            <a:off x="0" y="1555750"/>
            <a:ext cx="6021387" cy="2014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Department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Department_name)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Employee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Employee_no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Employee_name, &amp;Department_id)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&amp; means that null value is allowed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12"/>
          <p:cNvSpPr txBox="1"/>
          <p:nvPr/>
        </p:nvSpPr>
        <p:spPr>
          <a:xfrm>
            <a:off x="152400" y="152400"/>
            <a:ext cx="8915400" cy="147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Weak Entity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existence of a weak entity depends on its strong entity.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hotel room must concatenate hotel name for identification.</a:t>
            </a:r>
            <a:endParaRPr/>
          </a:p>
        </p:txBody>
      </p:sp>
      <p:pic>
        <p:nvPicPr>
          <p:cNvPr descr="weak entity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419475"/>
            <a:ext cx="4876800" cy="27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/>
          <p:nvPr/>
        </p:nvSpPr>
        <p:spPr>
          <a:xfrm>
            <a:off x="152400" y="1676400"/>
            <a:ext cx="5232400" cy="152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Hotel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Hotel_name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Ranking)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Room (*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Hotel_name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Room_no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Room_size)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0" name="Google Shape;200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76200" y="304800"/>
            <a:ext cx="91440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Cardinality: N-ary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entities relate to each other in an n-ary relationship.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Employees use a wide range of different skills on each project they are associated with.</a:t>
            </a:r>
            <a:endParaRPr/>
          </a:p>
        </p:txBody>
      </p:sp>
      <p:pic>
        <p:nvPicPr>
          <p:cNvPr descr="nary"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581400"/>
            <a:ext cx="66294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 txBox="1"/>
          <p:nvPr/>
        </p:nvSpPr>
        <p:spPr>
          <a:xfrm>
            <a:off x="152400" y="1984375"/>
            <a:ext cx="5962650" cy="2074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Engineer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Employee_name)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Skill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Skill_name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Years_experience)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Project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Project_id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Start_date, End_date)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Skill_used (*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Skill_name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Project_id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14"/>
          <p:cNvSpPr txBox="1"/>
          <p:nvPr>
            <p:ph type="title"/>
          </p:nvPr>
        </p:nvSpPr>
        <p:spPr>
          <a:xfrm>
            <a:off x="-76200" y="0"/>
            <a:ext cx="9296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multiple databases integration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0" y="15382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2" name="Google Shape;212;p14"/>
          <p:cNvGraphicFramePr/>
          <p:nvPr/>
        </p:nvGraphicFramePr>
        <p:xfrm>
          <a:off x="1676400" y="1066800"/>
          <a:ext cx="6019800" cy="5867400"/>
        </p:xfrm>
        <a:graphic>
          <a:graphicData uri="http://schemas.openxmlformats.org/presentationml/2006/ole">
            <mc:AlternateContent>
              <mc:Choice Requires="v">
                <p:oleObj r:id="rId4" imgH="5867400" imgW="6019800" progId="Visio.Drawing.11" spid="_x0000_s1">
                  <p:embed/>
                </p:oleObj>
              </mc:Choice>
              <mc:Fallback>
                <p:oleObj r:id="rId5" imgH="5867400" imgW="6019800" progId="Visio.Drawing.11">
                  <p:embed/>
                  <p:pic>
                    <p:nvPicPr>
                      <p:cNvPr id="212" name="Google Shape;212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6400" y="1066800"/>
                        <a:ext cx="60198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8" name="Google Shape;218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533400" y="3810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Reverse engineering</a:t>
            </a:r>
            <a:b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relational schema into EER model</a:t>
            </a:r>
            <a:endParaRPr/>
          </a:p>
        </p:txBody>
      </p:sp>
      <p:sp>
        <p:nvSpPr>
          <p:cNvPr id="220" name="Google Shape;220;p15"/>
          <p:cNvSpPr txBox="1"/>
          <p:nvPr/>
        </p:nvSpPr>
        <p:spPr>
          <a:xfrm>
            <a:off x="1587" y="1752600"/>
            <a:ext cx="899001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 Defining each relation, key and field: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0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 The relations are preprocessed by making any necessary candidate key substitutions as follows: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b="0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relation: describing entities.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–"/>
            </a:pP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relation - Type 1 (PR1). This is a relation whose primary key does not contain a key of another relation.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–"/>
            </a:pPr>
            <a:r>
              <a:rPr b="0" i="1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relation - Type 2 (PR2). This is a relation whose primary key does contain a key of another relation.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685800" y="381000"/>
            <a:ext cx="80010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relation: </a:t>
            </a:r>
            <a:r>
              <a:rPr b="0" i="1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relation whose primary key is fully or partially formed by concatenation of primary keys of other relations</a:t>
            </a:r>
            <a:r>
              <a:rPr b="0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1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econdary relation - Type 1 (SR1). If the key of the secondary relation is formed by concatenation of primary keys of primary relations, it is of Type 1 or SR1.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–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 relation - Type 2 (SR2). Secondary relations that are not of Type 1.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 - Primary (KAP). This is an attribute in the primary key of a relation, and   is also a foreign key of another relation.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 - General (KAG). These are all the other primary key attributes in a secondary relation that are not of the KAP type.</a:t>
            </a:r>
            <a:endParaRPr b="0" i="0" sz="3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34290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imes New Roman"/>
              <a:buNone/>
            </a:pPr>
            <a:r>
              <a:t/>
            </a:r>
            <a:endParaRPr b="0" i="0" sz="3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17"/>
          <p:cNvSpPr txBox="1"/>
          <p:nvPr>
            <p:ph idx="1" type="body"/>
          </p:nvPr>
        </p:nvSpPr>
        <p:spPr>
          <a:xfrm>
            <a:off x="685800" y="609600"/>
            <a:ext cx="8077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key attribute (FKA). This is a non-primary-key attribute of a primary relation that is a foreign key.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Nonkey attribute (NKA). The rest of the non-primary-key attribute.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t/>
            </a:r>
            <a:endParaRPr b="1" i="1" sz="3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b="1" i="1" lang="en-US" sz="3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 Map each PR1 into entity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Type 1 primary relation (PR1), define a corresponding entity type and identify it by the primary key. Its nonkey attributes map to the attributes of the entity types with the corresponding domains.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0" name="Google Shape;240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18"/>
          <p:cNvSpPr txBox="1"/>
          <p:nvPr>
            <p:ph type="title"/>
          </p:nvPr>
        </p:nvSpPr>
        <p:spPr>
          <a:xfrm>
            <a:off x="609600" y="381000"/>
            <a:ext cx="784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1" i="1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 Map each PR2 into a subclass entity or weak entity</a:t>
            </a:r>
            <a:endParaRPr/>
          </a:p>
        </p:txBody>
      </p:sp>
      <p:graphicFrame>
        <p:nvGraphicFramePr>
          <p:cNvPr id="242" name="Google Shape;242;p18"/>
          <p:cNvGraphicFramePr/>
          <p:nvPr/>
        </p:nvGraphicFramePr>
        <p:xfrm>
          <a:off x="304800" y="1371600"/>
          <a:ext cx="4189412" cy="4572000"/>
        </p:xfrm>
        <a:graphic>
          <a:graphicData uri="http://schemas.openxmlformats.org/presentationml/2006/ole">
            <mc:AlternateContent>
              <mc:Choice Requires="v">
                <p:oleObj r:id="rId4" imgH="4572000" imgW="4189412" progId="Visio.Drawing.11" spid="_x0000_s1">
                  <p:embed/>
                </p:oleObj>
              </mc:Choice>
              <mc:Fallback>
                <p:oleObj r:id="rId5" imgH="4572000" imgW="4189412" progId="Visio.Drawing.11">
                  <p:embed/>
                  <p:pic>
                    <p:nvPicPr>
                      <p:cNvPr id="242" name="Google Shape;242;p1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1371600"/>
                        <a:ext cx="4189412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Google Shape;243;p18"/>
          <p:cNvGraphicFramePr/>
          <p:nvPr/>
        </p:nvGraphicFramePr>
        <p:xfrm>
          <a:off x="4648200" y="1371600"/>
          <a:ext cx="4267200" cy="4419600"/>
        </p:xfrm>
        <a:graphic>
          <a:graphicData uri="http://schemas.openxmlformats.org/presentationml/2006/ole">
            <mc:AlternateContent>
              <mc:Choice Requires="v">
                <p:oleObj r:id="rId7" imgH="4419600" imgW="4267200" progId="Visio.Drawing.6" spid="_x0000_s2">
                  <p:embed/>
                </p:oleObj>
              </mc:Choice>
              <mc:Fallback>
                <p:oleObj r:id="rId8" imgH="4419600" imgW="4267200" progId="Visio.Drawing.6">
                  <p:embed/>
                  <p:pic>
                    <p:nvPicPr>
                      <p:cNvPr id="243" name="Google Shape;243;p18"/>
                      <p:cNvPicPr preferRelativeResize="0"/>
                      <p:nvPr>
                        <p:ph idx="2" type="body"/>
                      </p:nvPr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648200" y="1371600"/>
                        <a:ext cx="4267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49" name="Google Shape;24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9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Times New Roman"/>
              <a:buNone/>
            </a:pPr>
            <a:r>
              <a:rPr b="1" i="1" lang="en-US" sz="3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 Map SR1 into binary/n-ary relationship</a:t>
            </a:r>
            <a:endParaRPr/>
          </a:p>
        </p:txBody>
      </p:sp>
      <p:graphicFrame>
        <p:nvGraphicFramePr>
          <p:cNvPr id="251" name="Google Shape;251;p19"/>
          <p:cNvGraphicFramePr/>
          <p:nvPr/>
        </p:nvGraphicFramePr>
        <p:xfrm>
          <a:off x="152400" y="1295400"/>
          <a:ext cx="8686800" cy="4883150"/>
        </p:xfrm>
        <a:graphic>
          <a:graphicData uri="http://schemas.openxmlformats.org/presentationml/2006/ole">
            <mc:AlternateContent>
              <mc:Choice Requires="v">
                <p:oleObj r:id="rId4" imgH="4883150" imgW="8686800" progId="Visio.Drawing.6" spid="_x0000_s1">
                  <p:embed/>
                </p:oleObj>
              </mc:Choice>
              <mc:Fallback>
                <p:oleObj r:id="rId5" imgH="4883150" imgW="8686800" progId="Visio.Drawing.6">
                  <p:embed/>
                  <p:pic>
                    <p:nvPicPr>
                      <p:cNvPr id="251" name="Google Shape;251;p1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1295400"/>
                        <a:ext cx="8686800" cy="488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52400" y="134937"/>
            <a:ext cx="8839200" cy="3465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Cardinality: One-to-one relationship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one-to-one relationship between set A and set B is defined as: For all a in A, there exists at most one b in B such that a and b are related, and vice versa.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president leads a nation.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President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President_name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Race, *Nation_name)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Nation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Nation_name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Nation_size)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underlined are primary keys and "*" prefixed are foreign keys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model</a:t>
            </a:r>
            <a:endParaRPr/>
          </a:p>
        </p:txBody>
      </p:sp>
      <p:pic>
        <p:nvPicPr>
          <p:cNvPr descr="1-to-1"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3200400"/>
            <a:ext cx="51054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8" name="Google Shape;258;p20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1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 Map SR2 into binary/n-ary relationship</a:t>
            </a:r>
            <a:endParaRPr/>
          </a:p>
        </p:txBody>
      </p:sp>
      <p:graphicFrame>
        <p:nvGraphicFramePr>
          <p:cNvPr id="259" name="Google Shape;259;p20"/>
          <p:cNvGraphicFramePr/>
          <p:nvPr/>
        </p:nvGraphicFramePr>
        <p:xfrm>
          <a:off x="101600" y="1582737"/>
          <a:ext cx="8897937" cy="4284662"/>
        </p:xfrm>
        <a:graphic>
          <a:graphicData uri="http://schemas.openxmlformats.org/presentationml/2006/ole">
            <mc:AlternateContent>
              <mc:Choice Requires="v">
                <p:oleObj r:id="rId4" imgH="4284662" imgW="8897937" progId="Visio.Drawing.11" spid="_x0000_s1">
                  <p:embed/>
                </p:oleObj>
              </mc:Choice>
              <mc:Fallback>
                <p:oleObj r:id="rId5" imgH="4284662" imgW="8897937" progId="Visio.Drawing.11">
                  <p:embed/>
                  <p:pic>
                    <p:nvPicPr>
                      <p:cNvPr id="259" name="Google Shape;259;p20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01600" y="1582737"/>
                        <a:ext cx="8897937" cy="428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0" y="228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 Map each FKA into relationship</a:t>
            </a:r>
            <a:endParaRPr/>
          </a:p>
        </p:txBody>
      </p:sp>
      <p:graphicFrame>
        <p:nvGraphicFramePr>
          <p:cNvPr id="267" name="Google Shape;267;p21"/>
          <p:cNvGraphicFramePr/>
          <p:nvPr/>
        </p:nvGraphicFramePr>
        <p:xfrm>
          <a:off x="152400" y="1295400"/>
          <a:ext cx="8763000" cy="4953000"/>
        </p:xfrm>
        <a:graphic>
          <a:graphicData uri="http://schemas.openxmlformats.org/presentationml/2006/ole">
            <mc:AlternateContent>
              <mc:Choice Requires="v">
                <p:oleObj r:id="rId4" imgH="4953000" imgW="8763000" progId="Visio.Drawing.6" spid="_x0000_s1">
                  <p:embed/>
                </p:oleObj>
              </mc:Choice>
              <mc:Fallback>
                <p:oleObj r:id="rId5" imgH="4953000" imgW="8763000" progId="Visio.Drawing.6">
                  <p:embed/>
                  <p:pic>
                    <p:nvPicPr>
                      <p:cNvPr id="267" name="Google Shape;267;p2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1295400"/>
                        <a:ext cx="87630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3" name="Google Shape;273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22"/>
          <p:cNvSpPr txBox="1"/>
          <p:nvPr>
            <p:ph type="title"/>
          </p:nvPr>
        </p:nvSpPr>
        <p:spPr>
          <a:xfrm>
            <a:off x="228600" y="304800"/>
            <a:ext cx="9142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 Map  inclusion dependency into semantic</a:t>
            </a:r>
            <a:endParaRPr/>
          </a:p>
        </p:txBody>
      </p:sp>
      <p:sp>
        <p:nvSpPr>
          <p:cNvPr id="275" name="Google Shape;275;p22"/>
          <p:cNvSpPr txBox="1"/>
          <p:nvPr>
            <p:ph idx="1" type="body"/>
          </p:nvPr>
        </p:nvSpPr>
        <p:spPr>
          <a:xfrm>
            <a:off x="76200" y="609600"/>
            <a:ext cx="9066212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IDs have been derived between two relations, relation A with a as primary key and b’ as foreign key, relation B with b as primary key and a’ as foreign key, 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1. Given ID: a’      a, then entity A is in 1:n relationship with entity B.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2. Given ID: a’   a, and b’    b, then entity A is in 1:1 relationship with entity B.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3. Given ID: a’   a, and b’    b, and a’b’ is a composite key, then entity A is in m:n relationship with entity B.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8 Draw EER model.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the derived EER model as a result of above steps.</a:t>
            </a:r>
            <a:endParaRPr/>
          </a:p>
        </p:txBody>
      </p:sp>
      <p:graphicFrame>
        <p:nvGraphicFramePr>
          <p:cNvPr id="276" name="Google Shape;276;p22"/>
          <p:cNvGraphicFramePr/>
          <p:nvPr/>
        </p:nvGraphicFramePr>
        <p:xfrm>
          <a:off x="4448175" y="3246437"/>
          <a:ext cx="228600" cy="392112"/>
        </p:xfrm>
        <a:graphic>
          <a:graphicData uri="http://schemas.openxmlformats.org/presentationml/2006/ole">
            <mc:AlternateContent>
              <mc:Choice Requires="v">
                <p:oleObj r:id="rId4" imgH="392112" imgW="228600" progId="Word.Document.8" spid="_x0000_s1">
                  <p:embed/>
                </p:oleObj>
              </mc:Choice>
              <mc:Fallback>
                <p:oleObj r:id="rId5" imgH="392112" imgW="228600" progId="Word.Document.8">
                  <p:embed/>
                  <p:pic>
                    <p:nvPicPr>
                      <p:cNvPr id="276" name="Google Shape;276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48175" y="3246437"/>
                        <a:ext cx="2286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" name="Google Shape;277;p22"/>
          <p:cNvGraphicFramePr/>
          <p:nvPr/>
        </p:nvGraphicFramePr>
        <p:xfrm>
          <a:off x="2819400" y="2209800"/>
          <a:ext cx="457200" cy="728662"/>
        </p:xfrm>
        <a:graphic>
          <a:graphicData uri="http://schemas.openxmlformats.org/presentationml/2006/ole">
            <mc:AlternateContent>
              <mc:Choice Requires="v">
                <p:oleObj r:id="rId7" imgH="728662" imgW="457200" progId="Word.Document.8" spid="_x0000_s2">
                  <p:embed/>
                </p:oleObj>
              </mc:Choice>
              <mc:Fallback>
                <p:oleObj r:id="rId8" imgH="728662" imgW="457200" progId="Word.Document.8">
                  <p:embed/>
                  <p:pic>
                    <p:nvPicPr>
                      <p:cNvPr id="277" name="Google Shape;277;p22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19400" y="2209800"/>
                        <a:ext cx="45720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" name="Google Shape;278;p22"/>
          <p:cNvGraphicFramePr/>
          <p:nvPr/>
        </p:nvGraphicFramePr>
        <p:xfrm>
          <a:off x="2667000" y="3081337"/>
          <a:ext cx="525462" cy="728662"/>
        </p:xfrm>
        <a:graphic>
          <a:graphicData uri="http://schemas.openxmlformats.org/presentationml/2006/ole">
            <mc:AlternateContent>
              <mc:Choice Requires="v">
                <p:oleObj r:id="rId10" imgH="728662" imgW="525462" progId="Word.Document.8" spid="_x0000_s3">
                  <p:embed/>
                </p:oleObj>
              </mc:Choice>
              <mc:Fallback>
                <p:oleObj r:id="rId11" imgH="728662" imgW="525462" progId="Word.Document.8">
                  <p:embed/>
                  <p:pic>
                    <p:nvPicPr>
                      <p:cNvPr id="278" name="Google Shape;278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667000" y="3081337"/>
                        <a:ext cx="525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" name="Google Shape;279;p22"/>
          <p:cNvGraphicFramePr/>
          <p:nvPr/>
        </p:nvGraphicFramePr>
        <p:xfrm>
          <a:off x="4046537" y="3081337"/>
          <a:ext cx="525462" cy="728662"/>
        </p:xfrm>
        <a:graphic>
          <a:graphicData uri="http://schemas.openxmlformats.org/presentationml/2006/ole">
            <mc:AlternateContent>
              <mc:Choice Requires="v">
                <p:oleObj r:id="rId13" imgH="728662" imgW="525462" progId="Word.Document.8" spid="_x0000_s4">
                  <p:embed/>
                </p:oleObj>
              </mc:Choice>
              <mc:Fallback>
                <p:oleObj r:id="rId14" imgH="728662" imgW="525462" progId="Word.Document.8">
                  <p:embed/>
                  <p:pic>
                    <p:nvPicPr>
                      <p:cNvPr id="279" name="Google Shape;279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046537" y="3081337"/>
                        <a:ext cx="525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" name="Google Shape;280;p22"/>
          <p:cNvGraphicFramePr/>
          <p:nvPr/>
        </p:nvGraphicFramePr>
        <p:xfrm>
          <a:off x="2743200" y="3886200"/>
          <a:ext cx="525462" cy="728662"/>
        </p:xfrm>
        <a:graphic>
          <a:graphicData uri="http://schemas.openxmlformats.org/presentationml/2006/ole">
            <mc:AlternateContent>
              <mc:Choice Requires="v">
                <p:oleObj r:id="rId15" imgH="728662" imgW="525462" progId="Word.Document.8" spid="_x0000_s5">
                  <p:embed/>
                </p:oleObj>
              </mc:Choice>
              <mc:Fallback>
                <p:oleObj r:id="rId16" imgH="728662" imgW="525462" progId="Word.Document.8">
                  <p:embed/>
                  <p:pic>
                    <p:nvPicPr>
                      <p:cNvPr id="280" name="Google Shape;280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743200" y="3886200"/>
                        <a:ext cx="525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Google Shape;281;p22"/>
          <p:cNvGraphicFramePr/>
          <p:nvPr/>
        </p:nvGraphicFramePr>
        <p:xfrm>
          <a:off x="4038600" y="3886200"/>
          <a:ext cx="525462" cy="728662"/>
        </p:xfrm>
        <a:graphic>
          <a:graphicData uri="http://schemas.openxmlformats.org/presentationml/2006/ole">
            <mc:AlternateContent>
              <mc:Choice Requires="v">
                <p:oleObj r:id="rId17" imgH="728662" imgW="525462" progId="Word.Document.8" spid="_x0000_s6">
                  <p:embed/>
                </p:oleObj>
              </mc:Choice>
              <mc:Fallback>
                <p:oleObj r:id="rId18" imgH="728662" imgW="525462" progId="Word.Document.8">
                  <p:embed/>
                  <p:pic>
                    <p:nvPicPr>
                      <p:cNvPr id="281" name="Google Shape;281;p22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038600" y="3886200"/>
                        <a:ext cx="525462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87" name="Google Shape;287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8" name="Google Shape;288;p23"/>
          <p:cNvSpPr txBox="1"/>
          <p:nvPr>
            <p:ph type="title"/>
          </p:nvPr>
        </p:nvSpPr>
        <p:spPr>
          <a:xfrm>
            <a:off x="304800" y="533400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1" lang="en-US" sz="3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university enrollment system:</a:t>
            </a:r>
            <a:endParaRPr/>
          </a:p>
        </p:txBody>
      </p:sp>
      <p:sp>
        <p:nvSpPr>
          <p:cNvPr id="289" name="Google Shape;289;p23"/>
          <p:cNvSpPr txBox="1"/>
          <p:nvPr>
            <p:ph idx="1" type="body"/>
          </p:nvPr>
        </p:nvSpPr>
        <p:spPr>
          <a:xfrm>
            <a:off x="0" y="1219200"/>
            <a:ext cx="899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Relations: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(</a:t>
            </a:r>
            <a:r>
              <a:rPr b="0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Dept#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Dept_name)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     (*</a:t>
            </a:r>
            <a:r>
              <a:rPr b="0" i="1" lang="en-US" sz="2800" u="sng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Dept#</a:t>
            </a:r>
            <a:r>
              <a:rPr b="0" i="1" lang="en-US" sz="2800" u="none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800" u="none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sng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Inst_name</a:t>
            </a:r>
            <a:r>
              <a:rPr b="0" i="0" lang="en-US" sz="2800" u="none">
                <a:solidFill>
                  <a:srgbClr val="7878D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Inst_addr)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        (</a:t>
            </a:r>
            <a:r>
              <a:rPr b="0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Course_location)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 (</a:t>
            </a:r>
            <a:r>
              <a:rPr b="0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Prer#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Prer_title, *</a:t>
            </a:r>
            <a:r>
              <a:rPr b="0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       (</a:t>
            </a:r>
            <a:r>
              <a:rPr b="0" i="0" lang="en-US" sz="28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Student#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Student_name)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     (*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Inst_name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Section#)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Grade     (*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Inst_name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Section#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Grade)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95" name="Google Shape;29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6" name="Google Shape;296;p24"/>
          <p:cNvSpPr txBox="1"/>
          <p:nvPr>
            <p:ph type="title"/>
          </p:nvPr>
        </p:nvSpPr>
        <p:spPr>
          <a:xfrm>
            <a:off x="0" y="-381000"/>
            <a:ext cx="98298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1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 and attributes classification table</a:t>
            </a:r>
            <a:endParaRPr/>
          </a:p>
        </p:txBody>
      </p:sp>
      <p:sp>
        <p:nvSpPr>
          <p:cNvPr id="297" name="Google Shape;297;p24"/>
          <p:cNvSpPr txBox="1"/>
          <p:nvPr>
            <p:ph idx="1" type="body"/>
          </p:nvPr>
        </p:nvSpPr>
        <p:spPr>
          <a:xfrm>
            <a:off x="-685800" y="685800"/>
            <a:ext cx="102870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	Rel	Primary-	        KAP	  KAG 	    FKA	   	NKA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Key_____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________ ________ ________ _________ _________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	PR1	Dept#				                          Dept_name</a:t>
            </a:r>
            <a:r>
              <a:rPr b="0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	PR2	Dept#	          Dept#	Inst_name 	            Inst_addr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Inst_name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	PR1	Course#				   	            Course_location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	PR1	Student#	                                                                      Stud_name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	PR1	Prer	                                                Course#         Prer_title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	SR2	Course#	          Course#	Section#                            Inst_name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Dept# 	          Dept#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Section#	          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Inst_name        Inst_name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	SR1 	Inst_name        Inst_name			               Grade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Course#	          Course#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Student#          Student#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Dept#	          Dept#</a:t>
            </a:r>
            <a:endParaRPr/>
          </a:p>
          <a:p>
            <a:pPr indent="-228600" lvl="3" marL="16002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Section#	          Section#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25"/>
          <p:cNvSpPr txBox="1"/>
          <p:nvPr>
            <p:ph type="title"/>
          </p:nvPr>
        </p:nvSpPr>
        <p:spPr>
          <a:xfrm>
            <a:off x="304800" y="476250"/>
            <a:ext cx="88392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2. Map each PR1 into entity</a:t>
            </a:r>
            <a:endParaRPr/>
          </a:p>
        </p:txBody>
      </p:sp>
      <p:graphicFrame>
        <p:nvGraphicFramePr>
          <p:cNvPr id="305" name="Google Shape;305;p25"/>
          <p:cNvGraphicFramePr/>
          <p:nvPr/>
        </p:nvGraphicFramePr>
        <p:xfrm>
          <a:off x="838200" y="2514600"/>
          <a:ext cx="7756525" cy="3084512"/>
        </p:xfrm>
        <a:graphic>
          <a:graphicData uri="http://schemas.openxmlformats.org/presentationml/2006/ole">
            <mc:AlternateContent>
              <mc:Choice Requires="v">
                <p:oleObj r:id="rId4" imgH="3084512" imgW="7756525" progId="Word.Document.8" spid="_x0000_s1">
                  <p:embed/>
                </p:oleObj>
              </mc:Choice>
              <mc:Fallback>
                <p:oleObj r:id="rId5" imgH="3084512" imgW="7756525" progId="Word.Document.8">
                  <p:embed/>
                  <p:pic>
                    <p:nvPicPr>
                      <p:cNvPr id="305" name="Google Shape;305;p2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38200" y="2514600"/>
                        <a:ext cx="7756525" cy="308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1" name="Google Shape;311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2" name="Google Shape;312;p26"/>
          <p:cNvSpPr txBox="1"/>
          <p:nvPr>
            <p:ph type="title"/>
          </p:nvPr>
        </p:nvSpPr>
        <p:spPr>
          <a:xfrm>
            <a:off x="0" y="476250"/>
            <a:ext cx="91440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3. Map each PR2 into weak entity.</a:t>
            </a:r>
            <a:endParaRPr/>
          </a:p>
        </p:txBody>
      </p:sp>
      <p:graphicFrame>
        <p:nvGraphicFramePr>
          <p:cNvPr id="313" name="Google Shape;313;p26"/>
          <p:cNvGraphicFramePr/>
          <p:nvPr/>
        </p:nvGraphicFramePr>
        <p:xfrm>
          <a:off x="228600" y="3217862"/>
          <a:ext cx="8915400" cy="2268537"/>
        </p:xfrm>
        <a:graphic>
          <a:graphicData uri="http://schemas.openxmlformats.org/presentationml/2006/ole">
            <mc:AlternateContent>
              <mc:Choice Requires="v">
                <p:oleObj r:id="rId4" imgH="2268537" imgW="8915400" progId="Visio.Drawing.6" spid="_x0000_s1">
                  <p:embed/>
                </p:oleObj>
              </mc:Choice>
              <mc:Fallback>
                <p:oleObj r:id="rId5" imgH="2268537" imgW="8915400" progId="Visio.Drawing.6">
                  <p:embed/>
                  <p:pic>
                    <p:nvPicPr>
                      <p:cNvPr id="313" name="Google Shape;313;p2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8600" y="3217862"/>
                        <a:ext cx="8915400" cy="226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4" name="Google Shape;314;p26"/>
          <p:cNvSpPr txBox="1"/>
          <p:nvPr/>
        </p:nvSpPr>
        <p:spPr>
          <a:xfrm>
            <a:off x="2895600" y="2819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15" name="Google Shape;315;p26"/>
          <p:cNvSpPr txBox="1"/>
          <p:nvPr/>
        </p:nvSpPr>
        <p:spPr>
          <a:xfrm>
            <a:off x="5791200" y="2819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2" name="Google Shape;322;p27"/>
          <p:cNvSpPr txBox="1"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4. Map SR1 into binary/n-ary relationship.</a:t>
            </a:r>
            <a:endParaRPr/>
          </a:p>
        </p:txBody>
      </p:sp>
      <p:graphicFrame>
        <p:nvGraphicFramePr>
          <p:cNvPr id="323" name="Google Shape;323;p27"/>
          <p:cNvGraphicFramePr/>
          <p:nvPr/>
        </p:nvGraphicFramePr>
        <p:xfrm>
          <a:off x="1143000" y="2590800"/>
          <a:ext cx="7010400" cy="2566987"/>
        </p:xfrm>
        <a:graphic>
          <a:graphicData uri="http://schemas.openxmlformats.org/presentationml/2006/ole">
            <mc:AlternateContent>
              <mc:Choice Requires="v">
                <p:oleObj r:id="rId4" imgH="2566987" imgW="7010400" progId="Visio.Drawing.11" spid="_x0000_s1">
                  <p:embed/>
                </p:oleObj>
              </mc:Choice>
              <mc:Fallback>
                <p:oleObj r:id="rId5" imgH="2566987" imgW="7010400" progId="Visio.Drawing.11">
                  <p:embed/>
                  <p:pic>
                    <p:nvPicPr>
                      <p:cNvPr id="323" name="Google Shape;323;p27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2590800"/>
                        <a:ext cx="7010400" cy="256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0" name="Google Shape;330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 Map SR2 into binary/n-ary relationship</a:t>
            </a:r>
            <a:endParaRPr/>
          </a:p>
        </p:txBody>
      </p:sp>
      <p:graphicFrame>
        <p:nvGraphicFramePr>
          <p:cNvPr id="331" name="Google Shape;331;p28"/>
          <p:cNvGraphicFramePr/>
          <p:nvPr/>
        </p:nvGraphicFramePr>
        <p:xfrm>
          <a:off x="990600" y="2519362"/>
          <a:ext cx="7467600" cy="3748087"/>
        </p:xfrm>
        <a:graphic>
          <a:graphicData uri="http://schemas.openxmlformats.org/presentationml/2006/ole">
            <mc:AlternateContent>
              <mc:Choice Requires="v">
                <p:oleObj r:id="rId4" imgH="3748087" imgW="7467600" progId="Visio.Drawing.11" spid="_x0000_s1">
                  <p:embed/>
                </p:oleObj>
              </mc:Choice>
              <mc:Fallback>
                <p:oleObj r:id="rId5" imgH="3748087" imgW="7467600" progId="Visio.Drawing.11">
                  <p:embed/>
                  <p:pic>
                    <p:nvPicPr>
                      <p:cNvPr id="331" name="Google Shape;331;p28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90600" y="2519362"/>
                        <a:ext cx="7467600" cy="374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" name="Google Shape;332;p28"/>
          <p:cNvSpPr txBox="1"/>
          <p:nvPr/>
        </p:nvSpPr>
        <p:spPr>
          <a:xfrm>
            <a:off x="2895600" y="2819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3" name="Google Shape;333;p28"/>
          <p:cNvSpPr txBox="1"/>
          <p:nvPr/>
        </p:nvSpPr>
        <p:spPr>
          <a:xfrm>
            <a:off x="5334000" y="2819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34" name="Google Shape;334;p28"/>
          <p:cNvSpPr txBox="1"/>
          <p:nvPr/>
        </p:nvSpPr>
        <p:spPr>
          <a:xfrm>
            <a:off x="3733800" y="4343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335" name="Google Shape;335;p28"/>
          <p:cNvSpPr txBox="1"/>
          <p:nvPr/>
        </p:nvSpPr>
        <p:spPr>
          <a:xfrm>
            <a:off x="4495800" y="41910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29"/>
          <p:cNvSpPr txBox="1"/>
          <p:nvPr>
            <p:ph type="title"/>
          </p:nvPr>
        </p:nvSpPr>
        <p:spPr>
          <a:xfrm>
            <a:off x="0" y="-304800"/>
            <a:ext cx="9144000" cy="2132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6. Map each FKA into relationship</a:t>
            </a:r>
            <a:endParaRPr/>
          </a:p>
        </p:txBody>
      </p:sp>
      <p:graphicFrame>
        <p:nvGraphicFramePr>
          <p:cNvPr id="343" name="Google Shape;343;p29"/>
          <p:cNvGraphicFramePr/>
          <p:nvPr/>
        </p:nvGraphicFramePr>
        <p:xfrm>
          <a:off x="0" y="2362200"/>
          <a:ext cx="9144000" cy="2392362"/>
        </p:xfrm>
        <a:graphic>
          <a:graphicData uri="http://schemas.openxmlformats.org/presentationml/2006/ole">
            <mc:AlternateContent>
              <mc:Choice Requires="v">
                <p:oleObj r:id="rId4" imgH="2392362" imgW="9144000" progId="Word.Document.8" spid="_x0000_s1">
                  <p:embed/>
                </p:oleObj>
              </mc:Choice>
              <mc:Fallback>
                <p:oleObj r:id="rId5" imgH="2392362" imgW="9144000" progId="Word.Document.8">
                  <p:embed/>
                  <p:pic>
                    <p:nvPicPr>
                      <p:cNvPr id="343" name="Google Shape;343;p29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2362200"/>
                        <a:ext cx="9144000" cy="239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Google Shape;344;p29"/>
          <p:cNvSpPr txBox="1"/>
          <p:nvPr/>
        </p:nvSpPr>
        <p:spPr>
          <a:xfrm>
            <a:off x="2895600" y="28194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>
            <a:off x="6019800" y="2971800"/>
            <a:ext cx="381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290512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Cardinality: Many-to-one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many-to-one relationship from set A to set B is defined as: For all a in A, there exists at most one b in B such that a and b are related, and for all b in B, there exists zero or more a in A such that a and b are related.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director directs many movies. </a:t>
            </a:r>
            <a:endParaRPr/>
          </a:p>
        </p:txBody>
      </p:sp>
      <p:pic>
        <p:nvPicPr>
          <p:cNvPr descr="1-to-n"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3048000"/>
            <a:ext cx="5029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0" y="1905000"/>
            <a:ext cx="89154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Director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Director_name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Age)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Movies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Movie_name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Sales_volume, *Director_name)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51" name="Google Shape;351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2" name="Google Shape;352;p30"/>
          <p:cNvSpPr txBox="1"/>
          <p:nvPr>
            <p:ph type="title"/>
          </p:nvPr>
        </p:nvSpPr>
        <p:spPr>
          <a:xfrm>
            <a:off x="-76200" y="0"/>
            <a:ext cx="9372600" cy="1276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7. Map each inclusion dependency into semantics (binary/n-ary relationship)</a:t>
            </a:r>
            <a:endParaRPr/>
          </a:p>
        </p:txBody>
      </p:sp>
      <p:sp>
        <p:nvSpPr>
          <p:cNvPr id="353" name="Google Shape;353;p30"/>
          <p:cNvSpPr txBox="1"/>
          <p:nvPr>
            <p:ph idx="1" type="body"/>
          </p:nvPr>
        </p:nvSpPr>
        <p:spPr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derived inclusion dependency		Derived Semantics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Instructor.Dept# ⊆  Department.Dept#		n:1 relationship between entities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Instructor and Department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Section.Dept# ⊆  Department.Dept#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Section.Inst_name⊆  Instructor.Inst_name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Section.Course# ⊆   Course.Course#		1:n relationship between entities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Instructor and Section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         and between Course and Section.	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Grade.Dept# ⊆  Section.Dept#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Grade.Inst_name ⊆  Section.Inst_name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Grade.Course# ⊆ Section.Course#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Grade.Student# ⊆ Student.Student#	              m:n relationship between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       relationship Section and entity Student.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Prerequisite.Course# ⊆ Course.Course#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Course.Prer# ⊆  Prerequisite.Prer#	              1:1 relationship between Course and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       Prerequisite	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59" name="Google Shape;359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0" name="Google Shape;360;p31"/>
          <p:cNvSpPr txBox="1"/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1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8. Draw EER model.</a:t>
            </a:r>
            <a:endParaRPr/>
          </a:p>
        </p:txBody>
      </p:sp>
      <p:graphicFrame>
        <p:nvGraphicFramePr>
          <p:cNvPr id="361" name="Google Shape;361;p31"/>
          <p:cNvGraphicFramePr/>
          <p:nvPr/>
        </p:nvGraphicFramePr>
        <p:xfrm>
          <a:off x="304800" y="1143000"/>
          <a:ext cx="8610600" cy="5486400"/>
        </p:xfrm>
        <a:graphic>
          <a:graphicData uri="http://schemas.openxmlformats.org/presentationml/2006/ole">
            <mc:AlternateContent>
              <mc:Choice Requires="v">
                <p:oleObj r:id="rId4" imgH="5486400" imgW="8610600" progId="Visio.Drawing.6" spid="_x0000_s1">
                  <p:embed/>
                </p:oleObj>
              </mc:Choice>
              <mc:Fallback>
                <p:oleObj r:id="rId5" imgH="5486400" imgW="8610600" progId="Visio.Drawing.6">
                  <p:embed/>
                  <p:pic>
                    <p:nvPicPr>
                      <p:cNvPr id="361" name="Google Shape;361;p3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4800" y="1143000"/>
                        <a:ext cx="86106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Google Shape;362;p31"/>
          <p:cNvSpPr txBox="1"/>
          <p:nvPr/>
        </p:nvSpPr>
        <p:spPr>
          <a:xfrm>
            <a:off x="3581400" y="4648200"/>
            <a:ext cx="1295400" cy="53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2971800" y="5791200"/>
            <a:ext cx="2209800" cy="457200"/>
          </a:xfrm>
          <a:prstGeom prst="flowChartDecision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0" name="Google Shape;370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Reading assignment</a:t>
            </a:r>
            <a:endParaRPr/>
          </a:p>
        </p:txBody>
      </p:sp>
      <p:sp>
        <p:nvSpPr>
          <p:cNvPr id="371" name="Google Shape;371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 Schema Translation in “Information Systems Reengineering and Integration” by Joseph Fong, published by Springer Verlag, 2006, pp. 115-121.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question 2</a:t>
            </a:r>
            <a:endParaRPr/>
          </a:p>
        </p:txBody>
      </p:sp>
      <p:sp>
        <p:nvSpPr>
          <p:cNvPr id="379" name="Google Shape;379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major differences between Generalization and Categorization in terms of data volume (data occurrences) in their related superclass entity/entities and subclass entity/entities? 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there any special case such that these two data semantics can be overlapped?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85" name="Google Shape;385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34"/>
          <p:cNvSpPr txBox="1"/>
          <p:nvPr/>
        </p:nvSpPr>
        <p:spPr>
          <a:xfrm>
            <a:off x="0" y="1292225"/>
            <a:ext cx="8991600" cy="465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reverse engineering approach, translate the following relational schema to an Entity-relationship model.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	              (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Order_code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Order_type, Our_reference, Order_date, Approved_date, *Head, *Supplier_code)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 	 (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Supplier_code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Supplier_name)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	 (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Product_code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Product_description)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    (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Department_code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Department_name)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	             (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*Department_code</a:t>
            </a:r>
            <a:r>
              <a:rPr b="0" i="0" lang="en-US" sz="23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3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Title)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Order_Product  (*</a:t>
            </a:r>
            <a:r>
              <a:rPr b="0" i="0"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Order_code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0" lang="en-US" sz="23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Product_code</a:t>
            </a: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Qty, Others, Amount)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	             (*</a:t>
            </a:r>
            <a:r>
              <a:rPr b="0" i="0" lang="en-US" sz="23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Order_code</a:t>
            </a:r>
            <a:r>
              <a:rPr b="0" i="0" lang="en-US" sz="23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30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Sequence#</a:t>
            </a:r>
            <a:r>
              <a:rPr b="0" i="0" lang="en-US" sz="23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Note)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b="0" i="0" lang="en-US" sz="23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underlined are primary keys and prefixed with ‘*’ are foreign keys.</a:t>
            </a:r>
            <a:endParaRPr/>
          </a:p>
        </p:txBody>
      </p:sp>
      <p:sp>
        <p:nvSpPr>
          <p:cNvPr id="387" name="Google Shape;387;p34"/>
          <p:cNvSpPr txBox="1"/>
          <p:nvPr/>
        </p:nvSpPr>
        <p:spPr>
          <a:xfrm>
            <a:off x="228600" y="228600"/>
            <a:ext cx="8763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 Question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0" y="152400"/>
            <a:ext cx="9144000" cy="1878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Cardinality: Many-to-many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many-to-many relationship between set A and set B is defined as: For all a in A, there exists zero or more b in B such that a and b are related, and vice versa.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students take many courses such that a student can take many courses and a course can be taken by many students.</a:t>
            </a:r>
            <a:endParaRPr/>
          </a:p>
        </p:txBody>
      </p:sp>
      <p:pic>
        <p:nvPicPr>
          <p:cNvPr descr="m-to-n"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2514600"/>
            <a:ext cx="47244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0" y="2209800"/>
            <a:ext cx="7543800" cy="167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Student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Student_id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Student_name)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Course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Course_id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Course_name)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take (*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Student_id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Course_id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0" y="228600"/>
            <a:ext cx="9144000" cy="13890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Is-a (Subtype)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relationship A isa B is defined as: A is a special kind of B.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 is Male.</a:t>
            </a:r>
            <a:endParaRPr/>
          </a:p>
        </p:txBody>
      </p:sp>
      <p:pic>
        <p:nvPicPr>
          <p:cNvPr descr="isa"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2514600"/>
            <a:ext cx="4495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0" y="1752600"/>
            <a:ext cx="61722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Male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Height)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Father (*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Birth_date)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0" y="457200"/>
            <a:ext cx="8839200" cy="1724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Disjoint Generalization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-Generalization is to classify similar entities into a single entity. More than one is-a relationship can form data abstraction (i.e. super-class and subclasses) among entities.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 subclass entity is a subset of its super-class entity. There are two kinds of generalization.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first is disjoint generalization such that subclass entities are mutually exclusive.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second is overlap generalization such that subclass entities can overlap each other. </a:t>
            </a:r>
            <a:endParaRPr/>
          </a:p>
        </p:txBody>
      </p:sp>
      <p:pic>
        <p:nvPicPr>
          <p:cNvPr descr="disgen"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2667000"/>
            <a:ext cx="50292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0" y="2743200"/>
            <a:ext cx="4495800" cy="320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Disjoint Generalization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refugee and a non-refugee can both be a boat person, but a refugee cannot be a non-refugee, and vice versa.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Boat_person (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Birth_date, Birth_place)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Refugee (*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Open_center)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Non-refugee (*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Detention_center)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1" i="1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model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0" y="184150"/>
            <a:ext cx="8348662" cy="1449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Semantic: Overlap Generalization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Overlap Generalization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programmer and a system analyst can both be a computer professional, and a computer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can also be  a system analyst, and vice versa.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vergen"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3200400"/>
            <a:ext cx="7162800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0" y="1600200"/>
            <a:ext cx="5632450" cy="1679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Computer_professional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Salary)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Computer_programmer (*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Language_skill)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System_analyst (*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Employee_id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Application_system)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entity relationship model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55" name="Google Shape;155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304800" y="381000"/>
            <a:ext cx="88392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Categorization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cases the need arises for modeling a single super-class/subclass relationship with more than one super-class (es), where the super-classes represent different entity types. In this case, we call the subclass a category. </a:t>
            </a:r>
            <a:endParaRPr/>
          </a:p>
        </p:txBody>
      </p:sp>
      <p:pic>
        <p:nvPicPr>
          <p:cNvPr descr="cat rel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505200"/>
            <a:ext cx="7010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81000" y="1676400"/>
            <a:ext cx="5053012" cy="192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Department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Borrower_card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Department_id)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Doctor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Borrower_card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Doctor_name)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Hospital (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Borrower_card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Hospital_name) </a:t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Borrower (*</a:t>
            </a:r>
            <a:r>
              <a:rPr b="0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Borrower_card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Return_date, File_id)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Model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0" y="152400"/>
            <a:ext cx="89916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Semantic: Aggregation Relationship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is a method to form a composite object from its components. It aggregates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values of an entity to form a whole entity.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of a student taking a course can form a composite entity (aggregation) that may be graded by an instructor if the student completes the course.</a:t>
            </a:r>
            <a:endParaRPr/>
          </a:p>
        </p:txBody>
      </p:sp>
      <p:pic>
        <p:nvPicPr>
          <p:cNvPr descr="agg rel" id="166" name="Google Shape;1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3733800"/>
            <a:ext cx="62484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 txBox="1"/>
          <p:nvPr/>
        </p:nvSpPr>
        <p:spPr>
          <a:xfrm>
            <a:off x="0" y="2057400"/>
            <a:ext cx="59309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Relational Model:</a:t>
            </a:r>
            <a:endParaRPr b="1" i="1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Student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Student_no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Student_name)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Course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Course_no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Course_name)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Takes (*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Student_no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Course_no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*Instructor_name) 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Instructor (</a:t>
            </a:r>
            <a:r>
              <a:rPr b="0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Instructor_name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Department)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Entity Relationship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1999-06-20T07:48:08Z</dcterms:created>
  <dc:creator>CityU</dc:creator>
</cp:coreProperties>
</file>