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</p:embeddedFont>
    <p:embeddedFont>
      <p:font typeface="Montserrat Bold" panose="00000800000000000000" charset="0"/>
      <p:regular r:id="rId18"/>
    </p:embeddedFont>
    <p:embeddedFont>
      <p:font typeface="Sigmar One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1234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321871" y="1038225"/>
            <a:ext cx="6937429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Montserrat"/>
              </a:rPr>
              <a:t>Nhóm 10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038225"/>
            <a:ext cx="4413745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Montserrat"/>
              </a:rPr>
              <a:t>Nhập môn khoa học dữ liệu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238991" y="2550975"/>
            <a:ext cx="15810019" cy="5641178"/>
            <a:chOff x="0" y="91525"/>
            <a:chExt cx="21080025" cy="7521570"/>
          </a:xfrm>
        </p:grpSpPr>
        <p:sp>
          <p:nvSpPr>
            <p:cNvPr id="5" name="TextBox 5"/>
            <p:cNvSpPr txBox="1"/>
            <p:nvPr/>
          </p:nvSpPr>
          <p:spPr>
            <a:xfrm>
              <a:off x="0" y="91525"/>
              <a:ext cx="21080025" cy="62264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100"/>
                </a:lnSpc>
              </a:pPr>
              <a:r>
                <a:rPr lang="en-US" sz="10999">
                  <a:solidFill>
                    <a:srgbClr val="FFFFFF"/>
                  </a:solidFill>
                  <a:latin typeface="Sigmar One Bold"/>
                </a:rPr>
                <a:t>HỆ THỐNG ĐỀ XUẤT ÂM NHẠC  SPOTIFY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7058670"/>
              <a:ext cx="21080025" cy="554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500" dirty="0">
                  <a:solidFill>
                    <a:srgbClr val="FF19CF"/>
                  </a:solidFill>
                  <a:latin typeface="Montserrat Bold"/>
                </a:rPr>
                <a:t>NGUYỄN QUANG HUY - B19DCCN314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03329" y="7895579"/>
            <a:ext cx="881343" cy="881343"/>
            <a:chOff x="0" y="0"/>
            <a:chExt cx="1175123" cy="1175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19CF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366298" y="368896"/>
              <a:ext cx="442528" cy="4944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Sigmar One Bold"/>
                </a:rPr>
                <a:t>*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54108" y="7195654"/>
            <a:ext cx="6103520" cy="2738671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028700" y="1653540"/>
            <a:ext cx="1669592" cy="1669592"/>
            <a:chOff x="0" y="0"/>
            <a:chExt cx="2226123" cy="2226123"/>
          </a:xfrm>
        </p:grpSpPr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0" y="0"/>
              <a:ext cx="2226123" cy="2226123"/>
              <a:chOff x="-2540" y="-2540"/>
              <a:chExt cx="6355080" cy="635508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19CF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693905" y="714388"/>
              <a:ext cx="838314" cy="9211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949"/>
                </a:lnSpc>
                <a:spcBef>
                  <a:spcPct val="0"/>
                </a:spcBef>
              </a:pPr>
              <a:r>
                <a:rPr lang="en-US" sz="5156">
                  <a:solidFill>
                    <a:srgbClr val="FFFFFF"/>
                  </a:solidFill>
                  <a:latin typeface="Sigmar One"/>
                </a:rPr>
                <a:t>4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703329" y="3411469"/>
            <a:ext cx="881343" cy="881343"/>
            <a:chOff x="0" y="0"/>
            <a:chExt cx="1175123" cy="1175123"/>
          </a:xfrm>
        </p:grpSpPr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19CF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366298" y="368896"/>
              <a:ext cx="442528" cy="4944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Sigmar One Bold"/>
                </a:rPr>
                <a:t>*</a:t>
              </a:r>
            </a:p>
          </p:txBody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54108" y="1866218"/>
            <a:ext cx="5455592" cy="4853186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3326257" y="1038225"/>
            <a:ext cx="3933043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Montserrat"/>
              </a:rPr>
              <a:t>Nhóm 10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1038225"/>
            <a:ext cx="4581990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Montserrat"/>
              </a:rPr>
              <a:t>nhập môn khoa học dữ liệu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87294" y="3532682"/>
            <a:ext cx="6241864" cy="3186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58"/>
              </a:lnSpc>
            </a:pPr>
            <a:r>
              <a:rPr lang="en-US" sz="6506">
                <a:solidFill>
                  <a:srgbClr val="FFFFFF"/>
                </a:solidFill>
                <a:latin typeface="Sigmar One Bold"/>
              </a:rPr>
              <a:t>TRIỂN KHAI HỆ THỐNG VỚI FLASK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326257" y="1038225"/>
            <a:ext cx="3933043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Montserrat"/>
              </a:rPr>
              <a:t>Nhóm 10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038225"/>
            <a:ext cx="4811602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Montserrat"/>
              </a:rPr>
              <a:t>Nhập môn khoa học dữ liệu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484526" y="4672280"/>
            <a:ext cx="15318947" cy="1884058"/>
            <a:chOff x="0" y="0"/>
            <a:chExt cx="20425263" cy="2512077"/>
          </a:xfrm>
        </p:grpSpPr>
        <p:sp>
          <p:nvSpPr>
            <p:cNvPr id="5" name="TextBox 5"/>
            <p:cNvSpPr txBox="1"/>
            <p:nvPr/>
          </p:nvSpPr>
          <p:spPr>
            <a:xfrm>
              <a:off x="0" y="-379979"/>
              <a:ext cx="20425263" cy="1810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049"/>
                </a:lnSpc>
              </a:pPr>
              <a:r>
                <a:rPr lang="en-US" sz="8499">
                  <a:solidFill>
                    <a:srgbClr val="FFFFFF"/>
                  </a:solidFill>
                  <a:latin typeface="Sigmar One"/>
                </a:rPr>
                <a:t>DEMO ỨNG DỤNG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960121"/>
              <a:ext cx="20425263" cy="555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57FFFF"/>
                  </a:solidFill>
                  <a:latin typeface="Montserrat Bold"/>
                </a:rPr>
                <a:t>Bắt đầu nào.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36518" y="2906684"/>
            <a:ext cx="5500825" cy="5904426"/>
            <a:chOff x="0" y="0"/>
            <a:chExt cx="10860394" cy="116572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860394" cy="11657233"/>
            </a:xfrm>
            <a:custGeom>
              <a:avLst/>
              <a:gdLst/>
              <a:ahLst/>
              <a:cxnLst/>
              <a:rect l="l" t="t" r="r" b="b"/>
              <a:pathLst>
                <a:path w="10860394" h="11657233">
                  <a:moveTo>
                    <a:pt x="10735934" y="59690"/>
                  </a:moveTo>
                  <a:cubicBezTo>
                    <a:pt x="10771494" y="59690"/>
                    <a:pt x="10800704" y="88900"/>
                    <a:pt x="10800704" y="124460"/>
                  </a:cubicBezTo>
                  <a:lnTo>
                    <a:pt x="10800704" y="11532773"/>
                  </a:lnTo>
                  <a:cubicBezTo>
                    <a:pt x="10800704" y="11568333"/>
                    <a:pt x="10771494" y="11597542"/>
                    <a:pt x="10735934" y="11597542"/>
                  </a:cubicBezTo>
                  <a:lnTo>
                    <a:pt x="124460" y="11597542"/>
                  </a:lnTo>
                  <a:cubicBezTo>
                    <a:pt x="88900" y="11597542"/>
                    <a:pt x="59690" y="11568333"/>
                    <a:pt x="59690" y="1153277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0735934" y="59690"/>
                  </a:lnTo>
                  <a:moveTo>
                    <a:pt x="1073593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532773"/>
                  </a:lnTo>
                  <a:cubicBezTo>
                    <a:pt x="0" y="11601352"/>
                    <a:pt x="55880" y="11657233"/>
                    <a:pt x="124460" y="11657233"/>
                  </a:cubicBezTo>
                  <a:lnTo>
                    <a:pt x="10735935" y="11657233"/>
                  </a:lnTo>
                  <a:cubicBezTo>
                    <a:pt x="10804514" y="11657233"/>
                    <a:pt x="10860394" y="11601352"/>
                    <a:pt x="10860394" y="11532773"/>
                  </a:cubicBezTo>
                  <a:lnTo>
                    <a:pt x="10860394" y="124460"/>
                  </a:lnTo>
                  <a:cubicBezTo>
                    <a:pt x="10860394" y="55880"/>
                    <a:pt x="10804514" y="0"/>
                    <a:pt x="10735934" y="0"/>
                  </a:cubicBezTo>
                  <a:close/>
                </a:path>
              </a:pathLst>
            </a:custGeom>
            <a:solidFill>
              <a:srgbClr val="57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336518" y="2907152"/>
            <a:ext cx="5500825" cy="828094"/>
            <a:chOff x="0" y="0"/>
            <a:chExt cx="7334433" cy="1104126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7334433" cy="1104126"/>
              <a:chOff x="0" y="0"/>
              <a:chExt cx="13558210" cy="2041053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31750" y="31750"/>
                <a:ext cx="13494710" cy="1977554"/>
              </a:xfrm>
              <a:custGeom>
                <a:avLst/>
                <a:gdLst/>
                <a:ahLst/>
                <a:cxnLst/>
                <a:rect l="l" t="t" r="r" b="b"/>
                <a:pathLst>
                  <a:path w="13494710" h="1977554">
                    <a:moveTo>
                      <a:pt x="13402001" y="1977554"/>
                    </a:moveTo>
                    <a:lnTo>
                      <a:pt x="92710" y="1977554"/>
                    </a:lnTo>
                    <a:cubicBezTo>
                      <a:pt x="41910" y="1977554"/>
                      <a:pt x="0" y="1935643"/>
                      <a:pt x="0" y="188484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3400731" y="0"/>
                    </a:lnTo>
                    <a:cubicBezTo>
                      <a:pt x="13451531" y="0"/>
                      <a:pt x="13493440" y="41910"/>
                      <a:pt x="13493440" y="92710"/>
                    </a:cubicBezTo>
                    <a:lnTo>
                      <a:pt x="13493440" y="1883573"/>
                    </a:lnTo>
                    <a:cubicBezTo>
                      <a:pt x="13494710" y="1935643"/>
                      <a:pt x="13452801" y="1977554"/>
                      <a:pt x="13402001" y="1977554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13558210" cy="2041054"/>
              </a:xfrm>
              <a:custGeom>
                <a:avLst/>
                <a:gdLst/>
                <a:ahLst/>
                <a:cxnLst/>
                <a:rect l="l" t="t" r="r" b="b"/>
                <a:pathLst>
                  <a:path w="13558210" h="2041054">
                    <a:moveTo>
                      <a:pt x="13433751" y="59690"/>
                    </a:moveTo>
                    <a:cubicBezTo>
                      <a:pt x="13469310" y="59690"/>
                      <a:pt x="13498520" y="88900"/>
                      <a:pt x="13498520" y="124460"/>
                    </a:cubicBezTo>
                    <a:lnTo>
                      <a:pt x="13498520" y="1916593"/>
                    </a:lnTo>
                    <a:cubicBezTo>
                      <a:pt x="13498520" y="1952154"/>
                      <a:pt x="13469310" y="1981364"/>
                      <a:pt x="13433751" y="1981364"/>
                    </a:cubicBezTo>
                    <a:lnTo>
                      <a:pt x="124460" y="1981364"/>
                    </a:lnTo>
                    <a:cubicBezTo>
                      <a:pt x="88900" y="1981364"/>
                      <a:pt x="59690" y="1952154"/>
                      <a:pt x="59690" y="191659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3433751" y="59690"/>
                    </a:lnTo>
                    <a:moveTo>
                      <a:pt x="13433751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916593"/>
                    </a:lnTo>
                    <a:cubicBezTo>
                      <a:pt x="0" y="1985174"/>
                      <a:pt x="55880" y="2041054"/>
                      <a:pt x="124460" y="2041054"/>
                    </a:cubicBezTo>
                    <a:lnTo>
                      <a:pt x="13433751" y="2041054"/>
                    </a:lnTo>
                    <a:cubicBezTo>
                      <a:pt x="13502331" y="2041054"/>
                      <a:pt x="13558210" y="1985174"/>
                      <a:pt x="13558210" y="1916593"/>
                    </a:cubicBezTo>
                    <a:lnTo>
                      <a:pt x="13558210" y="124460"/>
                    </a:lnTo>
                    <a:cubicBezTo>
                      <a:pt x="13558210" y="55880"/>
                      <a:pt x="13502331" y="0"/>
                      <a:pt x="1343375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1884990" y="318427"/>
              <a:ext cx="4116619" cy="4767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80"/>
                </a:lnSpc>
              </a:pPr>
              <a:r>
                <a:rPr lang="en-US" sz="2400">
                  <a:solidFill>
                    <a:srgbClr val="101010"/>
                  </a:solidFill>
                  <a:latin typeface="Montserrat Bold"/>
                </a:rPr>
                <a:t>spotify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853510" y="3254524"/>
            <a:ext cx="601057" cy="133350"/>
            <a:chOff x="0" y="0"/>
            <a:chExt cx="801409" cy="17780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7800" cy="177800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01010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311805" y="0"/>
              <a:ext cx="177800" cy="177800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01010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623609" y="0"/>
              <a:ext cx="177800" cy="177800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01010"/>
              </a:solidFill>
            </p:spPr>
          </p:sp>
        </p:grpSp>
      </p:grpSp>
      <p:grpSp>
        <p:nvGrpSpPr>
          <p:cNvPr id="16" name="Group 16"/>
          <p:cNvGrpSpPr/>
          <p:nvPr/>
        </p:nvGrpSpPr>
        <p:grpSpPr>
          <a:xfrm rot="-409131">
            <a:off x="15903917" y="5306833"/>
            <a:ext cx="1104128" cy="1104128"/>
            <a:chOff x="0" y="0"/>
            <a:chExt cx="1472170" cy="1472170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0" y="0"/>
              <a:ext cx="1472170" cy="1472170"/>
              <a:chOff x="-2540" y="-2540"/>
              <a:chExt cx="6355080" cy="635508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57FF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49005" y="356747"/>
              <a:ext cx="774159" cy="758676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 rot="738725">
            <a:off x="11102243" y="7101204"/>
            <a:ext cx="1104128" cy="1104128"/>
            <a:chOff x="0" y="0"/>
            <a:chExt cx="1472170" cy="1472170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0" y="0"/>
              <a:ext cx="1472170" cy="1472170"/>
              <a:chOff x="-2540" y="-2540"/>
              <a:chExt cx="6355080" cy="635508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19CF"/>
              </a:solidFill>
            </p:spPr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9005" y="356747"/>
              <a:ext cx="774159" cy="758676"/>
            </a:xfrm>
            <a:prstGeom prst="rect">
              <a:avLst/>
            </a:prstGeom>
          </p:spPr>
        </p:pic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654307" y="4377339"/>
            <a:ext cx="4915649" cy="3275929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1028700" y="2647120"/>
            <a:ext cx="7142748" cy="1730219"/>
            <a:chOff x="0" y="0"/>
            <a:chExt cx="9523664" cy="2306958"/>
          </a:xfrm>
        </p:grpSpPr>
        <p:sp>
          <p:nvSpPr>
            <p:cNvPr id="26" name="TextBox 26"/>
            <p:cNvSpPr txBox="1"/>
            <p:nvPr/>
          </p:nvSpPr>
          <p:spPr>
            <a:xfrm>
              <a:off x="0" y="66675"/>
              <a:ext cx="9523664" cy="12174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951"/>
                </a:lnSpc>
              </a:pPr>
              <a:r>
                <a:rPr lang="en-US" sz="6319">
                  <a:solidFill>
                    <a:srgbClr val="FFFFFF"/>
                  </a:solidFill>
                  <a:latin typeface="Sigmar One"/>
                </a:rPr>
                <a:t>VẤN ĐỀ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1861833"/>
              <a:ext cx="9523664" cy="445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63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2904300" y="1282914"/>
            <a:ext cx="3933043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Montserrat"/>
              </a:rPr>
              <a:t>Nhóm 10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47906" y="1282914"/>
            <a:ext cx="4849532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Montserrat"/>
              </a:rPr>
              <a:t>Nhập môn khoa học dữ liệu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715666" y="4629150"/>
            <a:ext cx="866613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ctr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Montserrat"/>
              </a:rPr>
              <a:t>Không có từ khóa để tìm kiếm 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715666" y="6472603"/>
            <a:ext cx="8666138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ctr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Montserrat"/>
              </a:rPr>
              <a:t> Không có công cụ để tìm kiếm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362587" y="8905960"/>
            <a:ext cx="5634633" cy="714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Montserrat"/>
              </a:rPr>
              <a:t>NGUYỄN QUANG HUY - B19DCCN314</a:t>
            </a:r>
          </a:p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Montserrat"/>
              </a:rPr>
              <a:t>NGUYỄN CÔNG HẬU - B19DCCN229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326257" y="1038225"/>
            <a:ext cx="3933043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Montserrat"/>
              </a:rPr>
              <a:t>Nhóm 10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038225"/>
            <a:ext cx="493938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Montserrat"/>
              </a:rPr>
              <a:t>Nhập môn khoa học dữ liệu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197603" y="1901767"/>
            <a:ext cx="13892794" cy="107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7500">
                <a:solidFill>
                  <a:srgbClr val="FFFFFF"/>
                </a:solidFill>
                <a:latin typeface="Sigmar One Bold"/>
              </a:rPr>
              <a:t>LUỒNG HOẠT ĐỘNG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4503101" y="3570221"/>
            <a:ext cx="881343" cy="881343"/>
            <a:chOff x="0" y="0"/>
            <a:chExt cx="1175123" cy="1175123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19CF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366298" y="368181"/>
              <a:ext cx="442528" cy="4959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2"/>
                </a:lnSpc>
                <a:spcBef>
                  <a:spcPct val="0"/>
                </a:spcBef>
              </a:pPr>
              <a:r>
                <a:rPr lang="en-US" sz="2721" u="none">
                  <a:solidFill>
                    <a:srgbClr val="FFFFFF"/>
                  </a:solidFill>
                  <a:latin typeface="Sigmar One Bold"/>
                </a:rPr>
                <a:t>1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127666" y="3817282"/>
            <a:ext cx="6032668" cy="356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Montserrat"/>
              </a:rPr>
              <a:t>Trích xuất và làm sạch, chuyển đổi dữ liệu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2579018" y="5082054"/>
            <a:ext cx="881343" cy="881343"/>
            <a:chOff x="0" y="0"/>
            <a:chExt cx="1175123" cy="1175123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19CF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366298" y="368181"/>
              <a:ext cx="442528" cy="4959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Sigmar One Bold"/>
                </a:rPr>
                <a:t>2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6408755" y="5423760"/>
            <a:ext cx="6610934" cy="356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Montserrat"/>
              </a:rPr>
              <a:t>Xử lý và trích đặc trưng trên tập dữ liệu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4503101" y="6787010"/>
            <a:ext cx="881343" cy="881343"/>
            <a:chOff x="0" y="0"/>
            <a:chExt cx="1175123" cy="1175123"/>
          </a:xfrm>
        </p:grpSpPr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19CF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366298" y="368181"/>
              <a:ext cx="442528" cy="4959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Sigmar One Bold"/>
                </a:rPr>
                <a:t>3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7048530" y="7030238"/>
            <a:ext cx="4190940" cy="356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Montserrat"/>
              </a:rPr>
              <a:t>Xây dưng hệ khuyến nghị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2444914" y="8596070"/>
            <a:ext cx="881343" cy="881343"/>
            <a:chOff x="0" y="0"/>
            <a:chExt cx="1175123" cy="1175123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19CF"/>
              </a:solidFill>
            </p:spPr>
          </p:sp>
        </p:grpSp>
        <p:sp>
          <p:nvSpPr>
            <p:cNvPr id="23" name="TextBox 23"/>
            <p:cNvSpPr txBox="1"/>
            <p:nvPr/>
          </p:nvSpPr>
          <p:spPr>
            <a:xfrm>
              <a:off x="366298" y="368181"/>
              <a:ext cx="442528" cy="4959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Sigmar One Bold"/>
                </a:rPr>
                <a:t>4</a:t>
              </a: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7048530" y="8839298"/>
            <a:ext cx="4190940" cy="356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Montserrat"/>
              </a:rPr>
              <a:t>Triển khai hệ thống trên flask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13358" y="1675831"/>
            <a:ext cx="16174161" cy="8235718"/>
            <a:chOff x="0" y="0"/>
            <a:chExt cx="31821557" cy="1620321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821558" cy="16203213"/>
            </a:xfrm>
            <a:custGeom>
              <a:avLst/>
              <a:gdLst/>
              <a:ahLst/>
              <a:cxnLst/>
              <a:rect l="l" t="t" r="r" b="b"/>
              <a:pathLst>
                <a:path w="31821558" h="16203213">
                  <a:moveTo>
                    <a:pt x="31697098" y="59690"/>
                  </a:moveTo>
                  <a:cubicBezTo>
                    <a:pt x="31732658" y="59690"/>
                    <a:pt x="31761866" y="88900"/>
                    <a:pt x="31761866" y="124460"/>
                  </a:cubicBezTo>
                  <a:lnTo>
                    <a:pt x="31761866" y="16078752"/>
                  </a:lnTo>
                  <a:cubicBezTo>
                    <a:pt x="31761866" y="16114313"/>
                    <a:pt x="31732658" y="16143522"/>
                    <a:pt x="31697098" y="16143522"/>
                  </a:cubicBezTo>
                  <a:lnTo>
                    <a:pt x="124460" y="16143522"/>
                  </a:lnTo>
                  <a:cubicBezTo>
                    <a:pt x="88900" y="16143522"/>
                    <a:pt x="59690" y="16114313"/>
                    <a:pt x="59690" y="1607875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1697098" y="59690"/>
                  </a:lnTo>
                  <a:moveTo>
                    <a:pt x="3169709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6078752"/>
                  </a:lnTo>
                  <a:cubicBezTo>
                    <a:pt x="0" y="16147332"/>
                    <a:pt x="55880" y="16203213"/>
                    <a:pt x="124460" y="16203213"/>
                  </a:cubicBezTo>
                  <a:lnTo>
                    <a:pt x="31697098" y="16203213"/>
                  </a:lnTo>
                  <a:cubicBezTo>
                    <a:pt x="31765677" y="16203213"/>
                    <a:pt x="31821558" y="16147332"/>
                    <a:pt x="31821558" y="16078752"/>
                  </a:cubicBezTo>
                  <a:lnTo>
                    <a:pt x="31821558" y="124460"/>
                  </a:lnTo>
                  <a:cubicBezTo>
                    <a:pt x="31821558" y="55880"/>
                    <a:pt x="31765677" y="0"/>
                    <a:pt x="31697098" y="0"/>
                  </a:cubicBezTo>
                  <a:close/>
                </a:path>
              </a:pathLst>
            </a:custGeom>
            <a:solidFill>
              <a:srgbClr val="FF19C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3358" y="1675831"/>
            <a:ext cx="16174161" cy="827125"/>
            <a:chOff x="0" y="0"/>
            <a:chExt cx="21565548" cy="110283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1565548" cy="1102833"/>
              <a:chOff x="0" y="0"/>
              <a:chExt cx="31200514" cy="15955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31750" y="31750"/>
                <a:ext cx="31137014" cy="1532052"/>
              </a:xfrm>
              <a:custGeom>
                <a:avLst/>
                <a:gdLst/>
                <a:ahLst/>
                <a:cxnLst/>
                <a:rect l="l" t="t" r="r" b="b"/>
                <a:pathLst>
                  <a:path w="31137014" h="1532052">
                    <a:moveTo>
                      <a:pt x="31044304" y="1532052"/>
                    </a:moveTo>
                    <a:lnTo>
                      <a:pt x="92710" y="1532052"/>
                    </a:lnTo>
                    <a:cubicBezTo>
                      <a:pt x="41910" y="1532052"/>
                      <a:pt x="0" y="1490142"/>
                      <a:pt x="0" y="143934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1043032" y="0"/>
                    </a:lnTo>
                    <a:cubicBezTo>
                      <a:pt x="31093832" y="0"/>
                      <a:pt x="31135743" y="41910"/>
                      <a:pt x="31135743" y="92710"/>
                    </a:cubicBezTo>
                    <a:lnTo>
                      <a:pt x="31135743" y="1438072"/>
                    </a:lnTo>
                    <a:cubicBezTo>
                      <a:pt x="31137014" y="1490142"/>
                      <a:pt x="31095104" y="1532052"/>
                      <a:pt x="31044304" y="153205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31200514" cy="1595552"/>
              </a:xfrm>
              <a:custGeom>
                <a:avLst/>
                <a:gdLst/>
                <a:ahLst/>
                <a:cxnLst/>
                <a:rect l="l" t="t" r="r" b="b"/>
                <a:pathLst>
                  <a:path w="31200514" h="1595552">
                    <a:moveTo>
                      <a:pt x="31076054" y="59690"/>
                    </a:moveTo>
                    <a:cubicBezTo>
                      <a:pt x="31111614" y="59690"/>
                      <a:pt x="31140825" y="88900"/>
                      <a:pt x="31140825" y="124460"/>
                    </a:cubicBezTo>
                    <a:lnTo>
                      <a:pt x="31140825" y="1471092"/>
                    </a:lnTo>
                    <a:cubicBezTo>
                      <a:pt x="31140825" y="1506652"/>
                      <a:pt x="31111614" y="1535862"/>
                      <a:pt x="31076054" y="1535862"/>
                    </a:cubicBezTo>
                    <a:lnTo>
                      <a:pt x="124460" y="1535862"/>
                    </a:lnTo>
                    <a:cubicBezTo>
                      <a:pt x="88900" y="1535862"/>
                      <a:pt x="59690" y="1506652"/>
                      <a:pt x="59690" y="147109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1076054" y="59690"/>
                    </a:lnTo>
                    <a:moveTo>
                      <a:pt x="3107605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471092"/>
                    </a:lnTo>
                    <a:cubicBezTo>
                      <a:pt x="0" y="1539672"/>
                      <a:pt x="55880" y="1595552"/>
                      <a:pt x="124460" y="1595552"/>
                    </a:cubicBezTo>
                    <a:lnTo>
                      <a:pt x="31076054" y="1595552"/>
                    </a:lnTo>
                    <a:cubicBezTo>
                      <a:pt x="31144635" y="1595552"/>
                      <a:pt x="31200514" y="1539672"/>
                      <a:pt x="31200514" y="1471092"/>
                    </a:cubicBezTo>
                    <a:lnTo>
                      <a:pt x="31200514" y="124460"/>
                    </a:lnTo>
                    <a:cubicBezTo>
                      <a:pt x="31200514" y="55880"/>
                      <a:pt x="31144635" y="0"/>
                      <a:pt x="3107605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3882011" y="338692"/>
              <a:ext cx="13801527" cy="456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40"/>
                </a:lnSpc>
              </a:pPr>
              <a:r>
                <a:rPr lang="en-US" sz="2400">
                  <a:solidFill>
                    <a:srgbClr val="101010"/>
                  </a:solidFill>
                  <a:latin typeface="Montserrat Bold"/>
                </a:rPr>
                <a:t>1000_data_song.json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35790" y="3497241"/>
            <a:ext cx="601057" cy="133350"/>
            <a:chOff x="0" y="0"/>
            <a:chExt cx="801409" cy="17780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7800" cy="177800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01010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311805" y="0"/>
              <a:ext cx="177800" cy="177800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01010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623609" y="0"/>
              <a:ext cx="177800" cy="177800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01010"/>
              </a:solidFill>
            </p:spPr>
          </p:sp>
        </p:grp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99299" y="2640929"/>
            <a:ext cx="7342212" cy="5005142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9868277" y="565749"/>
            <a:ext cx="881343" cy="881343"/>
            <a:chOff x="0" y="0"/>
            <a:chExt cx="1175123" cy="1175123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19CF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366298" y="368181"/>
              <a:ext cx="442528" cy="4959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2"/>
                </a:lnSpc>
                <a:spcBef>
                  <a:spcPct val="0"/>
                </a:spcBef>
              </a:pPr>
              <a:r>
                <a:rPr lang="en-US" sz="2721" u="none">
                  <a:solidFill>
                    <a:srgbClr val="FFFFFF"/>
                  </a:solidFill>
                  <a:latin typeface="Sigmar One Bold"/>
                </a:rPr>
                <a:t>1</a:t>
              </a:r>
            </a:p>
          </p:txBody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951719" y="3630591"/>
            <a:ext cx="8079912" cy="1859746"/>
          </a:xfrm>
          <a:prstGeom prst="rect">
            <a:avLst/>
          </a:prstGeom>
        </p:spPr>
      </p:pic>
      <p:graphicFrame>
        <p:nvGraphicFramePr>
          <p:cNvPr id="22" name="Table 22"/>
          <p:cNvGraphicFramePr>
            <a:graphicFrameLocks noGrp="1"/>
          </p:cNvGraphicFramePr>
          <p:nvPr/>
        </p:nvGraphicFramePr>
        <p:xfrm>
          <a:off x="2464136" y="8044873"/>
          <a:ext cx="13359727" cy="1532230"/>
        </p:xfrm>
        <a:graphic>
          <a:graphicData uri="http://schemas.openxmlformats.org/drawingml/2006/table">
            <a:tbl>
              <a:tblPr/>
              <a:tblGrid>
                <a:gridCol w="1484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4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44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4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844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60009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Montserrat"/>
                        </a:rPr>
                        <a:t>'artist_name'</a:t>
                      </a:r>
                      <a:endParaRPr lang="en-US" sz="11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Montserrat"/>
                        </a:rPr>
                        <a:t>'id'</a:t>
                      </a:r>
                      <a:endParaRPr lang="en-US" sz="11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Montserrat"/>
                        </a:rPr>
                        <a:t>'track_name'</a:t>
                      </a:r>
                      <a:endParaRPr lang="en-US" sz="11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Montserrat"/>
                        </a:rPr>
                        <a:t>'danceability'</a:t>
                      </a:r>
                      <a:endParaRPr lang="en-US" sz="11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Montserrat"/>
                        </a:rPr>
                        <a:t>'energy'</a:t>
                      </a:r>
                      <a:endParaRPr lang="en-US" sz="11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Montserrat"/>
                        </a:rPr>
                        <a:t>'key'</a:t>
                      </a:r>
                      <a:endParaRPr lang="en-US" sz="11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Montserrat"/>
                        </a:rPr>
                        <a:t>'loudness'</a:t>
                      </a:r>
                      <a:endParaRPr lang="en-US" sz="11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Montserrat"/>
                        </a:rPr>
                        <a:t>'mode'</a:t>
                      </a:r>
                      <a:endParaRPr lang="en-US" sz="11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221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Montserrat"/>
                        </a:rPr>
                        <a:t>'speechiness'</a:t>
                      </a:r>
                      <a:endParaRPr lang="en-US" sz="11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Montserrat"/>
                        </a:rPr>
                        <a:t>'acousticness'</a:t>
                      </a:r>
                      <a:endParaRPr lang="en-US" sz="11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Montserrat"/>
                        </a:rPr>
                        <a:t>'instrumentalness'</a:t>
                      </a:r>
                      <a:endParaRPr lang="en-US" sz="11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Montserrat"/>
                        </a:rPr>
                        <a:t>'liveness'</a:t>
                      </a:r>
                      <a:endParaRPr lang="en-US" sz="11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Montserrat"/>
                        </a:rPr>
                        <a:t>'valence'</a:t>
                      </a:r>
                      <a:endParaRPr lang="en-US" sz="11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Montserrat"/>
                        </a:rPr>
                        <a:t>'tempo'</a:t>
                      </a:r>
                      <a:endParaRPr lang="en-US" sz="11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Montserrat"/>
                        </a:rPr>
                        <a:t>artist_pop</a:t>
                      </a:r>
                      <a:endParaRPr lang="en-US" sz="11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Montserrat"/>
                        </a:rPr>
                        <a:t>genres</a:t>
                      </a:r>
                      <a:endParaRPr lang="en-US" sz="11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Montserrat"/>
                        </a:rPr>
                        <a:t>track_pop</a:t>
                      </a:r>
                      <a:endParaRPr lang="en-US" sz="11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3"/>
          <p:cNvSpPr txBox="1"/>
          <p:nvPr/>
        </p:nvSpPr>
        <p:spPr>
          <a:xfrm>
            <a:off x="898437" y="657933"/>
            <a:ext cx="6806894" cy="789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50"/>
              </a:lnSpc>
            </a:pPr>
            <a:r>
              <a:rPr lang="en-US" sz="5499">
                <a:solidFill>
                  <a:srgbClr val="FFFFFF"/>
                </a:solidFill>
                <a:latin typeface="Sigmar One Bold"/>
              </a:rPr>
              <a:t>TẬP DỮ LIỆU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471167" y="808978"/>
            <a:ext cx="5816352" cy="356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Montserrat"/>
              </a:rPr>
              <a:t>Trích xuất và làm sạch, chuyển đổi dữ liệu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5139" y="2441119"/>
            <a:ext cx="16117722" cy="7356292"/>
            <a:chOff x="0" y="0"/>
            <a:chExt cx="31821557" cy="145236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821558" cy="14523682"/>
            </a:xfrm>
            <a:custGeom>
              <a:avLst/>
              <a:gdLst/>
              <a:ahLst/>
              <a:cxnLst/>
              <a:rect l="l" t="t" r="r" b="b"/>
              <a:pathLst>
                <a:path w="31821558" h="14523682">
                  <a:moveTo>
                    <a:pt x="31697098" y="59690"/>
                  </a:moveTo>
                  <a:cubicBezTo>
                    <a:pt x="31732658" y="59690"/>
                    <a:pt x="31761866" y="88900"/>
                    <a:pt x="31761866" y="124460"/>
                  </a:cubicBezTo>
                  <a:lnTo>
                    <a:pt x="31761866" y="14399222"/>
                  </a:lnTo>
                  <a:cubicBezTo>
                    <a:pt x="31761866" y="14434782"/>
                    <a:pt x="31732658" y="14463992"/>
                    <a:pt x="31697098" y="14463992"/>
                  </a:cubicBezTo>
                  <a:lnTo>
                    <a:pt x="124460" y="14463992"/>
                  </a:lnTo>
                  <a:cubicBezTo>
                    <a:pt x="88900" y="14463992"/>
                    <a:pt x="59690" y="14434782"/>
                    <a:pt x="59690" y="1439922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1697098" y="59690"/>
                  </a:lnTo>
                  <a:moveTo>
                    <a:pt x="3169709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399222"/>
                  </a:lnTo>
                  <a:cubicBezTo>
                    <a:pt x="0" y="14467802"/>
                    <a:pt x="55880" y="14523682"/>
                    <a:pt x="124460" y="14523682"/>
                  </a:cubicBezTo>
                  <a:lnTo>
                    <a:pt x="31697098" y="14523682"/>
                  </a:lnTo>
                  <a:cubicBezTo>
                    <a:pt x="31765677" y="14523682"/>
                    <a:pt x="31821558" y="14467802"/>
                    <a:pt x="31821558" y="14399222"/>
                  </a:cubicBezTo>
                  <a:lnTo>
                    <a:pt x="31821558" y="124460"/>
                  </a:lnTo>
                  <a:cubicBezTo>
                    <a:pt x="31821558" y="55880"/>
                    <a:pt x="31765677" y="0"/>
                    <a:pt x="31697098" y="0"/>
                  </a:cubicBezTo>
                  <a:close/>
                </a:path>
              </a:pathLst>
            </a:custGeom>
            <a:solidFill>
              <a:srgbClr val="57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85139" y="2441119"/>
            <a:ext cx="16117722" cy="827125"/>
            <a:chOff x="0" y="0"/>
            <a:chExt cx="21490297" cy="110283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1490297" cy="1102833"/>
              <a:chOff x="0" y="0"/>
              <a:chExt cx="31091641" cy="15955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31750" y="31750"/>
                <a:ext cx="31028140" cy="1532052"/>
              </a:xfrm>
              <a:custGeom>
                <a:avLst/>
                <a:gdLst/>
                <a:ahLst/>
                <a:cxnLst/>
                <a:rect l="l" t="t" r="r" b="b"/>
                <a:pathLst>
                  <a:path w="31028140" h="1532052">
                    <a:moveTo>
                      <a:pt x="30935433" y="1532052"/>
                    </a:moveTo>
                    <a:lnTo>
                      <a:pt x="92710" y="1532052"/>
                    </a:lnTo>
                    <a:cubicBezTo>
                      <a:pt x="41910" y="1532052"/>
                      <a:pt x="0" y="1490142"/>
                      <a:pt x="0" y="143934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0934161" y="0"/>
                    </a:lnTo>
                    <a:cubicBezTo>
                      <a:pt x="30984961" y="0"/>
                      <a:pt x="31026872" y="41910"/>
                      <a:pt x="31026872" y="92710"/>
                    </a:cubicBezTo>
                    <a:lnTo>
                      <a:pt x="31026872" y="1438072"/>
                    </a:lnTo>
                    <a:cubicBezTo>
                      <a:pt x="31028140" y="1490142"/>
                      <a:pt x="30986233" y="1532052"/>
                      <a:pt x="30935433" y="153205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31091640" cy="1595552"/>
              </a:xfrm>
              <a:custGeom>
                <a:avLst/>
                <a:gdLst/>
                <a:ahLst/>
                <a:cxnLst/>
                <a:rect l="l" t="t" r="r" b="b"/>
                <a:pathLst>
                  <a:path w="31091640" h="1595552">
                    <a:moveTo>
                      <a:pt x="30967183" y="59690"/>
                    </a:moveTo>
                    <a:cubicBezTo>
                      <a:pt x="31002740" y="59690"/>
                      <a:pt x="31031951" y="88900"/>
                      <a:pt x="31031951" y="124460"/>
                    </a:cubicBezTo>
                    <a:lnTo>
                      <a:pt x="31031951" y="1471092"/>
                    </a:lnTo>
                    <a:cubicBezTo>
                      <a:pt x="31031951" y="1506652"/>
                      <a:pt x="31002740" y="1535862"/>
                      <a:pt x="30967183" y="1535862"/>
                    </a:cubicBezTo>
                    <a:lnTo>
                      <a:pt x="124460" y="1535862"/>
                    </a:lnTo>
                    <a:cubicBezTo>
                      <a:pt x="88900" y="1535862"/>
                      <a:pt x="59690" y="1506652"/>
                      <a:pt x="59690" y="147109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0967183" y="59690"/>
                    </a:lnTo>
                    <a:moveTo>
                      <a:pt x="30967183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471092"/>
                    </a:lnTo>
                    <a:cubicBezTo>
                      <a:pt x="0" y="1539672"/>
                      <a:pt x="55880" y="1595552"/>
                      <a:pt x="124460" y="1595552"/>
                    </a:cubicBezTo>
                    <a:lnTo>
                      <a:pt x="30967183" y="1595552"/>
                    </a:lnTo>
                    <a:cubicBezTo>
                      <a:pt x="31035761" y="1595552"/>
                      <a:pt x="31091640" y="1539672"/>
                      <a:pt x="31091640" y="1471092"/>
                    </a:cubicBezTo>
                    <a:lnTo>
                      <a:pt x="31091640" y="124460"/>
                    </a:lnTo>
                    <a:cubicBezTo>
                      <a:pt x="31091640" y="55880"/>
                      <a:pt x="31035761" y="0"/>
                      <a:pt x="3096718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3868465" y="338692"/>
              <a:ext cx="13753368" cy="456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40"/>
                </a:lnSpc>
              </a:pPr>
              <a:r>
                <a:rPr lang="en-US" sz="2400">
                  <a:solidFill>
                    <a:srgbClr val="101010"/>
                  </a:solidFill>
                  <a:latin typeface="Montserrat Bold"/>
                </a:rPr>
                <a:t>Metadata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35790" y="3497241"/>
            <a:ext cx="601057" cy="133350"/>
            <a:chOff x="0" y="0"/>
            <a:chExt cx="801409" cy="17780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7800" cy="177800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01010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311805" y="0"/>
              <a:ext cx="177800" cy="177800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01010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623609" y="0"/>
              <a:ext cx="177800" cy="177800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01010"/>
              </a:solidFill>
            </p:spPr>
          </p:sp>
        </p:grpSp>
      </p:grpSp>
      <p:grpSp>
        <p:nvGrpSpPr>
          <p:cNvPr id="16" name="Group 16"/>
          <p:cNvGrpSpPr/>
          <p:nvPr/>
        </p:nvGrpSpPr>
        <p:grpSpPr>
          <a:xfrm>
            <a:off x="16377957" y="610308"/>
            <a:ext cx="881343" cy="881343"/>
            <a:chOff x="0" y="0"/>
            <a:chExt cx="1175123" cy="1175123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19CF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366298" y="368181"/>
              <a:ext cx="442528" cy="4959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Sigmar One Bold"/>
                </a:rPr>
                <a:t>2</a:t>
              </a:r>
            </a:p>
          </p:txBody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514282" y="4388736"/>
            <a:ext cx="7304346" cy="4869564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236847" y="6012568"/>
            <a:ext cx="6728611" cy="3784844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344982" y="4388736"/>
            <a:ext cx="6512340" cy="1928655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635790" y="3592491"/>
            <a:ext cx="9695582" cy="32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95"/>
              </a:lnSpc>
            </a:pPr>
            <a:r>
              <a:rPr lang="en-US" sz="1925">
                <a:solidFill>
                  <a:srgbClr val="FFFFFF"/>
                </a:solidFill>
                <a:latin typeface="Montserrat"/>
              </a:rPr>
              <a:t> thể loại, độ phổ biến của bài hát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367624" y="853536"/>
            <a:ext cx="6610934" cy="356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Montserrat"/>
              </a:rPr>
              <a:t>Xử lý và trích đặc trưng trên tập dữ liệu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28700" y="657933"/>
            <a:ext cx="6806894" cy="1556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50"/>
              </a:lnSpc>
            </a:pPr>
            <a:r>
              <a:rPr lang="en-US" sz="5499">
                <a:solidFill>
                  <a:srgbClr val="FFFFFF"/>
                </a:solidFill>
                <a:latin typeface="Sigmar One Bold"/>
              </a:rPr>
              <a:t>TRÍCH XUẤT ĐẶC TRƯNG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68348" y="2441119"/>
            <a:ext cx="16117722" cy="7356292"/>
            <a:chOff x="0" y="0"/>
            <a:chExt cx="31821557" cy="145236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821558" cy="14523682"/>
            </a:xfrm>
            <a:custGeom>
              <a:avLst/>
              <a:gdLst/>
              <a:ahLst/>
              <a:cxnLst/>
              <a:rect l="l" t="t" r="r" b="b"/>
              <a:pathLst>
                <a:path w="31821558" h="14523682">
                  <a:moveTo>
                    <a:pt x="31697098" y="59690"/>
                  </a:moveTo>
                  <a:cubicBezTo>
                    <a:pt x="31732658" y="59690"/>
                    <a:pt x="31761866" y="88900"/>
                    <a:pt x="31761866" y="124460"/>
                  </a:cubicBezTo>
                  <a:lnTo>
                    <a:pt x="31761866" y="14399222"/>
                  </a:lnTo>
                  <a:cubicBezTo>
                    <a:pt x="31761866" y="14434782"/>
                    <a:pt x="31732658" y="14463992"/>
                    <a:pt x="31697098" y="14463992"/>
                  </a:cubicBezTo>
                  <a:lnTo>
                    <a:pt x="124460" y="14463992"/>
                  </a:lnTo>
                  <a:cubicBezTo>
                    <a:pt x="88900" y="14463992"/>
                    <a:pt x="59690" y="14434782"/>
                    <a:pt x="59690" y="1439922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1697098" y="59690"/>
                  </a:lnTo>
                  <a:moveTo>
                    <a:pt x="3169709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399222"/>
                  </a:lnTo>
                  <a:cubicBezTo>
                    <a:pt x="0" y="14467802"/>
                    <a:pt x="55880" y="14523682"/>
                    <a:pt x="124460" y="14523682"/>
                  </a:cubicBezTo>
                  <a:lnTo>
                    <a:pt x="31697098" y="14523682"/>
                  </a:lnTo>
                  <a:cubicBezTo>
                    <a:pt x="31765677" y="14523682"/>
                    <a:pt x="31821558" y="14467802"/>
                    <a:pt x="31821558" y="14399222"/>
                  </a:cubicBezTo>
                  <a:lnTo>
                    <a:pt x="31821558" y="124460"/>
                  </a:lnTo>
                  <a:cubicBezTo>
                    <a:pt x="31821558" y="55880"/>
                    <a:pt x="31765677" y="0"/>
                    <a:pt x="31697098" y="0"/>
                  </a:cubicBezTo>
                  <a:close/>
                </a:path>
              </a:pathLst>
            </a:custGeom>
            <a:solidFill>
              <a:srgbClr val="57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85139" y="2441119"/>
            <a:ext cx="16117722" cy="827125"/>
            <a:chOff x="0" y="0"/>
            <a:chExt cx="21490297" cy="110283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1490297" cy="1102833"/>
              <a:chOff x="0" y="0"/>
              <a:chExt cx="31091641" cy="15955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31750" y="31750"/>
                <a:ext cx="31028140" cy="1532052"/>
              </a:xfrm>
              <a:custGeom>
                <a:avLst/>
                <a:gdLst/>
                <a:ahLst/>
                <a:cxnLst/>
                <a:rect l="l" t="t" r="r" b="b"/>
                <a:pathLst>
                  <a:path w="31028140" h="1532052">
                    <a:moveTo>
                      <a:pt x="30935433" y="1532052"/>
                    </a:moveTo>
                    <a:lnTo>
                      <a:pt x="92710" y="1532052"/>
                    </a:lnTo>
                    <a:cubicBezTo>
                      <a:pt x="41910" y="1532052"/>
                      <a:pt x="0" y="1490142"/>
                      <a:pt x="0" y="143934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0934161" y="0"/>
                    </a:lnTo>
                    <a:cubicBezTo>
                      <a:pt x="30984961" y="0"/>
                      <a:pt x="31026872" y="41910"/>
                      <a:pt x="31026872" y="92710"/>
                    </a:cubicBezTo>
                    <a:lnTo>
                      <a:pt x="31026872" y="1438072"/>
                    </a:lnTo>
                    <a:cubicBezTo>
                      <a:pt x="31028140" y="1490142"/>
                      <a:pt x="30986233" y="1532052"/>
                      <a:pt x="30935433" y="153205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31091640" cy="1595552"/>
              </a:xfrm>
              <a:custGeom>
                <a:avLst/>
                <a:gdLst/>
                <a:ahLst/>
                <a:cxnLst/>
                <a:rect l="l" t="t" r="r" b="b"/>
                <a:pathLst>
                  <a:path w="31091640" h="1595552">
                    <a:moveTo>
                      <a:pt x="30967183" y="59690"/>
                    </a:moveTo>
                    <a:cubicBezTo>
                      <a:pt x="31002740" y="59690"/>
                      <a:pt x="31031951" y="88900"/>
                      <a:pt x="31031951" y="124460"/>
                    </a:cubicBezTo>
                    <a:lnTo>
                      <a:pt x="31031951" y="1471092"/>
                    </a:lnTo>
                    <a:cubicBezTo>
                      <a:pt x="31031951" y="1506652"/>
                      <a:pt x="31002740" y="1535862"/>
                      <a:pt x="30967183" y="1535862"/>
                    </a:cubicBezTo>
                    <a:lnTo>
                      <a:pt x="124460" y="1535862"/>
                    </a:lnTo>
                    <a:cubicBezTo>
                      <a:pt x="88900" y="1535862"/>
                      <a:pt x="59690" y="1506652"/>
                      <a:pt x="59690" y="147109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0967183" y="59690"/>
                    </a:lnTo>
                    <a:moveTo>
                      <a:pt x="30967183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471092"/>
                    </a:lnTo>
                    <a:cubicBezTo>
                      <a:pt x="0" y="1539672"/>
                      <a:pt x="55880" y="1595552"/>
                      <a:pt x="124460" y="1595552"/>
                    </a:cubicBezTo>
                    <a:lnTo>
                      <a:pt x="30967183" y="1595552"/>
                    </a:lnTo>
                    <a:cubicBezTo>
                      <a:pt x="31035761" y="1595552"/>
                      <a:pt x="31091640" y="1539672"/>
                      <a:pt x="31091640" y="1471092"/>
                    </a:cubicBezTo>
                    <a:lnTo>
                      <a:pt x="31091640" y="124460"/>
                    </a:lnTo>
                    <a:cubicBezTo>
                      <a:pt x="31091640" y="55880"/>
                      <a:pt x="31035761" y="0"/>
                      <a:pt x="3096718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3868465" y="338692"/>
              <a:ext cx="13753368" cy="456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40"/>
                </a:lnSpc>
              </a:pPr>
              <a:r>
                <a:rPr lang="en-US" sz="2400">
                  <a:solidFill>
                    <a:srgbClr val="101010"/>
                  </a:solidFill>
                  <a:latin typeface="Montserrat Bold"/>
                </a:rPr>
                <a:t>Audio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35790" y="3497241"/>
            <a:ext cx="601057" cy="133350"/>
            <a:chOff x="0" y="0"/>
            <a:chExt cx="801409" cy="17780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7800" cy="177800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01010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311805" y="0"/>
              <a:ext cx="177800" cy="177800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01010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623609" y="0"/>
              <a:ext cx="177800" cy="177800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01010"/>
              </a:solidFill>
            </p:spPr>
          </p:sp>
        </p:grpSp>
      </p:grpSp>
      <p:grpSp>
        <p:nvGrpSpPr>
          <p:cNvPr id="16" name="Group 16"/>
          <p:cNvGrpSpPr/>
          <p:nvPr/>
        </p:nvGrpSpPr>
        <p:grpSpPr>
          <a:xfrm>
            <a:off x="16377957" y="610308"/>
            <a:ext cx="881343" cy="881343"/>
            <a:chOff x="0" y="0"/>
            <a:chExt cx="1175123" cy="1175123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19CF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366298" y="368181"/>
              <a:ext cx="442528" cy="4959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Sigmar One Bold"/>
                </a:rPr>
                <a:t>2</a:t>
              </a:r>
            </a:p>
          </p:txBody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49346" y="4444586"/>
            <a:ext cx="6728611" cy="3784844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36318" y="7527045"/>
            <a:ext cx="6512340" cy="1928655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503272" y="4116463"/>
            <a:ext cx="5654184" cy="3181982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635790" y="3458744"/>
            <a:ext cx="15182839" cy="32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5608" lvl="1" indent="-207804">
              <a:lnSpc>
                <a:spcPts val="2695"/>
              </a:lnSpc>
              <a:buFont typeface="Arial"/>
              <a:buChar char="•"/>
            </a:pPr>
            <a:r>
              <a:rPr lang="en-US" sz="1925">
                <a:solidFill>
                  <a:srgbClr val="FFFFFF"/>
                </a:solidFill>
                <a:latin typeface="Montserrat"/>
              </a:rPr>
              <a:t>Độ lớn, nhạc cụ, độ sống động, thời lượng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742712" y="853536"/>
            <a:ext cx="6610934" cy="356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Montserrat"/>
              </a:rPr>
              <a:t>Xử lý, làm sạch và trích đặc trưng trên tập dữ liệu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28700" y="657933"/>
            <a:ext cx="6806894" cy="1556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50"/>
              </a:lnSpc>
            </a:pPr>
            <a:r>
              <a:rPr lang="en-US" sz="5499">
                <a:solidFill>
                  <a:srgbClr val="FFFFFF"/>
                </a:solidFill>
                <a:latin typeface="Sigmar One Bold"/>
              </a:rPr>
              <a:t>TRÍCH XUẤT ĐẶC TRƯNG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5139" y="2441119"/>
            <a:ext cx="16117722" cy="827125"/>
            <a:chOff x="0" y="0"/>
            <a:chExt cx="21490297" cy="1102833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1490297" cy="1102833"/>
              <a:chOff x="0" y="0"/>
              <a:chExt cx="31091641" cy="1595552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31750" y="31750"/>
                <a:ext cx="31028140" cy="1532052"/>
              </a:xfrm>
              <a:custGeom>
                <a:avLst/>
                <a:gdLst/>
                <a:ahLst/>
                <a:cxnLst/>
                <a:rect l="l" t="t" r="r" b="b"/>
                <a:pathLst>
                  <a:path w="31028140" h="1532052">
                    <a:moveTo>
                      <a:pt x="30935433" y="1532052"/>
                    </a:moveTo>
                    <a:lnTo>
                      <a:pt x="92710" y="1532052"/>
                    </a:lnTo>
                    <a:cubicBezTo>
                      <a:pt x="41910" y="1532052"/>
                      <a:pt x="0" y="1490142"/>
                      <a:pt x="0" y="143934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0934161" y="0"/>
                    </a:lnTo>
                    <a:cubicBezTo>
                      <a:pt x="30984961" y="0"/>
                      <a:pt x="31026872" y="41910"/>
                      <a:pt x="31026872" y="92710"/>
                    </a:cubicBezTo>
                    <a:lnTo>
                      <a:pt x="31026872" y="1438072"/>
                    </a:lnTo>
                    <a:cubicBezTo>
                      <a:pt x="31028140" y="1490142"/>
                      <a:pt x="30986233" y="1532052"/>
                      <a:pt x="30935433" y="153205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" name="Freeform 5"/>
              <p:cNvSpPr/>
              <p:nvPr/>
            </p:nvSpPr>
            <p:spPr>
              <a:xfrm>
                <a:off x="0" y="0"/>
                <a:ext cx="31091640" cy="1595552"/>
              </a:xfrm>
              <a:custGeom>
                <a:avLst/>
                <a:gdLst/>
                <a:ahLst/>
                <a:cxnLst/>
                <a:rect l="l" t="t" r="r" b="b"/>
                <a:pathLst>
                  <a:path w="31091640" h="1595552">
                    <a:moveTo>
                      <a:pt x="30967183" y="59690"/>
                    </a:moveTo>
                    <a:cubicBezTo>
                      <a:pt x="31002740" y="59690"/>
                      <a:pt x="31031951" y="88900"/>
                      <a:pt x="31031951" y="124460"/>
                    </a:cubicBezTo>
                    <a:lnTo>
                      <a:pt x="31031951" y="1471092"/>
                    </a:lnTo>
                    <a:cubicBezTo>
                      <a:pt x="31031951" y="1506652"/>
                      <a:pt x="31002740" y="1535862"/>
                      <a:pt x="30967183" y="1535862"/>
                    </a:cubicBezTo>
                    <a:lnTo>
                      <a:pt x="124460" y="1535862"/>
                    </a:lnTo>
                    <a:cubicBezTo>
                      <a:pt x="88900" y="1535862"/>
                      <a:pt x="59690" y="1506652"/>
                      <a:pt x="59690" y="147109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0967183" y="59690"/>
                    </a:lnTo>
                    <a:moveTo>
                      <a:pt x="30967183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471092"/>
                    </a:lnTo>
                    <a:cubicBezTo>
                      <a:pt x="0" y="1539672"/>
                      <a:pt x="55880" y="1595552"/>
                      <a:pt x="124460" y="1595552"/>
                    </a:cubicBezTo>
                    <a:lnTo>
                      <a:pt x="30967183" y="1595552"/>
                    </a:lnTo>
                    <a:cubicBezTo>
                      <a:pt x="31035761" y="1595552"/>
                      <a:pt x="31091640" y="1539672"/>
                      <a:pt x="31091640" y="1471092"/>
                    </a:cubicBezTo>
                    <a:lnTo>
                      <a:pt x="31091640" y="124460"/>
                    </a:lnTo>
                    <a:cubicBezTo>
                      <a:pt x="31091640" y="55880"/>
                      <a:pt x="31035761" y="0"/>
                      <a:pt x="3096718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3868465" y="338692"/>
              <a:ext cx="13753368" cy="456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40"/>
                </a:lnSpc>
              </a:pPr>
              <a:r>
                <a:rPr lang="en-US" sz="2400">
                  <a:solidFill>
                    <a:srgbClr val="101010"/>
                  </a:solidFill>
                  <a:latin typeface="Montserrat Bold"/>
                </a:rPr>
                <a:t>Text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635790" y="3497241"/>
            <a:ext cx="601057" cy="133350"/>
            <a:chOff x="0" y="0"/>
            <a:chExt cx="801409" cy="177800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77800" cy="177800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01010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311805" y="0"/>
              <a:ext cx="177800" cy="177800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01010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623609" y="0"/>
              <a:ext cx="177800" cy="177800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01010"/>
              </a:solidFill>
            </p:spPr>
          </p:sp>
        </p:grpSp>
      </p:grpSp>
      <p:grpSp>
        <p:nvGrpSpPr>
          <p:cNvPr id="14" name="Group 14"/>
          <p:cNvGrpSpPr/>
          <p:nvPr/>
        </p:nvGrpSpPr>
        <p:grpSpPr>
          <a:xfrm>
            <a:off x="16377957" y="610308"/>
            <a:ext cx="881343" cy="881343"/>
            <a:chOff x="0" y="0"/>
            <a:chExt cx="1175123" cy="1175123"/>
          </a:xfrm>
        </p:grpSpPr>
        <p:grpSp>
          <p:nvGrpSpPr>
            <p:cNvPr id="15" name="Group 15"/>
            <p:cNvGrpSpPr>
              <a:grpSpLocks noChangeAspect="1"/>
            </p:cNvGrpSpPr>
            <p:nvPr/>
          </p:nvGrpSpPr>
          <p:grpSpPr>
            <a:xfrm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19CF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366298" y="368181"/>
              <a:ext cx="442528" cy="4959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Sigmar One Bold"/>
                </a:rPr>
                <a:t>2</a:t>
              </a:r>
            </a:p>
          </p:txBody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191908" y="4514178"/>
            <a:ext cx="5626721" cy="4222082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635790" y="3592491"/>
            <a:ext cx="15182839" cy="32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5608" lvl="1" indent="-207804">
              <a:lnSpc>
                <a:spcPts val="2695"/>
              </a:lnSpc>
              <a:buFont typeface="Arial"/>
              <a:buChar char="•"/>
            </a:pPr>
            <a:r>
              <a:rPr lang="en-US" sz="1925">
                <a:solidFill>
                  <a:srgbClr val="FFFFFF"/>
                </a:solidFill>
                <a:latin typeface="Montserrat"/>
              </a:rPr>
              <a:t>Tên bài hát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144000" y="694193"/>
            <a:ext cx="6610934" cy="356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Montserrat"/>
              </a:rPr>
              <a:t>Xử lý, làm sạch và trích đặc trưng trên tập dữ liệu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8700" y="657933"/>
            <a:ext cx="6806894" cy="1556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50"/>
              </a:lnSpc>
            </a:pPr>
            <a:r>
              <a:rPr lang="en-US" sz="5499">
                <a:solidFill>
                  <a:srgbClr val="FFFFFF"/>
                </a:solidFill>
                <a:latin typeface="Sigmar One Bold"/>
              </a:rPr>
              <a:t>TRÍCH XUẤT ĐẶC TRƯNG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85139" y="6871450"/>
            <a:ext cx="8742568" cy="1864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83"/>
              </a:lnSpc>
              <a:spcBef>
                <a:spcPct val="0"/>
              </a:spcBef>
            </a:pPr>
            <a:r>
              <a:rPr lang="en-US" sz="2486">
                <a:solidFill>
                  <a:srgbClr val="FFFFFF"/>
                </a:solidFill>
                <a:latin typeface="Montserrat"/>
              </a:rPr>
              <a:t>Tính chủ quan xác định xem đầu vào văn bản là thông tin thực tế hay là ý kiến ​​cá nhân. Giá trị của nó nằm giữa [0,1] trong đó giá trị gần 0 biểu thị một phần thông tin thực tế và giá trị gần 1 biểu thị ý kiến ​​cá nhân.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85139" y="5062991"/>
            <a:ext cx="8879354" cy="1076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Montserrat"/>
              </a:rPr>
              <a:t>Tính phân cực quyết định tình cảm của văn bản. Giá trị của nó nằm ở [-1,1] trong đó -1 biểu thị tình cảm tiêu cực cao và 1 biểu thị cảm xúc tích cực cao.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b="1801"/>
          <a:stretch>
            <a:fillRect/>
          </a:stretch>
        </p:blipFill>
        <p:spPr>
          <a:xfrm>
            <a:off x="6225200" y="1412167"/>
            <a:ext cx="9308764" cy="697251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6377957" y="610308"/>
            <a:ext cx="881343" cy="881343"/>
            <a:chOff x="0" y="0"/>
            <a:chExt cx="1175123" cy="1175123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19CF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366298" y="368181"/>
              <a:ext cx="442528" cy="4959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Sigmar One Bold"/>
                </a:rPr>
                <a:t>2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144000" y="694193"/>
            <a:ext cx="6610934" cy="356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Montserrat"/>
              </a:rPr>
              <a:t>Xử lý, làm sạch và trích đặc trưng trên tập dữ liệu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657933"/>
            <a:ext cx="6806894" cy="1556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50"/>
              </a:lnSpc>
            </a:pPr>
            <a:r>
              <a:rPr lang="en-US" sz="5499">
                <a:solidFill>
                  <a:srgbClr val="FFFFFF"/>
                </a:solidFill>
                <a:latin typeface="Sigmar One Bold"/>
              </a:rPr>
              <a:t>TRÍCH XUẤT ĐẶC TRƯNG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4111" y="2231227"/>
            <a:ext cx="16879779" cy="7461258"/>
            <a:chOff x="0" y="0"/>
            <a:chExt cx="41604592" cy="1839020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41541092" cy="18326706"/>
            </a:xfrm>
            <a:custGeom>
              <a:avLst/>
              <a:gdLst/>
              <a:ahLst/>
              <a:cxnLst/>
              <a:rect l="l" t="t" r="r" b="b"/>
              <a:pathLst>
                <a:path w="41541092" h="18326706">
                  <a:moveTo>
                    <a:pt x="41448382" y="18326706"/>
                  </a:moveTo>
                  <a:lnTo>
                    <a:pt x="92710" y="18326706"/>
                  </a:lnTo>
                  <a:cubicBezTo>
                    <a:pt x="41910" y="18326706"/>
                    <a:pt x="0" y="18284796"/>
                    <a:pt x="0" y="1823399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447114" y="0"/>
                  </a:lnTo>
                  <a:cubicBezTo>
                    <a:pt x="41497914" y="0"/>
                    <a:pt x="41539821" y="41910"/>
                    <a:pt x="41539821" y="92710"/>
                  </a:cubicBezTo>
                  <a:lnTo>
                    <a:pt x="41539821" y="18232726"/>
                  </a:lnTo>
                  <a:cubicBezTo>
                    <a:pt x="41541092" y="18284796"/>
                    <a:pt x="41499182" y="18326706"/>
                    <a:pt x="41448382" y="18326706"/>
                  </a:cubicBezTo>
                  <a:close/>
                </a:path>
              </a:pathLst>
            </a:custGeom>
            <a:solidFill>
              <a:srgbClr val="10101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1604592" cy="18390206"/>
            </a:xfrm>
            <a:custGeom>
              <a:avLst/>
              <a:gdLst/>
              <a:ahLst/>
              <a:cxnLst/>
              <a:rect l="l" t="t" r="r" b="b"/>
              <a:pathLst>
                <a:path w="41604592" h="18390206">
                  <a:moveTo>
                    <a:pt x="41480132" y="59690"/>
                  </a:moveTo>
                  <a:cubicBezTo>
                    <a:pt x="41515692" y="59690"/>
                    <a:pt x="41544903" y="88900"/>
                    <a:pt x="41544903" y="124460"/>
                  </a:cubicBezTo>
                  <a:lnTo>
                    <a:pt x="41544903" y="18265746"/>
                  </a:lnTo>
                  <a:cubicBezTo>
                    <a:pt x="41544903" y="18301306"/>
                    <a:pt x="41515692" y="18330517"/>
                    <a:pt x="41480132" y="18330517"/>
                  </a:cubicBezTo>
                  <a:lnTo>
                    <a:pt x="124460" y="18330517"/>
                  </a:lnTo>
                  <a:cubicBezTo>
                    <a:pt x="88900" y="18330517"/>
                    <a:pt x="59690" y="18301306"/>
                    <a:pt x="59690" y="182657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480132" y="59690"/>
                  </a:lnTo>
                  <a:moveTo>
                    <a:pt x="4148013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265746"/>
                  </a:lnTo>
                  <a:cubicBezTo>
                    <a:pt x="0" y="18334326"/>
                    <a:pt x="55880" y="18390206"/>
                    <a:pt x="124460" y="18390206"/>
                  </a:cubicBezTo>
                  <a:lnTo>
                    <a:pt x="41480132" y="18390206"/>
                  </a:lnTo>
                  <a:cubicBezTo>
                    <a:pt x="41548714" y="18390206"/>
                    <a:pt x="41604592" y="18334326"/>
                    <a:pt x="41604592" y="18265746"/>
                  </a:cubicBezTo>
                  <a:lnTo>
                    <a:pt x="41604592" y="124460"/>
                  </a:lnTo>
                  <a:cubicBezTo>
                    <a:pt x="41604592" y="55880"/>
                    <a:pt x="41548714" y="0"/>
                    <a:pt x="41480132" y="0"/>
                  </a:cubicBezTo>
                  <a:close/>
                </a:path>
              </a:pathLst>
            </a:custGeom>
            <a:solidFill>
              <a:srgbClr val="57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704111" y="2091441"/>
            <a:ext cx="16879779" cy="620687"/>
            <a:chOff x="0" y="0"/>
            <a:chExt cx="41604592" cy="1529843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41541092" cy="1466343"/>
            </a:xfrm>
            <a:custGeom>
              <a:avLst/>
              <a:gdLst/>
              <a:ahLst/>
              <a:cxnLst/>
              <a:rect l="l" t="t" r="r" b="b"/>
              <a:pathLst>
                <a:path w="41541092" h="1466343">
                  <a:moveTo>
                    <a:pt x="41448382" y="1466343"/>
                  </a:moveTo>
                  <a:lnTo>
                    <a:pt x="92710" y="1466343"/>
                  </a:lnTo>
                  <a:cubicBezTo>
                    <a:pt x="41910" y="1466343"/>
                    <a:pt x="0" y="1424433"/>
                    <a:pt x="0" y="137363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447114" y="0"/>
                  </a:lnTo>
                  <a:cubicBezTo>
                    <a:pt x="41497914" y="0"/>
                    <a:pt x="41539821" y="41910"/>
                    <a:pt x="41539821" y="92710"/>
                  </a:cubicBezTo>
                  <a:lnTo>
                    <a:pt x="41539821" y="1372363"/>
                  </a:lnTo>
                  <a:cubicBezTo>
                    <a:pt x="41541092" y="1424433"/>
                    <a:pt x="41499182" y="1466343"/>
                    <a:pt x="41448382" y="146634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41604592" cy="1529844"/>
            </a:xfrm>
            <a:custGeom>
              <a:avLst/>
              <a:gdLst/>
              <a:ahLst/>
              <a:cxnLst/>
              <a:rect l="l" t="t" r="r" b="b"/>
              <a:pathLst>
                <a:path w="41604592" h="1529844">
                  <a:moveTo>
                    <a:pt x="41480132" y="59690"/>
                  </a:moveTo>
                  <a:cubicBezTo>
                    <a:pt x="41515692" y="59690"/>
                    <a:pt x="41544903" y="88900"/>
                    <a:pt x="41544903" y="124460"/>
                  </a:cubicBezTo>
                  <a:lnTo>
                    <a:pt x="41544903" y="1405383"/>
                  </a:lnTo>
                  <a:cubicBezTo>
                    <a:pt x="41544903" y="1440943"/>
                    <a:pt x="41515692" y="1470153"/>
                    <a:pt x="41480132" y="1470153"/>
                  </a:cubicBezTo>
                  <a:lnTo>
                    <a:pt x="124460" y="1470153"/>
                  </a:lnTo>
                  <a:cubicBezTo>
                    <a:pt x="88900" y="1470153"/>
                    <a:pt x="59690" y="1440943"/>
                    <a:pt x="59690" y="140538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480132" y="59690"/>
                  </a:lnTo>
                  <a:moveTo>
                    <a:pt x="4148013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05383"/>
                  </a:lnTo>
                  <a:cubicBezTo>
                    <a:pt x="0" y="1473964"/>
                    <a:pt x="55880" y="1529844"/>
                    <a:pt x="124460" y="1529844"/>
                  </a:cubicBezTo>
                  <a:lnTo>
                    <a:pt x="41480132" y="1529844"/>
                  </a:lnTo>
                  <a:cubicBezTo>
                    <a:pt x="41548714" y="1529844"/>
                    <a:pt x="41604592" y="1473964"/>
                    <a:pt x="41604592" y="1405383"/>
                  </a:cubicBezTo>
                  <a:lnTo>
                    <a:pt x="41604592" y="124460"/>
                  </a:lnTo>
                  <a:cubicBezTo>
                    <a:pt x="41604592" y="55880"/>
                    <a:pt x="41548714" y="0"/>
                    <a:pt x="4148013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815654" y="2335109"/>
            <a:ext cx="133350" cy="13335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01010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119019" y="2338327"/>
            <a:ext cx="133350" cy="13335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0101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22383" y="2335109"/>
            <a:ext cx="133350" cy="133350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01010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2261846" y="588029"/>
            <a:ext cx="881343" cy="881343"/>
            <a:chOff x="0" y="0"/>
            <a:chExt cx="1175123" cy="1175123"/>
          </a:xfrm>
        </p:grpSpPr>
        <p:grpSp>
          <p:nvGrpSpPr>
            <p:cNvPr id="15" name="Group 15"/>
            <p:cNvGrpSpPr>
              <a:grpSpLocks noChangeAspect="1"/>
            </p:cNvGrpSpPr>
            <p:nvPr/>
          </p:nvGrpSpPr>
          <p:grpSpPr>
            <a:xfrm>
              <a:off x="0" y="0"/>
              <a:ext cx="1175123" cy="1175123"/>
              <a:chOff x="-2540" y="-2540"/>
              <a:chExt cx="6355080" cy="635508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19CF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366298" y="368181"/>
              <a:ext cx="442528" cy="4959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2"/>
                </a:lnSpc>
                <a:spcBef>
                  <a:spcPct val="0"/>
                </a:spcBef>
              </a:pPr>
              <a:r>
                <a:rPr lang="en-US" sz="2721">
                  <a:solidFill>
                    <a:srgbClr val="FFFFFF"/>
                  </a:solidFill>
                  <a:latin typeface="Sigmar One Bold"/>
                </a:rPr>
                <a:t>3</a:t>
              </a:r>
            </a:p>
          </p:txBody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990734" y="2902628"/>
            <a:ext cx="8394549" cy="2166335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5654" y="6077372"/>
            <a:ext cx="3917549" cy="3422048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49004" y="2763270"/>
            <a:ext cx="3627312" cy="3198586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453989" y="5830963"/>
            <a:ext cx="11034690" cy="3627361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547399" y="474149"/>
            <a:ext cx="8596601" cy="893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71"/>
              </a:lnSpc>
            </a:pPr>
            <a:r>
              <a:rPr lang="en-US" sz="5691">
                <a:solidFill>
                  <a:srgbClr val="FFFFFF"/>
                </a:solidFill>
                <a:latin typeface="Sigmar One Bold"/>
              </a:rPr>
              <a:t>HỆ KHUYẾN NGHỊ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595149" y="2193127"/>
            <a:ext cx="3097703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57FFFF"/>
                </a:solidFill>
                <a:latin typeface="Montserrat Bold"/>
              </a:rPr>
              <a:t>Cosine similarity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572522" y="831257"/>
            <a:ext cx="4190940" cy="356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Montserrat"/>
              </a:rPr>
              <a:t>Xây dưng hệ khuyến nghị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Custom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Arial</vt:lpstr>
      <vt:lpstr>Sigmar One Bold</vt:lpstr>
      <vt:lpstr>Sigmar One</vt:lpstr>
      <vt:lpstr>Montserrat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Nhập môn khoa học dữ liệu</dc:title>
  <cp:lastModifiedBy>huy quyang</cp:lastModifiedBy>
  <cp:revision>2</cp:revision>
  <dcterms:created xsi:type="dcterms:W3CDTF">2006-08-16T00:00:00Z</dcterms:created>
  <dcterms:modified xsi:type="dcterms:W3CDTF">2023-04-03T14:40:36Z</dcterms:modified>
  <dc:identifier>DAFRQbT2o8g</dc:identifier>
</cp:coreProperties>
</file>