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9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875dae792e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875dae792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875dae792e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875dae792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875dae792e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875dae792e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875dae792e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875dae792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875dae792e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875dae792e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875dae792e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875dae792e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875dae792e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875dae792e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875dae792e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875dae792e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87645581e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87645581e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875dae792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875dae79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875dae792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875dae792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875dae792e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875dae792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875dae792e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875dae792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875dae792e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875dae792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875dae792e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875dae792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875dae792e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875dae792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24102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
              <a:t>PageRank ,</a:t>
            </a:r>
            <a:endParaRPr/>
          </a:p>
          <a:p>
            <a:pPr marL="0" lvl="0" indent="0" algn="ctr" rtl="0">
              <a:spcBef>
                <a:spcPts val="0"/>
              </a:spcBef>
              <a:spcAft>
                <a:spcPts val="0"/>
              </a:spcAft>
              <a:buNone/>
            </a:pPr>
            <a:r>
              <a:rPr lang="vi"/>
              <a:t> Personalized PageRank</a:t>
            </a:r>
            <a:endParaRPr/>
          </a:p>
        </p:txBody>
      </p:sp>
      <p:pic>
        <p:nvPicPr>
          <p:cNvPr id="55" name="Google Shape;55;p13"/>
          <p:cNvPicPr preferRelativeResize="0"/>
          <p:nvPr/>
        </p:nvPicPr>
        <p:blipFill>
          <a:blip r:embed="rId3">
            <a:alphaModFix/>
          </a:blip>
          <a:stretch>
            <a:fillRect/>
          </a:stretch>
        </p:blipFill>
        <p:spPr>
          <a:xfrm>
            <a:off x="2745322" y="2218075"/>
            <a:ext cx="3317749" cy="2786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ctrTitle"/>
          </p:nvPr>
        </p:nvSpPr>
        <p:spPr>
          <a:xfrm>
            <a:off x="251750" y="145100"/>
            <a:ext cx="8520600" cy="663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vi"/>
              <a:t>PageRank </a:t>
            </a:r>
            <a:endParaRPr/>
          </a:p>
        </p:txBody>
      </p:sp>
      <p:pic>
        <p:nvPicPr>
          <p:cNvPr id="121" name="Google Shape;121;p22"/>
          <p:cNvPicPr preferRelativeResize="0"/>
          <p:nvPr/>
        </p:nvPicPr>
        <p:blipFill>
          <a:blip r:embed="rId3">
            <a:alphaModFix/>
          </a:blip>
          <a:stretch>
            <a:fillRect/>
          </a:stretch>
        </p:blipFill>
        <p:spPr>
          <a:xfrm>
            <a:off x="152400" y="961100"/>
            <a:ext cx="5434295" cy="4030000"/>
          </a:xfrm>
          <a:prstGeom prst="rect">
            <a:avLst/>
          </a:prstGeom>
          <a:noFill/>
          <a:ln>
            <a:noFill/>
          </a:ln>
        </p:spPr>
      </p:pic>
      <p:pic>
        <p:nvPicPr>
          <p:cNvPr id="122" name="Google Shape;122;p22"/>
          <p:cNvPicPr preferRelativeResize="0"/>
          <p:nvPr/>
        </p:nvPicPr>
        <p:blipFill>
          <a:blip r:embed="rId4">
            <a:alphaModFix/>
          </a:blip>
          <a:stretch>
            <a:fillRect/>
          </a:stretch>
        </p:blipFill>
        <p:spPr>
          <a:xfrm>
            <a:off x="6495582" y="61875"/>
            <a:ext cx="2015343" cy="2509875"/>
          </a:xfrm>
          <a:prstGeom prst="rect">
            <a:avLst/>
          </a:prstGeom>
          <a:noFill/>
          <a:ln>
            <a:noFill/>
          </a:ln>
        </p:spPr>
      </p:pic>
      <p:pic>
        <p:nvPicPr>
          <p:cNvPr id="123" name="Google Shape;123;p22"/>
          <p:cNvPicPr preferRelativeResize="0"/>
          <p:nvPr/>
        </p:nvPicPr>
        <p:blipFill>
          <a:blip r:embed="rId5">
            <a:alphaModFix/>
          </a:blip>
          <a:stretch>
            <a:fillRect/>
          </a:stretch>
        </p:blipFill>
        <p:spPr>
          <a:xfrm>
            <a:off x="5586695" y="2712175"/>
            <a:ext cx="3252505" cy="19970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ctrTitle"/>
          </p:nvPr>
        </p:nvSpPr>
        <p:spPr>
          <a:xfrm>
            <a:off x="251750" y="145100"/>
            <a:ext cx="8520600" cy="663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vi"/>
              <a:t>PageRank </a:t>
            </a:r>
            <a:endParaRPr/>
          </a:p>
        </p:txBody>
      </p:sp>
      <p:pic>
        <p:nvPicPr>
          <p:cNvPr id="129" name="Google Shape;129;p23"/>
          <p:cNvPicPr preferRelativeResize="0"/>
          <p:nvPr/>
        </p:nvPicPr>
        <p:blipFill>
          <a:blip r:embed="rId3">
            <a:alphaModFix/>
          </a:blip>
          <a:stretch>
            <a:fillRect/>
          </a:stretch>
        </p:blipFill>
        <p:spPr>
          <a:xfrm>
            <a:off x="0" y="3276775"/>
            <a:ext cx="5045176" cy="1801850"/>
          </a:xfrm>
          <a:prstGeom prst="rect">
            <a:avLst/>
          </a:prstGeom>
          <a:noFill/>
          <a:ln>
            <a:noFill/>
          </a:ln>
        </p:spPr>
      </p:pic>
      <p:pic>
        <p:nvPicPr>
          <p:cNvPr id="130" name="Google Shape;130;p23"/>
          <p:cNvPicPr preferRelativeResize="0"/>
          <p:nvPr/>
        </p:nvPicPr>
        <p:blipFill>
          <a:blip r:embed="rId4">
            <a:alphaModFix/>
          </a:blip>
          <a:stretch>
            <a:fillRect/>
          </a:stretch>
        </p:blipFill>
        <p:spPr>
          <a:xfrm>
            <a:off x="5045175" y="1236850"/>
            <a:ext cx="4098826" cy="772506"/>
          </a:xfrm>
          <a:prstGeom prst="rect">
            <a:avLst/>
          </a:prstGeom>
          <a:noFill/>
          <a:ln>
            <a:noFill/>
          </a:ln>
        </p:spPr>
      </p:pic>
      <p:pic>
        <p:nvPicPr>
          <p:cNvPr id="131" name="Google Shape;131;p23"/>
          <p:cNvPicPr preferRelativeResize="0"/>
          <p:nvPr/>
        </p:nvPicPr>
        <p:blipFill>
          <a:blip r:embed="rId5">
            <a:alphaModFix/>
          </a:blip>
          <a:stretch>
            <a:fillRect/>
          </a:stretch>
        </p:blipFill>
        <p:spPr>
          <a:xfrm>
            <a:off x="5197576" y="2161756"/>
            <a:ext cx="3794024" cy="2373431"/>
          </a:xfrm>
          <a:prstGeom prst="rect">
            <a:avLst/>
          </a:prstGeom>
          <a:noFill/>
          <a:ln>
            <a:noFill/>
          </a:ln>
        </p:spPr>
      </p:pic>
      <p:pic>
        <p:nvPicPr>
          <p:cNvPr id="132" name="Google Shape;132;p23"/>
          <p:cNvPicPr preferRelativeResize="0"/>
          <p:nvPr/>
        </p:nvPicPr>
        <p:blipFill>
          <a:blip r:embed="rId6">
            <a:alphaModFix/>
          </a:blip>
          <a:stretch>
            <a:fillRect/>
          </a:stretch>
        </p:blipFill>
        <p:spPr>
          <a:xfrm>
            <a:off x="1390372" y="882575"/>
            <a:ext cx="2620216" cy="22047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ctrTitle"/>
          </p:nvPr>
        </p:nvSpPr>
        <p:spPr>
          <a:xfrm>
            <a:off x="251750" y="145100"/>
            <a:ext cx="8520600" cy="663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vi"/>
              <a:t>Personalized PageRank</a:t>
            </a:r>
            <a:endParaRPr/>
          </a:p>
        </p:txBody>
      </p:sp>
      <p:pic>
        <p:nvPicPr>
          <p:cNvPr id="138" name="Google Shape;138;p24"/>
          <p:cNvPicPr preferRelativeResize="0"/>
          <p:nvPr/>
        </p:nvPicPr>
        <p:blipFill>
          <a:blip r:embed="rId3">
            <a:alphaModFix/>
          </a:blip>
          <a:stretch>
            <a:fillRect/>
          </a:stretch>
        </p:blipFill>
        <p:spPr>
          <a:xfrm>
            <a:off x="152400" y="961100"/>
            <a:ext cx="8839200" cy="1531000"/>
          </a:xfrm>
          <a:prstGeom prst="rect">
            <a:avLst/>
          </a:prstGeom>
          <a:noFill/>
          <a:ln>
            <a:noFill/>
          </a:ln>
        </p:spPr>
      </p:pic>
      <p:pic>
        <p:nvPicPr>
          <p:cNvPr id="139" name="Google Shape;139;p24"/>
          <p:cNvPicPr preferRelativeResize="0"/>
          <p:nvPr/>
        </p:nvPicPr>
        <p:blipFill>
          <a:blip r:embed="rId4">
            <a:alphaModFix/>
          </a:blip>
          <a:stretch>
            <a:fillRect/>
          </a:stretch>
        </p:blipFill>
        <p:spPr>
          <a:xfrm>
            <a:off x="152400" y="2644500"/>
            <a:ext cx="8839202" cy="108355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ctrTitle"/>
          </p:nvPr>
        </p:nvSpPr>
        <p:spPr>
          <a:xfrm>
            <a:off x="251750" y="145100"/>
            <a:ext cx="8520600" cy="663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vi"/>
              <a:t>Personalized PageRank</a:t>
            </a:r>
            <a:endParaRPr/>
          </a:p>
        </p:txBody>
      </p:sp>
      <p:pic>
        <p:nvPicPr>
          <p:cNvPr id="145" name="Google Shape;145;p25"/>
          <p:cNvPicPr preferRelativeResize="0"/>
          <p:nvPr/>
        </p:nvPicPr>
        <p:blipFill>
          <a:blip r:embed="rId3">
            <a:alphaModFix/>
          </a:blip>
          <a:stretch>
            <a:fillRect/>
          </a:stretch>
        </p:blipFill>
        <p:spPr>
          <a:xfrm>
            <a:off x="92450" y="757275"/>
            <a:ext cx="8839198" cy="40046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ctrTitle"/>
          </p:nvPr>
        </p:nvSpPr>
        <p:spPr>
          <a:xfrm>
            <a:off x="251750" y="145100"/>
            <a:ext cx="8520600" cy="663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vi"/>
              <a:t>Personalized PageRank</a:t>
            </a:r>
            <a:endParaRPr/>
          </a:p>
        </p:txBody>
      </p:sp>
      <p:pic>
        <p:nvPicPr>
          <p:cNvPr id="151" name="Google Shape;151;p26"/>
          <p:cNvPicPr preferRelativeResize="0"/>
          <p:nvPr/>
        </p:nvPicPr>
        <p:blipFill>
          <a:blip r:embed="rId3">
            <a:alphaModFix/>
          </a:blip>
          <a:stretch>
            <a:fillRect/>
          </a:stretch>
        </p:blipFill>
        <p:spPr>
          <a:xfrm>
            <a:off x="152400" y="961100"/>
            <a:ext cx="8839203" cy="1397884"/>
          </a:xfrm>
          <a:prstGeom prst="rect">
            <a:avLst/>
          </a:prstGeom>
          <a:noFill/>
          <a:ln>
            <a:noFill/>
          </a:ln>
        </p:spPr>
      </p:pic>
      <p:pic>
        <p:nvPicPr>
          <p:cNvPr id="152" name="Google Shape;152;p26"/>
          <p:cNvPicPr preferRelativeResize="0"/>
          <p:nvPr/>
        </p:nvPicPr>
        <p:blipFill>
          <a:blip r:embed="rId4">
            <a:alphaModFix/>
          </a:blip>
          <a:stretch>
            <a:fillRect/>
          </a:stretch>
        </p:blipFill>
        <p:spPr>
          <a:xfrm>
            <a:off x="251750" y="2511384"/>
            <a:ext cx="7516125" cy="2479716"/>
          </a:xfrm>
          <a:prstGeom prst="rect">
            <a:avLst/>
          </a:prstGeom>
          <a:noFill/>
          <a:ln>
            <a:noFill/>
          </a:ln>
        </p:spPr>
      </p:pic>
      <p:pic>
        <p:nvPicPr>
          <p:cNvPr id="153" name="Google Shape;153;p26"/>
          <p:cNvPicPr preferRelativeResize="0"/>
          <p:nvPr/>
        </p:nvPicPr>
        <p:blipFill>
          <a:blip r:embed="rId5">
            <a:alphaModFix/>
          </a:blip>
          <a:stretch>
            <a:fillRect/>
          </a:stretch>
        </p:blipFill>
        <p:spPr>
          <a:xfrm>
            <a:off x="6060672" y="2938775"/>
            <a:ext cx="2620216" cy="22047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ctrTitle"/>
          </p:nvPr>
        </p:nvSpPr>
        <p:spPr>
          <a:xfrm>
            <a:off x="251750" y="145100"/>
            <a:ext cx="8520600" cy="663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vi"/>
              <a:t>Personalized PageRank</a:t>
            </a:r>
            <a:endParaRPr/>
          </a:p>
        </p:txBody>
      </p:sp>
      <p:pic>
        <p:nvPicPr>
          <p:cNvPr id="159" name="Google Shape;159;p27"/>
          <p:cNvPicPr preferRelativeResize="0"/>
          <p:nvPr/>
        </p:nvPicPr>
        <p:blipFill>
          <a:blip r:embed="rId3">
            <a:alphaModFix/>
          </a:blip>
          <a:stretch>
            <a:fillRect/>
          </a:stretch>
        </p:blipFill>
        <p:spPr>
          <a:xfrm>
            <a:off x="152400" y="961100"/>
            <a:ext cx="5657850" cy="914400"/>
          </a:xfrm>
          <a:prstGeom prst="rect">
            <a:avLst/>
          </a:prstGeom>
          <a:noFill/>
          <a:ln>
            <a:noFill/>
          </a:ln>
        </p:spPr>
      </p:pic>
      <p:pic>
        <p:nvPicPr>
          <p:cNvPr id="160" name="Google Shape;160;p27"/>
          <p:cNvPicPr preferRelativeResize="0"/>
          <p:nvPr/>
        </p:nvPicPr>
        <p:blipFill>
          <a:blip r:embed="rId4">
            <a:alphaModFix/>
          </a:blip>
          <a:stretch>
            <a:fillRect/>
          </a:stretch>
        </p:blipFill>
        <p:spPr>
          <a:xfrm>
            <a:off x="739875" y="1824075"/>
            <a:ext cx="7232216" cy="2963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ctrTitle"/>
          </p:nvPr>
        </p:nvSpPr>
        <p:spPr>
          <a:xfrm>
            <a:off x="251750" y="145100"/>
            <a:ext cx="8520600" cy="663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vi"/>
              <a:t>Personalized PageRank</a:t>
            </a:r>
            <a:endParaRPr/>
          </a:p>
        </p:txBody>
      </p:sp>
      <p:pic>
        <p:nvPicPr>
          <p:cNvPr id="166" name="Google Shape;166;p28"/>
          <p:cNvPicPr preferRelativeResize="0"/>
          <p:nvPr/>
        </p:nvPicPr>
        <p:blipFill>
          <a:blip r:embed="rId3">
            <a:alphaModFix/>
          </a:blip>
          <a:stretch>
            <a:fillRect/>
          </a:stretch>
        </p:blipFill>
        <p:spPr>
          <a:xfrm>
            <a:off x="152400" y="961100"/>
            <a:ext cx="5053800" cy="2462100"/>
          </a:xfrm>
          <a:prstGeom prst="rect">
            <a:avLst/>
          </a:prstGeom>
          <a:noFill/>
          <a:ln>
            <a:noFill/>
          </a:ln>
        </p:spPr>
      </p:pic>
      <p:pic>
        <p:nvPicPr>
          <p:cNvPr id="167" name="Google Shape;167;p28"/>
          <p:cNvPicPr preferRelativeResize="0"/>
          <p:nvPr/>
        </p:nvPicPr>
        <p:blipFill>
          <a:blip r:embed="rId4">
            <a:alphaModFix/>
          </a:blip>
          <a:stretch>
            <a:fillRect/>
          </a:stretch>
        </p:blipFill>
        <p:spPr>
          <a:xfrm>
            <a:off x="152400" y="3347800"/>
            <a:ext cx="7656568" cy="1415500"/>
          </a:xfrm>
          <a:prstGeom prst="rect">
            <a:avLst/>
          </a:prstGeom>
          <a:noFill/>
          <a:ln>
            <a:noFill/>
          </a:ln>
        </p:spPr>
      </p:pic>
      <p:pic>
        <p:nvPicPr>
          <p:cNvPr id="168" name="Google Shape;168;p28"/>
          <p:cNvPicPr preferRelativeResize="0"/>
          <p:nvPr/>
        </p:nvPicPr>
        <p:blipFill>
          <a:blip r:embed="rId5">
            <a:alphaModFix/>
          </a:blip>
          <a:stretch>
            <a:fillRect/>
          </a:stretch>
        </p:blipFill>
        <p:spPr>
          <a:xfrm>
            <a:off x="5617047" y="1089788"/>
            <a:ext cx="2620216" cy="22047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ctrTitle"/>
          </p:nvPr>
        </p:nvSpPr>
        <p:spPr>
          <a:xfrm>
            <a:off x="251750" y="145100"/>
            <a:ext cx="8520600" cy="66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vi" sz="2000" b="1"/>
              <a:t>PageRank,Personalized PageRank, và Topic-Specific PageRank</a:t>
            </a:r>
            <a:endParaRPr sz="2000" b="1"/>
          </a:p>
        </p:txBody>
      </p:sp>
      <p:pic>
        <p:nvPicPr>
          <p:cNvPr id="174" name="Google Shape;174;p29"/>
          <p:cNvPicPr preferRelativeResize="0"/>
          <p:nvPr/>
        </p:nvPicPr>
        <p:blipFill>
          <a:blip r:embed="rId3">
            <a:alphaModFix/>
          </a:blip>
          <a:stretch>
            <a:fillRect/>
          </a:stretch>
        </p:blipFill>
        <p:spPr>
          <a:xfrm>
            <a:off x="667975" y="741825"/>
            <a:ext cx="6410325" cy="1381125"/>
          </a:xfrm>
          <a:prstGeom prst="rect">
            <a:avLst/>
          </a:prstGeom>
          <a:noFill/>
          <a:ln>
            <a:noFill/>
          </a:ln>
        </p:spPr>
      </p:pic>
      <p:pic>
        <p:nvPicPr>
          <p:cNvPr id="175" name="Google Shape;175;p29"/>
          <p:cNvPicPr preferRelativeResize="0"/>
          <p:nvPr/>
        </p:nvPicPr>
        <p:blipFill>
          <a:blip r:embed="rId4">
            <a:alphaModFix/>
          </a:blip>
          <a:stretch>
            <a:fillRect/>
          </a:stretch>
        </p:blipFill>
        <p:spPr>
          <a:xfrm>
            <a:off x="897088" y="1867700"/>
            <a:ext cx="6096000" cy="1104900"/>
          </a:xfrm>
          <a:prstGeom prst="rect">
            <a:avLst/>
          </a:prstGeom>
          <a:noFill/>
          <a:ln>
            <a:noFill/>
          </a:ln>
        </p:spPr>
      </p:pic>
      <p:pic>
        <p:nvPicPr>
          <p:cNvPr id="176" name="Google Shape;176;p29"/>
          <p:cNvPicPr preferRelativeResize="0"/>
          <p:nvPr/>
        </p:nvPicPr>
        <p:blipFill>
          <a:blip r:embed="rId5">
            <a:alphaModFix/>
          </a:blip>
          <a:stretch>
            <a:fillRect/>
          </a:stretch>
        </p:blipFill>
        <p:spPr>
          <a:xfrm>
            <a:off x="2649000" y="2708825"/>
            <a:ext cx="6339176" cy="726400"/>
          </a:xfrm>
          <a:prstGeom prst="rect">
            <a:avLst/>
          </a:prstGeom>
          <a:noFill/>
          <a:ln>
            <a:noFill/>
          </a:ln>
        </p:spPr>
      </p:pic>
      <p:pic>
        <p:nvPicPr>
          <p:cNvPr id="177" name="Google Shape;177;p29"/>
          <p:cNvPicPr preferRelativeResize="0"/>
          <p:nvPr/>
        </p:nvPicPr>
        <p:blipFill>
          <a:blip r:embed="rId6">
            <a:alphaModFix/>
          </a:blip>
          <a:stretch>
            <a:fillRect/>
          </a:stretch>
        </p:blipFill>
        <p:spPr>
          <a:xfrm>
            <a:off x="667975" y="3359850"/>
            <a:ext cx="5972175" cy="942975"/>
          </a:xfrm>
          <a:prstGeom prst="rect">
            <a:avLst/>
          </a:prstGeom>
          <a:noFill/>
          <a:ln>
            <a:noFill/>
          </a:ln>
        </p:spPr>
      </p:pic>
      <p:pic>
        <p:nvPicPr>
          <p:cNvPr id="178" name="Google Shape;178;p29"/>
          <p:cNvPicPr preferRelativeResize="0"/>
          <p:nvPr/>
        </p:nvPicPr>
        <p:blipFill>
          <a:blip r:embed="rId7">
            <a:alphaModFix/>
          </a:blip>
          <a:stretch>
            <a:fillRect/>
          </a:stretch>
        </p:blipFill>
        <p:spPr>
          <a:xfrm>
            <a:off x="2734665" y="4155725"/>
            <a:ext cx="6335784" cy="663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596100" y="587475"/>
            <a:ext cx="7951800" cy="4467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vi" sz="1200" b="1">
                <a:solidFill>
                  <a:schemeClr val="dk1"/>
                </a:solidFill>
              </a:rPr>
              <a:t>PageRank</a:t>
            </a:r>
            <a:r>
              <a:rPr lang="vi" sz="1200">
                <a:solidFill>
                  <a:schemeClr val="dk1"/>
                </a:solidFill>
              </a:rPr>
              <a:t> là một thuật toán xếp hạng trang web với mục đích đo lường mức độ quan trọng của các trang web dựa trên cấu trúc liên kết giữa chúng.</a:t>
            </a:r>
            <a:endParaRPr sz="1200">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vi" sz="1200" b="1">
                <a:solidFill>
                  <a:schemeClr val="dk1"/>
                </a:solidFill>
              </a:rPr>
              <a:t>Sự hình thành của PageRank:</a:t>
            </a:r>
            <a:endParaRPr sz="1200" b="1">
              <a:solidFill>
                <a:schemeClr val="dk1"/>
              </a:solidFill>
            </a:endParaRPr>
          </a:p>
          <a:p>
            <a:pPr marL="457200" lvl="0" indent="-304800" algn="l" rtl="0">
              <a:lnSpc>
                <a:spcPct val="115000"/>
              </a:lnSpc>
              <a:spcBef>
                <a:spcPts val="1200"/>
              </a:spcBef>
              <a:spcAft>
                <a:spcPts val="0"/>
              </a:spcAft>
              <a:buClr>
                <a:schemeClr val="dk1"/>
              </a:buClr>
              <a:buSzPts val="1200"/>
              <a:buAutoNum type="arabicPeriod"/>
            </a:pPr>
            <a:r>
              <a:rPr lang="vi" sz="1200" b="1">
                <a:solidFill>
                  <a:schemeClr val="dk1"/>
                </a:solidFill>
              </a:rPr>
              <a:t>Nền tảng lý thuyết</a:t>
            </a:r>
            <a:r>
              <a:rPr lang="vi" sz="1200">
                <a:solidFill>
                  <a:schemeClr val="dk1"/>
                </a:solidFill>
              </a:rPr>
              <a:t>: Thuật toán PageRank dựa trên ý tưởng rằng các liên kết (links) từ một trang web đến một trang khác có thể được coi là một "phiếu bầu" cho tầm quan trọng của trang nhận được liên kết đó. Tuy nhiên, không phải tất cả các phiếu bầu đều có giá trị như nhau. Một liên kết từ một trang web có thứ hạng cao sẽ có giá trị hơn so với liên kết từ một trang có thứ hạng thấp.</a:t>
            </a:r>
            <a:endParaRPr sz="1200">
              <a:solidFill>
                <a:schemeClr val="dk1"/>
              </a:solidFill>
            </a:endParaRPr>
          </a:p>
          <a:p>
            <a:pPr marL="457200" lvl="0" indent="-304800" algn="l" rtl="0">
              <a:lnSpc>
                <a:spcPct val="115000"/>
              </a:lnSpc>
              <a:spcBef>
                <a:spcPts val="0"/>
              </a:spcBef>
              <a:spcAft>
                <a:spcPts val="0"/>
              </a:spcAft>
              <a:buClr>
                <a:schemeClr val="dk1"/>
              </a:buClr>
              <a:buSzPts val="1200"/>
              <a:buAutoNum type="arabicPeriod"/>
            </a:pPr>
            <a:r>
              <a:rPr lang="vi" sz="1200" b="1">
                <a:solidFill>
                  <a:schemeClr val="dk1"/>
                </a:solidFill>
              </a:rPr>
              <a:t>Quy trình lặp lại</a:t>
            </a:r>
            <a:r>
              <a:rPr lang="vi" sz="1200">
                <a:solidFill>
                  <a:schemeClr val="dk1"/>
                </a:solidFill>
              </a:rPr>
              <a:t>: PageRank hoạt động theo quy trình lặp đi lặp lại. Ban đầu, mỗi trang web được gán một giá trị rank (thứ hạng) khởi đầu, sau đó thứ hạng của mỗi trang được cập nhật dựa trên thứ hạng của các trang liên kết đến nó. Thứ hạng của một trang sẽ tỷ lệ thuận với tổng thứ hạng của các trang liên kết đến nó, chia cho số lượng liên kết mà các trang đó có.</a:t>
            </a:r>
            <a:endParaRPr sz="1200">
              <a:solidFill>
                <a:schemeClr val="dk1"/>
              </a:solidFill>
            </a:endParaRPr>
          </a:p>
          <a:p>
            <a:pPr marL="457200" lvl="0" indent="-304800" algn="l" rtl="0">
              <a:lnSpc>
                <a:spcPct val="115000"/>
              </a:lnSpc>
              <a:spcBef>
                <a:spcPts val="0"/>
              </a:spcBef>
              <a:spcAft>
                <a:spcPts val="0"/>
              </a:spcAft>
              <a:buClr>
                <a:schemeClr val="dk1"/>
              </a:buClr>
              <a:buSzPts val="1200"/>
              <a:buAutoNum type="arabicPeriod"/>
            </a:pPr>
            <a:r>
              <a:rPr lang="vi" sz="1200" b="1">
                <a:solidFill>
                  <a:schemeClr val="dk1"/>
                </a:solidFill>
              </a:rPr>
              <a:t>Mô hình "random surfer"</a:t>
            </a:r>
            <a:r>
              <a:rPr lang="vi" sz="1200">
                <a:solidFill>
                  <a:schemeClr val="dk1"/>
                </a:solidFill>
              </a:rPr>
              <a:t>: PageRank mô phỏng một người dùng ngẫu nhiên di chuyển trên web bằng cách nhấp vào các liên kết. Các trang có nhiều liên kết đến sẽ có nhiều khả năng được người dùng ngẫu nhiên truy cập, do đó có thứ hạng cao hơn.</a:t>
            </a:r>
            <a:endParaRPr sz="1200">
              <a:solidFill>
                <a:schemeClr val="dk1"/>
              </a:solidFill>
            </a:endParaRPr>
          </a:p>
          <a:p>
            <a:pPr marL="457200" lvl="0" indent="-304800" algn="l" rtl="0">
              <a:lnSpc>
                <a:spcPct val="115000"/>
              </a:lnSpc>
              <a:spcBef>
                <a:spcPts val="0"/>
              </a:spcBef>
              <a:spcAft>
                <a:spcPts val="0"/>
              </a:spcAft>
              <a:buClr>
                <a:schemeClr val="dk1"/>
              </a:buClr>
              <a:buSzPts val="1200"/>
              <a:buAutoNum type="arabicPeriod"/>
            </a:pPr>
            <a:r>
              <a:rPr lang="vi" sz="1200" b="1">
                <a:solidFill>
                  <a:schemeClr val="dk1"/>
                </a:solidFill>
              </a:rPr>
              <a:t>Hệ số giảm dần (Damping factor)</a:t>
            </a:r>
            <a:r>
              <a:rPr lang="vi" sz="1200">
                <a:solidFill>
                  <a:schemeClr val="dk1"/>
                </a:solidFill>
              </a:rPr>
              <a:t>: Thuật toán có thêm một hệ số giảm dần để giả định rằng người dùng có thể nhảy đến bất kỳ trang web nào một cách ngẫu nhiên, thay vì chỉ di chuyển theo các liên kết. Điều này giúp đảm bảo rằng ngay cả những trang ít liên kết trực tiếp vẫn có thể nhận được một lượng nhỏ thứ hạng.</a:t>
            </a:r>
            <a:endParaRPr sz="1200">
              <a:solidFill>
                <a:schemeClr val="dk1"/>
              </a:solidFill>
            </a:endParaRPr>
          </a:p>
          <a:p>
            <a:pPr marL="0" lvl="0" indent="0" algn="l" rtl="0">
              <a:spcBef>
                <a:spcPts val="1200"/>
              </a:spcBef>
              <a:spcAft>
                <a:spcPts val="0"/>
              </a:spcAft>
              <a:buNone/>
            </a:pP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251750" y="145100"/>
            <a:ext cx="8520600" cy="663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vi"/>
              <a:t>PageRank </a:t>
            </a:r>
            <a:endParaRPr/>
          </a:p>
        </p:txBody>
      </p:sp>
      <p:pic>
        <p:nvPicPr>
          <p:cNvPr id="66" name="Google Shape;66;p15"/>
          <p:cNvPicPr preferRelativeResize="0"/>
          <p:nvPr/>
        </p:nvPicPr>
        <p:blipFill>
          <a:blip r:embed="rId3">
            <a:alphaModFix/>
          </a:blip>
          <a:stretch>
            <a:fillRect/>
          </a:stretch>
        </p:blipFill>
        <p:spPr>
          <a:xfrm>
            <a:off x="104450" y="808700"/>
            <a:ext cx="8277225" cy="2362200"/>
          </a:xfrm>
          <a:prstGeom prst="rect">
            <a:avLst/>
          </a:prstGeom>
          <a:noFill/>
          <a:ln>
            <a:noFill/>
          </a:ln>
        </p:spPr>
      </p:pic>
      <p:pic>
        <p:nvPicPr>
          <p:cNvPr id="67" name="Google Shape;67;p15"/>
          <p:cNvPicPr preferRelativeResize="0"/>
          <p:nvPr/>
        </p:nvPicPr>
        <p:blipFill>
          <a:blip r:embed="rId4">
            <a:alphaModFix/>
          </a:blip>
          <a:stretch>
            <a:fillRect/>
          </a:stretch>
        </p:blipFill>
        <p:spPr>
          <a:xfrm>
            <a:off x="152400" y="3323300"/>
            <a:ext cx="6827220" cy="1667800"/>
          </a:xfrm>
          <a:prstGeom prst="rect">
            <a:avLst/>
          </a:prstGeom>
          <a:noFill/>
          <a:ln>
            <a:noFill/>
          </a:ln>
        </p:spPr>
      </p:pic>
      <p:sp>
        <p:nvSpPr>
          <p:cNvPr id="68" name="Google Shape;68;p15"/>
          <p:cNvSpPr txBox="1"/>
          <p:nvPr/>
        </p:nvSpPr>
        <p:spPr>
          <a:xfrm>
            <a:off x="563500" y="1542650"/>
            <a:ext cx="3000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a:t>Thuật toán PageRank, một phương pháp xếp hạng quan trọng được sử</a:t>
            </a:r>
            <a:endParaRPr/>
          </a:p>
          <a:p>
            <a:pPr marL="0" lvl="0" indent="0" algn="l" rtl="0">
              <a:spcBef>
                <a:spcPts val="0"/>
              </a:spcBef>
              <a:spcAft>
                <a:spcPts val="0"/>
              </a:spcAft>
              <a:buNone/>
            </a:pPr>
            <a:r>
              <a:rPr lang="vi"/>
              <a:t>dụng để đánh giá tầm quan trọng của các node trong đồ thị.</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ctrTitle"/>
          </p:nvPr>
        </p:nvSpPr>
        <p:spPr>
          <a:xfrm>
            <a:off x="251750" y="145100"/>
            <a:ext cx="8520600" cy="663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vi"/>
              <a:t>PageRank </a:t>
            </a:r>
            <a:endParaRPr/>
          </a:p>
        </p:txBody>
      </p:sp>
      <p:pic>
        <p:nvPicPr>
          <p:cNvPr id="74" name="Google Shape;74;p16"/>
          <p:cNvPicPr preferRelativeResize="0"/>
          <p:nvPr/>
        </p:nvPicPr>
        <p:blipFill>
          <a:blip r:embed="rId3">
            <a:alphaModFix/>
          </a:blip>
          <a:stretch>
            <a:fillRect/>
          </a:stretch>
        </p:blipFill>
        <p:spPr>
          <a:xfrm>
            <a:off x="152400" y="961100"/>
            <a:ext cx="8839198" cy="1217032"/>
          </a:xfrm>
          <a:prstGeom prst="rect">
            <a:avLst/>
          </a:prstGeom>
          <a:noFill/>
          <a:ln>
            <a:noFill/>
          </a:ln>
        </p:spPr>
      </p:pic>
      <p:pic>
        <p:nvPicPr>
          <p:cNvPr id="75" name="Google Shape;75;p16"/>
          <p:cNvPicPr preferRelativeResize="0"/>
          <p:nvPr/>
        </p:nvPicPr>
        <p:blipFill>
          <a:blip r:embed="rId4">
            <a:alphaModFix/>
          </a:blip>
          <a:stretch>
            <a:fillRect/>
          </a:stretch>
        </p:blipFill>
        <p:spPr>
          <a:xfrm>
            <a:off x="92450" y="2114732"/>
            <a:ext cx="8839201" cy="12118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ctrTitle"/>
          </p:nvPr>
        </p:nvSpPr>
        <p:spPr>
          <a:xfrm>
            <a:off x="251750" y="145100"/>
            <a:ext cx="8520600" cy="663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vi"/>
              <a:t>PageRank </a:t>
            </a:r>
            <a:endParaRPr/>
          </a:p>
        </p:txBody>
      </p:sp>
      <p:pic>
        <p:nvPicPr>
          <p:cNvPr id="81" name="Google Shape;81;p17"/>
          <p:cNvPicPr preferRelativeResize="0"/>
          <p:nvPr/>
        </p:nvPicPr>
        <p:blipFill>
          <a:blip r:embed="rId3">
            <a:alphaModFix/>
          </a:blip>
          <a:stretch>
            <a:fillRect/>
          </a:stretch>
        </p:blipFill>
        <p:spPr>
          <a:xfrm>
            <a:off x="152400" y="961100"/>
            <a:ext cx="8839198" cy="1217032"/>
          </a:xfrm>
          <a:prstGeom prst="rect">
            <a:avLst/>
          </a:prstGeom>
          <a:noFill/>
          <a:ln>
            <a:noFill/>
          </a:ln>
        </p:spPr>
      </p:pic>
      <p:pic>
        <p:nvPicPr>
          <p:cNvPr id="82" name="Google Shape;82;p17"/>
          <p:cNvPicPr preferRelativeResize="0"/>
          <p:nvPr/>
        </p:nvPicPr>
        <p:blipFill>
          <a:blip r:embed="rId4">
            <a:alphaModFix/>
          </a:blip>
          <a:stretch>
            <a:fillRect/>
          </a:stretch>
        </p:blipFill>
        <p:spPr>
          <a:xfrm>
            <a:off x="380200" y="2114707"/>
            <a:ext cx="7724714" cy="26605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ctrTitle"/>
          </p:nvPr>
        </p:nvSpPr>
        <p:spPr>
          <a:xfrm>
            <a:off x="251750" y="145100"/>
            <a:ext cx="8520600" cy="663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vi"/>
              <a:t>PageRank </a:t>
            </a:r>
            <a:endParaRPr/>
          </a:p>
        </p:txBody>
      </p:sp>
      <p:pic>
        <p:nvPicPr>
          <p:cNvPr id="88" name="Google Shape;88;p18"/>
          <p:cNvPicPr preferRelativeResize="0"/>
          <p:nvPr/>
        </p:nvPicPr>
        <p:blipFill>
          <a:blip r:embed="rId3">
            <a:alphaModFix/>
          </a:blip>
          <a:stretch>
            <a:fillRect/>
          </a:stretch>
        </p:blipFill>
        <p:spPr>
          <a:xfrm>
            <a:off x="152400" y="961100"/>
            <a:ext cx="8839198" cy="1217032"/>
          </a:xfrm>
          <a:prstGeom prst="rect">
            <a:avLst/>
          </a:prstGeom>
          <a:noFill/>
          <a:ln>
            <a:noFill/>
          </a:ln>
        </p:spPr>
      </p:pic>
      <p:pic>
        <p:nvPicPr>
          <p:cNvPr id="89" name="Google Shape;89;p18"/>
          <p:cNvPicPr preferRelativeResize="0"/>
          <p:nvPr/>
        </p:nvPicPr>
        <p:blipFill>
          <a:blip r:embed="rId4">
            <a:alphaModFix/>
          </a:blip>
          <a:stretch>
            <a:fillRect/>
          </a:stretch>
        </p:blipFill>
        <p:spPr>
          <a:xfrm>
            <a:off x="152400" y="2330532"/>
            <a:ext cx="8839199" cy="1061584"/>
          </a:xfrm>
          <a:prstGeom prst="rect">
            <a:avLst/>
          </a:prstGeom>
          <a:noFill/>
          <a:ln>
            <a:noFill/>
          </a:ln>
        </p:spPr>
      </p:pic>
      <p:pic>
        <p:nvPicPr>
          <p:cNvPr id="90" name="Google Shape;90;p18"/>
          <p:cNvPicPr preferRelativeResize="0"/>
          <p:nvPr/>
        </p:nvPicPr>
        <p:blipFill>
          <a:blip r:embed="rId5">
            <a:alphaModFix/>
          </a:blip>
          <a:stretch>
            <a:fillRect/>
          </a:stretch>
        </p:blipFill>
        <p:spPr>
          <a:xfrm>
            <a:off x="92450" y="3392116"/>
            <a:ext cx="8839200" cy="9482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ctrTitle"/>
          </p:nvPr>
        </p:nvSpPr>
        <p:spPr>
          <a:xfrm>
            <a:off x="251750" y="145100"/>
            <a:ext cx="8520600" cy="663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vi"/>
              <a:t>PageRank </a:t>
            </a:r>
            <a:endParaRPr/>
          </a:p>
        </p:txBody>
      </p:sp>
      <p:pic>
        <p:nvPicPr>
          <p:cNvPr id="96" name="Google Shape;96;p19"/>
          <p:cNvPicPr preferRelativeResize="0"/>
          <p:nvPr/>
        </p:nvPicPr>
        <p:blipFill>
          <a:blip r:embed="rId3">
            <a:alphaModFix/>
          </a:blip>
          <a:stretch>
            <a:fillRect/>
          </a:stretch>
        </p:blipFill>
        <p:spPr>
          <a:xfrm>
            <a:off x="389801" y="925125"/>
            <a:ext cx="4573324" cy="1454150"/>
          </a:xfrm>
          <a:prstGeom prst="rect">
            <a:avLst/>
          </a:prstGeom>
          <a:noFill/>
          <a:ln>
            <a:noFill/>
          </a:ln>
        </p:spPr>
      </p:pic>
      <p:pic>
        <p:nvPicPr>
          <p:cNvPr id="97" name="Google Shape;97;p19"/>
          <p:cNvPicPr preferRelativeResize="0"/>
          <p:nvPr/>
        </p:nvPicPr>
        <p:blipFill>
          <a:blip r:embed="rId4">
            <a:alphaModFix/>
          </a:blip>
          <a:stretch>
            <a:fillRect/>
          </a:stretch>
        </p:blipFill>
        <p:spPr>
          <a:xfrm>
            <a:off x="575724" y="2831400"/>
            <a:ext cx="4573324" cy="1590721"/>
          </a:xfrm>
          <a:prstGeom prst="rect">
            <a:avLst/>
          </a:prstGeom>
          <a:noFill/>
          <a:ln>
            <a:noFill/>
          </a:ln>
        </p:spPr>
      </p:pic>
      <p:pic>
        <p:nvPicPr>
          <p:cNvPr id="98" name="Google Shape;98;p19"/>
          <p:cNvPicPr preferRelativeResize="0"/>
          <p:nvPr/>
        </p:nvPicPr>
        <p:blipFill>
          <a:blip r:embed="rId5">
            <a:alphaModFix/>
          </a:blip>
          <a:stretch>
            <a:fillRect/>
          </a:stretch>
        </p:blipFill>
        <p:spPr>
          <a:xfrm>
            <a:off x="5580769" y="1908150"/>
            <a:ext cx="3077731" cy="663600"/>
          </a:xfrm>
          <a:prstGeom prst="rect">
            <a:avLst/>
          </a:prstGeom>
          <a:noFill/>
          <a:ln>
            <a:noFill/>
          </a:ln>
        </p:spPr>
      </p:pic>
      <p:pic>
        <p:nvPicPr>
          <p:cNvPr id="99" name="Google Shape;99;p19"/>
          <p:cNvPicPr preferRelativeResize="0"/>
          <p:nvPr/>
        </p:nvPicPr>
        <p:blipFill>
          <a:blip r:embed="rId6">
            <a:alphaModFix/>
          </a:blip>
          <a:stretch>
            <a:fillRect/>
          </a:stretch>
        </p:blipFill>
        <p:spPr>
          <a:xfrm>
            <a:off x="5520821" y="2259096"/>
            <a:ext cx="2752025" cy="1076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ctrTitle"/>
          </p:nvPr>
        </p:nvSpPr>
        <p:spPr>
          <a:xfrm>
            <a:off x="251750" y="145100"/>
            <a:ext cx="8520600" cy="663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vi"/>
              <a:t>PageRank </a:t>
            </a:r>
            <a:endParaRPr/>
          </a:p>
        </p:txBody>
      </p:sp>
      <p:pic>
        <p:nvPicPr>
          <p:cNvPr id="105" name="Google Shape;105;p20"/>
          <p:cNvPicPr preferRelativeResize="0"/>
          <p:nvPr/>
        </p:nvPicPr>
        <p:blipFill>
          <a:blip r:embed="rId3">
            <a:alphaModFix/>
          </a:blip>
          <a:stretch>
            <a:fillRect/>
          </a:stretch>
        </p:blipFill>
        <p:spPr>
          <a:xfrm>
            <a:off x="374425" y="745300"/>
            <a:ext cx="7082526" cy="1888675"/>
          </a:xfrm>
          <a:prstGeom prst="rect">
            <a:avLst/>
          </a:prstGeom>
          <a:noFill/>
          <a:ln>
            <a:noFill/>
          </a:ln>
        </p:spPr>
      </p:pic>
      <p:pic>
        <p:nvPicPr>
          <p:cNvPr id="106" name="Google Shape;106;p20"/>
          <p:cNvPicPr preferRelativeResize="0"/>
          <p:nvPr/>
        </p:nvPicPr>
        <p:blipFill>
          <a:blip r:embed="rId4">
            <a:alphaModFix/>
          </a:blip>
          <a:stretch>
            <a:fillRect/>
          </a:stretch>
        </p:blipFill>
        <p:spPr>
          <a:xfrm>
            <a:off x="152400" y="2786375"/>
            <a:ext cx="5911722" cy="2204725"/>
          </a:xfrm>
          <a:prstGeom prst="rect">
            <a:avLst/>
          </a:prstGeom>
          <a:noFill/>
          <a:ln>
            <a:noFill/>
          </a:ln>
        </p:spPr>
      </p:pic>
      <p:pic>
        <p:nvPicPr>
          <p:cNvPr id="107" name="Google Shape;107;p20"/>
          <p:cNvPicPr preferRelativeResize="0"/>
          <p:nvPr/>
        </p:nvPicPr>
        <p:blipFill>
          <a:blip r:embed="rId5">
            <a:alphaModFix/>
          </a:blip>
          <a:stretch>
            <a:fillRect/>
          </a:stretch>
        </p:blipFill>
        <p:spPr>
          <a:xfrm>
            <a:off x="5988722" y="2633975"/>
            <a:ext cx="2620216" cy="2204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ctrTitle"/>
          </p:nvPr>
        </p:nvSpPr>
        <p:spPr>
          <a:xfrm>
            <a:off x="251750" y="145100"/>
            <a:ext cx="8520600" cy="663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vi"/>
              <a:t>PageRank </a:t>
            </a:r>
            <a:endParaRPr/>
          </a:p>
        </p:txBody>
      </p:sp>
      <p:pic>
        <p:nvPicPr>
          <p:cNvPr id="113" name="Google Shape;113;p21"/>
          <p:cNvPicPr preferRelativeResize="0"/>
          <p:nvPr/>
        </p:nvPicPr>
        <p:blipFill>
          <a:blip r:embed="rId3">
            <a:alphaModFix/>
          </a:blip>
          <a:stretch>
            <a:fillRect/>
          </a:stretch>
        </p:blipFill>
        <p:spPr>
          <a:xfrm>
            <a:off x="3629375" y="901150"/>
            <a:ext cx="5357640" cy="4030000"/>
          </a:xfrm>
          <a:prstGeom prst="rect">
            <a:avLst/>
          </a:prstGeom>
          <a:noFill/>
          <a:ln>
            <a:noFill/>
          </a:ln>
        </p:spPr>
      </p:pic>
      <p:pic>
        <p:nvPicPr>
          <p:cNvPr id="114" name="Google Shape;114;p21"/>
          <p:cNvPicPr preferRelativeResize="0"/>
          <p:nvPr/>
        </p:nvPicPr>
        <p:blipFill>
          <a:blip r:embed="rId4">
            <a:alphaModFix/>
          </a:blip>
          <a:stretch>
            <a:fillRect/>
          </a:stretch>
        </p:blipFill>
        <p:spPr>
          <a:xfrm>
            <a:off x="140400" y="1476650"/>
            <a:ext cx="3209925" cy="1800225"/>
          </a:xfrm>
          <a:prstGeom prst="rect">
            <a:avLst/>
          </a:prstGeom>
          <a:noFill/>
          <a:ln>
            <a:noFill/>
          </a:ln>
        </p:spPr>
      </p:pic>
      <p:pic>
        <p:nvPicPr>
          <p:cNvPr id="115" name="Google Shape;115;p21"/>
          <p:cNvPicPr preferRelativeResize="0"/>
          <p:nvPr/>
        </p:nvPicPr>
        <p:blipFill>
          <a:blip r:embed="rId5">
            <a:alphaModFix/>
          </a:blip>
          <a:stretch>
            <a:fillRect/>
          </a:stretch>
        </p:blipFill>
        <p:spPr>
          <a:xfrm>
            <a:off x="140400" y="880738"/>
            <a:ext cx="3143250" cy="5238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407</Words>
  <Application>Microsoft Office PowerPoint</Application>
  <PresentationFormat>On-screen Show (16:9)</PresentationFormat>
  <Paragraphs>25</Paragraphs>
  <Slides>17</Slides>
  <Notes>17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17</vt:i4>
      </vt:variant>
    </vt:vector>
  </HeadingPairs>
  <TitlesOfParts>
    <vt:vector size="19" baseType="lpstr">
      <vt:lpstr>Arial</vt:lpstr>
      <vt:lpstr>Simple Light</vt:lpstr>
      <vt:lpstr>PageRank ,  Personalized PageRank</vt:lpstr>
      <vt:lpstr>PowerPoint Presentation</vt:lpstr>
      <vt:lpstr>PageRank </vt:lpstr>
      <vt:lpstr>PageRank </vt:lpstr>
      <vt:lpstr>PageRank </vt:lpstr>
      <vt:lpstr>PageRank </vt:lpstr>
      <vt:lpstr>PageRank </vt:lpstr>
      <vt:lpstr>PageRank </vt:lpstr>
      <vt:lpstr>PageRank </vt:lpstr>
      <vt:lpstr>PageRank </vt:lpstr>
      <vt:lpstr>PageRank </vt:lpstr>
      <vt:lpstr>Personalized PageRank</vt:lpstr>
      <vt:lpstr>Personalized PageRank</vt:lpstr>
      <vt:lpstr>Personalized PageRank</vt:lpstr>
      <vt:lpstr>Personalized PageRank</vt:lpstr>
      <vt:lpstr>Personalized PageRank</vt:lpstr>
      <vt:lpstr>PageRank,Personalized PageRank, và Topic-Specific PageRank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huy quyang</cp:lastModifiedBy>
  <cp:revision>1</cp:revision>
  <dcterms:modified xsi:type="dcterms:W3CDTF">2024-11-06T01:12:31Z</dcterms:modified>
</cp:coreProperties>
</file>