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2"/>
    <p:sldMasterId id="2147483658" r:id="rId3"/>
    <p:sldMasterId id="2147483666" r:id="rId4"/>
  </p:sldMasterIdLst>
  <p:notesMasterIdLst>
    <p:notesMasterId r:id="rId29"/>
  </p:notesMasterIdLst>
  <p:sldIdLst>
    <p:sldId id="282" r:id="rId5"/>
    <p:sldId id="409" r:id="rId6"/>
    <p:sldId id="569" r:id="rId7"/>
    <p:sldId id="548" r:id="rId8"/>
    <p:sldId id="739" r:id="rId9"/>
    <p:sldId id="732" r:id="rId10"/>
    <p:sldId id="735" r:id="rId11"/>
    <p:sldId id="738" r:id="rId12"/>
    <p:sldId id="737" r:id="rId13"/>
    <p:sldId id="755" r:id="rId14"/>
    <p:sldId id="749" r:id="rId15"/>
    <p:sldId id="750" r:id="rId16"/>
    <p:sldId id="753" r:id="rId17"/>
    <p:sldId id="754" r:id="rId18"/>
    <p:sldId id="752" r:id="rId19"/>
    <p:sldId id="740" r:id="rId20"/>
    <p:sldId id="727" r:id="rId21"/>
    <p:sldId id="728" r:id="rId22"/>
    <p:sldId id="729" r:id="rId23"/>
    <p:sldId id="741" r:id="rId24"/>
    <p:sldId id="745" r:id="rId25"/>
    <p:sldId id="746" r:id="rId26"/>
    <p:sldId id="748" r:id="rId27"/>
    <p:sldId id="453" r:id="rId2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alibri" panose="020F050202020403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alibri" panose="020F050202020403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alibri" panose="020F050202020403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alibri" panose="020F050202020403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043">
          <p15:clr>
            <a:srgbClr val="A4A3A4"/>
          </p15:clr>
        </p15:guide>
        <p15:guide id="2" pos="39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陆 取" initials="陆" lastIdx="1" clrIdx="0">
    <p:extLst>
      <p:ext uri="{19B8F6BF-5375-455C-9EA6-DF929625EA0E}">
        <p15:presenceInfo xmlns:p15="http://schemas.microsoft.com/office/powerpoint/2012/main" userId="645e80b45d990b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FF7"/>
    <a:srgbClr val="5B9BD5"/>
    <a:srgbClr val="008000"/>
    <a:srgbClr val="D2DEEF"/>
    <a:srgbClr val="FDFDFD"/>
    <a:srgbClr val="000066"/>
    <a:srgbClr val="0070C0"/>
    <a:srgbClr val="E4585B"/>
    <a:srgbClr val="002060"/>
    <a:srgbClr val="6969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7974" autoAdjust="0"/>
  </p:normalViewPr>
  <p:slideViewPr>
    <p:cSldViewPr snapToGrid="0">
      <p:cViewPr varScale="1">
        <p:scale>
          <a:sx n="86" d="100"/>
          <a:sy n="86" d="100"/>
        </p:scale>
        <p:origin x="1380" y="60"/>
      </p:cViewPr>
      <p:guideLst>
        <p:guide orient="horz" pos="2043"/>
        <p:guide pos="3985"/>
      </p:guideLst>
    </p:cSldViewPr>
  </p:slideViewPr>
  <p:notesTextViewPr>
    <p:cViewPr>
      <p:scale>
        <a:sx n="100" d="100"/>
        <a:sy n="100" d="100"/>
      </p:scale>
      <p:origin x="0" y="0"/>
    </p:cViewPr>
  </p:notesTextViewPr>
  <p:sorterViewPr showFormatting="0">
    <p:cViewPr>
      <p:scale>
        <a:sx n="100" d="100"/>
        <a:sy n="100" d="100"/>
      </p:scale>
      <p:origin x="0" y="-75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cs"/>
              </a:defRPr>
            </a:lvl1pPr>
          </a:lstStyle>
          <a:p>
            <a:pPr>
              <a:defRPr/>
            </a:pPr>
            <a:endParaRPr lang="zh-CN" altLang="en-US"/>
          </a:p>
        </p:txBody>
      </p:sp>
      <p:sp>
        <p:nvSpPr>
          <p:cNvPr id="12292"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6149"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cs typeface="+mn-ea"/>
              </a:defRPr>
            </a:lvl1pPr>
          </a:lstStyle>
          <a:p>
            <a:pPr>
              <a:defRPr/>
            </a:pPr>
            <a:fld id="{FF040471-B91D-45E4-91D8-6620CDFA6C08}" type="slidenum">
              <a:rPr lang="zh-CN" altLang="en-US"/>
              <a:t>‹#›</a:t>
            </a:fld>
            <a:endParaRPr lang="zh-CN" altLang="en-US">
              <a:cs typeface="+mn-cs"/>
            </a:endParaRPr>
          </a:p>
        </p:txBody>
      </p:sp>
    </p:spTree>
    <p:extLst>
      <p:ext uri="{BB962C8B-B14F-4D97-AF65-F5344CB8AC3E}">
        <p14:creationId xmlns:p14="http://schemas.microsoft.com/office/powerpoint/2010/main" val="2515730938"/>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文本占位符 2"/>
          <p:cNvSpPr>
            <a:spLocks noGrp="1" noChangeArrowheads="1"/>
          </p:cNvSpPr>
          <p:nvPr>
            <p:ph type="body" idx="4294967295"/>
          </p:nvPr>
        </p:nvSpPr>
        <p:spPr/>
        <p:txBody>
          <a:bodyPr/>
          <a:lstStyle/>
          <a:p>
            <a:r>
              <a:rPr lang="zh-CN" altLang="en-US"/>
              <a:t>验证审计日志的完整性以抵御执行重新分区攻击</a:t>
            </a:r>
            <a:endParaRPr lang="zh-CN" altLang="en-US" dirty="0"/>
          </a:p>
        </p:txBody>
      </p:sp>
    </p:spTree>
    <p:extLst>
      <p:ext uri="{BB962C8B-B14F-4D97-AF65-F5344CB8AC3E}">
        <p14:creationId xmlns:p14="http://schemas.microsoft.com/office/powerpoint/2010/main" val="952270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idx="4294967295"/>
          </p:nvPr>
        </p:nvSpPr>
        <p:spPr>
          <a:ln>
            <a:miter lim="800000"/>
          </a:ln>
        </p:spPr>
      </p:sp>
      <p:sp>
        <p:nvSpPr>
          <p:cNvPr id="20483" name="文本占位符 2"/>
          <p:cNvSpPr>
            <a:spLocks noGrp="1" noChangeArrowheads="1"/>
          </p:cNvSpPr>
          <p:nvPr>
            <p:ph type="body" idx="4294967295"/>
          </p:nvPr>
        </p:nvSpPr>
        <p:spPr/>
        <p:txBody>
          <a:bodyPr/>
          <a:lstStyle/>
          <a:p>
            <a:r>
              <a:rPr lang="en-US" altLang="zh-CN"/>
              <a:t>MARSARA </a:t>
            </a:r>
            <a:r>
              <a:rPr lang="zh-CN" altLang="en-US"/>
              <a:t>的分区逻辑依赖于长时间运行进程的开发人员为每个执行单元生命周期中的重要事件创建日志消息的观察。例如，对于处理用户请求的 </a:t>
            </a:r>
            <a:r>
              <a:rPr lang="en-US" altLang="zh-CN"/>
              <a:t>Web </a:t>
            </a:r>
            <a:r>
              <a:rPr lang="zh-CN" altLang="en-US"/>
              <a:t>服务器，开发人员通常会在每个单元的开头记录用户的请求。此类日志消息通常驻留在事件处理函数或无限循环的开头。</a:t>
            </a:r>
            <a:endParaRPr lang="en-US" altLang="zh-CN"/>
          </a:p>
          <a:p>
            <a:r>
              <a:rPr lang="zh-CN" altLang="en-US"/>
              <a:t>然而，在不对消息内容进行语义分析的情况下确定哪些日志消息标志着新执行单元的开始是比较困难的。为了克服这个问题，我们将离线分析阶段的有关循环和函数的信息与有关日志消息的运行时信息结合起来，以表示执行单元的头部。这些块成为启动新执行单元的候选块。</a:t>
            </a:r>
            <a:r>
              <a:rPr lang="en-US" altLang="zh-CN"/>
              <a:t>MARSARA </a:t>
            </a:r>
            <a:r>
              <a:rPr lang="zh-CN" altLang="en-US"/>
              <a:t>保留优先级队列中遇到日志消息的次数的运行计数。这种方法背后的直觉在于观察到应用程序开发人员为了减少日志记录的性能开销，将日志消息限制为重要事件，其中最重要的是新输入的服务。</a:t>
            </a:r>
            <a:endParaRPr lang="en-US" altLang="zh-CN"/>
          </a:p>
          <a:p>
            <a:r>
              <a:rPr lang="zh-CN" altLang="en-US"/>
              <a:t>因此，优先级队列顶部的日志消息可能对应于执行单元的头部。每次遇到该消息时，</a:t>
            </a:r>
            <a:r>
              <a:rPr lang="en-US" altLang="zh-CN"/>
              <a:t>MARSARA </a:t>
            </a:r>
            <a:r>
              <a:rPr lang="zh-CN" altLang="en-US"/>
              <a:t>都会在当前跟踪中执行向后搜索，并识别最接近的代码块，该代码块要么是无限循环头，要么是模型中没有传入边的函数的头。然后，</a:t>
            </a:r>
            <a:r>
              <a:rPr lang="en-US" altLang="zh-CN"/>
              <a:t>MARSARA </a:t>
            </a:r>
            <a:r>
              <a:rPr lang="zh-CN" altLang="en-US"/>
              <a:t>从该块开始创建一个新的执行单元，并将所有后续事件添加到新单元。</a:t>
            </a:r>
            <a:endParaRPr lang="en-US" altLang="zh-CN" dirty="0"/>
          </a:p>
        </p:txBody>
      </p:sp>
    </p:spTree>
    <p:extLst>
      <p:ext uri="{BB962C8B-B14F-4D97-AF65-F5344CB8AC3E}">
        <p14:creationId xmlns:p14="http://schemas.microsoft.com/office/powerpoint/2010/main" val="545386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idx="4294967295"/>
          </p:nvPr>
        </p:nvSpPr>
        <p:spPr>
          <a:ln>
            <a:miter lim="800000"/>
          </a:ln>
        </p:spPr>
      </p:sp>
      <p:sp>
        <p:nvSpPr>
          <p:cNvPr id="20483" name="文本占位符 2"/>
          <p:cNvSpPr>
            <a:spLocks noGrp="1" noChangeArrowheads="1"/>
          </p:cNvSpPr>
          <p:nvPr>
            <p:ph type="body" idx="4294967295"/>
          </p:nvPr>
        </p:nvSpPr>
        <p:spPr/>
        <p:txBody>
          <a:bodyPr/>
          <a:lstStyle/>
          <a:p>
            <a:r>
              <a:rPr lang="zh-CN" altLang="en-US"/>
              <a:t>接下来介绍</a:t>
            </a:r>
            <a:r>
              <a:rPr lang="en-US" altLang="zh-CN"/>
              <a:t>MARSARA</a:t>
            </a:r>
            <a:r>
              <a:rPr lang="zh-CN" altLang="en-US"/>
              <a:t>使用一项重要模块，就是英特尔处理器跟踪</a:t>
            </a:r>
            <a:endParaRPr lang="en-US" altLang="zh-CN"/>
          </a:p>
          <a:p>
            <a:r>
              <a:rPr lang="zh-CN" altLang="en-US"/>
              <a:t>英特尔</a:t>
            </a:r>
            <a:r>
              <a:rPr lang="zh-CN" altLang="en-US" sz="1200" kern="1200">
                <a:solidFill>
                  <a:schemeClr val="tx1"/>
                </a:solidFill>
                <a:latin typeface="+mn-lt"/>
                <a:ea typeface="+mn-ea"/>
                <a:cs typeface="+mn-cs"/>
              </a:rPr>
              <a:t>处理器具有性能分析和调试功能。 </a:t>
            </a:r>
            <a:r>
              <a:rPr lang="en-US" altLang="zh-CN" sz="1200" kern="1200">
                <a:solidFill>
                  <a:schemeClr val="tx1"/>
                </a:solidFill>
                <a:latin typeface="+mn-lt"/>
                <a:ea typeface="+mn-ea"/>
                <a:cs typeface="+mn-cs"/>
              </a:rPr>
              <a:t>Intel PT </a:t>
            </a:r>
            <a:r>
              <a:rPr lang="zh-CN" altLang="en-US" sz="1200" kern="1200">
                <a:solidFill>
                  <a:schemeClr val="tx1"/>
                </a:solidFill>
                <a:latin typeface="+mn-lt"/>
                <a:ea typeface="+mn-ea"/>
                <a:cs typeface="+mn-cs"/>
              </a:rPr>
              <a:t>本质上提供了控制流跟踪 ，不同于其他类型的性能分析和调试。 它提供了程序中所采用的分支的细粒度信息，但这意味着可能存在大量跟踪数据。 如此大量的跟踪数据带来了许多挑战，但它提出了核心问题：如何减少需要捕获的跟踪数据量。 这颠覆了通常进行性能分析的方式</a:t>
            </a:r>
            <a:endParaRPr lang="en-US" altLang="zh-CN"/>
          </a:p>
          <a:p>
            <a:r>
              <a:rPr lang="zh-CN" altLang="en-US"/>
              <a:t>他的工作原理与</a:t>
            </a:r>
            <a:r>
              <a:rPr lang="zh-CN" altLang="en-US" dirty="0"/>
              <a:t>采样技术类似，它不需要对源代码进行任何修改</a:t>
            </a:r>
            <a:r>
              <a:rPr lang="zh-CN" altLang="en-US"/>
              <a:t>。 只需</a:t>
            </a:r>
            <a:r>
              <a:rPr lang="zh-CN" altLang="en-US" dirty="0"/>
              <a:t>在启用 </a:t>
            </a:r>
            <a:r>
              <a:rPr lang="en-US" altLang="zh-CN" dirty="0"/>
              <a:t>PT </a:t>
            </a:r>
            <a:r>
              <a:rPr lang="zh-CN" altLang="en-US" dirty="0"/>
              <a:t>的工具下运行程序即可收集跟踪信息。 一旦启用 </a:t>
            </a:r>
            <a:r>
              <a:rPr lang="en-US" altLang="zh-CN" dirty="0"/>
              <a:t>PT</a:t>
            </a:r>
            <a:r>
              <a:rPr lang="zh-CN" altLang="en-US" dirty="0"/>
              <a:t>，软件工具就开始将</a:t>
            </a:r>
            <a:r>
              <a:rPr lang="zh-CN" altLang="en-US"/>
              <a:t>数据包写入</a:t>
            </a:r>
            <a:r>
              <a:rPr lang="en-US" altLang="zh-CN"/>
              <a:t>DRAM</a:t>
            </a:r>
            <a:r>
              <a:rPr lang="zh-CN" altLang="en-US"/>
              <a:t>。</a:t>
            </a:r>
            <a:r>
              <a:rPr lang="en-US" altLang="zh-CN"/>
              <a:t>Intel </a:t>
            </a:r>
            <a:r>
              <a:rPr lang="en-US" altLang="zh-CN" dirty="0"/>
              <a:t>PT </a:t>
            </a:r>
            <a:r>
              <a:rPr lang="zh-CN" altLang="en-US" dirty="0"/>
              <a:t>通过记录分支来工作。 </a:t>
            </a:r>
          </a:p>
          <a:p>
            <a:r>
              <a:rPr lang="zh-CN" altLang="en-US" dirty="0"/>
              <a:t>在运行时，每当</a:t>
            </a:r>
            <a:r>
              <a:rPr lang="en-US" altLang="zh-CN" dirty="0"/>
              <a:t>CPU</a:t>
            </a:r>
            <a:r>
              <a:rPr lang="zh-CN" altLang="en-US" dirty="0"/>
              <a:t>遇到任何分支指令（ </a:t>
            </a:r>
            <a:r>
              <a:rPr lang="en-US" altLang="zh-CN" dirty="0"/>
              <a:t>je, call, ret</a:t>
            </a:r>
            <a:r>
              <a:rPr lang="zh-CN" altLang="en-US" dirty="0"/>
              <a:t>）它将记录该分支发生的情况。 对于简单的条件跳转指令</a:t>
            </a:r>
            <a:r>
              <a:rPr lang="en-US" altLang="zh-CN" dirty="0"/>
              <a:t>CPU</a:t>
            </a:r>
            <a:r>
              <a:rPr lang="zh-CN" altLang="en-US" dirty="0"/>
              <a:t>会记录是否被采取（ </a:t>
            </a:r>
            <a:r>
              <a:rPr lang="en-US" altLang="zh-CN" dirty="0"/>
              <a:t>T</a:t>
            </a:r>
            <a:r>
              <a:rPr lang="zh-CN" altLang="en-US" dirty="0"/>
              <a:t>） 或不 （ </a:t>
            </a:r>
            <a:r>
              <a:rPr lang="en-US" altLang="zh-CN" dirty="0"/>
              <a:t>NT</a:t>
            </a:r>
            <a:r>
              <a:rPr lang="zh-CN" altLang="en-US" dirty="0"/>
              <a:t>）仅使用 </a:t>
            </a:r>
            <a:r>
              <a:rPr lang="en-US" altLang="zh-CN" dirty="0"/>
              <a:t>1 </a:t>
            </a:r>
            <a:r>
              <a:rPr lang="zh-CN" altLang="en-US" dirty="0"/>
              <a:t>位。 例如，对于间接调用，它会记录目标地址</a:t>
            </a:r>
            <a:r>
              <a:rPr lang="zh-CN" altLang="en-US"/>
              <a:t>。 其中，无条件</a:t>
            </a:r>
            <a:r>
              <a:rPr lang="zh-CN" altLang="en-US" dirty="0"/>
              <a:t>分支将被忽略，因为我们静态地知道它们的</a:t>
            </a:r>
            <a:r>
              <a:rPr lang="zh-CN" altLang="en-US"/>
              <a:t>去向。</a:t>
            </a:r>
            <a:endParaRPr lang="en-US" altLang="zh-CN"/>
          </a:p>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a:t>然后，</a:t>
            </a:r>
            <a:r>
              <a:rPr lang="en-US" altLang="zh-CN"/>
              <a:t>CPU </a:t>
            </a:r>
            <a:r>
              <a:rPr lang="zh-CN" altLang="en-US"/>
              <a:t>将这个高度压缩的 </a:t>
            </a:r>
            <a:r>
              <a:rPr lang="en-US" altLang="zh-CN"/>
              <a:t>PT </a:t>
            </a:r>
            <a:r>
              <a:rPr lang="zh-CN" altLang="en-US"/>
              <a:t>跟踪以二进制形式存储到 </a:t>
            </a:r>
            <a:r>
              <a:rPr lang="en-US" altLang="zh-CN"/>
              <a:t>DRAM </a:t>
            </a:r>
            <a:r>
              <a:rPr lang="zh-CN" altLang="en-US"/>
              <a:t>中。 </a:t>
            </a:r>
          </a:p>
          <a:p>
            <a:endParaRPr lang="zh-CN" altLang="en-US" dirty="0"/>
          </a:p>
          <a:p>
            <a:endParaRPr lang="zh-CN" altLang="zh-CN" dirty="0"/>
          </a:p>
        </p:txBody>
      </p:sp>
    </p:spTree>
    <p:extLst>
      <p:ext uri="{BB962C8B-B14F-4D97-AF65-F5344CB8AC3E}">
        <p14:creationId xmlns:p14="http://schemas.microsoft.com/office/powerpoint/2010/main" val="440719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idx="4294967295"/>
          </p:nvPr>
        </p:nvSpPr>
        <p:spPr>
          <a:ln>
            <a:miter lim="800000"/>
          </a:ln>
        </p:spPr>
      </p:sp>
      <p:sp>
        <p:nvSpPr>
          <p:cNvPr id="20483" name="文本占位符 2"/>
          <p:cNvSpPr>
            <a:spLocks noGrp="1" noChangeArrowheads="1"/>
          </p:cNvSpPr>
          <p:nvPr>
            <p:ph type="body" idx="4294967295"/>
          </p:nvPr>
        </p:nvSpPr>
        <p:spPr/>
        <p:txBody>
          <a:bodyPr/>
          <a:lstStyle/>
          <a:p>
            <a:r>
              <a:rPr lang="zh-CN" altLang="en-US"/>
              <a:t>在</a:t>
            </a:r>
            <a:r>
              <a:rPr lang="zh-CN" altLang="en-US" dirty="0"/>
              <a:t>分析时，我们将应用程序二进制文件和收集的 </a:t>
            </a:r>
            <a:r>
              <a:rPr lang="en-US" altLang="zh-CN" dirty="0"/>
              <a:t>PT </a:t>
            </a:r>
            <a:r>
              <a:rPr lang="zh-CN" altLang="en-US" dirty="0"/>
              <a:t>跟踪放在一起。 </a:t>
            </a:r>
            <a:r>
              <a:rPr lang="en-US" altLang="zh-CN" dirty="0"/>
              <a:t>SW</a:t>
            </a:r>
            <a:r>
              <a:rPr lang="zh-CN" altLang="en-US" dirty="0"/>
              <a:t>解码器需要应用程序二进制文件，以便重构程序的执行流程。 它从程序的入口点开始，然后使用收集的跟踪作为查找参考来</a:t>
            </a:r>
            <a:r>
              <a:rPr lang="zh-CN" altLang="en-US"/>
              <a:t>确定控制流，</a:t>
            </a:r>
            <a:r>
              <a:rPr lang="zh-CN" altLang="en-US" b="0" i="0">
                <a:solidFill>
                  <a:srgbClr val="000000"/>
                </a:solidFill>
                <a:effectLst/>
                <a:latin typeface="-apple-system"/>
              </a:rPr>
              <a:t>这是指令流程的精确重构。</a:t>
            </a:r>
            <a:endParaRPr lang="zh-CN" altLang="zh-CN" dirty="0"/>
          </a:p>
        </p:txBody>
      </p:sp>
    </p:spTree>
    <p:extLst>
      <p:ext uri="{BB962C8B-B14F-4D97-AF65-F5344CB8AC3E}">
        <p14:creationId xmlns:p14="http://schemas.microsoft.com/office/powerpoint/2010/main" val="2193396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idx="4294967295"/>
          </p:nvPr>
        </p:nvSpPr>
        <p:spPr>
          <a:ln>
            <a:miter lim="800000"/>
          </a:ln>
        </p:spPr>
      </p:sp>
      <p:sp>
        <p:nvSpPr>
          <p:cNvPr id="20483" name="文本占位符 2"/>
          <p:cNvSpPr>
            <a:spLocks noGrp="1" noChangeArrowheads="1"/>
          </p:cNvSpPr>
          <p:nvPr>
            <p:ph type="body" idx="4294967295"/>
          </p:nvPr>
        </p:nvSpPr>
        <p:spPr/>
        <p:txBody>
          <a:bodyPr/>
          <a:lstStyle/>
          <a:p>
            <a:r>
              <a:rPr lang="en-US" altLang="zh-CN"/>
              <a:t>PT</a:t>
            </a:r>
            <a:r>
              <a:rPr lang="zh-CN" altLang="en-US"/>
              <a:t>不仅</a:t>
            </a:r>
            <a:r>
              <a:rPr lang="zh-CN" altLang="en-US" dirty="0"/>
              <a:t>可以跟踪执行流程，还可以跟踪时序</a:t>
            </a:r>
            <a:r>
              <a:rPr lang="zh-CN" altLang="en-US"/>
              <a:t>信息。首先我们看到</a:t>
            </a:r>
            <a:r>
              <a:rPr lang="en-US" altLang="zh-CN"/>
              <a:t>jnz</a:t>
            </a:r>
            <a:r>
              <a:rPr lang="zh-CN" altLang="en-US"/>
              <a:t>没有被执行，所以我们将它和上面的所有指令的时间戳更新为</a:t>
            </a:r>
            <a:r>
              <a:rPr lang="en-US" altLang="zh-CN"/>
              <a:t>0</a:t>
            </a:r>
            <a:r>
              <a:rPr lang="zh-CN" altLang="en-US"/>
              <a:t>纳秒。然后我们看到一个</a:t>
            </a:r>
            <a:r>
              <a:rPr lang="en-US" altLang="zh-CN"/>
              <a:t>2</a:t>
            </a:r>
            <a:r>
              <a:rPr lang="zh-CN" altLang="en-US"/>
              <a:t>纳秒的时间更新和</a:t>
            </a:r>
            <a:r>
              <a:rPr lang="en-US" altLang="zh-CN"/>
              <a:t>je</a:t>
            </a:r>
            <a:r>
              <a:rPr lang="zh-CN" altLang="en-US"/>
              <a:t>被执行，所以我们将它和</a:t>
            </a:r>
            <a:r>
              <a:rPr lang="en-US" altLang="zh-CN"/>
              <a:t>je</a:t>
            </a:r>
            <a:r>
              <a:rPr lang="zh-CN" altLang="en-US"/>
              <a:t>上面（以及</a:t>
            </a:r>
            <a:r>
              <a:rPr lang="en-US" altLang="zh-CN"/>
              <a:t>jnz</a:t>
            </a:r>
            <a:r>
              <a:rPr lang="zh-CN" altLang="en-US"/>
              <a:t>下面）的所有指令的时间戳更新为</a:t>
            </a:r>
            <a:r>
              <a:rPr lang="en-US" altLang="zh-CN"/>
              <a:t>2</a:t>
            </a:r>
            <a:r>
              <a:rPr lang="zh-CN" altLang="en-US"/>
              <a:t>纳秒。然后出现了一个间接调用，但没有附带时间信息的数据包，所以我们不更新时间戳。然后我们看到经过了</a:t>
            </a:r>
            <a:r>
              <a:rPr lang="en-US" altLang="zh-CN"/>
              <a:t>100</a:t>
            </a:r>
            <a:r>
              <a:rPr lang="zh-CN" altLang="en-US"/>
              <a:t>纳秒并且</a:t>
            </a:r>
            <a:r>
              <a:rPr lang="en-US" altLang="zh-CN"/>
              <a:t>jb</a:t>
            </a:r>
            <a:r>
              <a:rPr lang="zh-CN" altLang="en-US"/>
              <a:t>没有被执行，所以我们将它上面的所有指令的时间戳更新为</a:t>
            </a:r>
            <a:r>
              <a:rPr lang="en-US" altLang="zh-CN"/>
              <a:t>102</a:t>
            </a:r>
            <a:r>
              <a:rPr lang="zh-CN" altLang="en-US"/>
              <a:t>纳秒。</a:t>
            </a:r>
            <a:endParaRPr lang="zh-CN" altLang="zh-CN" dirty="0"/>
          </a:p>
        </p:txBody>
      </p:sp>
    </p:spTree>
    <p:extLst>
      <p:ext uri="{BB962C8B-B14F-4D97-AF65-F5344CB8AC3E}">
        <p14:creationId xmlns:p14="http://schemas.microsoft.com/office/powerpoint/2010/main" val="1351808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idx="4294967295"/>
          </p:nvPr>
        </p:nvSpPr>
        <p:spPr>
          <a:ln>
            <a:miter lim="800000"/>
          </a:ln>
        </p:spPr>
      </p:sp>
      <p:sp>
        <p:nvSpPr>
          <p:cNvPr id="20483" name="文本占位符 2"/>
          <p:cNvSpPr>
            <a:spLocks noGrp="1" noChangeArrowheads="1"/>
          </p:cNvSpPr>
          <p:nvPr>
            <p:ph type="body" idx="4294967295"/>
          </p:nvPr>
        </p:nvSpPr>
        <p:spPr/>
        <p:txBody>
          <a:bodyPr/>
          <a:lstStyle/>
          <a:p>
            <a:r>
              <a:rPr lang="zh-CN" altLang="en-US"/>
              <a:t>当 </a:t>
            </a:r>
            <a:r>
              <a:rPr lang="en-US" altLang="zh-CN"/>
              <a:t>MARSARA </a:t>
            </a:r>
            <a:r>
              <a:rPr lang="zh-CN" altLang="en-US"/>
              <a:t>具有模型的程序被加载执行时，它会配置</a:t>
            </a:r>
            <a:r>
              <a:rPr lang="en-US" altLang="zh-CN"/>
              <a:t>PT</a:t>
            </a:r>
            <a:r>
              <a:rPr lang="zh-CN" altLang="en-US"/>
              <a:t>来跟踪执行情况。 </a:t>
            </a:r>
            <a:r>
              <a:rPr lang="en-US" altLang="zh-CN"/>
              <a:t>MARSARA </a:t>
            </a:r>
            <a:r>
              <a:rPr lang="zh-CN" altLang="en-US"/>
              <a:t>内核维护每个线程的跟踪缓冲区，在上下文切换期间适当地重定向 </a:t>
            </a:r>
            <a:r>
              <a:rPr lang="en-US" altLang="zh-CN"/>
              <a:t>PT </a:t>
            </a:r>
            <a:r>
              <a:rPr lang="zh-CN" altLang="en-US"/>
              <a:t>的数据输出。每当发生分支或间接控制传输指令时，</a:t>
            </a:r>
            <a:r>
              <a:rPr lang="en-US" altLang="zh-CN"/>
              <a:t>PT </a:t>
            </a:r>
            <a:r>
              <a:rPr lang="zh-CN" altLang="en-US"/>
              <a:t>都会记录一个带有结果的事件数据包。</a:t>
            </a:r>
            <a:endParaRPr lang="en-US" altLang="zh-CN"/>
          </a:p>
          <a:p>
            <a:r>
              <a:rPr lang="zh-CN" altLang="en-US"/>
              <a:t>在执行开始时，</a:t>
            </a:r>
            <a:r>
              <a:rPr lang="en-US" altLang="zh-CN"/>
              <a:t>MARSARA </a:t>
            </a:r>
            <a:r>
              <a:rPr lang="zh-CN" altLang="en-US"/>
              <a:t>内核驱动程序会拍摄程序可执行页面的快照，然后还会捕获并记录随后加载到内存中的任何其他页面。这还包括动态生成的代码，例如即时编译。由此产生的边带数据由初始快照、随后映射的可执行内存和上下文切换事件组成，与线程缓冲区中的 </a:t>
            </a:r>
            <a:r>
              <a:rPr lang="en-US" altLang="zh-CN"/>
              <a:t>PT </a:t>
            </a:r>
            <a:r>
              <a:rPr lang="zh-CN" altLang="en-US"/>
              <a:t>数据交织在一起，以产生线性数据流。每个流都包含在反汇编器的帮助下恢复程序执行所需的所有数据，直至单个指令。不过，并不是每条指令都需要记录下来进行审计，为了节省空间，我们使用内核工作线程将指令序列提炼成以基本块为中心的相关事件和元数据。由于直到法证调查阶段才需要 </a:t>
            </a:r>
            <a:r>
              <a:rPr lang="en-US" altLang="zh-CN"/>
              <a:t>PT </a:t>
            </a:r>
            <a:r>
              <a:rPr lang="zh-CN" altLang="en-US"/>
              <a:t>数据，因此异步处理数据可以最大限度地减少开销。</a:t>
            </a:r>
            <a:endParaRPr lang="en-US" altLang="zh-CN" dirty="0"/>
          </a:p>
        </p:txBody>
      </p:sp>
    </p:spTree>
    <p:extLst>
      <p:ext uri="{BB962C8B-B14F-4D97-AF65-F5344CB8AC3E}">
        <p14:creationId xmlns:p14="http://schemas.microsoft.com/office/powerpoint/2010/main" val="3611349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idx="4294967295"/>
          </p:nvPr>
        </p:nvSpPr>
        <p:spPr>
          <a:ln>
            <a:miter lim="800000"/>
          </a:ln>
        </p:spPr>
      </p:sp>
      <p:sp>
        <p:nvSpPr>
          <p:cNvPr id="20483" name="文本占位符 2"/>
          <p:cNvSpPr>
            <a:spLocks noGrp="1" noChangeArrowheads="1"/>
          </p:cNvSpPr>
          <p:nvPr>
            <p:ph type="body" idx="4294967295"/>
          </p:nvPr>
        </p:nvSpPr>
        <p:spPr/>
        <p:txBody>
          <a:bodyPr/>
          <a:lstStyle/>
          <a:p>
            <a:r>
              <a:rPr lang="zh-CN" altLang="en-US"/>
              <a:t>这个算法实现了我们</a:t>
            </a:r>
            <a:r>
              <a:rPr lang="zh-CN" altLang="en-US" dirty="0"/>
              <a:t>的交叉验证匹配。它需要三个输入：生成的模型 </a:t>
            </a:r>
            <a:r>
              <a:rPr lang="en-US" altLang="zh-CN" dirty="0"/>
              <a:t>G</a:t>
            </a:r>
            <a:r>
              <a:rPr lang="zh-CN" altLang="en-US" dirty="0"/>
              <a:t>、</a:t>
            </a:r>
            <a:r>
              <a:rPr lang="en-US" altLang="zh-CN" dirty="0"/>
              <a:t>PT </a:t>
            </a:r>
            <a:r>
              <a:rPr lang="zh-CN" altLang="en-US"/>
              <a:t>跟踪 </a:t>
            </a:r>
            <a:r>
              <a:rPr lang="en-US" altLang="zh-CN"/>
              <a:t>T</a:t>
            </a:r>
            <a:r>
              <a:rPr lang="zh-CN" altLang="en-US"/>
              <a:t>以及</a:t>
            </a:r>
            <a:r>
              <a:rPr lang="zh-CN" altLang="en-US" dirty="0"/>
              <a:t>系统调用和应用程序日志消息的审核日志 </a:t>
            </a:r>
            <a:r>
              <a:rPr lang="en-US" altLang="zh-CN" dirty="0"/>
              <a:t>A</a:t>
            </a:r>
            <a:r>
              <a:rPr lang="zh-CN" altLang="en-US" dirty="0"/>
              <a:t>。对于从 </a:t>
            </a:r>
            <a:r>
              <a:rPr lang="en-US" altLang="zh-CN" dirty="0"/>
              <a:t>PT </a:t>
            </a:r>
            <a:r>
              <a:rPr lang="zh-CN" altLang="en-US" dirty="0"/>
              <a:t>跟踪接收到的每个事件 </a:t>
            </a:r>
            <a:r>
              <a:rPr lang="en-US" altLang="zh-CN" dirty="0"/>
              <a:t>e</a:t>
            </a:r>
            <a:r>
              <a:rPr lang="zh-CN" altLang="en-US" dirty="0"/>
              <a:t>，</a:t>
            </a:r>
            <a:r>
              <a:rPr lang="en-US" altLang="zh-CN" dirty="0"/>
              <a:t>MARSARA </a:t>
            </a:r>
            <a:r>
              <a:rPr lang="zh-CN" altLang="en-US" dirty="0"/>
              <a:t>首先确定它是系统调用事件还是代码块事件。如果是系统调用，</a:t>
            </a:r>
            <a:r>
              <a:rPr lang="en-US" altLang="zh-CN" dirty="0"/>
              <a:t>MARSARA </a:t>
            </a:r>
            <a:r>
              <a:rPr lang="zh-CN" altLang="en-US" dirty="0"/>
              <a:t>会提取 </a:t>
            </a:r>
            <a:r>
              <a:rPr lang="en-US" altLang="zh-CN" dirty="0"/>
              <a:t>e </a:t>
            </a:r>
            <a:r>
              <a:rPr lang="zh-CN" altLang="en-US" dirty="0"/>
              <a:t>的调用号并检查它是否与从审核日志中收到的下一个事件的编号相匹配。如果两个数字不匹配，则该事件无效并被丢弃。接下来，如果系统调用源自 </a:t>
            </a:r>
            <a:r>
              <a:rPr lang="en-US" altLang="zh-CN" dirty="0" err="1"/>
              <a:t>libc</a:t>
            </a:r>
            <a:r>
              <a:rPr lang="en-US" altLang="zh-CN" dirty="0"/>
              <a:t> </a:t>
            </a:r>
            <a:r>
              <a:rPr lang="zh-CN" altLang="en-US" dirty="0"/>
              <a:t>或应用程序二进制文件中的代码块，则 </a:t>
            </a:r>
            <a:r>
              <a:rPr lang="en-US" altLang="zh-CN" dirty="0"/>
              <a:t>MARSARA </a:t>
            </a:r>
            <a:r>
              <a:rPr lang="zh-CN" altLang="en-US" dirty="0"/>
              <a:t>会获取 </a:t>
            </a:r>
            <a:r>
              <a:rPr lang="en-US" altLang="zh-CN" dirty="0"/>
              <a:t>G </a:t>
            </a:r>
            <a:r>
              <a:rPr lang="zh-CN" altLang="en-US" dirty="0"/>
              <a:t>中与事件节点的 </a:t>
            </a:r>
            <a:r>
              <a:rPr lang="en-US" altLang="zh-CN" dirty="0"/>
              <a:t>RVA </a:t>
            </a:r>
            <a:r>
              <a:rPr lang="zh-CN" altLang="en-US" dirty="0"/>
              <a:t>匹配的相应节点。然后，它验证迄今为止观察到的路径是否与至少一条已知路径匹配签名。非系统调用 </a:t>
            </a:r>
            <a:r>
              <a:rPr lang="en-US" altLang="zh-CN" dirty="0"/>
              <a:t>PT </a:t>
            </a:r>
            <a:r>
              <a:rPr lang="zh-CN" altLang="en-US" dirty="0"/>
              <a:t>事件（即循环头、函数头和返回）以类似的方式处理。为了检查路径有效性，</a:t>
            </a:r>
            <a:r>
              <a:rPr lang="en-US" altLang="zh-CN" dirty="0"/>
              <a:t>MARSARA </a:t>
            </a:r>
            <a:r>
              <a:rPr lang="zh-CN" altLang="en-US" dirty="0"/>
              <a:t>会跟踪当前观察到的跟踪中最后一个匹配的节点。如果新匹配的节点 </a:t>
            </a:r>
            <a:r>
              <a:rPr lang="en-US" altLang="zh-CN" dirty="0"/>
              <a:t>u </a:t>
            </a:r>
            <a:r>
              <a:rPr lang="zh-CN" altLang="en-US" dirty="0"/>
              <a:t>是应用程序日志节点，</a:t>
            </a:r>
            <a:r>
              <a:rPr lang="en-US" altLang="zh-CN" dirty="0"/>
              <a:t>MARSARA </a:t>
            </a:r>
            <a:r>
              <a:rPr lang="zh-CN" altLang="en-US" dirty="0"/>
              <a:t>从模型中提取节点的</a:t>
            </a:r>
            <a:r>
              <a:rPr lang="zh-CN" altLang="en-US"/>
              <a:t>格式说明符，</a:t>
            </a:r>
            <a:r>
              <a:rPr lang="zh-CN" altLang="en-US" dirty="0"/>
              <a:t>并确认它与审计日志中记录的具体消息匹配。如果发现差异，则该匹配无效。当日志匹配成功时，或者如果</a:t>
            </a:r>
            <a:r>
              <a:rPr lang="en-US" altLang="zh-CN" dirty="0"/>
              <a:t>u</a:t>
            </a:r>
            <a:r>
              <a:rPr lang="zh-CN" altLang="en-US" dirty="0"/>
              <a:t>只是一个代码块，</a:t>
            </a:r>
            <a:r>
              <a:rPr lang="en-US" altLang="zh-CN" dirty="0"/>
              <a:t>MARSARA</a:t>
            </a:r>
            <a:r>
              <a:rPr lang="zh-CN" altLang="en-US" dirty="0"/>
              <a:t>检查最后匹配的节点和当前节点之间是否存在边</a:t>
            </a:r>
            <a:r>
              <a:rPr lang="en-US" altLang="zh-CN" dirty="0"/>
              <a:t>(</a:t>
            </a:r>
            <a:r>
              <a:rPr lang="en-US" altLang="zh-CN" dirty="0" err="1"/>
              <a:t>w,u</a:t>
            </a:r>
            <a:r>
              <a:rPr lang="en-US" altLang="zh-CN" dirty="0"/>
              <a:t>) € E</a:t>
            </a:r>
            <a:r>
              <a:rPr lang="zh-CN" altLang="en-US" dirty="0"/>
              <a:t>。如果存在，</a:t>
            </a:r>
            <a:r>
              <a:rPr lang="en-US" altLang="zh-CN" dirty="0"/>
              <a:t>MARSARA </a:t>
            </a:r>
            <a:r>
              <a:rPr lang="zh-CN" altLang="en-US" dirty="0"/>
              <a:t>认为该路径有效并将最后匹配的节点更新为 </a:t>
            </a:r>
            <a:r>
              <a:rPr lang="en-US" altLang="zh-CN" dirty="0"/>
              <a:t>u</a:t>
            </a:r>
            <a:r>
              <a:rPr lang="zh-CN" altLang="en-US" dirty="0"/>
              <a:t>。如果发现不符，</a:t>
            </a:r>
            <a:r>
              <a:rPr lang="zh-CN" altLang="en-US"/>
              <a:t>则无效。</a:t>
            </a:r>
            <a:r>
              <a:rPr lang="zh-CN" altLang="en-US" dirty="0"/>
              <a:t>当 </a:t>
            </a:r>
            <a:r>
              <a:rPr lang="en-US" altLang="zh-CN" dirty="0"/>
              <a:t>MARSARA </a:t>
            </a:r>
            <a:r>
              <a:rPr lang="zh-CN" altLang="en-US" dirty="0"/>
              <a:t>检测到无效事件时，它会记录两个严重级别的警告：低和严重。目前，警告仅旨在提供详细信息，以便我们可以凭经验评估 </a:t>
            </a:r>
            <a:r>
              <a:rPr lang="en-US" altLang="zh-CN" dirty="0"/>
              <a:t>MARSARA </a:t>
            </a:r>
            <a:r>
              <a:rPr lang="zh-CN" altLang="en-US" dirty="0"/>
              <a:t>的</a:t>
            </a:r>
            <a:r>
              <a:rPr lang="zh-CN" altLang="en-US"/>
              <a:t>准确性。</a:t>
            </a:r>
            <a:endParaRPr lang="zh-CN" altLang="zh-CN" dirty="0"/>
          </a:p>
        </p:txBody>
      </p:sp>
    </p:spTree>
    <p:extLst>
      <p:ext uri="{BB962C8B-B14F-4D97-AF65-F5344CB8AC3E}">
        <p14:creationId xmlns:p14="http://schemas.microsoft.com/office/powerpoint/2010/main" val="2338276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ChangeArrowheads="1" noTextEdit="1"/>
          </p:cNvSpPr>
          <p:nvPr>
            <p:ph type="sldImg" idx="4294967295"/>
          </p:nvPr>
        </p:nvSpPr>
        <p:spPr>
          <a:ln>
            <a:miter lim="800000"/>
          </a:ln>
        </p:spPr>
      </p:sp>
      <p:sp>
        <p:nvSpPr>
          <p:cNvPr id="21506" name="文本占位符 2"/>
          <p:cNvSpPr>
            <a:spLocks noGrp="1" noChangeArrowheads="1"/>
          </p:cNvSpPr>
          <p:nvPr>
            <p:ph type="body" idx="4294967295"/>
          </p:nvPr>
        </p:nvSpPr>
        <p:spPr/>
        <p:txBody>
          <a:bodyPr/>
          <a:lstStyle/>
          <a:p>
            <a:endParaRPr lang="zh-CN" altLang="en-US" dirty="0"/>
          </a:p>
        </p:txBody>
      </p:sp>
    </p:spTree>
    <p:extLst>
      <p:ext uri="{BB962C8B-B14F-4D97-AF65-F5344CB8AC3E}">
        <p14:creationId xmlns:p14="http://schemas.microsoft.com/office/powerpoint/2010/main" val="2457248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idx="4294967295"/>
          </p:nvPr>
        </p:nvSpPr>
        <p:spPr>
          <a:ln>
            <a:miter lim="800000"/>
          </a:ln>
        </p:spPr>
      </p:sp>
      <p:sp>
        <p:nvSpPr>
          <p:cNvPr id="20483" name="文本占位符 2"/>
          <p:cNvSpPr>
            <a:spLocks noGrp="1" noChangeArrowheads="1"/>
          </p:cNvSpPr>
          <p:nvPr>
            <p:ph type="body" idx="4294967295"/>
          </p:nvPr>
        </p:nvSpPr>
        <p:spPr/>
        <p:txBody>
          <a:bodyPr/>
          <a:lstStyle/>
          <a:p>
            <a:endParaRPr lang="zh-CN" altLang="zh-CN" dirty="0"/>
          </a:p>
        </p:txBody>
      </p:sp>
    </p:spTree>
    <p:extLst>
      <p:ext uri="{BB962C8B-B14F-4D97-AF65-F5344CB8AC3E}">
        <p14:creationId xmlns:p14="http://schemas.microsoft.com/office/powerpoint/2010/main" val="3885080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idx="4294967295"/>
          </p:nvPr>
        </p:nvSpPr>
        <p:spPr>
          <a:ln>
            <a:miter lim="800000"/>
          </a:ln>
        </p:spPr>
      </p:sp>
      <p:sp>
        <p:nvSpPr>
          <p:cNvPr id="20483" name="文本占位符 2"/>
          <p:cNvSpPr>
            <a:spLocks noGrp="1" noChangeArrowheads="1"/>
          </p:cNvSpPr>
          <p:nvPr>
            <p:ph type="body" idx="4294967295"/>
          </p:nvPr>
        </p:nvSpPr>
        <p:spPr/>
        <p:txBody>
          <a:bodyPr/>
          <a:lstStyle/>
          <a:p>
            <a:r>
              <a:rPr lang="zh-CN" altLang="en-US" dirty="0"/>
              <a:t>这张表显示了 </a:t>
            </a:r>
            <a:r>
              <a:rPr lang="en-US" altLang="zh-CN" dirty="0"/>
              <a:t>MARSARA </a:t>
            </a:r>
            <a:r>
              <a:rPr lang="zh-CN" altLang="en-US" dirty="0"/>
              <a:t>验证执行分区的分析的性能和准确性。验证时间与记录的事件数量呈线性关系。在最大的观察案例（</a:t>
            </a:r>
            <a:r>
              <a:rPr lang="en-US" altLang="zh-CN" dirty="0"/>
              <a:t>1200 </a:t>
            </a:r>
            <a:r>
              <a:rPr lang="zh-CN" altLang="en-US" dirty="0"/>
              <a:t>万个事件，</a:t>
            </a:r>
            <a:r>
              <a:rPr lang="en-US" altLang="zh-CN" dirty="0" err="1"/>
              <a:t>thttpd</a:t>
            </a:r>
            <a:r>
              <a:rPr lang="zh-CN" altLang="en-US" dirty="0"/>
              <a:t>）中，</a:t>
            </a:r>
            <a:r>
              <a:rPr lang="en-US" altLang="zh-CN" dirty="0"/>
              <a:t>MARSARA </a:t>
            </a:r>
            <a:r>
              <a:rPr lang="zh-CN" altLang="en-US" dirty="0"/>
              <a:t>在不到 </a:t>
            </a:r>
            <a:r>
              <a:rPr lang="en-US" altLang="zh-CN" dirty="0"/>
              <a:t>30 </a:t>
            </a:r>
            <a:r>
              <a:rPr lang="zh-CN" altLang="en-US" dirty="0"/>
              <a:t>秒的时间内分析和验证跟踪。因为每个跟踪只需要进行一次验证，并且在进行调查（即取证后分析阶段）之前不会执行验证。</a:t>
            </a:r>
            <a:endParaRPr lang="en-US" altLang="zh-CN" dirty="0"/>
          </a:p>
          <a:p>
            <a:r>
              <a:rPr lang="zh-CN" altLang="en-US" dirty="0"/>
              <a:t>由于该实验不包含任何漏洞，因此所有生成的警告都是误报，即 </a:t>
            </a:r>
            <a:r>
              <a:rPr lang="en-US" altLang="zh-CN" dirty="0"/>
              <a:t>MARSARA </a:t>
            </a:r>
            <a:r>
              <a:rPr lang="zh-CN" altLang="en-US" dirty="0"/>
              <a:t>的完整性检查错误地检测到合法事件。该值在表中以 </a:t>
            </a:r>
            <a:r>
              <a:rPr lang="en-US" altLang="zh-CN" dirty="0"/>
              <a:t>FPR </a:t>
            </a:r>
            <a:r>
              <a:rPr lang="zh-CN" altLang="en-US" dirty="0"/>
              <a:t>形式呈现，计算方式为产生警告的事件（低级和严重级）的数量除以事件总数。在所有情况下，</a:t>
            </a:r>
            <a:r>
              <a:rPr lang="en-US" altLang="zh-CN" dirty="0"/>
              <a:t>FPR </a:t>
            </a:r>
            <a:r>
              <a:rPr lang="zh-CN" altLang="en-US" dirty="0"/>
              <a:t>均为 </a:t>
            </a:r>
            <a:r>
              <a:rPr lang="en-US" altLang="zh-CN" dirty="0"/>
              <a:t>2.82% </a:t>
            </a:r>
            <a:r>
              <a:rPr lang="zh-CN" altLang="en-US" dirty="0"/>
              <a:t>或更低。回想一下，如果误报属于错误依赖性，它将作为边缘保留在生成的来源图中，而不是在分区期间被删除。对真实依赖项的误报检测不会产生任何后果，因为无论如何它都不会被删除。因此，</a:t>
            </a:r>
            <a:r>
              <a:rPr lang="en-US" altLang="zh-CN" dirty="0"/>
              <a:t>FPR </a:t>
            </a:r>
            <a:r>
              <a:rPr lang="zh-CN" altLang="en-US" dirty="0"/>
              <a:t>也是可以重新引入图中的错误依赖关系的最大</a:t>
            </a:r>
            <a:r>
              <a:rPr lang="zh-CN" altLang="en-US"/>
              <a:t>数量。</a:t>
            </a:r>
            <a:endParaRPr lang="en-US" altLang="zh-CN"/>
          </a:p>
          <a:p>
            <a:r>
              <a:rPr lang="zh-CN" altLang="en-US"/>
              <a:t>如果误报属于错误依赖性，它将作为边缘保留在生成的来源图中，而不是在分区期间被删除。对真实依赖项的误报检测不会产生任何后果，因为无论如何它都不会被删除。因此，</a:t>
            </a:r>
            <a:r>
              <a:rPr lang="en-US" altLang="zh-CN"/>
              <a:t>FPR </a:t>
            </a:r>
            <a:r>
              <a:rPr lang="zh-CN" altLang="en-US"/>
              <a:t>也是可以重新引入图中的错误依赖关系的最大数量。</a:t>
            </a:r>
            <a:endParaRPr lang="en-US" altLang="zh-CN"/>
          </a:p>
          <a:p>
            <a:r>
              <a:rPr lang="zh-CN" altLang="en-US"/>
              <a:t>例如，如果给定查询的理想分区来源图包含 </a:t>
            </a:r>
            <a:r>
              <a:rPr lang="en-US" altLang="zh-CN"/>
              <a:t>1,000 </a:t>
            </a:r>
            <a:r>
              <a:rPr lang="zh-CN" altLang="en-US"/>
              <a:t>个依赖项，</a:t>
            </a:r>
            <a:r>
              <a:rPr lang="en-US" altLang="zh-CN"/>
              <a:t>FPR </a:t>
            </a:r>
            <a:r>
              <a:rPr lang="zh-CN" altLang="en-US"/>
              <a:t>为 </a:t>
            </a:r>
            <a:r>
              <a:rPr lang="en-US" altLang="zh-CN"/>
              <a:t>2.82% </a:t>
            </a:r>
            <a:r>
              <a:rPr lang="zh-CN" altLang="en-US"/>
              <a:t>的结果图可能包含多达 </a:t>
            </a:r>
            <a:r>
              <a:rPr lang="en-US" altLang="zh-CN"/>
              <a:t>1,028 </a:t>
            </a:r>
            <a:r>
              <a:rPr lang="zh-CN" altLang="en-US"/>
              <a:t>条边（</a:t>
            </a:r>
            <a:r>
              <a:rPr lang="en-US" altLang="zh-CN"/>
              <a:t>28 </a:t>
            </a:r>
            <a:r>
              <a:rPr lang="zh-CN" altLang="en-US"/>
              <a:t>个错误依赖项），这对人类分析或系统检测来说几乎没有什么区别。总之就是，</a:t>
            </a:r>
            <a:r>
              <a:rPr lang="en-US" altLang="zh-CN"/>
              <a:t>MARSARA </a:t>
            </a:r>
            <a:r>
              <a:rPr lang="zh-CN" altLang="en-US"/>
              <a:t>几乎完全保留了先前不安全的</a:t>
            </a:r>
            <a:r>
              <a:rPr lang="en-US" altLang="zh-CN"/>
              <a:t>EUP </a:t>
            </a:r>
            <a:r>
              <a:rPr lang="zh-CN" altLang="en-US"/>
              <a:t>技术的错误依赖性减少，并具有完整性的额外优势。</a:t>
            </a:r>
            <a:endParaRPr lang="en-US" altLang="zh-CN" dirty="0"/>
          </a:p>
        </p:txBody>
      </p:sp>
    </p:spTree>
    <p:extLst>
      <p:ext uri="{BB962C8B-B14F-4D97-AF65-F5344CB8AC3E}">
        <p14:creationId xmlns:p14="http://schemas.microsoft.com/office/powerpoint/2010/main" val="160214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idx="4294967295"/>
          </p:nvPr>
        </p:nvSpPr>
        <p:spPr>
          <a:ln>
            <a:miter lim="800000"/>
          </a:ln>
        </p:spPr>
      </p:sp>
      <p:sp>
        <p:nvSpPr>
          <p:cNvPr id="20483" name="文本占位符 2"/>
          <p:cNvSpPr>
            <a:spLocks noGrp="1" noChangeArrowheads="1"/>
          </p:cNvSpPr>
          <p:nvPr>
            <p:ph type="body" idx="4294967295"/>
          </p:nvPr>
        </p:nvSpPr>
        <p:spPr/>
        <p:txBody>
          <a:bodyPr/>
          <a:lstStyle/>
          <a:p>
            <a:r>
              <a:rPr lang="zh-CN" altLang="en-US" dirty="0"/>
              <a:t>这张图显示了 </a:t>
            </a:r>
            <a:r>
              <a:rPr lang="en-US" altLang="zh-CN" dirty="0"/>
              <a:t>MARSARA </a:t>
            </a:r>
            <a:r>
              <a:rPr lang="zh-CN" altLang="en-US" dirty="0"/>
              <a:t>的实际程序 </a:t>
            </a:r>
            <a:r>
              <a:rPr lang="en-US" altLang="zh-CN" dirty="0"/>
              <a:t>PAS </a:t>
            </a:r>
            <a:r>
              <a:rPr lang="zh-CN" altLang="en-US" dirty="0"/>
              <a:t>与未受保护的二进制文件和几种实用的二进制（控制流完整性）</a:t>
            </a:r>
            <a:r>
              <a:rPr lang="en-US" altLang="zh-CN" dirty="0"/>
              <a:t>CFI </a:t>
            </a:r>
            <a:r>
              <a:rPr lang="zh-CN" altLang="en-US" dirty="0"/>
              <a:t>策略的比较，以及每个程序中的间接控制传输 </a:t>
            </a:r>
            <a:r>
              <a:rPr lang="en-US" altLang="zh-CN" dirty="0"/>
              <a:t>(ICT) </a:t>
            </a:r>
            <a:r>
              <a:rPr lang="zh-CN" altLang="en-US" dirty="0"/>
              <a:t>的数量。较小的值相当于更好地防御 </a:t>
            </a:r>
            <a:r>
              <a:rPr lang="en-US" altLang="zh-CN" dirty="0"/>
              <a:t>EUP </a:t>
            </a:r>
            <a:r>
              <a:rPr lang="zh-CN" altLang="en-US" dirty="0"/>
              <a:t>攻击。在所有衡量的项目中，</a:t>
            </a:r>
            <a:r>
              <a:rPr lang="en-US" altLang="zh-CN" dirty="0"/>
              <a:t>MARSARA </a:t>
            </a:r>
            <a:r>
              <a:rPr lang="zh-CN" altLang="en-US" dirty="0"/>
              <a:t>的 </a:t>
            </a:r>
            <a:r>
              <a:rPr lang="en-US" altLang="zh-CN" dirty="0"/>
              <a:t>PAS </a:t>
            </a:r>
            <a:r>
              <a:rPr lang="zh-CN" altLang="en-US" dirty="0"/>
              <a:t>优于任何 </a:t>
            </a:r>
            <a:r>
              <a:rPr lang="en-US" altLang="zh-CN" dirty="0"/>
              <a:t>CFI </a:t>
            </a:r>
            <a:r>
              <a:rPr lang="zh-CN" altLang="en-US" dirty="0"/>
              <a:t>防御措施。由于大多数计划包含 </a:t>
            </a:r>
            <a:r>
              <a:rPr lang="en-US" altLang="zh-CN" dirty="0"/>
              <a:t>1,000 </a:t>
            </a:r>
            <a:r>
              <a:rPr lang="zh-CN" altLang="en-US" dirty="0"/>
              <a:t>多个 </a:t>
            </a:r>
            <a:r>
              <a:rPr lang="en-US" altLang="zh-CN" dirty="0"/>
              <a:t>ICT</a:t>
            </a:r>
            <a:r>
              <a:rPr lang="zh-CN" altLang="en-US" dirty="0"/>
              <a:t>，因此即使 </a:t>
            </a:r>
            <a:r>
              <a:rPr lang="en-US" altLang="zh-CN" dirty="0"/>
              <a:t>PAS</a:t>
            </a:r>
            <a:r>
              <a:rPr lang="zh-CN" altLang="en-US" dirty="0"/>
              <a:t>的小幅减少也意义重大。例如，与功能级 </a:t>
            </a:r>
            <a:r>
              <a:rPr lang="en-US" altLang="zh-CN" dirty="0"/>
              <a:t>CFI </a:t>
            </a:r>
            <a:r>
              <a:rPr lang="zh-CN" altLang="en-US" dirty="0"/>
              <a:t>相比，</a:t>
            </a:r>
            <a:r>
              <a:rPr lang="en-US" altLang="zh-CN" dirty="0"/>
              <a:t>MARSARA</a:t>
            </a:r>
            <a:r>
              <a:rPr lang="zh-CN" altLang="en-US" dirty="0"/>
              <a:t>将 </a:t>
            </a:r>
            <a:r>
              <a:rPr lang="en-US" altLang="zh-CN" dirty="0" err="1"/>
              <a:t>Proftpd</a:t>
            </a:r>
            <a:r>
              <a:rPr lang="en-US" altLang="zh-CN" dirty="0"/>
              <a:t> </a:t>
            </a:r>
            <a:r>
              <a:rPr lang="zh-CN" altLang="en-US" dirty="0"/>
              <a:t>的 </a:t>
            </a:r>
            <a:r>
              <a:rPr lang="en-US" altLang="zh-CN" dirty="0"/>
              <a:t>PAS </a:t>
            </a:r>
            <a:r>
              <a:rPr lang="zh-CN" altLang="en-US" dirty="0"/>
              <a:t>降低了 </a:t>
            </a:r>
            <a:r>
              <a:rPr lang="en-US" altLang="zh-CN" dirty="0"/>
              <a:t>0.09</a:t>
            </a:r>
            <a:r>
              <a:rPr lang="zh-CN" altLang="en-US" dirty="0"/>
              <a:t>，超过 </a:t>
            </a:r>
            <a:r>
              <a:rPr lang="en-US" altLang="zh-CN" dirty="0"/>
              <a:t>34,830 </a:t>
            </a:r>
            <a:r>
              <a:rPr lang="zh-CN" altLang="en-US" dirty="0"/>
              <a:t>个 </a:t>
            </a:r>
            <a:r>
              <a:rPr lang="en-US" altLang="zh-CN" dirty="0"/>
              <a:t>ICT </a:t>
            </a:r>
            <a:r>
              <a:rPr lang="zh-CN" altLang="en-US" dirty="0"/>
              <a:t>相当于消除了 </a:t>
            </a:r>
            <a:r>
              <a:rPr lang="en-US" altLang="zh-CN" dirty="0"/>
              <a:t>3,134 </a:t>
            </a:r>
            <a:r>
              <a:rPr lang="zh-CN" altLang="en-US" dirty="0"/>
              <a:t>个事件，攻击者可以利用这些事件来欺骗</a:t>
            </a:r>
            <a:r>
              <a:rPr lang="en-US" altLang="zh-CN" dirty="0"/>
              <a:t>EUP </a:t>
            </a:r>
            <a:r>
              <a:rPr lang="zh-CN" altLang="en-US" dirty="0"/>
              <a:t>签名。在越简单的程序中，优势越小。例如，</a:t>
            </a:r>
            <a:r>
              <a:rPr lang="en-US" altLang="zh-CN" dirty="0" err="1"/>
              <a:t>lighttpd</a:t>
            </a:r>
            <a:r>
              <a:rPr lang="zh-CN" altLang="en-US" dirty="0"/>
              <a:t>由于没有任何间接调用或跳转，因此几乎没有从 </a:t>
            </a:r>
            <a:r>
              <a:rPr lang="en-US" altLang="zh-CN" dirty="0"/>
              <a:t>MARSARA </a:t>
            </a:r>
            <a:r>
              <a:rPr lang="zh-CN" altLang="en-US" dirty="0"/>
              <a:t>或功能级 </a:t>
            </a:r>
            <a:r>
              <a:rPr lang="en-US" altLang="zh-CN" dirty="0"/>
              <a:t>CFI </a:t>
            </a:r>
            <a:r>
              <a:rPr lang="zh-CN" altLang="en-US" dirty="0"/>
              <a:t>获得额外的保护。最大的好处是在 </a:t>
            </a:r>
            <a:r>
              <a:rPr lang="en-US" altLang="zh-CN" dirty="0"/>
              <a:t>Squid </a:t>
            </a:r>
            <a:r>
              <a:rPr lang="zh-CN" altLang="en-US" dirty="0"/>
              <a:t>中观察到，其模块化设计使 </a:t>
            </a:r>
            <a:r>
              <a:rPr lang="en-US" altLang="zh-CN" dirty="0"/>
              <a:t>MARSARA </a:t>
            </a:r>
            <a:r>
              <a:rPr lang="zh-CN" altLang="en-US" dirty="0"/>
              <a:t>有机会将 </a:t>
            </a:r>
            <a:r>
              <a:rPr lang="en-US" altLang="zh-CN" dirty="0"/>
              <a:t>PAS </a:t>
            </a:r>
            <a:r>
              <a:rPr lang="zh-CN" altLang="en-US" dirty="0"/>
              <a:t>比功能级 </a:t>
            </a:r>
            <a:r>
              <a:rPr lang="en-US" altLang="zh-CN" dirty="0"/>
              <a:t>CFI</a:t>
            </a:r>
            <a:r>
              <a:rPr lang="zh-CN" altLang="en-US" dirty="0"/>
              <a:t>减少 </a:t>
            </a:r>
            <a:r>
              <a:rPr lang="en-US" altLang="zh-CN" dirty="0"/>
              <a:t>57.17</a:t>
            </a:r>
            <a:r>
              <a:rPr lang="zh-CN" altLang="en-US" dirty="0"/>
              <a:t>，从而消除了超过 </a:t>
            </a:r>
            <a:r>
              <a:rPr lang="en-US" altLang="zh-CN" dirty="0"/>
              <a:t>1,052,614 </a:t>
            </a:r>
            <a:r>
              <a:rPr lang="zh-CN" altLang="en-US"/>
              <a:t>个事件。</a:t>
            </a:r>
            <a:r>
              <a:rPr lang="zh-CN" altLang="en-US" dirty="0"/>
              <a:t>与功能级 </a:t>
            </a:r>
            <a:r>
              <a:rPr lang="en-US" altLang="zh-CN" dirty="0"/>
              <a:t>CFI </a:t>
            </a:r>
            <a:r>
              <a:rPr lang="zh-CN" altLang="en-US" dirty="0"/>
              <a:t>相比，平均删除了 </a:t>
            </a:r>
            <a:r>
              <a:rPr lang="en-US" altLang="zh-CN" dirty="0"/>
              <a:t>47,642 </a:t>
            </a:r>
            <a:r>
              <a:rPr lang="zh-CN" altLang="en-US"/>
              <a:t>个额外事件。</a:t>
            </a:r>
            <a:r>
              <a:rPr lang="zh-CN" altLang="en-US" dirty="0"/>
              <a:t>简而言之，</a:t>
            </a:r>
            <a:r>
              <a:rPr lang="en-US" altLang="zh-CN" dirty="0"/>
              <a:t>MARSARA </a:t>
            </a:r>
            <a:r>
              <a:rPr lang="zh-CN" altLang="en-US" dirty="0"/>
              <a:t>成功地消除了攻击者试图欺骗 </a:t>
            </a:r>
            <a:r>
              <a:rPr lang="en-US" altLang="zh-CN" dirty="0"/>
              <a:t>EUP </a:t>
            </a:r>
            <a:r>
              <a:rPr lang="zh-CN" altLang="en-US" dirty="0"/>
              <a:t>签名的数千个（有时是数百万个）选项。</a:t>
            </a:r>
            <a:endParaRPr lang="zh-CN" altLang="zh-CN" dirty="0"/>
          </a:p>
        </p:txBody>
      </p:sp>
    </p:spTree>
    <p:extLst>
      <p:ext uri="{BB962C8B-B14F-4D97-AF65-F5344CB8AC3E}">
        <p14:creationId xmlns:p14="http://schemas.microsoft.com/office/powerpoint/2010/main" val="72740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ChangeArrowheads="1" noTextEdit="1"/>
          </p:cNvSpPr>
          <p:nvPr>
            <p:ph type="sldImg" idx="4294967295"/>
          </p:nvPr>
        </p:nvSpPr>
        <p:spPr>
          <a:ln>
            <a:miter lim="800000"/>
          </a:ln>
        </p:spPr>
      </p:sp>
      <p:sp>
        <p:nvSpPr>
          <p:cNvPr id="16387" name="文本占位符 2"/>
          <p:cNvSpPr>
            <a:spLocks noGrp="1" noChangeArrowheads="1"/>
          </p:cNvSpPr>
          <p:nvPr>
            <p:ph type="body" idx="4294967295"/>
          </p:nvPr>
        </p:nvSpPr>
        <p:spPr/>
        <p:txBody>
          <a:bodyPr/>
          <a:lstStyle/>
          <a:p>
            <a:endParaRPr lang="zh-CN" altLang="en-US" dirty="0"/>
          </a:p>
        </p:txBody>
      </p:sp>
    </p:spTree>
    <p:extLst>
      <p:ext uri="{BB962C8B-B14F-4D97-AF65-F5344CB8AC3E}">
        <p14:creationId xmlns:p14="http://schemas.microsoft.com/office/powerpoint/2010/main" val="2467554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idx="4294967295"/>
          </p:nvPr>
        </p:nvSpPr>
        <p:spPr>
          <a:ln>
            <a:miter lim="800000"/>
          </a:ln>
        </p:spPr>
      </p:sp>
      <p:sp>
        <p:nvSpPr>
          <p:cNvPr id="20483" name="文本占位符 2"/>
          <p:cNvSpPr>
            <a:spLocks noGrp="1" noChangeArrowheads="1"/>
          </p:cNvSpPr>
          <p:nvPr>
            <p:ph type="body" idx="4294967295"/>
          </p:nvPr>
        </p:nvSpPr>
        <p:spPr/>
        <p:txBody>
          <a:bodyPr/>
          <a:lstStyle/>
          <a:p>
            <a:r>
              <a:rPr lang="zh-CN" altLang="en-US" dirty="0"/>
              <a:t>在所有 </a:t>
            </a:r>
            <a:r>
              <a:rPr lang="en-US" altLang="zh-CN" dirty="0"/>
              <a:t>SPEC </a:t>
            </a:r>
            <a:r>
              <a:rPr lang="zh-CN" altLang="en-US" dirty="0"/>
              <a:t>程序中，</a:t>
            </a:r>
            <a:r>
              <a:rPr lang="en-US" altLang="zh-CN" dirty="0"/>
              <a:t>MARSARA </a:t>
            </a:r>
            <a:r>
              <a:rPr lang="zh-CN" altLang="en-US" dirty="0"/>
              <a:t>产生的平均性能开销为 </a:t>
            </a:r>
            <a:r>
              <a:rPr lang="en-US" altLang="zh-CN" dirty="0"/>
              <a:t>7.21%</a:t>
            </a:r>
            <a:r>
              <a:rPr lang="zh-CN" altLang="en-US" dirty="0"/>
              <a:t>，这与监测来源系统评估中通常使用的 </a:t>
            </a:r>
            <a:r>
              <a:rPr lang="en-US" altLang="zh-CN" dirty="0"/>
              <a:t>14 </a:t>
            </a:r>
            <a:r>
              <a:rPr lang="zh-CN" altLang="en-US" dirty="0"/>
              <a:t>个实际程序的结果一致。我们也注意到，一些 </a:t>
            </a:r>
            <a:r>
              <a:rPr lang="en-US" altLang="zh-CN" dirty="0"/>
              <a:t>SPEC </a:t>
            </a:r>
            <a:r>
              <a:rPr lang="zh-CN" altLang="en-US" dirty="0"/>
              <a:t>程序由于产生的</a:t>
            </a:r>
            <a:r>
              <a:rPr lang="en-US" altLang="zh-CN" dirty="0"/>
              <a:t>PT </a:t>
            </a:r>
            <a:r>
              <a:rPr lang="zh-CN" altLang="en-US" dirty="0"/>
              <a:t>数据量而产生明显更高的开销。这是可以预料的，因为基准测试旨在对 </a:t>
            </a:r>
            <a:r>
              <a:rPr lang="en-US" altLang="zh-CN" dirty="0"/>
              <a:t>CPU </a:t>
            </a:r>
            <a:r>
              <a:rPr lang="zh-CN" altLang="en-US" dirty="0"/>
              <a:t>施加压力，使工作负载受</a:t>
            </a:r>
            <a:r>
              <a:rPr lang="en-US" altLang="zh-CN" dirty="0"/>
              <a:t>CPU </a:t>
            </a:r>
            <a:r>
              <a:rPr lang="zh-CN" altLang="en-US" dirty="0"/>
              <a:t>限制，而我们评估的其他程序大多受 </a:t>
            </a:r>
            <a:r>
              <a:rPr lang="en-US" altLang="zh-CN" dirty="0"/>
              <a:t>I/O </a:t>
            </a:r>
            <a:r>
              <a:rPr lang="zh-CN" altLang="en-US" dirty="0"/>
              <a:t>限制。我们认为非 </a:t>
            </a:r>
            <a:r>
              <a:rPr lang="en-US" altLang="zh-CN" dirty="0"/>
              <a:t>SPEC </a:t>
            </a:r>
            <a:r>
              <a:rPr lang="zh-CN" altLang="en-US" dirty="0"/>
              <a:t>工作负载更能代表 </a:t>
            </a:r>
            <a:r>
              <a:rPr lang="en-US" altLang="zh-CN" dirty="0"/>
              <a:t>EUP </a:t>
            </a:r>
            <a:r>
              <a:rPr lang="zh-CN" altLang="en-US" dirty="0"/>
              <a:t>攻击的目标程序，因此我们得出结论，</a:t>
            </a:r>
            <a:r>
              <a:rPr lang="en-US" altLang="zh-CN" dirty="0"/>
              <a:t>SPEC </a:t>
            </a:r>
            <a:r>
              <a:rPr lang="zh-CN" altLang="en-US" dirty="0"/>
              <a:t>性能结果是可以容忍的。</a:t>
            </a:r>
            <a:endParaRPr lang="zh-CN" altLang="zh-CN" dirty="0"/>
          </a:p>
        </p:txBody>
      </p:sp>
    </p:spTree>
    <p:extLst>
      <p:ext uri="{BB962C8B-B14F-4D97-AF65-F5344CB8AC3E}">
        <p14:creationId xmlns:p14="http://schemas.microsoft.com/office/powerpoint/2010/main" val="262367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ChangeArrowheads="1" noTextEdit="1"/>
          </p:cNvSpPr>
          <p:nvPr>
            <p:ph type="sldImg" idx="4294967295"/>
          </p:nvPr>
        </p:nvSpPr>
        <p:spPr>
          <a:ln>
            <a:miter lim="800000"/>
          </a:ln>
        </p:spPr>
      </p:sp>
      <p:sp>
        <p:nvSpPr>
          <p:cNvPr id="21506" name="文本占位符 2"/>
          <p:cNvSpPr>
            <a:spLocks noGrp="1" noChangeArrowheads="1"/>
          </p:cNvSpPr>
          <p:nvPr>
            <p:ph type="body" idx="4294967295"/>
          </p:nvPr>
        </p:nvSpPr>
        <p:spPr/>
        <p:txBody>
          <a:bodyPr/>
          <a:lstStyle/>
          <a:p>
            <a:endParaRPr lang="zh-CN" altLang="en-US" dirty="0"/>
          </a:p>
        </p:txBody>
      </p:sp>
    </p:spTree>
    <p:extLst>
      <p:ext uri="{BB962C8B-B14F-4D97-AF65-F5344CB8AC3E}">
        <p14:creationId xmlns:p14="http://schemas.microsoft.com/office/powerpoint/2010/main" val="3866801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idx="4294967295"/>
          </p:nvPr>
        </p:nvSpPr>
        <p:spPr>
          <a:ln>
            <a:miter lim="800000"/>
          </a:ln>
        </p:spPr>
      </p:sp>
      <p:sp>
        <p:nvSpPr>
          <p:cNvPr id="20483" name="文本占位符 2"/>
          <p:cNvSpPr>
            <a:spLocks noGrp="1" noChangeArrowheads="1"/>
          </p:cNvSpPr>
          <p:nvPr>
            <p:ph type="body" idx="4294967295"/>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b="1" dirty="0">
                <a:sym typeface="Times New Roman" panose="02020603050405020304" pitchFamily="18" charset="0"/>
              </a:rPr>
              <a:t>提高模型准确性</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dirty="0"/>
              <a:t>例如，由于 </a:t>
            </a:r>
            <a:r>
              <a:rPr lang="en-US" altLang="zh-CN" dirty="0"/>
              <a:t>MARSARA </a:t>
            </a:r>
            <a:r>
              <a:rPr lang="zh-CN" altLang="en-US" dirty="0"/>
              <a:t>已经记录了受保护程序的完整</a:t>
            </a:r>
            <a:r>
              <a:rPr lang="en-US" altLang="zh-CN" dirty="0"/>
              <a:t>PT </a:t>
            </a:r>
            <a:r>
              <a:rPr lang="zh-CN" altLang="en-US" dirty="0"/>
              <a:t>跟踪和系统调用审核，因此可以使用收集的数据来指导离线重放。具体来说，当 </a:t>
            </a:r>
            <a:r>
              <a:rPr lang="en-US" altLang="zh-CN" dirty="0"/>
              <a:t>MARSARA </a:t>
            </a:r>
            <a:r>
              <a:rPr lang="zh-CN" altLang="en-US" dirty="0"/>
              <a:t>由于模型中缺少边缘而遇到不一致时，现有的记录和重放 系统可以使用额外的工具离线重新执行程序检测内存损坏的存在，然后适当地改进模型。尽管内存安全的 </a:t>
            </a:r>
            <a:r>
              <a:rPr lang="en-US" altLang="zh-CN" dirty="0"/>
              <a:t>R&amp;R </a:t>
            </a:r>
            <a:r>
              <a:rPr lang="zh-CN" altLang="en-US" dirty="0"/>
              <a:t>成本很高，但成本将在离线分析中支付，并且每个新遇到的路径只需要测试一次。随着时间的推移，模型将收敛到地面实况图，并优先完善在现实世界执行中实际观察到的执行路径。</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altLang="zh-CN" dirty="0"/>
          </a:p>
          <a:p>
            <a:endParaRPr lang="zh-CN" altLang="zh-CN" dirty="0"/>
          </a:p>
        </p:txBody>
      </p:sp>
    </p:spTree>
    <p:extLst>
      <p:ext uri="{BB962C8B-B14F-4D97-AF65-F5344CB8AC3E}">
        <p14:creationId xmlns:p14="http://schemas.microsoft.com/office/powerpoint/2010/main" val="2476784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idx="4294967295"/>
          </p:nvPr>
        </p:nvSpPr>
        <p:spPr>
          <a:ln>
            <a:miter lim="800000"/>
          </a:ln>
        </p:spPr>
      </p:sp>
      <p:sp>
        <p:nvSpPr>
          <p:cNvPr id="20483" name="文本占位符 2"/>
          <p:cNvSpPr>
            <a:spLocks noGrp="1" noChangeArrowheads="1"/>
          </p:cNvSpPr>
          <p:nvPr>
            <p:ph type="body" idx="4294967295"/>
          </p:nvPr>
        </p:nvSpPr>
        <p:spPr/>
        <p:txBody>
          <a:bodyPr/>
          <a:lstStyle/>
          <a:p>
            <a:endParaRPr lang="zh-CN" altLang="zh-CN" dirty="0"/>
          </a:p>
        </p:txBody>
      </p:sp>
    </p:spTree>
    <p:extLst>
      <p:ext uri="{BB962C8B-B14F-4D97-AF65-F5344CB8AC3E}">
        <p14:creationId xmlns:p14="http://schemas.microsoft.com/office/powerpoint/2010/main" val="3328199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ChangeArrowheads="1" noTextEdit="1"/>
          </p:cNvSpPr>
          <p:nvPr>
            <p:ph type="sldImg" idx="4294967295"/>
          </p:nvPr>
        </p:nvSpPr>
        <p:spPr>
          <a:ln>
            <a:miter lim="800000"/>
          </a:ln>
        </p:spPr>
      </p:sp>
      <p:sp>
        <p:nvSpPr>
          <p:cNvPr id="69635" name="文本占位符 2"/>
          <p:cNvSpPr>
            <a:spLocks noGrp="1" noChangeArrowheads="1"/>
          </p:cNvSpPr>
          <p:nvPr>
            <p:ph type="body" idx="4294967295"/>
          </p:nvPr>
        </p:nvSpPr>
        <p:spPr/>
        <p:txBody>
          <a:bodyPr/>
          <a:lstStyle/>
          <a:p>
            <a:endParaRPr lang="zh-CN" altLang="en-US" dirty="0"/>
          </a:p>
        </p:txBody>
      </p:sp>
    </p:spTree>
    <p:extLst>
      <p:ext uri="{BB962C8B-B14F-4D97-AF65-F5344CB8AC3E}">
        <p14:creationId xmlns:p14="http://schemas.microsoft.com/office/powerpoint/2010/main" val="375580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ChangeArrowheads="1" noTextEdit="1"/>
          </p:cNvSpPr>
          <p:nvPr>
            <p:ph type="sldImg" idx="4294967295"/>
          </p:nvPr>
        </p:nvSpPr>
        <p:spPr>
          <a:ln>
            <a:miter lim="800000"/>
          </a:ln>
        </p:spPr>
      </p:sp>
      <p:sp>
        <p:nvSpPr>
          <p:cNvPr id="21506" name="文本占位符 2"/>
          <p:cNvSpPr>
            <a:spLocks noGrp="1" noChangeArrowheads="1"/>
          </p:cNvSpPr>
          <p:nvPr>
            <p:ph type="body" idx="4294967295"/>
          </p:nvPr>
        </p:nvSpPr>
        <p:spPr/>
        <p:txBody>
          <a:bodyPr/>
          <a:lstStyle/>
          <a:p>
            <a:endParaRPr lang="zh-CN" altLang="en-US" dirty="0"/>
          </a:p>
        </p:txBody>
      </p:sp>
    </p:spTree>
    <p:extLst>
      <p:ext uri="{BB962C8B-B14F-4D97-AF65-F5344CB8AC3E}">
        <p14:creationId xmlns:p14="http://schemas.microsoft.com/office/powerpoint/2010/main" val="3601241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idx="4294967295"/>
          </p:nvPr>
        </p:nvSpPr>
        <p:spPr>
          <a:ln>
            <a:miter lim="800000"/>
          </a:ln>
        </p:spPr>
      </p:sp>
      <p:sp>
        <p:nvSpPr>
          <p:cNvPr id="20483" name="文本占位符 2"/>
          <p:cNvSpPr>
            <a:spLocks noGrp="1" noChangeArrowheads="1"/>
          </p:cNvSpPr>
          <p:nvPr>
            <p:ph type="body" idx="4294967295"/>
          </p:nvPr>
        </p:nvSpPr>
        <p:spPr/>
        <p:txBody>
          <a:bodyPr/>
          <a:lstStyle/>
          <a:p>
            <a:r>
              <a:rPr lang="zh-CN" altLang="en-US" dirty="0"/>
              <a:t>现代计算机为了检测入侵采用了日志审计系统，它会生成一个数据溯源图，它包括了主体（进程）和客体（文件、链接等）之间的因果依赖和历史关系。生成的溯源图可以被人们分析或监控工具用于入侵检测、取证调查等。</a:t>
            </a:r>
            <a:endParaRPr lang="en-US" altLang="zh-CN" dirty="0"/>
          </a:p>
          <a:p>
            <a:r>
              <a:rPr lang="en-US" altLang="zh-CN" sz="1200"/>
              <a:t> </a:t>
            </a:r>
            <a:r>
              <a:rPr lang="zh-CN" altLang="en-US" sz="1200"/>
              <a:t>但是因为操作系统是非常复杂的，这个溯源图可能会因为长时间运行的进程随着时间的推移产生非常多的依赖而无法检测出可疑活动，这被称为依赖爆炸问题。</a:t>
            </a:r>
            <a:endParaRPr lang="en-US" altLang="zh-CN" sz="1200"/>
          </a:p>
          <a:p>
            <a:r>
              <a:rPr lang="zh-CN" altLang="en-US"/>
              <a:t> </a:t>
            </a:r>
            <a:r>
              <a:rPr lang="zh-CN" altLang="en-US" dirty="0"/>
              <a:t>为了解决依赖爆炸问题，研究人员提出了执行</a:t>
            </a:r>
            <a:r>
              <a:rPr lang="zh-CN" altLang="en-US"/>
              <a:t>单元分区（</a:t>
            </a:r>
            <a:r>
              <a:rPr lang="en-US" altLang="zh-CN"/>
              <a:t>EUP</a:t>
            </a:r>
            <a:r>
              <a:rPr lang="zh-CN" altLang="en-US"/>
              <a:t>）的</a:t>
            </a:r>
            <a:r>
              <a:rPr lang="zh-CN" altLang="en-US" dirty="0"/>
              <a:t>方法。在</a:t>
            </a:r>
            <a:r>
              <a:rPr lang="en-US" altLang="zh-CN" dirty="0"/>
              <a:t>EUP</a:t>
            </a:r>
            <a:r>
              <a:rPr lang="zh-CN" altLang="en-US" dirty="0"/>
              <a:t>中，审计日志事件在子流程级别进行分组，将单一的长期运行流程细分为更容易在图表中跟踪的自治工作单元。</a:t>
            </a:r>
          </a:p>
          <a:p>
            <a:r>
              <a:rPr lang="zh-CN" altLang="en-US" dirty="0"/>
              <a:t>         以</a:t>
            </a:r>
            <a:r>
              <a:rPr lang="en-US" altLang="zh-CN" dirty="0"/>
              <a:t>Web</a:t>
            </a:r>
            <a:r>
              <a:rPr lang="zh-CN" altLang="en-US" dirty="0"/>
              <a:t>服务器为例，一个单元是处理单个请求</a:t>
            </a:r>
            <a:r>
              <a:rPr lang="en-US" altLang="zh-CN" dirty="0"/>
              <a:t>-</a:t>
            </a:r>
            <a:r>
              <a:rPr lang="zh-CN" altLang="en-US" dirty="0"/>
              <a:t>响应对的代码，签名是代码发出的系统调用或者应用程序级日志的序列。例如，代码可能会在处理例程开始时打开一个套接字并记录一个访问日志条目，其中包含源 </a:t>
            </a:r>
            <a:r>
              <a:rPr lang="en-US" altLang="zh-CN" dirty="0"/>
              <a:t>IP </a:t>
            </a:r>
            <a:r>
              <a:rPr lang="zh-CN" altLang="en-US" dirty="0"/>
              <a:t>地址、时间和请求的 </a:t>
            </a:r>
            <a:r>
              <a:rPr lang="en-US" altLang="zh-CN" dirty="0"/>
              <a:t>URL</a:t>
            </a:r>
            <a:r>
              <a:rPr lang="zh-CN" altLang="en-US" dirty="0"/>
              <a:t>。一旦系统调用关闭套接字，就标志着该单元的结束。通过这种方式，数据来源系统可以区分请求，正确识别哪些对象被代表它们访问或修改。简而言之，</a:t>
            </a:r>
            <a:r>
              <a:rPr lang="en-US" altLang="zh-CN" dirty="0"/>
              <a:t>EUP </a:t>
            </a:r>
            <a:r>
              <a:rPr lang="zh-CN" altLang="en-US" dirty="0"/>
              <a:t>使数据来源能够在现实生活中实际使用。</a:t>
            </a:r>
            <a:endParaRPr lang="zh-CN" altLang="zh-CN" dirty="0"/>
          </a:p>
        </p:txBody>
      </p:sp>
    </p:spTree>
    <p:extLst>
      <p:ext uri="{BB962C8B-B14F-4D97-AF65-F5344CB8AC3E}">
        <p14:creationId xmlns:p14="http://schemas.microsoft.com/office/powerpoint/2010/main" val="2431547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ChangeArrowheads="1" noTextEdit="1"/>
          </p:cNvSpPr>
          <p:nvPr>
            <p:ph type="sldImg" idx="4294967295"/>
          </p:nvPr>
        </p:nvSpPr>
        <p:spPr>
          <a:ln>
            <a:miter lim="800000"/>
          </a:ln>
        </p:spPr>
      </p:sp>
      <p:sp>
        <p:nvSpPr>
          <p:cNvPr id="21506" name="文本占位符 2"/>
          <p:cNvSpPr>
            <a:spLocks noGrp="1" noChangeArrowheads="1"/>
          </p:cNvSpPr>
          <p:nvPr>
            <p:ph type="body" idx="4294967295"/>
          </p:nvPr>
        </p:nvSpPr>
        <p:spPr/>
        <p:txBody>
          <a:bodyPr/>
          <a:lstStyle/>
          <a:p>
            <a:endParaRPr lang="zh-CN" altLang="en-US" dirty="0"/>
          </a:p>
        </p:txBody>
      </p:sp>
    </p:spTree>
    <p:extLst>
      <p:ext uri="{BB962C8B-B14F-4D97-AF65-F5344CB8AC3E}">
        <p14:creationId xmlns:p14="http://schemas.microsoft.com/office/powerpoint/2010/main" val="3653156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idx="4294967295"/>
          </p:nvPr>
        </p:nvSpPr>
        <p:spPr>
          <a:ln>
            <a:miter lim="800000"/>
          </a:ln>
        </p:spPr>
      </p:sp>
      <p:sp>
        <p:nvSpPr>
          <p:cNvPr id="20483" name="文本占位符 2"/>
          <p:cNvSpPr>
            <a:spLocks noGrp="1" noChangeArrowheads="1"/>
          </p:cNvSpPr>
          <p:nvPr>
            <p:ph type="body" idx="4294967295"/>
          </p:nvPr>
        </p:nvSpPr>
        <p:spPr/>
        <p:txBody>
          <a:bodyPr/>
          <a:lstStyle/>
          <a:p>
            <a:r>
              <a:rPr lang="zh-CN" altLang="en-US" sz="1200"/>
              <a:t>但是</a:t>
            </a:r>
            <a:r>
              <a:rPr lang="zh-CN" altLang="en-US" sz="1200" dirty="0"/>
              <a:t>这种日志审计系统并不是完全安全的，有非常多的攻击手段来篡改日志审计系统以掩盖他们的踪迹，通常是在事件写入日志之后，通过篡改日志来隐藏痕迹，不过这种攻击模式也有许也有非常多的日志完整性的防御措施来</a:t>
            </a:r>
            <a:r>
              <a:rPr lang="zh-CN" altLang="en-US" sz="1200"/>
              <a:t>解决。</a:t>
            </a:r>
            <a:endParaRPr lang="en-US" altLang="zh-CN" sz="1200"/>
          </a:p>
          <a:p>
            <a:r>
              <a:rPr lang="zh-CN" altLang="en-US" sz="1200"/>
              <a:t>我们</a:t>
            </a:r>
            <a:r>
              <a:rPr lang="zh-CN" altLang="en-US" sz="1200" dirty="0"/>
              <a:t>提出了一套新的攻击技术来绕过当前的防御和取证系统，这项技术可以实现最初的攻击目的，同时混淆防御者获取到的攻击事件的真实顺序，从而更难以确定攻击的来源以及攻击内容。这个技术在审计框架记录审计事件之前操纵目标应用发出审计事件，这些攻击手段无法被传统的日志完整性防御系统检测到，仅会被作为普通日志提交。</a:t>
            </a:r>
            <a:endParaRPr lang="en-US" altLang="zh-CN" sz="1200" dirty="0"/>
          </a:p>
          <a:p>
            <a:r>
              <a:rPr lang="zh-CN" altLang="en-US" sz="1200"/>
              <a:t>这个</a:t>
            </a:r>
            <a:r>
              <a:rPr lang="zh-CN" altLang="en-US" sz="1200" dirty="0"/>
              <a:t>技术可以分成两类，欺骗和延迟。欺骗：通过恶意调用事件发出代码或</a:t>
            </a:r>
            <a:r>
              <a:rPr lang="zh-CN" altLang="en-US" sz="1200"/>
              <a:t>写入任意原语</a:t>
            </a:r>
            <a:r>
              <a:rPr lang="zh-CN" altLang="en-US" sz="1200" dirty="0"/>
              <a:t>，例如格式字符串漏洞，篡改写入缓冲区，将虚假日志事件注入运行，延迟：引入了具有延迟享用的内存</a:t>
            </a:r>
            <a:r>
              <a:rPr lang="zh-CN" altLang="en-US" sz="1200"/>
              <a:t>损坏，使当前</a:t>
            </a:r>
            <a:r>
              <a:rPr lang="zh-CN" altLang="en-US" sz="1200" dirty="0"/>
              <a:t>单位单元正常完成，而后续单元（前一个单元没有明显的因果关系）来恢复攻击。</a:t>
            </a:r>
            <a:endParaRPr lang="zh-CN" altLang="zh-CN" dirty="0"/>
          </a:p>
        </p:txBody>
      </p:sp>
    </p:spTree>
    <p:extLst>
      <p:ext uri="{BB962C8B-B14F-4D97-AF65-F5344CB8AC3E}">
        <p14:creationId xmlns:p14="http://schemas.microsoft.com/office/powerpoint/2010/main" val="3568069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idx="4294967295"/>
          </p:nvPr>
        </p:nvSpPr>
        <p:spPr>
          <a:ln>
            <a:miter lim="800000"/>
          </a:ln>
        </p:spPr>
      </p:sp>
      <p:sp>
        <p:nvSpPr>
          <p:cNvPr id="20483" name="文本占位符 2"/>
          <p:cNvSpPr>
            <a:spLocks noGrp="1" noChangeArrowheads="1"/>
          </p:cNvSpPr>
          <p:nvPr>
            <p:ph type="body" idx="4294967295"/>
          </p:nvPr>
        </p:nvSpPr>
        <p:spPr/>
        <p:txBody>
          <a:bodyPr/>
          <a:lstStyle/>
          <a:p>
            <a:r>
              <a:rPr lang="zh-CN" altLang="en-US" dirty="0"/>
              <a:t>欺骗需要生成人工系统调用和应用程序日志消息，以便伪造必要的审核日志事件来满足</a:t>
            </a:r>
            <a:r>
              <a:rPr lang="en-US" altLang="zh-CN" dirty="0"/>
              <a:t>EUP</a:t>
            </a:r>
            <a:r>
              <a:rPr lang="zh-CN" altLang="en-US" dirty="0"/>
              <a:t>签名。通常，攻击者的攻击从执行单元的中间开始，事件将单元链接回入口点。这张图显示了一个 </a:t>
            </a:r>
            <a:r>
              <a:rPr lang="en-US" altLang="zh-CN" dirty="0"/>
              <a:t>Web </a:t>
            </a:r>
            <a:r>
              <a:rPr lang="zh-CN" altLang="en-US" dirty="0"/>
              <a:t>服务器示例，其中</a:t>
            </a:r>
            <a:r>
              <a:rPr lang="en-US" altLang="zh-CN" dirty="0"/>
              <a:t>open</a:t>
            </a:r>
            <a:r>
              <a:rPr lang="zh-CN" altLang="en-US" dirty="0"/>
              <a:t> </a:t>
            </a:r>
            <a:r>
              <a:rPr lang="en-US" altLang="zh-CN" dirty="0"/>
              <a:t>socket</a:t>
            </a:r>
            <a:r>
              <a:rPr lang="zh-CN" altLang="en-US" dirty="0"/>
              <a:t>调用将当前设备链接到攻击者的 </a:t>
            </a:r>
            <a:r>
              <a:rPr lang="en-US" altLang="zh-CN" dirty="0"/>
              <a:t>IP </a:t>
            </a:r>
            <a:r>
              <a:rPr lang="zh-CN" altLang="en-US" dirty="0"/>
              <a:t>地址。</a:t>
            </a:r>
            <a:endParaRPr lang="en-US" altLang="zh-CN" dirty="0"/>
          </a:p>
          <a:p>
            <a:r>
              <a:rPr lang="zh-CN" altLang="en-US" dirty="0"/>
              <a:t>假设该漏洞的有效负载被设计为启动连接到攻击者控制的远程机器的反向</a:t>
            </a:r>
            <a:r>
              <a:rPr lang="en-US" altLang="zh-CN" dirty="0"/>
              <a:t>shell</a:t>
            </a:r>
            <a:r>
              <a:rPr lang="zh-CN" altLang="en-US" dirty="0"/>
              <a:t>，从而授予他们访问系统的权限。如果有效载荷被立即触发，那么数据来源将把产生的执行和</a:t>
            </a:r>
            <a:r>
              <a:rPr lang="en-US" altLang="zh-CN" dirty="0"/>
              <a:t>open socket</a:t>
            </a:r>
            <a:r>
              <a:rPr lang="zh-CN" altLang="en-US" dirty="0"/>
              <a:t>调用与当前执行单元简单地关联起来。因此，想要调查这些事件的系统或分析员可以使用数据来源恢复整个序列。例如，如果检查</a:t>
            </a:r>
            <a:r>
              <a:rPr lang="en-US" altLang="zh-CN" dirty="0" err="1"/>
              <a:t>Netcat</a:t>
            </a:r>
            <a:r>
              <a:rPr lang="zh-CN" altLang="en-US" dirty="0"/>
              <a:t>进程，则反向来源查询将显示攻击者的</a:t>
            </a:r>
            <a:r>
              <a:rPr lang="en-US" altLang="zh-CN" dirty="0"/>
              <a:t>IP</a:t>
            </a:r>
            <a:r>
              <a:rPr lang="zh-CN" altLang="en-US" dirty="0"/>
              <a:t>地址和用于危害</a:t>
            </a:r>
            <a:r>
              <a:rPr lang="en-US" altLang="zh-CN" dirty="0"/>
              <a:t>web</a:t>
            </a:r>
            <a:r>
              <a:rPr lang="zh-CN" altLang="en-US" dirty="0"/>
              <a:t>服务器的请求。同样，正向查询将显示用于发出命令的远程服务器及其过滤的任何数据。</a:t>
            </a:r>
            <a:endParaRPr lang="en-US" altLang="zh-CN" dirty="0"/>
          </a:p>
          <a:p>
            <a:r>
              <a:rPr lang="zh-CN" altLang="en-US" dirty="0"/>
              <a:t>大多数现有的数据来源 </a:t>
            </a:r>
            <a:r>
              <a:rPr lang="en-US" altLang="zh-CN" dirty="0"/>
              <a:t>EUP </a:t>
            </a:r>
            <a:r>
              <a:rPr lang="zh-CN" altLang="en-US" dirty="0"/>
              <a:t>算法会将其标记为当前执行单元的结束，并将所有后续审核日志事件划分到一个新单元中。新单元中，前面描述的数据来源查询将不包括攻击者的</a:t>
            </a:r>
            <a:r>
              <a:rPr lang="en-US" altLang="zh-CN" dirty="0"/>
              <a:t>IP</a:t>
            </a:r>
            <a:r>
              <a:rPr lang="zh-CN" altLang="en-US" dirty="0"/>
              <a:t>地址，也不包含携带漏洞和有效负载的请求。只需添加一个系统调用，攻击者就破坏了数据来源恢复完整攻击序列的能力。</a:t>
            </a:r>
            <a:endParaRPr lang="zh-CN" altLang="zh-CN" dirty="0"/>
          </a:p>
        </p:txBody>
      </p:sp>
    </p:spTree>
    <p:extLst>
      <p:ext uri="{BB962C8B-B14F-4D97-AF65-F5344CB8AC3E}">
        <p14:creationId xmlns:p14="http://schemas.microsoft.com/office/powerpoint/2010/main" val="2877997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idx="4294967295"/>
          </p:nvPr>
        </p:nvSpPr>
        <p:spPr>
          <a:ln>
            <a:miter lim="800000"/>
          </a:ln>
        </p:spPr>
      </p:sp>
      <p:sp>
        <p:nvSpPr>
          <p:cNvPr id="20483" name="文本占位符 2"/>
          <p:cNvSpPr>
            <a:spLocks noGrp="1" noChangeArrowheads="1"/>
          </p:cNvSpPr>
          <p:nvPr>
            <p:ph type="body" idx="4294967295"/>
          </p:nvPr>
        </p:nvSpPr>
        <p:spPr/>
        <p:txBody>
          <a:bodyPr/>
          <a:lstStyle/>
          <a:p>
            <a:r>
              <a:rPr lang="zh-CN" altLang="en-US" dirty="0"/>
              <a:t>攻击者不仅可以通过伪造假事件来创建分区，还可以加大对他们的利用，故意将某些操作延迟到稍后的执行单元，以一种不会反映在数据来源中的方式秘密跨越分区。已这张图的</a:t>
            </a:r>
            <a:r>
              <a:rPr lang="en-US" altLang="zh-CN" dirty="0"/>
              <a:t>web</a:t>
            </a:r>
            <a:r>
              <a:rPr lang="zh-CN" altLang="en-US" dirty="0"/>
              <a:t>服务器为例。该漏洞并没有直接执行有效负载，而是破坏了指向有效负载的代码指针，然后正常退出。当后续良性请求导致损坏的指针被取消引用时，它将无意中触发下一阶段的攻击，而没有审核日志事件将其链接回攻击者的请求。这不仅使攻击者与有效负载分离，而且还将良性</a:t>
            </a:r>
            <a:r>
              <a:rPr lang="en-US" altLang="zh-CN" dirty="0"/>
              <a:t>IP</a:t>
            </a:r>
            <a:r>
              <a:rPr lang="zh-CN" altLang="en-US" dirty="0"/>
              <a:t>地址框定为入口点。并且，延迟攻击并不总是需要内存安全违规。例如，许多程序中的事件处理循环可能会遇到任务必须推迟并重新安排以便稍后处理的情况（比如必要的资源目前还不可用）。离线分析可能会在分析过程中错过这些备用代码路径，从而产生意外的延迟攻击原语。</a:t>
            </a:r>
            <a:endParaRPr lang="zh-CN" altLang="zh-CN" dirty="0"/>
          </a:p>
        </p:txBody>
      </p:sp>
    </p:spTree>
    <p:extLst>
      <p:ext uri="{BB962C8B-B14F-4D97-AF65-F5344CB8AC3E}">
        <p14:creationId xmlns:p14="http://schemas.microsoft.com/office/powerpoint/2010/main" val="1899048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idx="4294967295"/>
          </p:nvPr>
        </p:nvSpPr>
        <p:spPr>
          <a:ln>
            <a:miter lim="800000"/>
          </a:ln>
        </p:spPr>
      </p:sp>
      <p:sp>
        <p:nvSpPr>
          <p:cNvPr id="20483" name="文本占位符 2"/>
          <p:cNvSpPr>
            <a:spLocks noGrp="1" noChangeArrowheads="1"/>
          </p:cNvSpPr>
          <p:nvPr>
            <p:ph type="body" idx="4294967295"/>
          </p:nvPr>
        </p:nvSpPr>
        <p:spPr/>
        <p:txBody>
          <a:bodyPr/>
          <a:lstStyle/>
          <a:p>
            <a:r>
              <a:rPr lang="zh-CN" altLang="en-US" sz="1200"/>
              <a:t>这张图是</a:t>
            </a:r>
            <a:r>
              <a:rPr lang="en-US" altLang="zh-CN" sz="1200"/>
              <a:t>MARSARA</a:t>
            </a:r>
            <a:r>
              <a:rPr lang="zh-CN" altLang="en-US" sz="1200"/>
              <a:t>架构图。</a:t>
            </a:r>
            <a:endParaRPr lang="en-US" altLang="zh-CN" sz="1200"/>
          </a:p>
          <a:p>
            <a:r>
              <a:rPr lang="en-US" altLang="zh-CN" sz="1200"/>
              <a:t>MARSARA </a:t>
            </a:r>
            <a:r>
              <a:rPr lang="zh-CN" altLang="en-US" sz="1200" dirty="0"/>
              <a:t>的思想是使用控制流数据和事件生成代码位置的知识（即它们可以生成哪些消息或系统调用参数）来验证单元签名匹配。该设计与</a:t>
            </a:r>
            <a:r>
              <a:rPr lang="en-US" altLang="zh-CN" sz="1200" dirty="0"/>
              <a:t>EUP</a:t>
            </a:r>
            <a:r>
              <a:rPr lang="zh-CN" altLang="en-US" sz="1200" dirty="0"/>
              <a:t>中的先前工作类似，包括离线分析阶段、在线审计阶段和事后取证分析。在离线分析期间，</a:t>
            </a:r>
            <a:r>
              <a:rPr lang="en-US" altLang="zh-CN" sz="1200" dirty="0"/>
              <a:t>MARSARA </a:t>
            </a:r>
            <a:r>
              <a:rPr lang="zh-CN" altLang="en-US" sz="1200" dirty="0"/>
              <a:t>使用二进制符号分析来记录和分析目标程序的 </a:t>
            </a:r>
            <a:r>
              <a:rPr lang="en-US" altLang="zh-CN" sz="1200" dirty="0"/>
              <a:t>PT </a:t>
            </a:r>
            <a:r>
              <a:rPr lang="zh-CN" altLang="en-US" sz="1200" dirty="0"/>
              <a:t>跟踪，以识别重要的控制和数据流以及执行单元的可能起点。</a:t>
            </a:r>
          </a:p>
          <a:p>
            <a:r>
              <a:rPr lang="zh-CN" altLang="en-US" sz="1200" dirty="0"/>
              <a:t>在在线审计期间，</a:t>
            </a:r>
            <a:r>
              <a:rPr lang="en-US" altLang="zh-CN" sz="1200" dirty="0"/>
              <a:t>MARSARA </a:t>
            </a:r>
            <a:r>
              <a:rPr lang="zh-CN" altLang="en-US" sz="1200" dirty="0"/>
              <a:t>记录程序的执行并将其与系统调用和应用程序日志消息的传统审计日志一起存储。最后，在事后取证分析期间，</a:t>
            </a:r>
            <a:r>
              <a:rPr lang="en-US" altLang="zh-CN" sz="1200" dirty="0"/>
              <a:t>MARSARA </a:t>
            </a:r>
            <a:r>
              <a:rPr lang="zh-CN" altLang="en-US" sz="1200" dirty="0"/>
              <a:t>将记录的跟踪与生成的审核日志事件进行比较，以验证每个发生的事件，然后使用这些经过验证的事件来确定放置分区的位置，从而生成经过验证的执行单元。</a:t>
            </a:r>
            <a:endParaRPr lang="en-US" altLang="zh-CN" sz="1200" dirty="0"/>
          </a:p>
          <a:p>
            <a:r>
              <a:rPr lang="en-US" altLang="zh-CN" sz="1200"/>
              <a:t>MARSARA </a:t>
            </a:r>
            <a:r>
              <a:rPr lang="zh-CN" altLang="en-US" sz="1200" dirty="0"/>
              <a:t>能够保留攻击来源，同时具有与以前系统相当</a:t>
            </a:r>
            <a:r>
              <a:rPr lang="zh-CN" altLang="en-US" sz="1200"/>
              <a:t>的性能。</a:t>
            </a:r>
            <a:r>
              <a:rPr lang="zh-CN" altLang="en-US" sz="1200" dirty="0"/>
              <a:t>在这项工作中，我们重点展示 </a:t>
            </a:r>
            <a:r>
              <a:rPr lang="en-US" altLang="zh-CN" sz="1200" dirty="0"/>
              <a:t>MARSARA </a:t>
            </a:r>
            <a:r>
              <a:rPr lang="zh-CN" altLang="en-US" sz="1200" dirty="0"/>
              <a:t>使用经过验证的事件和执行单元签名匹配来确保完整性的能力。</a:t>
            </a:r>
            <a:endParaRPr lang="en-US" altLang="zh-CN" dirty="0"/>
          </a:p>
        </p:txBody>
      </p:sp>
    </p:spTree>
    <p:extLst>
      <p:ext uri="{BB962C8B-B14F-4D97-AF65-F5344CB8AC3E}">
        <p14:creationId xmlns:p14="http://schemas.microsoft.com/office/powerpoint/2010/main" val="1468856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与封底">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82C07C8-C027-4711-816F-E55729D427AC}"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buFont typeface="Arial" panose="020B0604020202020204" pitchFamily="34" charset="0"/>
              <a:buNone/>
              <a:defRPr/>
            </a:lvl1pPr>
          </a:lstStyle>
          <a:p>
            <a:pPr>
              <a:defRPr/>
            </a:pPr>
            <a:endParaRPr lang="zh-CN" altLang="en-US"/>
          </a:p>
        </p:txBody>
      </p:sp>
      <p:sp>
        <p:nvSpPr>
          <p:cNvPr id="3" name="页脚占位符 2"/>
          <p:cNvSpPr>
            <a:spLocks noGrp="1"/>
          </p:cNvSpPr>
          <p:nvPr>
            <p:ph type="ftr" sz="quarter" idx="11"/>
          </p:nvPr>
        </p:nvSpPr>
        <p:spPr/>
        <p:txBody>
          <a:bodyPr/>
          <a:lstStyle>
            <a:lvl1pPr>
              <a:buFont typeface="Arial" panose="020B0604020202020204" pitchFamily="34" charset="0"/>
              <a:buNone/>
              <a:defRPr/>
            </a:lvl1pPr>
          </a:lstStyle>
          <a:p>
            <a:pPr>
              <a:defRPr/>
            </a:pPr>
            <a:endParaRPr lang="zh-CN" altLang="en-US"/>
          </a:p>
        </p:txBody>
      </p:sp>
      <p:sp>
        <p:nvSpPr>
          <p:cNvPr id="4" name="灯片编号占位符 3"/>
          <p:cNvSpPr>
            <a:spLocks noGrp="1"/>
          </p:cNvSpPr>
          <p:nvPr>
            <p:ph type="sldNum" sz="quarter" idx="12"/>
          </p:nvPr>
        </p:nvSpPr>
        <p:spPr/>
        <p:txBody>
          <a:bodyPr/>
          <a:lstStyle>
            <a:lvl1pPr>
              <a:buFont typeface="Arial" panose="020B0604020202020204" pitchFamily="34" charset="0"/>
              <a:buNone/>
              <a:defRPr/>
            </a:lvl1pPr>
          </a:lstStyle>
          <a:p>
            <a:pPr>
              <a:defRPr/>
            </a:pPr>
            <a:fld id="{4E2412E4-5BB3-4403-BF83-EA8DADDFF990}"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分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buFont typeface="Arial" panose="020B0604020202020204" pitchFamily="34" charset="0"/>
              <a:buNone/>
              <a:defRPr/>
            </a:lvl1pPr>
          </a:lstStyle>
          <a:p>
            <a:pPr>
              <a:defRPr/>
            </a:pPr>
            <a:endParaRPr lang="zh-CN" altLang="en-US"/>
          </a:p>
        </p:txBody>
      </p:sp>
      <p:sp>
        <p:nvSpPr>
          <p:cNvPr id="3" name="页脚占位符 2"/>
          <p:cNvSpPr>
            <a:spLocks noGrp="1"/>
          </p:cNvSpPr>
          <p:nvPr>
            <p:ph type="ftr" sz="quarter" idx="11"/>
          </p:nvPr>
        </p:nvSpPr>
        <p:spPr/>
        <p:txBody>
          <a:bodyPr/>
          <a:lstStyle>
            <a:lvl1pPr>
              <a:buFont typeface="Arial" panose="020B0604020202020204" pitchFamily="34" charset="0"/>
              <a:buNone/>
              <a:defRPr/>
            </a:lvl1pPr>
          </a:lstStyle>
          <a:p>
            <a:pPr>
              <a:defRPr/>
            </a:pPr>
            <a:endParaRPr lang="zh-CN" altLang="en-US"/>
          </a:p>
        </p:txBody>
      </p:sp>
      <p:sp>
        <p:nvSpPr>
          <p:cNvPr id="4" name="灯片编号占位符 3"/>
          <p:cNvSpPr>
            <a:spLocks noGrp="1"/>
          </p:cNvSpPr>
          <p:nvPr>
            <p:ph type="sldNum" sz="quarter" idx="12"/>
          </p:nvPr>
        </p:nvSpPr>
        <p:spPr/>
        <p:txBody>
          <a:bodyPr/>
          <a:lstStyle>
            <a:lvl1pPr>
              <a:buFont typeface="Arial" panose="020B0604020202020204" pitchFamily="34" charset="0"/>
              <a:buNone/>
              <a:defRPr/>
            </a:lvl1pPr>
          </a:lstStyle>
          <a:p>
            <a:pPr>
              <a:defRPr/>
            </a:pPr>
            <a:fld id="{0766F5C2-583D-459E-AD2E-B1165C4DE41E}"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buFont typeface="Arial" panose="020B0604020202020204" pitchFamily="34" charset="0"/>
              <a:buNone/>
              <a:defRPr/>
            </a:lvl1pPr>
          </a:lstStyle>
          <a:p>
            <a:pPr>
              <a:defRPr/>
            </a:pPr>
            <a:endParaRPr lang="zh-CN" altLang="en-US"/>
          </a:p>
        </p:txBody>
      </p:sp>
      <p:sp>
        <p:nvSpPr>
          <p:cNvPr id="3" name="页脚占位符 2"/>
          <p:cNvSpPr>
            <a:spLocks noGrp="1"/>
          </p:cNvSpPr>
          <p:nvPr>
            <p:ph type="ftr" sz="quarter" idx="11"/>
          </p:nvPr>
        </p:nvSpPr>
        <p:spPr/>
        <p:txBody>
          <a:bodyPr/>
          <a:lstStyle>
            <a:lvl1pPr>
              <a:buFont typeface="Arial" panose="020B0604020202020204" pitchFamily="34" charset="0"/>
              <a:buNone/>
              <a:defRPr/>
            </a:lvl1pPr>
          </a:lstStyle>
          <a:p>
            <a:pPr>
              <a:defRPr/>
            </a:pPr>
            <a:endParaRPr lang="zh-CN" altLang="en-US"/>
          </a:p>
        </p:txBody>
      </p:sp>
      <p:sp>
        <p:nvSpPr>
          <p:cNvPr id="4" name="灯片编号占位符 3"/>
          <p:cNvSpPr>
            <a:spLocks noGrp="1"/>
          </p:cNvSpPr>
          <p:nvPr>
            <p:ph type="sldNum" sz="quarter" idx="12"/>
          </p:nvPr>
        </p:nvSpPr>
        <p:spPr/>
        <p:txBody>
          <a:bodyPr/>
          <a:lstStyle>
            <a:lvl1pPr>
              <a:buFont typeface="Arial" panose="020B0604020202020204" pitchFamily="34" charset="0"/>
              <a:buNone/>
              <a:defRPr/>
            </a:lvl1pPr>
          </a:lstStyle>
          <a:p>
            <a:pPr>
              <a:defRPr/>
            </a:pPr>
            <a:fld id="{0E6A4507-EC7B-46B9-B6DB-3B7EBEDB89B9}"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buFont typeface="Arial" panose="020B0604020202020204" pitchFamily="34" charset="0"/>
              <a:buNone/>
              <a:defRPr/>
            </a:lvl1pPr>
          </a:lstStyle>
          <a:p>
            <a:pPr>
              <a:defRPr/>
            </a:pPr>
            <a:endParaRPr lang="zh-CN" altLang="en-US"/>
          </a:p>
        </p:txBody>
      </p:sp>
      <p:sp>
        <p:nvSpPr>
          <p:cNvPr id="3" name="页脚占位符 2"/>
          <p:cNvSpPr>
            <a:spLocks noGrp="1"/>
          </p:cNvSpPr>
          <p:nvPr>
            <p:ph type="ftr" sz="quarter" idx="11"/>
          </p:nvPr>
        </p:nvSpPr>
        <p:spPr/>
        <p:txBody>
          <a:bodyPr/>
          <a:lstStyle>
            <a:lvl1pPr>
              <a:buFont typeface="Arial" panose="020B0604020202020204" pitchFamily="34" charset="0"/>
              <a:buNone/>
              <a:defRPr/>
            </a:lvl1pPr>
          </a:lstStyle>
          <a:p>
            <a:pPr>
              <a:defRPr/>
            </a:pPr>
            <a:endParaRPr lang="zh-CN" altLang="en-US"/>
          </a:p>
        </p:txBody>
      </p:sp>
      <p:sp>
        <p:nvSpPr>
          <p:cNvPr id="4" name="灯片编号占位符 3"/>
          <p:cNvSpPr>
            <a:spLocks noGrp="1"/>
          </p:cNvSpPr>
          <p:nvPr>
            <p:ph type="sldNum" sz="quarter" idx="12"/>
          </p:nvPr>
        </p:nvSpPr>
        <p:spPr/>
        <p:txBody>
          <a:bodyPr/>
          <a:lstStyle>
            <a:lvl1pPr>
              <a:buFont typeface="Arial" panose="020B0604020202020204" pitchFamily="34" charset="0"/>
              <a:buNone/>
              <a:defRPr/>
            </a:lvl1pPr>
          </a:lstStyle>
          <a:p>
            <a:pPr>
              <a:defRPr/>
            </a:pPr>
            <a:fld id="{2D837EA0-A3CF-40E5-9290-CDDBFFCA465A}"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4" name="Group 4"/>
          <p:cNvGrpSpPr/>
          <p:nvPr/>
        </p:nvGrpSpPr>
        <p:grpSpPr bwMode="auto">
          <a:xfrm>
            <a:off x="757238" y="376238"/>
            <a:ext cx="1109662" cy="841375"/>
            <a:chOff x="0" y="0"/>
            <a:chExt cx="1747" cy="1324"/>
          </a:xfrm>
        </p:grpSpPr>
        <p:sp>
          <p:nvSpPr>
            <p:cNvPr id="5" name="AutoShape 5"/>
            <p:cNvSpPr>
              <a:spLocks noChangeArrowheads="1"/>
            </p:cNvSpPr>
            <p:nvPr/>
          </p:nvSpPr>
          <p:spPr bwMode="auto">
            <a:xfrm>
              <a:off x="0" y="0"/>
              <a:ext cx="1540" cy="1219"/>
            </a:xfrm>
            <a:prstGeom prst="flowChartMerge">
              <a:avLst/>
            </a:prstGeom>
            <a:solidFill>
              <a:srgbClr val="FC31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buFontTx/>
                <a:buNone/>
                <a:defRPr/>
              </a:pPr>
              <a:endParaRPr lang="zh-CN" altLang="en-US">
                <a:solidFill>
                  <a:srgbClr val="000000"/>
                </a:solidFill>
              </a:endParaRPr>
            </a:p>
          </p:txBody>
        </p:sp>
        <p:sp>
          <p:nvSpPr>
            <p:cNvPr id="6" name="AutoShape 6"/>
            <p:cNvSpPr>
              <a:spLocks noChangeArrowheads="1"/>
            </p:cNvSpPr>
            <p:nvPr/>
          </p:nvSpPr>
          <p:spPr bwMode="auto">
            <a:xfrm>
              <a:off x="865" y="177"/>
              <a:ext cx="882" cy="724"/>
            </a:xfrm>
            <a:prstGeom prst="flowChartMerge">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buFontTx/>
                <a:buNone/>
                <a:defRPr/>
              </a:pPr>
              <a:endParaRPr lang="zh-CN" altLang="en-US">
                <a:solidFill>
                  <a:srgbClr val="000000"/>
                </a:solidFill>
              </a:endParaRPr>
            </a:p>
          </p:txBody>
        </p:sp>
        <p:sp>
          <p:nvSpPr>
            <p:cNvPr id="7" name="AutoShape 7"/>
            <p:cNvSpPr>
              <a:spLocks noChangeArrowheads="1"/>
            </p:cNvSpPr>
            <p:nvPr/>
          </p:nvSpPr>
          <p:spPr bwMode="auto">
            <a:xfrm>
              <a:off x="2" y="660"/>
              <a:ext cx="430" cy="380"/>
            </a:xfrm>
            <a:prstGeom prst="flowChartMerge">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buFontTx/>
                <a:buNone/>
                <a:defRPr/>
              </a:pPr>
              <a:endParaRPr lang="zh-CN" altLang="en-US">
                <a:solidFill>
                  <a:srgbClr val="000000"/>
                </a:solidFill>
              </a:endParaRPr>
            </a:p>
          </p:txBody>
        </p:sp>
        <p:sp>
          <p:nvSpPr>
            <p:cNvPr id="8" name="AutoShape 8"/>
            <p:cNvSpPr>
              <a:spLocks noChangeArrowheads="1"/>
            </p:cNvSpPr>
            <p:nvPr/>
          </p:nvSpPr>
          <p:spPr bwMode="auto">
            <a:xfrm>
              <a:off x="937" y="1024"/>
              <a:ext cx="392" cy="300"/>
            </a:xfrm>
            <a:prstGeom prst="flowChartMerge">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buFontTx/>
                <a:buNone/>
                <a:defRPr/>
              </a:pPr>
              <a:endParaRPr lang="zh-CN" altLang="en-US">
                <a:solidFill>
                  <a:srgbClr val="000000"/>
                </a:solidFill>
              </a:endParaRPr>
            </a:p>
          </p:txBody>
        </p:sp>
      </p:grpSp>
      <p:sp>
        <p:nvSpPr>
          <p:cNvPr id="2" name="标题 1"/>
          <p:cNvSpPr>
            <a:spLocks noGrp="1"/>
          </p:cNvSpPr>
          <p:nvPr>
            <p:ph type="title"/>
          </p:nvPr>
        </p:nvSpPr>
        <p:spPr>
          <a:xfrm>
            <a:off x="2114551" y="376240"/>
            <a:ext cx="9239249" cy="841374"/>
          </a:xfrm>
        </p:spPr>
        <p:txBody>
          <a:bodyPr/>
          <a:lstStyle/>
          <a:p>
            <a:r>
              <a:rPr lang="zh-CN" altLang="en-US" noProof="1"/>
              <a:t>单击此处编辑母版标题样式</a:t>
            </a:r>
          </a:p>
        </p:txBody>
      </p:sp>
      <p:sp>
        <p:nvSpPr>
          <p:cNvPr id="3" name="内容占位符 2"/>
          <p:cNvSpPr>
            <a:spLocks noGrp="1"/>
          </p:cNvSpPr>
          <p:nvPr>
            <p:ph idx="1"/>
          </p:nvPr>
        </p:nvSpPr>
        <p:spPr>
          <a:xfrm>
            <a:off x="838200" y="1714500"/>
            <a:ext cx="10515600" cy="4364039"/>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9" name="日期占位符 8"/>
          <p:cNvSpPr>
            <a:spLocks noGrp="1"/>
          </p:cNvSpPr>
          <p:nvPr>
            <p:ph type="dt" sz="half" idx="10"/>
          </p:nvPr>
        </p:nvSpPr>
        <p:spPr/>
        <p:txBody>
          <a:bodyPr/>
          <a:lstStyle>
            <a:lvl1pPr>
              <a:buFont typeface="Arial" panose="020B0604020202020204" pitchFamily="34" charset="0"/>
              <a:buNone/>
              <a:defRPr>
                <a:cs typeface="+mn-cs"/>
              </a:defRPr>
            </a:lvl1pPr>
          </a:lstStyle>
          <a:p>
            <a:pPr>
              <a:defRPr/>
            </a:pPr>
            <a:endParaRPr lang="zh-CN" altLang="en-US"/>
          </a:p>
        </p:txBody>
      </p:sp>
      <p:sp>
        <p:nvSpPr>
          <p:cNvPr id="10" name="页脚占位符 9"/>
          <p:cNvSpPr>
            <a:spLocks noGrp="1"/>
          </p:cNvSpPr>
          <p:nvPr>
            <p:ph type="ftr" sz="quarter" idx="11"/>
          </p:nvPr>
        </p:nvSpPr>
        <p:spPr/>
        <p:txBody>
          <a:bodyPr/>
          <a:lstStyle>
            <a:lvl1pPr>
              <a:buFont typeface="Arial" panose="020B0604020202020204" pitchFamily="34" charset="0"/>
              <a:buNone/>
              <a:defRPr/>
            </a:lvl1pPr>
          </a:lstStyle>
          <a:p>
            <a:pPr>
              <a:defRPr/>
            </a:pPr>
            <a:endParaRPr lang="zh-CN" altLang="en-US"/>
          </a:p>
        </p:txBody>
      </p:sp>
      <p:sp>
        <p:nvSpPr>
          <p:cNvPr id="11" name="灯片编号占位符 10"/>
          <p:cNvSpPr>
            <a:spLocks noGrp="1"/>
          </p:cNvSpPr>
          <p:nvPr>
            <p:ph type="sldNum" sz="quarter" idx="12"/>
          </p:nvPr>
        </p:nvSpPr>
        <p:spPr/>
        <p:txBody>
          <a:bodyPr/>
          <a:lstStyle>
            <a:lvl1pPr>
              <a:buFont typeface="Arial" panose="020B0604020202020204" pitchFamily="34" charset="0"/>
              <a:buNone/>
              <a:defRPr>
                <a:cs typeface="+mn-ea"/>
              </a:defRPr>
            </a:lvl1pPr>
          </a:lstStyle>
          <a:p>
            <a:pPr>
              <a:defRPr/>
            </a:pPr>
            <a:fld id="{CD86C56C-ECCD-4599-BB14-D1CB21425311}" type="slidenum">
              <a:rPr lang="zh-CN" altLang="en-US"/>
              <a:t>‹#›</a:t>
            </a:fld>
            <a:endParaRPr lang="zh-CN" altLang="en-US">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A33A7AC-52E2-4BD5-8DB8-32260C5F10D0}"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封面与封底">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buFont typeface="Arial" panose="020B0604020202020204" pitchFamily="34" charset="0"/>
              <a:buNone/>
              <a:defRPr/>
            </a:lvl1pPr>
          </a:lstStyle>
          <a:p>
            <a:pPr>
              <a:defRPr/>
            </a:pPr>
            <a:endParaRPr lang="zh-CN" altLang="en-US"/>
          </a:p>
        </p:txBody>
      </p:sp>
      <p:sp>
        <p:nvSpPr>
          <p:cNvPr id="3" name="页脚占位符 2"/>
          <p:cNvSpPr>
            <a:spLocks noGrp="1"/>
          </p:cNvSpPr>
          <p:nvPr>
            <p:ph type="ftr" sz="quarter" idx="11"/>
          </p:nvPr>
        </p:nvSpPr>
        <p:spPr/>
        <p:txBody>
          <a:bodyPr/>
          <a:lstStyle>
            <a:lvl1pPr>
              <a:buFont typeface="Arial" panose="020B0604020202020204" pitchFamily="34" charset="0"/>
              <a:buNone/>
              <a:defRPr/>
            </a:lvl1pPr>
          </a:lstStyle>
          <a:p>
            <a:pPr>
              <a:defRPr/>
            </a:pPr>
            <a:endParaRPr lang="zh-CN" altLang="en-US"/>
          </a:p>
        </p:txBody>
      </p:sp>
      <p:sp>
        <p:nvSpPr>
          <p:cNvPr id="4" name="灯片编号占位符 3"/>
          <p:cNvSpPr>
            <a:spLocks noGrp="1"/>
          </p:cNvSpPr>
          <p:nvPr>
            <p:ph type="sldNum" sz="quarter" idx="12"/>
          </p:nvPr>
        </p:nvSpPr>
        <p:spPr/>
        <p:txBody>
          <a:bodyPr/>
          <a:lstStyle>
            <a:lvl1pPr>
              <a:buFont typeface="Arial" panose="020B0604020202020204" pitchFamily="34" charset="0"/>
              <a:buNone/>
              <a:defRPr/>
            </a:lvl1pPr>
          </a:lstStyle>
          <a:p>
            <a:pPr>
              <a:defRPr/>
            </a:pPr>
            <a:fld id="{BE3E6B0C-F7AB-46C1-9668-63D82FBF7F65}" type="slidenum">
              <a:rPr lang="zh-CN" altLang="en-US"/>
              <a:t>‹#›</a:t>
            </a:fld>
            <a:endParaRPr lang="zh-CN" altLang="en-US"/>
          </a:p>
        </p:txBody>
      </p:sp>
    </p:spTree>
    <p:extLst>
      <p:ext uri="{BB962C8B-B14F-4D97-AF65-F5344CB8AC3E}">
        <p14:creationId xmlns:p14="http://schemas.microsoft.com/office/powerpoint/2010/main" val="2227086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buFont typeface="Arial" panose="020B0604020202020204" pitchFamily="34" charset="0"/>
              <a:buNone/>
              <a:defRPr/>
            </a:lvl1pPr>
          </a:lstStyle>
          <a:p>
            <a:pPr>
              <a:defRPr/>
            </a:pPr>
            <a:endParaRPr lang="zh-CN" altLang="en-US"/>
          </a:p>
        </p:txBody>
      </p:sp>
      <p:sp>
        <p:nvSpPr>
          <p:cNvPr id="3" name="页脚占位符 2"/>
          <p:cNvSpPr>
            <a:spLocks noGrp="1"/>
          </p:cNvSpPr>
          <p:nvPr>
            <p:ph type="ftr" sz="quarter" idx="11"/>
          </p:nvPr>
        </p:nvSpPr>
        <p:spPr/>
        <p:txBody>
          <a:bodyPr/>
          <a:lstStyle>
            <a:lvl1pPr>
              <a:buFont typeface="Arial" panose="020B0604020202020204" pitchFamily="34" charset="0"/>
              <a:buNone/>
              <a:defRPr/>
            </a:lvl1pPr>
          </a:lstStyle>
          <a:p>
            <a:pPr>
              <a:defRPr/>
            </a:pPr>
            <a:endParaRPr lang="zh-CN" altLang="en-US"/>
          </a:p>
        </p:txBody>
      </p:sp>
      <p:sp>
        <p:nvSpPr>
          <p:cNvPr id="4" name="灯片编号占位符 3"/>
          <p:cNvSpPr>
            <a:spLocks noGrp="1"/>
          </p:cNvSpPr>
          <p:nvPr>
            <p:ph type="sldNum" sz="quarter" idx="12"/>
          </p:nvPr>
        </p:nvSpPr>
        <p:spPr/>
        <p:txBody>
          <a:bodyPr/>
          <a:lstStyle>
            <a:lvl1pPr>
              <a:buFont typeface="Arial" panose="020B0604020202020204" pitchFamily="34" charset="0"/>
              <a:buNone/>
              <a:defRPr/>
            </a:lvl1pPr>
          </a:lstStyle>
          <a:p>
            <a:pPr>
              <a:defRPr/>
            </a:pPr>
            <a:fld id="{4E2412E4-5BB3-4403-BF83-EA8DADDFF990}" type="slidenum">
              <a:rPr lang="zh-CN" altLang="en-US"/>
              <a:t>‹#›</a:t>
            </a:fld>
            <a:endParaRPr lang="zh-CN" altLang="en-US"/>
          </a:p>
        </p:txBody>
      </p:sp>
    </p:spTree>
    <p:extLst>
      <p:ext uri="{BB962C8B-B14F-4D97-AF65-F5344CB8AC3E}">
        <p14:creationId xmlns:p14="http://schemas.microsoft.com/office/powerpoint/2010/main" val="25519952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分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buFont typeface="Arial" panose="020B0604020202020204" pitchFamily="34" charset="0"/>
              <a:buNone/>
              <a:defRPr/>
            </a:lvl1pPr>
          </a:lstStyle>
          <a:p>
            <a:pPr>
              <a:defRPr/>
            </a:pPr>
            <a:endParaRPr lang="zh-CN" altLang="en-US"/>
          </a:p>
        </p:txBody>
      </p:sp>
      <p:sp>
        <p:nvSpPr>
          <p:cNvPr id="3" name="页脚占位符 2"/>
          <p:cNvSpPr>
            <a:spLocks noGrp="1"/>
          </p:cNvSpPr>
          <p:nvPr>
            <p:ph type="ftr" sz="quarter" idx="11"/>
          </p:nvPr>
        </p:nvSpPr>
        <p:spPr/>
        <p:txBody>
          <a:bodyPr/>
          <a:lstStyle>
            <a:lvl1pPr>
              <a:buFont typeface="Arial" panose="020B0604020202020204" pitchFamily="34" charset="0"/>
              <a:buNone/>
              <a:defRPr/>
            </a:lvl1pPr>
          </a:lstStyle>
          <a:p>
            <a:pPr>
              <a:defRPr/>
            </a:pPr>
            <a:endParaRPr lang="zh-CN" altLang="en-US"/>
          </a:p>
        </p:txBody>
      </p:sp>
      <p:sp>
        <p:nvSpPr>
          <p:cNvPr id="4" name="灯片编号占位符 3"/>
          <p:cNvSpPr>
            <a:spLocks noGrp="1"/>
          </p:cNvSpPr>
          <p:nvPr>
            <p:ph type="sldNum" sz="quarter" idx="12"/>
          </p:nvPr>
        </p:nvSpPr>
        <p:spPr/>
        <p:txBody>
          <a:bodyPr/>
          <a:lstStyle>
            <a:lvl1pPr>
              <a:buFont typeface="Arial" panose="020B0604020202020204" pitchFamily="34" charset="0"/>
              <a:buNone/>
              <a:defRPr/>
            </a:lvl1pPr>
          </a:lstStyle>
          <a:p>
            <a:pPr>
              <a:defRPr/>
            </a:pPr>
            <a:fld id="{0766F5C2-583D-459E-AD2E-B1165C4DE41E}" type="slidenum">
              <a:rPr lang="zh-CN" altLang="en-US"/>
              <a:t>‹#›</a:t>
            </a:fld>
            <a:endParaRPr lang="zh-CN" altLang="en-US"/>
          </a:p>
        </p:txBody>
      </p:sp>
    </p:spTree>
    <p:extLst>
      <p:ext uri="{BB962C8B-B14F-4D97-AF65-F5344CB8AC3E}">
        <p14:creationId xmlns:p14="http://schemas.microsoft.com/office/powerpoint/2010/main" val="40098831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buFont typeface="Arial" panose="020B0604020202020204" pitchFamily="34" charset="0"/>
              <a:buNone/>
              <a:defRPr/>
            </a:lvl1pPr>
          </a:lstStyle>
          <a:p>
            <a:pPr>
              <a:defRPr/>
            </a:pPr>
            <a:endParaRPr lang="zh-CN" altLang="en-US"/>
          </a:p>
        </p:txBody>
      </p:sp>
      <p:sp>
        <p:nvSpPr>
          <p:cNvPr id="3" name="页脚占位符 2"/>
          <p:cNvSpPr>
            <a:spLocks noGrp="1"/>
          </p:cNvSpPr>
          <p:nvPr>
            <p:ph type="ftr" sz="quarter" idx="11"/>
          </p:nvPr>
        </p:nvSpPr>
        <p:spPr/>
        <p:txBody>
          <a:bodyPr/>
          <a:lstStyle>
            <a:lvl1pPr>
              <a:buFont typeface="Arial" panose="020B0604020202020204" pitchFamily="34" charset="0"/>
              <a:buNone/>
              <a:defRPr/>
            </a:lvl1pPr>
          </a:lstStyle>
          <a:p>
            <a:pPr>
              <a:defRPr/>
            </a:pPr>
            <a:endParaRPr lang="zh-CN" altLang="en-US"/>
          </a:p>
        </p:txBody>
      </p:sp>
      <p:sp>
        <p:nvSpPr>
          <p:cNvPr id="4" name="灯片编号占位符 3"/>
          <p:cNvSpPr>
            <a:spLocks noGrp="1"/>
          </p:cNvSpPr>
          <p:nvPr>
            <p:ph type="sldNum" sz="quarter" idx="12"/>
          </p:nvPr>
        </p:nvSpPr>
        <p:spPr/>
        <p:txBody>
          <a:bodyPr/>
          <a:lstStyle>
            <a:lvl1pPr>
              <a:buFont typeface="Arial" panose="020B0604020202020204" pitchFamily="34" charset="0"/>
              <a:buNone/>
              <a:defRPr/>
            </a:lvl1pPr>
          </a:lstStyle>
          <a:p>
            <a:pPr>
              <a:defRPr/>
            </a:pPr>
            <a:fld id="{0E6A4507-EC7B-46B9-B6DB-3B7EBEDB89B9}" type="slidenum">
              <a:rPr lang="zh-CN" altLang="en-US"/>
              <a:t>‹#›</a:t>
            </a:fld>
            <a:endParaRPr lang="zh-CN" altLang="en-US"/>
          </a:p>
        </p:txBody>
      </p:sp>
    </p:spTree>
    <p:extLst>
      <p:ext uri="{BB962C8B-B14F-4D97-AF65-F5344CB8AC3E}">
        <p14:creationId xmlns:p14="http://schemas.microsoft.com/office/powerpoint/2010/main" val="3565092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A8CF14C-032D-4B52-8D5E-FBCC3630FB2E}"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buFont typeface="Arial" panose="020B0604020202020204" pitchFamily="34" charset="0"/>
              <a:buNone/>
              <a:defRPr/>
            </a:lvl1pPr>
          </a:lstStyle>
          <a:p>
            <a:pPr>
              <a:defRPr/>
            </a:pPr>
            <a:endParaRPr lang="zh-CN" altLang="en-US"/>
          </a:p>
        </p:txBody>
      </p:sp>
      <p:sp>
        <p:nvSpPr>
          <p:cNvPr id="3" name="页脚占位符 2"/>
          <p:cNvSpPr>
            <a:spLocks noGrp="1"/>
          </p:cNvSpPr>
          <p:nvPr>
            <p:ph type="ftr" sz="quarter" idx="11"/>
          </p:nvPr>
        </p:nvSpPr>
        <p:spPr/>
        <p:txBody>
          <a:bodyPr/>
          <a:lstStyle>
            <a:lvl1pPr>
              <a:buFont typeface="Arial" panose="020B0604020202020204" pitchFamily="34" charset="0"/>
              <a:buNone/>
              <a:defRPr/>
            </a:lvl1pPr>
          </a:lstStyle>
          <a:p>
            <a:pPr>
              <a:defRPr/>
            </a:pPr>
            <a:endParaRPr lang="zh-CN" altLang="en-US"/>
          </a:p>
        </p:txBody>
      </p:sp>
      <p:sp>
        <p:nvSpPr>
          <p:cNvPr id="4" name="灯片编号占位符 3"/>
          <p:cNvSpPr>
            <a:spLocks noGrp="1"/>
          </p:cNvSpPr>
          <p:nvPr>
            <p:ph type="sldNum" sz="quarter" idx="12"/>
          </p:nvPr>
        </p:nvSpPr>
        <p:spPr/>
        <p:txBody>
          <a:bodyPr/>
          <a:lstStyle>
            <a:lvl1pPr>
              <a:buFont typeface="Arial" panose="020B0604020202020204" pitchFamily="34" charset="0"/>
              <a:buNone/>
              <a:defRPr/>
            </a:lvl1pPr>
          </a:lstStyle>
          <a:p>
            <a:pPr>
              <a:defRPr/>
            </a:pPr>
            <a:fld id="{2D837EA0-A3CF-40E5-9290-CDDBFFCA465A}" type="slidenum">
              <a:rPr lang="zh-CN" altLang="en-US"/>
              <a:t>‹#›</a:t>
            </a:fld>
            <a:endParaRPr lang="zh-CN" altLang="en-US"/>
          </a:p>
        </p:txBody>
      </p:sp>
    </p:spTree>
    <p:extLst>
      <p:ext uri="{BB962C8B-B14F-4D97-AF65-F5344CB8AC3E}">
        <p14:creationId xmlns:p14="http://schemas.microsoft.com/office/powerpoint/2010/main" val="979690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4" name="Group 4"/>
          <p:cNvGrpSpPr/>
          <p:nvPr/>
        </p:nvGrpSpPr>
        <p:grpSpPr bwMode="auto">
          <a:xfrm>
            <a:off x="757238" y="376238"/>
            <a:ext cx="1109662" cy="841375"/>
            <a:chOff x="0" y="0"/>
            <a:chExt cx="1747" cy="1324"/>
          </a:xfrm>
        </p:grpSpPr>
        <p:sp>
          <p:nvSpPr>
            <p:cNvPr id="5" name="AutoShape 5"/>
            <p:cNvSpPr>
              <a:spLocks noChangeArrowheads="1"/>
            </p:cNvSpPr>
            <p:nvPr/>
          </p:nvSpPr>
          <p:spPr bwMode="auto">
            <a:xfrm>
              <a:off x="0" y="0"/>
              <a:ext cx="1540" cy="1219"/>
            </a:xfrm>
            <a:prstGeom prst="flowChartMerge">
              <a:avLst/>
            </a:prstGeom>
            <a:solidFill>
              <a:srgbClr val="FC31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buFontTx/>
                <a:buNone/>
                <a:defRPr/>
              </a:pPr>
              <a:endParaRPr lang="zh-CN" altLang="en-US">
                <a:solidFill>
                  <a:srgbClr val="000000"/>
                </a:solidFill>
              </a:endParaRPr>
            </a:p>
          </p:txBody>
        </p:sp>
        <p:sp>
          <p:nvSpPr>
            <p:cNvPr id="6" name="AutoShape 6"/>
            <p:cNvSpPr>
              <a:spLocks noChangeArrowheads="1"/>
            </p:cNvSpPr>
            <p:nvPr/>
          </p:nvSpPr>
          <p:spPr bwMode="auto">
            <a:xfrm>
              <a:off x="865" y="177"/>
              <a:ext cx="882" cy="724"/>
            </a:xfrm>
            <a:prstGeom prst="flowChartMerge">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buFontTx/>
                <a:buNone/>
                <a:defRPr/>
              </a:pPr>
              <a:endParaRPr lang="zh-CN" altLang="en-US">
                <a:solidFill>
                  <a:srgbClr val="000000"/>
                </a:solidFill>
              </a:endParaRPr>
            </a:p>
          </p:txBody>
        </p:sp>
        <p:sp>
          <p:nvSpPr>
            <p:cNvPr id="7" name="AutoShape 7"/>
            <p:cNvSpPr>
              <a:spLocks noChangeArrowheads="1"/>
            </p:cNvSpPr>
            <p:nvPr/>
          </p:nvSpPr>
          <p:spPr bwMode="auto">
            <a:xfrm>
              <a:off x="2" y="660"/>
              <a:ext cx="430" cy="380"/>
            </a:xfrm>
            <a:prstGeom prst="flowChartMerge">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buFontTx/>
                <a:buNone/>
                <a:defRPr/>
              </a:pPr>
              <a:endParaRPr lang="zh-CN" altLang="en-US">
                <a:solidFill>
                  <a:srgbClr val="000000"/>
                </a:solidFill>
              </a:endParaRPr>
            </a:p>
          </p:txBody>
        </p:sp>
        <p:sp>
          <p:nvSpPr>
            <p:cNvPr id="8" name="AutoShape 8"/>
            <p:cNvSpPr>
              <a:spLocks noChangeArrowheads="1"/>
            </p:cNvSpPr>
            <p:nvPr/>
          </p:nvSpPr>
          <p:spPr bwMode="auto">
            <a:xfrm>
              <a:off x="937" y="1024"/>
              <a:ext cx="392" cy="300"/>
            </a:xfrm>
            <a:prstGeom prst="flowChartMerge">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buFontTx/>
                <a:buNone/>
                <a:defRPr/>
              </a:pPr>
              <a:endParaRPr lang="zh-CN" altLang="en-US">
                <a:solidFill>
                  <a:srgbClr val="000000"/>
                </a:solidFill>
              </a:endParaRPr>
            </a:p>
          </p:txBody>
        </p:sp>
      </p:grpSp>
      <p:sp>
        <p:nvSpPr>
          <p:cNvPr id="2" name="标题 1"/>
          <p:cNvSpPr>
            <a:spLocks noGrp="1"/>
          </p:cNvSpPr>
          <p:nvPr>
            <p:ph type="title"/>
          </p:nvPr>
        </p:nvSpPr>
        <p:spPr>
          <a:xfrm>
            <a:off x="2114551" y="376240"/>
            <a:ext cx="9239249" cy="841374"/>
          </a:xfrm>
        </p:spPr>
        <p:txBody>
          <a:bodyPr/>
          <a:lstStyle/>
          <a:p>
            <a:r>
              <a:rPr lang="zh-CN" altLang="en-US" noProof="1"/>
              <a:t>单击此处编辑母版标题样式</a:t>
            </a:r>
          </a:p>
        </p:txBody>
      </p:sp>
      <p:sp>
        <p:nvSpPr>
          <p:cNvPr id="3" name="内容占位符 2"/>
          <p:cNvSpPr>
            <a:spLocks noGrp="1"/>
          </p:cNvSpPr>
          <p:nvPr>
            <p:ph idx="1"/>
          </p:nvPr>
        </p:nvSpPr>
        <p:spPr>
          <a:xfrm>
            <a:off x="838200" y="1714500"/>
            <a:ext cx="10515600" cy="4364039"/>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9" name="日期占位符 8"/>
          <p:cNvSpPr>
            <a:spLocks noGrp="1"/>
          </p:cNvSpPr>
          <p:nvPr>
            <p:ph type="dt" sz="half" idx="10"/>
          </p:nvPr>
        </p:nvSpPr>
        <p:spPr/>
        <p:txBody>
          <a:bodyPr/>
          <a:lstStyle>
            <a:lvl1pPr>
              <a:buFont typeface="Arial" panose="020B0604020202020204" pitchFamily="34" charset="0"/>
              <a:buNone/>
              <a:defRPr>
                <a:cs typeface="+mn-cs"/>
              </a:defRPr>
            </a:lvl1pPr>
          </a:lstStyle>
          <a:p>
            <a:pPr>
              <a:defRPr/>
            </a:pPr>
            <a:endParaRPr lang="zh-CN" altLang="en-US"/>
          </a:p>
        </p:txBody>
      </p:sp>
      <p:sp>
        <p:nvSpPr>
          <p:cNvPr id="10" name="页脚占位符 9"/>
          <p:cNvSpPr>
            <a:spLocks noGrp="1"/>
          </p:cNvSpPr>
          <p:nvPr>
            <p:ph type="ftr" sz="quarter" idx="11"/>
          </p:nvPr>
        </p:nvSpPr>
        <p:spPr/>
        <p:txBody>
          <a:bodyPr/>
          <a:lstStyle>
            <a:lvl1pPr>
              <a:buFont typeface="Arial" panose="020B0604020202020204" pitchFamily="34" charset="0"/>
              <a:buNone/>
              <a:defRPr/>
            </a:lvl1pPr>
          </a:lstStyle>
          <a:p>
            <a:pPr>
              <a:defRPr/>
            </a:pPr>
            <a:endParaRPr lang="zh-CN" altLang="en-US"/>
          </a:p>
        </p:txBody>
      </p:sp>
      <p:sp>
        <p:nvSpPr>
          <p:cNvPr id="11" name="灯片编号占位符 10"/>
          <p:cNvSpPr>
            <a:spLocks noGrp="1"/>
          </p:cNvSpPr>
          <p:nvPr>
            <p:ph type="sldNum" sz="quarter" idx="12"/>
          </p:nvPr>
        </p:nvSpPr>
        <p:spPr/>
        <p:txBody>
          <a:bodyPr/>
          <a:lstStyle>
            <a:lvl1pPr>
              <a:buFont typeface="Arial" panose="020B0604020202020204" pitchFamily="34" charset="0"/>
              <a:buNone/>
              <a:defRPr>
                <a:cs typeface="+mn-ea"/>
              </a:defRPr>
            </a:lvl1pPr>
          </a:lstStyle>
          <a:p>
            <a:pPr>
              <a:defRPr/>
            </a:pPr>
            <a:fld id="{CD86C56C-ECCD-4599-BB14-D1CB21425311}" type="slidenum">
              <a:rPr lang="zh-CN" altLang="en-US"/>
              <a:t>‹#›</a:t>
            </a:fld>
            <a:endParaRPr lang="zh-CN" altLang="en-US">
              <a:cs typeface="+mn-cs"/>
            </a:endParaRPr>
          </a:p>
        </p:txBody>
      </p:sp>
    </p:spTree>
    <p:extLst>
      <p:ext uri="{BB962C8B-B14F-4D97-AF65-F5344CB8AC3E}">
        <p14:creationId xmlns:p14="http://schemas.microsoft.com/office/powerpoint/2010/main" val="22739405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A33A7AC-52E2-4BD5-8DB8-32260C5F10D0}" type="slidenum">
              <a:rPr lang="zh-CN" altLang="en-US"/>
              <a:t>‹#›</a:t>
            </a:fld>
            <a:endParaRPr lang="zh-CN" altLang="en-US"/>
          </a:p>
        </p:txBody>
      </p:sp>
    </p:spTree>
    <p:extLst>
      <p:ext uri="{BB962C8B-B14F-4D97-AF65-F5344CB8AC3E}">
        <p14:creationId xmlns:p14="http://schemas.microsoft.com/office/powerpoint/2010/main" val="258055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分节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28666B8-45EA-4513-9644-AC8ABA29958A}"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18D83F1-BB60-4DE2-A33C-592F5AA437C7}"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页">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2D0FC30-7039-41DA-A93B-DFFFAFCB3FC2}"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4" name="Group 4"/>
          <p:cNvGrpSpPr/>
          <p:nvPr/>
        </p:nvGrpSpPr>
        <p:grpSpPr bwMode="auto">
          <a:xfrm>
            <a:off x="757238" y="376238"/>
            <a:ext cx="1109662" cy="841375"/>
            <a:chOff x="0" y="0"/>
            <a:chExt cx="1747" cy="1324"/>
          </a:xfrm>
        </p:grpSpPr>
        <p:sp>
          <p:nvSpPr>
            <p:cNvPr id="5" name="AutoShape 5"/>
            <p:cNvSpPr>
              <a:spLocks noChangeArrowheads="1"/>
            </p:cNvSpPr>
            <p:nvPr/>
          </p:nvSpPr>
          <p:spPr bwMode="auto">
            <a:xfrm>
              <a:off x="0" y="0"/>
              <a:ext cx="1540" cy="1219"/>
            </a:xfrm>
            <a:prstGeom prst="flowChartMerge">
              <a:avLst/>
            </a:prstGeom>
            <a:solidFill>
              <a:srgbClr val="FC31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微软雅黑" panose="020B0503020204020204" pitchFamily="34" charset="-122"/>
                </a:defRPr>
              </a:lvl1pPr>
              <a:lvl2pPr>
                <a:defRPr>
                  <a:solidFill>
                    <a:schemeClr val="tx1"/>
                  </a:solidFill>
                  <a:latin typeface="Calibri" panose="020F0502020204030204" pitchFamily="34" charset="0"/>
                  <a:ea typeface="微软雅黑" panose="020B0503020204020204" pitchFamily="34" charset="-122"/>
                </a:defRPr>
              </a:lvl2pPr>
              <a:lvl3pPr>
                <a:defRPr>
                  <a:solidFill>
                    <a:schemeClr val="tx1"/>
                  </a:solidFill>
                  <a:latin typeface="Calibri" panose="020F0502020204030204" pitchFamily="34" charset="0"/>
                  <a:ea typeface="微软雅黑" panose="020B0503020204020204" pitchFamily="34" charset="-122"/>
                </a:defRPr>
              </a:lvl3pPr>
              <a:lvl4pPr>
                <a:defRPr>
                  <a:solidFill>
                    <a:schemeClr val="tx1"/>
                  </a:solidFill>
                  <a:latin typeface="Calibri" panose="020F0502020204030204" pitchFamily="34" charset="0"/>
                  <a:ea typeface="微软雅黑" panose="020B0503020204020204" pitchFamily="34" charset="-122"/>
                </a:defRPr>
              </a:lvl4pPr>
              <a:lvl5pPr>
                <a:defRPr>
                  <a:solidFill>
                    <a:schemeClr val="tx1"/>
                  </a:solidFill>
                  <a:latin typeface="Calibri" panose="020F050202020403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buFont typeface="Arial" panose="020B0604020202020204" pitchFamily="34" charset="0"/>
                <a:buNone/>
                <a:defRPr/>
              </a:pPr>
              <a:endParaRPr lang="zh-CN" altLang="en-US"/>
            </a:p>
          </p:txBody>
        </p:sp>
        <p:sp>
          <p:nvSpPr>
            <p:cNvPr id="6" name="AutoShape 6"/>
            <p:cNvSpPr>
              <a:spLocks noChangeArrowheads="1"/>
            </p:cNvSpPr>
            <p:nvPr/>
          </p:nvSpPr>
          <p:spPr bwMode="auto">
            <a:xfrm>
              <a:off x="865" y="177"/>
              <a:ext cx="882" cy="724"/>
            </a:xfrm>
            <a:prstGeom prst="flowChartMerge">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微软雅黑" panose="020B0503020204020204" pitchFamily="34" charset="-122"/>
                </a:defRPr>
              </a:lvl1pPr>
              <a:lvl2pPr>
                <a:defRPr>
                  <a:solidFill>
                    <a:schemeClr val="tx1"/>
                  </a:solidFill>
                  <a:latin typeface="Calibri" panose="020F0502020204030204" pitchFamily="34" charset="0"/>
                  <a:ea typeface="微软雅黑" panose="020B0503020204020204" pitchFamily="34" charset="-122"/>
                </a:defRPr>
              </a:lvl2pPr>
              <a:lvl3pPr>
                <a:defRPr>
                  <a:solidFill>
                    <a:schemeClr val="tx1"/>
                  </a:solidFill>
                  <a:latin typeface="Calibri" panose="020F0502020204030204" pitchFamily="34" charset="0"/>
                  <a:ea typeface="微软雅黑" panose="020B0503020204020204" pitchFamily="34" charset="-122"/>
                </a:defRPr>
              </a:lvl3pPr>
              <a:lvl4pPr>
                <a:defRPr>
                  <a:solidFill>
                    <a:schemeClr val="tx1"/>
                  </a:solidFill>
                  <a:latin typeface="Calibri" panose="020F0502020204030204" pitchFamily="34" charset="0"/>
                  <a:ea typeface="微软雅黑" panose="020B0503020204020204" pitchFamily="34" charset="-122"/>
                </a:defRPr>
              </a:lvl4pPr>
              <a:lvl5pPr>
                <a:defRPr>
                  <a:solidFill>
                    <a:schemeClr val="tx1"/>
                  </a:solidFill>
                  <a:latin typeface="Calibri" panose="020F050202020403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buFont typeface="Arial" panose="020B0604020202020204" pitchFamily="34" charset="0"/>
                <a:buNone/>
                <a:defRPr/>
              </a:pPr>
              <a:endParaRPr lang="zh-CN" altLang="en-US"/>
            </a:p>
          </p:txBody>
        </p:sp>
        <p:sp>
          <p:nvSpPr>
            <p:cNvPr id="7" name="AutoShape 7"/>
            <p:cNvSpPr>
              <a:spLocks noChangeArrowheads="1"/>
            </p:cNvSpPr>
            <p:nvPr/>
          </p:nvSpPr>
          <p:spPr bwMode="auto">
            <a:xfrm>
              <a:off x="2" y="660"/>
              <a:ext cx="430" cy="380"/>
            </a:xfrm>
            <a:prstGeom prst="flowChartMerge">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微软雅黑" panose="020B0503020204020204" pitchFamily="34" charset="-122"/>
                </a:defRPr>
              </a:lvl1pPr>
              <a:lvl2pPr>
                <a:defRPr>
                  <a:solidFill>
                    <a:schemeClr val="tx1"/>
                  </a:solidFill>
                  <a:latin typeface="Calibri" panose="020F0502020204030204" pitchFamily="34" charset="0"/>
                  <a:ea typeface="微软雅黑" panose="020B0503020204020204" pitchFamily="34" charset="-122"/>
                </a:defRPr>
              </a:lvl2pPr>
              <a:lvl3pPr>
                <a:defRPr>
                  <a:solidFill>
                    <a:schemeClr val="tx1"/>
                  </a:solidFill>
                  <a:latin typeface="Calibri" panose="020F0502020204030204" pitchFamily="34" charset="0"/>
                  <a:ea typeface="微软雅黑" panose="020B0503020204020204" pitchFamily="34" charset="-122"/>
                </a:defRPr>
              </a:lvl3pPr>
              <a:lvl4pPr>
                <a:defRPr>
                  <a:solidFill>
                    <a:schemeClr val="tx1"/>
                  </a:solidFill>
                  <a:latin typeface="Calibri" panose="020F0502020204030204" pitchFamily="34" charset="0"/>
                  <a:ea typeface="微软雅黑" panose="020B0503020204020204" pitchFamily="34" charset="-122"/>
                </a:defRPr>
              </a:lvl4pPr>
              <a:lvl5pPr>
                <a:defRPr>
                  <a:solidFill>
                    <a:schemeClr val="tx1"/>
                  </a:solidFill>
                  <a:latin typeface="Calibri" panose="020F050202020403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buFont typeface="Arial" panose="020B0604020202020204" pitchFamily="34" charset="0"/>
                <a:buNone/>
                <a:defRPr/>
              </a:pPr>
              <a:endParaRPr lang="zh-CN" altLang="en-US"/>
            </a:p>
          </p:txBody>
        </p:sp>
        <p:sp>
          <p:nvSpPr>
            <p:cNvPr id="8" name="AutoShape 8"/>
            <p:cNvSpPr>
              <a:spLocks noChangeArrowheads="1"/>
            </p:cNvSpPr>
            <p:nvPr/>
          </p:nvSpPr>
          <p:spPr bwMode="auto">
            <a:xfrm>
              <a:off x="937" y="1024"/>
              <a:ext cx="392" cy="300"/>
            </a:xfrm>
            <a:prstGeom prst="flowChartMerge">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微软雅黑" panose="020B0503020204020204" pitchFamily="34" charset="-122"/>
                </a:defRPr>
              </a:lvl1pPr>
              <a:lvl2pPr>
                <a:defRPr>
                  <a:solidFill>
                    <a:schemeClr val="tx1"/>
                  </a:solidFill>
                  <a:latin typeface="Calibri" panose="020F0502020204030204" pitchFamily="34" charset="0"/>
                  <a:ea typeface="微软雅黑" panose="020B0503020204020204" pitchFamily="34" charset="-122"/>
                </a:defRPr>
              </a:lvl2pPr>
              <a:lvl3pPr>
                <a:defRPr>
                  <a:solidFill>
                    <a:schemeClr val="tx1"/>
                  </a:solidFill>
                  <a:latin typeface="Calibri" panose="020F0502020204030204" pitchFamily="34" charset="0"/>
                  <a:ea typeface="微软雅黑" panose="020B0503020204020204" pitchFamily="34" charset="-122"/>
                </a:defRPr>
              </a:lvl3pPr>
              <a:lvl4pPr>
                <a:defRPr>
                  <a:solidFill>
                    <a:schemeClr val="tx1"/>
                  </a:solidFill>
                  <a:latin typeface="Calibri" panose="020F0502020204030204" pitchFamily="34" charset="0"/>
                  <a:ea typeface="微软雅黑" panose="020B0503020204020204" pitchFamily="34" charset="-122"/>
                </a:defRPr>
              </a:lvl4pPr>
              <a:lvl5pPr>
                <a:defRPr>
                  <a:solidFill>
                    <a:schemeClr val="tx1"/>
                  </a:solidFill>
                  <a:latin typeface="Calibri" panose="020F050202020403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buFont typeface="Arial" panose="020B0604020202020204" pitchFamily="34" charset="0"/>
                <a:buNone/>
                <a:defRPr/>
              </a:pPr>
              <a:endParaRPr lang="zh-CN" altLang="en-US"/>
            </a:p>
          </p:txBody>
        </p:sp>
      </p:grpSp>
      <p:sp>
        <p:nvSpPr>
          <p:cNvPr id="2" name="标题 1"/>
          <p:cNvSpPr>
            <a:spLocks noGrp="1"/>
          </p:cNvSpPr>
          <p:nvPr>
            <p:ph type="title"/>
          </p:nvPr>
        </p:nvSpPr>
        <p:spPr>
          <a:xfrm>
            <a:off x="2114551" y="376240"/>
            <a:ext cx="9239249" cy="841374"/>
          </a:xfrm>
        </p:spPr>
        <p:txBody>
          <a:bodyPr/>
          <a:lstStyle/>
          <a:p>
            <a:r>
              <a:rPr lang="zh-CN" altLang="en-US" noProof="1"/>
              <a:t>单击此处编辑母版标题样式</a:t>
            </a:r>
          </a:p>
        </p:txBody>
      </p:sp>
      <p:sp>
        <p:nvSpPr>
          <p:cNvPr id="3" name="内容占位符 2"/>
          <p:cNvSpPr>
            <a:spLocks noGrp="1"/>
          </p:cNvSpPr>
          <p:nvPr>
            <p:ph idx="1"/>
          </p:nvPr>
        </p:nvSpPr>
        <p:spPr>
          <a:xfrm>
            <a:off x="838200" y="1714500"/>
            <a:ext cx="10515600" cy="4364039"/>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9" name="日期占位符 8"/>
          <p:cNvSpPr>
            <a:spLocks noGrp="1"/>
          </p:cNvSpPr>
          <p:nvPr>
            <p:ph type="dt" sz="half" idx="10"/>
          </p:nvPr>
        </p:nvSpPr>
        <p:spPr/>
        <p:txBody>
          <a:bodyPr/>
          <a:lstStyle>
            <a:lvl1pPr>
              <a:defRPr>
                <a:cs typeface="+mn-cs"/>
              </a:defRPr>
            </a:lvl1pPr>
          </a:lstStyle>
          <a:p>
            <a:pPr>
              <a:defRPr/>
            </a:pPr>
            <a:endParaRPr lang="zh-CN" altLang="en-US"/>
          </a:p>
        </p:txBody>
      </p:sp>
      <p:sp>
        <p:nvSpPr>
          <p:cNvPr id="10" name="页脚占位符 9"/>
          <p:cNvSpPr>
            <a:spLocks noGrp="1"/>
          </p:cNvSpPr>
          <p:nvPr>
            <p:ph type="ftr" sz="quarter" idx="11"/>
          </p:nvPr>
        </p:nvSpPr>
        <p:spPr/>
        <p:txBody>
          <a:bodyPr/>
          <a:lstStyle>
            <a:lvl1pPr>
              <a:defRPr/>
            </a:lvl1pPr>
          </a:lstStyle>
          <a:p>
            <a:pPr>
              <a:defRPr/>
            </a:pPr>
            <a:endParaRPr lang="zh-CN" altLang="en-US"/>
          </a:p>
        </p:txBody>
      </p:sp>
      <p:sp>
        <p:nvSpPr>
          <p:cNvPr id="11" name="灯片编号占位符 10"/>
          <p:cNvSpPr>
            <a:spLocks noGrp="1"/>
          </p:cNvSpPr>
          <p:nvPr>
            <p:ph type="sldNum" sz="quarter" idx="12"/>
          </p:nvPr>
        </p:nvSpPr>
        <p:spPr/>
        <p:txBody>
          <a:bodyPr/>
          <a:lstStyle>
            <a:lvl1pPr>
              <a:defRPr>
                <a:cs typeface="+mn-ea"/>
              </a:defRPr>
            </a:lvl1pPr>
          </a:lstStyle>
          <a:p>
            <a:pPr>
              <a:defRPr/>
            </a:pPr>
            <a:fld id="{EC85B4B9-1381-4E71-8C96-91003828F5AD}" type="slidenum">
              <a:rPr lang="zh-CN" altLang="en-US"/>
              <a:t>‹#›</a:t>
            </a:fld>
            <a:endParaRPr lang="zh-CN" altLang="en-US">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版权页">
    <p:spTree>
      <p:nvGrpSpPr>
        <p:cNvPr id="1" name=""/>
        <p:cNvGrpSpPr/>
        <p:nvPr/>
      </p:nvGrpSpPr>
      <p:grpSpPr>
        <a:xfrm>
          <a:off x="0" y="0"/>
          <a:ext cx="0" cy="0"/>
          <a:chOff x="0" y="0"/>
          <a:chExt cx="0" cy="0"/>
        </a:xfrm>
      </p:grpSpPr>
      <p:grpSp>
        <p:nvGrpSpPr>
          <p:cNvPr id="2" name="组合 22"/>
          <p:cNvGrpSpPr/>
          <p:nvPr userDrawn="1"/>
        </p:nvGrpSpPr>
        <p:grpSpPr bwMode="auto">
          <a:xfrm>
            <a:off x="0" y="0"/>
            <a:ext cx="12192000" cy="6858000"/>
            <a:chOff x="0" y="0"/>
            <a:chExt cx="12192000" cy="6858000"/>
          </a:xfrm>
        </p:grpSpPr>
        <p:pic>
          <p:nvPicPr>
            <p:cNvPr id="3"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00" y="1628775"/>
              <a:ext cx="21590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4263" y="3579813"/>
              <a:ext cx="4943475"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信息页">
    <p:spTree>
      <p:nvGrpSpPr>
        <p:cNvPr id="1" name=""/>
        <p:cNvGrpSpPr/>
        <p:nvPr/>
      </p:nvGrpSpPr>
      <p:grpSpPr>
        <a:xfrm>
          <a:off x="0" y="0"/>
          <a:ext cx="0" cy="0"/>
          <a:chOff x="0" y="0"/>
          <a:chExt cx="0" cy="0"/>
        </a:xfrm>
      </p:grpSpPr>
      <p:grpSp>
        <p:nvGrpSpPr>
          <p:cNvPr id="2" name="组合 3"/>
          <p:cNvGrpSpPr/>
          <p:nvPr userDrawn="1"/>
        </p:nvGrpSpPr>
        <p:grpSpPr bwMode="auto">
          <a:xfrm>
            <a:off x="0" y="0"/>
            <a:ext cx="12192000" cy="6858000"/>
            <a:chOff x="0" y="0"/>
            <a:chExt cx="12192000" cy="6858000"/>
          </a:xfrm>
        </p:grpSpPr>
        <p:pic>
          <p:nvPicPr>
            <p:cNvPr id="3"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11"/>
            <p:cNvSpPr txBox="1">
              <a:spLocks noChangeArrowheads="1"/>
            </p:cNvSpPr>
            <p:nvPr/>
          </p:nvSpPr>
          <p:spPr bwMode="auto">
            <a:xfrm>
              <a:off x="3117850" y="5781675"/>
              <a:ext cx="59563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Calibri" panose="020F0502020204030204" pitchFamily="34" charset="0"/>
                  <a:ea typeface="微软雅黑" panose="020B0503020204020204" pitchFamily="34" charset="-122"/>
                </a:defRPr>
              </a:lvl1pPr>
              <a:lvl2pPr>
                <a:defRPr>
                  <a:solidFill>
                    <a:schemeClr val="tx1"/>
                  </a:solidFill>
                  <a:latin typeface="Calibri" panose="020F0502020204030204" pitchFamily="34" charset="0"/>
                  <a:ea typeface="微软雅黑" panose="020B0503020204020204" pitchFamily="34" charset="-122"/>
                </a:defRPr>
              </a:lvl2pPr>
              <a:lvl3pPr>
                <a:defRPr>
                  <a:solidFill>
                    <a:schemeClr val="tx1"/>
                  </a:solidFill>
                  <a:latin typeface="Calibri" panose="020F0502020204030204" pitchFamily="34" charset="0"/>
                  <a:ea typeface="微软雅黑" panose="020B0503020204020204" pitchFamily="34" charset="-122"/>
                </a:defRPr>
              </a:lvl3pPr>
              <a:lvl4pPr>
                <a:defRPr>
                  <a:solidFill>
                    <a:schemeClr val="tx1"/>
                  </a:solidFill>
                  <a:latin typeface="Calibri" panose="020F0502020204030204" pitchFamily="34" charset="0"/>
                  <a:ea typeface="微软雅黑" panose="020B0503020204020204" pitchFamily="34" charset="-122"/>
                </a:defRPr>
              </a:lvl4pPr>
              <a:lvl5pPr>
                <a:defRPr>
                  <a:solidFill>
                    <a:schemeClr val="tx1"/>
                  </a:solidFill>
                  <a:latin typeface="Calibri" panose="020F050202020403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50000"/>
                </a:lnSpc>
                <a:buFont typeface="Arial" panose="020B0604020202020204" pitchFamily="34" charset="0"/>
                <a:buNone/>
                <a:defRPr/>
              </a:pPr>
              <a:r>
                <a:rPr lang="zh-CN" altLang="en-US" sz="1100">
                  <a:solidFill>
                    <a:srgbClr val="979797"/>
                  </a:solidFill>
                  <a:latin typeface="微软雅黑" panose="020B0503020204020204" pitchFamily="34" charset="-122"/>
                  <a:ea typeface="宋体" panose="02010600030101010101" pitchFamily="2" charset="-122"/>
                  <a:sym typeface="+mn-ea"/>
                </a:rPr>
                <a:t>只为设计最优质</a:t>
              </a:r>
              <a:r>
                <a:rPr lang="en-US" altLang="zh-CN" sz="1100">
                  <a:solidFill>
                    <a:srgbClr val="979797"/>
                  </a:solidFill>
                  <a:latin typeface="微软雅黑" panose="020B0503020204020204" pitchFamily="34" charset="-122"/>
                  <a:sym typeface="+mn-ea"/>
                </a:rPr>
                <a:t>PPT</a:t>
              </a:r>
            </a:p>
            <a:p>
              <a:pPr algn="ctr" eaLnBrk="1" hangingPunct="1">
                <a:lnSpc>
                  <a:spcPct val="150000"/>
                </a:lnSpc>
                <a:buFont typeface="Arial" panose="020B0604020202020204" pitchFamily="34" charset="0"/>
                <a:buNone/>
                <a:defRPr/>
              </a:pPr>
              <a:r>
                <a:rPr lang="zh-CN" altLang="en-US" sz="1100">
                  <a:solidFill>
                    <a:srgbClr val="979797"/>
                  </a:solidFill>
                  <a:latin typeface="微软雅黑" panose="020B0503020204020204" pitchFamily="34" charset="-122"/>
                  <a:ea typeface="宋体" panose="02010600030101010101" pitchFamily="2" charset="-122"/>
                  <a:sym typeface="+mn-ea"/>
                </a:rPr>
                <a:t>关注 灰色的风 更多优秀</a:t>
              </a:r>
              <a:r>
                <a:rPr lang="en-US" altLang="zh-CN" sz="1100">
                  <a:solidFill>
                    <a:srgbClr val="979797"/>
                  </a:solidFill>
                  <a:latin typeface="微软雅黑" panose="020B0503020204020204" pitchFamily="34" charset="-122"/>
                  <a:sym typeface="+mn-ea"/>
                </a:rPr>
                <a:t>PPT</a:t>
              </a:r>
              <a:r>
                <a:rPr lang="zh-CN" altLang="en-US" sz="1100">
                  <a:solidFill>
                    <a:srgbClr val="979797"/>
                  </a:solidFill>
                  <a:latin typeface="微软雅黑" panose="020B0503020204020204" pitchFamily="34" charset="-122"/>
                  <a:ea typeface="宋体" panose="02010600030101010101" pitchFamily="2" charset="-122"/>
                  <a:sym typeface="+mn-ea"/>
                </a:rPr>
                <a:t>作品 </a:t>
              </a:r>
              <a:r>
                <a:rPr lang="en-US" altLang="zh-CN" sz="1100">
                  <a:solidFill>
                    <a:srgbClr val="979797"/>
                  </a:solidFill>
                  <a:latin typeface="微软雅黑" panose="020B0503020204020204" pitchFamily="34" charset="-122"/>
                  <a:sym typeface="+mn-ea"/>
                </a:rPr>
                <a:t>/ </a:t>
              </a:r>
              <a:r>
                <a:rPr lang="zh-CN" altLang="en-US" sz="1100">
                  <a:solidFill>
                    <a:srgbClr val="979797"/>
                  </a:solidFill>
                  <a:latin typeface="微软雅黑" panose="020B0503020204020204" pitchFamily="34" charset="-122"/>
                  <a:ea typeface="宋体" panose="02010600030101010101" pitchFamily="2" charset="-122"/>
                  <a:sym typeface="+mn-ea"/>
                </a:rPr>
                <a:t>模板 </a:t>
              </a:r>
              <a:r>
                <a:rPr lang="en-US" altLang="zh-CN" sz="1100">
                  <a:solidFill>
                    <a:srgbClr val="979797"/>
                  </a:solidFill>
                  <a:latin typeface="微软雅黑" panose="020B0503020204020204" pitchFamily="34" charset="-122"/>
                  <a:sym typeface="+mn-ea"/>
                </a:rPr>
                <a:t>/ </a:t>
              </a:r>
              <a:r>
                <a:rPr lang="zh-CN" altLang="en-US" sz="1100">
                  <a:solidFill>
                    <a:srgbClr val="979797"/>
                  </a:solidFill>
                  <a:latin typeface="微软雅黑" panose="020B0503020204020204" pitchFamily="34" charset="-122"/>
                  <a:ea typeface="宋体" panose="02010600030101010101" pitchFamily="2" charset="-122"/>
                  <a:sym typeface="+mn-ea"/>
                </a:rPr>
                <a:t>图表 </a:t>
              </a:r>
              <a:r>
                <a:rPr lang="en-US" altLang="zh-CN" sz="1100">
                  <a:solidFill>
                    <a:srgbClr val="979797"/>
                  </a:solidFill>
                  <a:latin typeface="微软雅黑" panose="020B0503020204020204" pitchFamily="34" charset="-122"/>
                  <a:sym typeface="+mn-ea"/>
                </a:rPr>
                <a:t>/ </a:t>
              </a:r>
              <a:r>
                <a:rPr lang="zh-CN" altLang="en-US" sz="1100">
                  <a:solidFill>
                    <a:srgbClr val="979797"/>
                  </a:solidFill>
                  <a:latin typeface="微软雅黑" panose="020B0503020204020204" pitchFamily="34" charset="-122"/>
                  <a:ea typeface="宋体" panose="02010600030101010101" pitchFamily="2" charset="-122"/>
                  <a:sym typeface="+mn-ea"/>
                </a:rPr>
                <a:t>教程 </a:t>
              </a:r>
              <a:r>
                <a:rPr lang="en-US" altLang="zh-CN" sz="1100">
                  <a:solidFill>
                    <a:srgbClr val="979797"/>
                  </a:solidFill>
                  <a:latin typeface="微软雅黑" panose="020B0503020204020204" pitchFamily="34" charset="-122"/>
                  <a:sym typeface="+mn-ea"/>
                </a:rPr>
                <a:t>/ </a:t>
              </a:r>
              <a:r>
                <a:rPr lang="zh-CN" altLang="en-US" sz="1100">
                  <a:solidFill>
                    <a:srgbClr val="979797"/>
                  </a:solidFill>
                  <a:latin typeface="微软雅黑" panose="020B0503020204020204" pitchFamily="34" charset="-122"/>
                  <a:ea typeface="宋体" panose="02010600030101010101" pitchFamily="2" charset="-122"/>
                  <a:sym typeface="+mn-ea"/>
                </a:rPr>
                <a:t>经验分享 </a:t>
              </a:r>
              <a:r>
                <a:rPr lang="en-US" altLang="zh-CN" sz="1100">
                  <a:solidFill>
                    <a:srgbClr val="979797"/>
                  </a:solidFill>
                  <a:latin typeface="微软雅黑" panose="020B0503020204020204" pitchFamily="34" charset="-122"/>
                  <a:sym typeface="+mn-ea"/>
                </a:rPr>
                <a:t>/ </a:t>
              </a:r>
              <a:r>
                <a:rPr lang="zh-CN" altLang="en-US" sz="1100">
                  <a:solidFill>
                    <a:srgbClr val="979797"/>
                  </a:solidFill>
                  <a:latin typeface="微软雅黑" panose="020B0503020204020204" pitchFamily="34" charset="-122"/>
                  <a:ea typeface="宋体" panose="02010600030101010101" pitchFamily="2" charset="-122"/>
                  <a:sym typeface="+mn-ea"/>
                </a:rPr>
                <a:t>优秀设计</a:t>
              </a:r>
            </a:p>
          </p:txBody>
        </p:sp>
        <p:pic>
          <p:nvPicPr>
            <p:cNvPr id="5" name="图片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725" y="1690688"/>
              <a:ext cx="1976438" cy="1976437"/>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6" name="图片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8838" y="1690688"/>
              <a:ext cx="1976437" cy="1976437"/>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7" name="文本框 5"/>
            <p:cNvSpPr txBox="1">
              <a:spLocks noChangeArrowheads="1"/>
            </p:cNvSpPr>
            <p:nvPr/>
          </p:nvSpPr>
          <p:spPr bwMode="auto">
            <a:xfrm>
              <a:off x="3398838" y="3786188"/>
              <a:ext cx="1976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Calibri" panose="020F0502020204030204" pitchFamily="34" charset="0"/>
                  <a:ea typeface="微软雅黑" panose="020B0503020204020204" pitchFamily="34" charset="-122"/>
                </a:defRPr>
              </a:lvl1pPr>
              <a:lvl2pPr>
                <a:defRPr>
                  <a:solidFill>
                    <a:schemeClr val="tx1"/>
                  </a:solidFill>
                  <a:latin typeface="Calibri" panose="020F0502020204030204" pitchFamily="34" charset="0"/>
                  <a:ea typeface="微软雅黑" panose="020B0503020204020204" pitchFamily="34" charset="-122"/>
                </a:defRPr>
              </a:lvl2pPr>
              <a:lvl3pPr>
                <a:defRPr>
                  <a:solidFill>
                    <a:schemeClr val="tx1"/>
                  </a:solidFill>
                  <a:latin typeface="Calibri" panose="020F0502020204030204" pitchFamily="34" charset="0"/>
                  <a:ea typeface="微软雅黑" panose="020B0503020204020204" pitchFamily="34" charset="-122"/>
                </a:defRPr>
              </a:lvl3pPr>
              <a:lvl4pPr>
                <a:defRPr>
                  <a:solidFill>
                    <a:schemeClr val="tx1"/>
                  </a:solidFill>
                  <a:latin typeface="Calibri" panose="020F0502020204030204" pitchFamily="34" charset="0"/>
                  <a:ea typeface="微软雅黑" panose="020B0503020204020204" pitchFamily="34" charset="-122"/>
                </a:defRPr>
              </a:lvl4pPr>
              <a:lvl5pPr>
                <a:defRPr>
                  <a:solidFill>
                    <a:schemeClr val="tx1"/>
                  </a:solidFill>
                  <a:latin typeface="Calibri" panose="020F050202020403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1400">
                  <a:solidFill>
                    <a:srgbClr val="2C2C2C"/>
                  </a:solidFill>
                  <a:latin typeface="微软雅黑" panose="020B0503020204020204" pitchFamily="34" charset="-122"/>
                  <a:ea typeface="宋体" panose="02010600030101010101" pitchFamily="2" charset="-122"/>
                  <a:sym typeface="+mn-ea"/>
                </a:rPr>
                <a:t>公众号</a:t>
              </a:r>
              <a:r>
                <a:rPr lang="en-US" altLang="zh-CN" sz="1400">
                  <a:solidFill>
                    <a:srgbClr val="2C2C2C"/>
                  </a:solidFill>
                  <a:latin typeface="微软雅黑" panose="020B0503020204020204" pitchFamily="34" charset="-122"/>
                  <a:sym typeface="+mn-ea"/>
                </a:rPr>
                <a:t>  hsdf_ppt</a:t>
              </a:r>
              <a:endParaRPr lang="zh-CN" altLang="en-US" sz="1400">
                <a:solidFill>
                  <a:srgbClr val="2C2C2C"/>
                </a:solidFill>
                <a:latin typeface="微软雅黑" panose="020B0503020204020204" pitchFamily="34" charset="-122"/>
                <a:ea typeface="宋体" panose="02010600030101010101" pitchFamily="2" charset="-122"/>
                <a:sym typeface="+mn-ea"/>
              </a:endParaRPr>
            </a:p>
          </p:txBody>
        </p:sp>
        <p:sp>
          <p:nvSpPr>
            <p:cNvPr id="8" name="文本框 6"/>
            <p:cNvSpPr txBox="1">
              <a:spLocks noChangeArrowheads="1"/>
            </p:cNvSpPr>
            <p:nvPr/>
          </p:nvSpPr>
          <p:spPr bwMode="auto">
            <a:xfrm>
              <a:off x="6816725" y="3786188"/>
              <a:ext cx="19764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Calibri" panose="020F0502020204030204" pitchFamily="34" charset="0"/>
                  <a:ea typeface="微软雅黑" panose="020B0503020204020204" pitchFamily="34" charset="-122"/>
                </a:defRPr>
              </a:lvl1pPr>
              <a:lvl2pPr>
                <a:defRPr>
                  <a:solidFill>
                    <a:schemeClr val="tx1"/>
                  </a:solidFill>
                  <a:latin typeface="Calibri" panose="020F0502020204030204" pitchFamily="34" charset="0"/>
                  <a:ea typeface="微软雅黑" panose="020B0503020204020204" pitchFamily="34" charset="-122"/>
                </a:defRPr>
              </a:lvl2pPr>
              <a:lvl3pPr>
                <a:defRPr>
                  <a:solidFill>
                    <a:schemeClr val="tx1"/>
                  </a:solidFill>
                  <a:latin typeface="Calibri" panose="020F0502020204030204" pitchFamily="34" charset="0"/>
                  <a:ea typeface="微软雅黑" panose="020B0503020204020204" pitchFamily="34" charset="-122"/>
                </a:defRPr>
              </a:lvl3pPr>
              <a:lvl4pPr>
                <a:defRPr>
                  <a:solidFill>
                    <a:schemeClr val="tx1"/>
                  </a:solidFill>
                  <a:latin typeface="Calibri" panose="020F0502020204030204" pitchFamily="34" charset="0"/>
                  <a:ea typeface="微软雅黑" panose="020B0503020204020204" pitchFamily="34" charset="-122"/>
                </a:defRPr>
              </a:lvl4pPr>
              <a:lvl5pPr>
                <a:defRPr>
                  <a:solidFill>
                    <a:schemeClr val="tx1"/>
                  </a:solidFill>
                  <a:latin typeface="Calibri" panose="020F050202020403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1400">
                  <a:solidFill>
                    <a:srgbClr val="2C2C2C"/>
                  </a:solidFill>
                  <a:latin typeface="微软雅黑" panose="020B0503020204020204" pitchFamily="34" charset="-122"/>
                  <a:ea typeface="宋体" panose="02010600030101010101" pitchFamily="2" charset="-122"/>
                  <a:sym typeface="+mn-ea"/>
                </a:rPr>
                <a:t>微博</a:t>
              </a:r>
              <a:r>
                <a:rPr lang="en-US" altLang="zh-CN" sz="1400">
                  <a:solidFill>
                    <a:srgbClr val="2C2C2C"/>
                  </a:solidFill>
                  <a:latin typeface="微软雅黑" panose="020B0503020204020204" pitchFamily="34" charset="-122"/>
                  <a:sym typeface="+mn-ea"/>
                </a:rPr>
                <a:t>  @</a:t>
              </a:r>
              <a:r>
                <a:rPr lang="zh-CN" altLang="en-US" sz="1400">
                  <a:solidFill>
                    <a:srgbClr val="2C2C2C"/>
                  </a:solidFill>
                  <a:latin typeface="微软雅黑" panose="020B0503020204020204" pitchFamily="34" charset="-122"/>
                  <a:ea typeface="宋体" panose="02010600030101010101" pitchFamily="2" charset="-122"/>
                  <a:sym typeface="+mn-ea"/>
                </a:rPr>
                <a:t>灰色</a:t>
              </a:r>
              <a:r>
                <a:rPr lang="en-US" altLang="zh-CN" sz="1400">
                  <a:solidFill>
                    <a:srgbClr val="2C2C2C"/>
                  </a:solidFill>
                  <a:latin typeface="微软雅黑" panose="020B0503020204020204" pitchFamily="34" charset="-122"/>
                  <a:sym typeface="+mn-ea"/>
                </a:rPr>
                <a:t>_</a:t>
              </a:r>
              <a:r>
                <a:rPr lang="zh-CN" altLang="en-US" sz="1400">
                  <a:solidFill>
                    <a:srgbClr val="2C2C2C"/>
                  </a:solidFill>
                  <a:latin typeface="微软雅黑" panose="020B0503020204020204" pitchFamily="34" charset="-122"/>
                  <a:ea typeface="宋体" panose="02010600030101010101" pitchFamily="2" charset="-122"/>
                  <a:sym typeface="+mn-ea"/>
                </a:rPr>
                <a:t>风</a:t>
              </a:r>
            </a:p>
          </p:txBody>
        </p:sp>
        <p:pic>
          <p:nvPicPr>
            <p:cNvPr id="9" name="图片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7350" y="1196975"/>
              <a:ext cx="75088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6670" y="1306051"/>
              <a:ext cx="560881" cy="45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封面与封底">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buFont typeface="Arial" panose="020B0604020202020204" pitchFamily="34" charset="0"/>
              <a:buNone/>
              <a:defRPr/>
            </a:lvl1pPr>
          </a:lstStyle>
          <a:p>
            <a:pPr>
              <a:defRPr/>
            </a:pPr>
            <a:endParaRPr lang="zh-CN" altLang="en-US"/>
          </a:p>
        </p:txBody>
      </p:sp>
      <p:sp>
        <p:nvSpPr>
          <p:cNvPr id="3" name="页脚占位符 2"/>
          <p:cNvSpPr>
            <a:spLocks noGrp="1"/>
          </p:cNvSpPr>
          <p:nvPr>
            <p:ph type="ftr" sz="quarter" idx="11"/>
          </p:nvPr>
        </p:nvSpPr>
        <p:spPr/>
        <p:txBody>
          <a:bodyPr/>
          <a:lstStyle>
            <a:lvl1pPr>
              <a:buFont typeface="Arial" panose="020B0604020202020204" pitchFamily="34" charset="0"/>
              <a:buNone/>
              <a:defRPr/>
            </a:lvl1pPr>
          </a:lstStyle>
          <a:p>
            <a:pPr>
              <a:defRPr/>
            </a:pPr>
            <a:endParaRPr lang="zh-CN" altLang="en-US"/>
          </a:p>
        </p:txBody>
      </p:sp>
      <p:sp>
        <p:nvSpPr>
          <p:cNvPr id="4" name="灯片编号占位符 3"/>
          <p:cNvSpPr>
            <a:spLocks noGrp="1"/>
          </p:cNvSpPr>
          <p:nvPr>
            <p:ph type="sldNum" sz="quarter" idx="12"/>
          </p:nvPr>
        </p:nvSpPr>
        <p:spPr/>
        <p:txBody>
          <a:bodyPr/>
          <a:lstStyle>
            <a:lvl1pPr>
              <a:buFont typeface="Arial" panose="020B0604020202020204" pitchFamily="34" charset="0"/>
              <a:buNone/>
              <a:defRPr/>
            </a:lvl1pPr>
          </a:lstStyle>
          <a:p>
            <a:pPr>
              <a:defRPr/>
            </a:pPr>
            <a:fld id="{BE3E6B0C-F7AB-46C1-9668-63D82FBF7F65}"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buFontTx/>
              <a:buNone/>
              <a:defRPr sz="1200" noProof="1">
                <a:solidFill>
                  <a:schemeClr val="tx1">
                    <a:tint val="75000"/>
                  </a:scheme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buFontTx/>
              <a:buNone/>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buFontTx/>
              <a:buNone/>
              <a:defRPr sz="1200" noProof="1">
                <a:solidFill>
                  <a:schemeClr val="tx1">
                    <a:tint val="75000"/>
                  </a:schemeClr>
                </a:solidFill>
                <a:latin typeface="+mn-lt"/>
                <a:ea typeface="+mn-ea"/>
              </a:defRPr>
            </a:lvl1pPr>
          </a:lstStyle>
          <a:p>
            <a:pPr>
              <a:defRPr/>
            </a:pPr>
            <a:fld id="{B985F749-46DC-4121-BDA2-F49F61BD1FFF}"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图片 6"/>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buFontTx/>
              <a:buNone/>
              <a:defRPr sz="1200" noProof="1">
                <a:solidFill>
                  <a:prstClr val="black">
                    <a:tint val="75000"/>
                  </a:prst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buFontTx/>
              <a:buNone/>
              <a:defRPr sz="1200" noProof="1">
                <a:solidFill>
                  <a:prstClr val="black">
                    <a:tint val="75000"/>
                  </a:prst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buFontTx/>
              <a:buNone/>
              <a:defRPr sz="1200" noProof="1">
                <a:solidFill>
                  <a:prstClr val="black">
                    <a:tint val="75000"/>
                  </a:prstClr>
                </a:solidFill>
                <a:latin typeface="+mn-lt"/>
                <a:ea typeface="+mn-ea"/>
              </a:defRPr>
            </a:lvl1pPr>
          </a:lstStyle>
          <a:p>
            <a:pPr>
              <a:defRPr/>
            </a:pPr>
            <a:fld id="{A57F2324-D15A-4508-ADBA-0D9BD175F67F}"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图片 6"/>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buFontTx/>
              <a:buNone/>
              <a:defRPr sz="1200" noProof="1">
                <a:solidFill>
                  <a:prstClr val="black">
                    <a:tint val="75000"/>
                  </a:prst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buFontTx/>
              <a:buNone/>
              <a:defRPr sz="1200" noProof="1">
                <a:solidFill>
                  <a:prstClr val="black">
                    <a:tint val="75000"/>
                  </a:prst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buFontTx/>
              <a:buNone/>
              <a:defRPr sz="1200" noProof="1">
                <a:solidFill>
                  <a:prstClr val="black">
                    <a:tint val="75000"/>
                  </a:prstClr>
                </a:solidFill>
                <a:latin typeface="+mn-lt"/>
                <a:ea typeface="+mn-ea"/>
              </a:defRPr>
            </a:lvl1pPr>
          </a:lstStyle>
          <a:p>
            <a:pPr>
              <a:defRPr/>
            </a:pPr>
            <a:fld id="{A57F2324-D15A-4508-ADBA-0D9BD175F67F}" type="slidenum">
              <a:rPr lang="zh-CN" altLang="en-US"/>
              <a:t>‹#›</a:t>
            </a:fld>
            <a:endParaRPr lang="zh-CN" altLang="en-US"/>
          </a:p>
        </p:txBody>
      </p:sp>
    </p:spTree>
    <p:extLst>
      <p:ext uri="{BB962C8B-B14F-4D97-AF65-F5344CB8AC3E}">
        <p14:creationId xmlns:p14="http://schemas.microsoft.com/office/powerpoint/2010/main" val="28034217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组合 24"/>
          <p:cNvGrpSpPr/>
          <p:nvPr/>
        </p:nvGrpSpPr>
        <p:grpSpPr bwMode="auto">
          <a:xfrm>
            <a:off x="0" y="1519563"/>
            <a:ext cx="12192000" cy="2067284"/>
            <a:chOff x="-1" y="2037922"/>
            <a:chExt cx="12192763" cy="1791128"/>
          </a:xfrm>
        </p:grpSpPr>
        <p:sp>
          <p:nvSpPr>
            <p:cNvPr id="5" name="矩形 4"/>
            <p:cNvSpPr/>
            <p:nvPr/>
          </p:nvSpPr>
          <p:spPr>
            <a:xfrm>
              <a:off x="-1" y="2037922"/>
              <a:ext cx="12192763" cy="179112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p:cNvSpPr/>
            <p:nvPr/>
          </p:nvSpPr>
          <p:spPr>
            <a:xfrm>
              <a:off x="-1" y="2037922"/>
              <a:ext cx="12192763" cy="7145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p:cNvSpPr/>
            <p:nvPr/>
          </p:nvSpPr>
          <p:spPr>
            <a:xfrm>
              <a:off x="-1" y="3752832"/>
              <a:ext cx="12192763" cy="7145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latin typeface="Times New Roman" panose="02020603050405020304" pitchFamily="18" charset="0"/>
                <a:ea typeface="微软雅黑" panose="020B0503020204020204" pitchFamily="34" charset="-122"/>
                <a:sym typeface="Times New Roman" panose="02020603050405020304" pitchFamily="18" charset="0"/>
              </a:endParaRPr>
            </a:p>
          </p:txBody>
        </p:sp>
      </p:grpSp>
      <p:pic>
        <p:nvPicPr>
          <p:cNvPr id="13315" name="图片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21429" y="3952410"/>
            <a:ext cx="1270571" cy="290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文本框 1"/>
          <p:cNvSpPr txBox="1">
            <a:spLocks noChangeArrowheads="1"/>
          </p:cNvSpPr>
          <p:nvPr/>
        </p:nvSpPr>
        <p:spPr bwMode="auto">
          <a:xfrm>
            <a:off x="10539" y="1730746"/>
            <a:ext cx="12028448" cy="14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50000"/>
              </a:lnSpc>
            </a:pPr>
            <a:r>
              <a:rPr lang="en-US" altLang="zh-CN" sz="3200" b="1" dirty="0">
                <a:solidFill>
                  <a:schemeClr val="bg1"/>
                </a:solidFill>
                <a:latin typeface="Times New Roman" panose="02020603050405020304" pitchFamily="18" charset="0"/>
                <a:sym typeface="Times New Roman" panose="02020603050405020304" pitchFamily="18" charset="0"/>
              </a:rPr>
              <a:t>Validating the Integrity of Audit Logs </a:t>
            </a:r>
            <a:r>
              <a:rPr lang="en-US" altLang="zh-CN" sz="3200" b="1">
                <a:solidFill>
                  <a:schemeClr val="bg1"/>
                </a:solidFill>
                <a:latin typeface="Times New Roman" panose="02020603050405020304" pitchFamily="18" charset="0"/>
                <a:sym typeface="Times New Roman" panose="02020603050405020304" pitchFamily="18" charset="0"/>
              </a:rPr>
              <a:t>Against </a:t>
            </a:r>
          </a:p>
          <a:p>
            <a:pPr algn="ctr" eaLnBrk="1" hangingPunct="1">
              <a:lnSpc>
                <a:spcPct val="150000"/>
              </a:lnSpc>
            </a:pPr>
            <a:r>
              <a:rPr lang="en-US" altLang="zh-CN" sz="3200" b="1">
                <a:solidFill>
                  <a:schemeClr val="bg1"/>
                </a:solidFill>
                <a:latin typeface="Times New Roman" panose="02020603050405020304" pitchFamily="18" charset="0"/>
                <a:sym typeface="Times New Roman" panose="02020603050405020304" pitchFamily="18" charset="0"/>
              </a:rPr>
              <a:t>Execution </a:t>
            </a:r>
            <a:r>
              <a:rPr lang="en-US" altLang="zh-CN" sz="3200" b="1" dirty="0">
                <a:solidFill>
                  <a:schemeClr val="bg1"/>
                </a:solidFill>
                <a:latin typeface="Times New Roman" panose="02020603050405020304" pitchFamily="18" charset="0"/>
                <a:sym typeface="Times New Roman" panose="02020603050405020304" pitchFamily="18" charset="0"/>
              </a:rPr>
              <a:t>Repartitioning Attacks</a:t>
            </a:r>
          </a:p>
        </p:txBody>
      </p:sp>
      <p:grpSp>
        <p:nvGrpSpPr>
          <p:cNvPr id="14" name="组合 13">
            <a:extLst>
              <a:ext uri="{FF2B5EF4-FFF2-40B4-BE49-F238E27FC236}">
                <a16:creationId xmlns:a16="http://schemas.microsoft.com/office/drawing/2014/main" id="{218DF9F9-5630-4536-B081-5F74E0164CF8}"/>
              </a:ext>
            </a:extLst>
          </p:cNvPr>
          <p:cNvGrpSpPr/>
          <p:nvPr/>
        </p:nvGrpSpPr>
        <p:grpSpPr>
          <a:xfrm>
            <a:off x="3518804" y="5525065"/>
            <a:ext cx="5154391" cy="552450"/>
            <a:chOff x="3940175" y="5718175"/>
            <a:chExt cx="5154391" cy="552450"/>
          </a:xfrm>
        </p:grpSpPr>
        <p:grpSp>
          <p:nvGrpSpPr>
            <p:cNvPr id="13316" name="组合 5"/>
            <p:cNvGrpSpPr/>
            <p:nvPr/>
          </p:nvGrpSpPr>
          <p:grpSpPr bwMode="auto">
            <a:xfrm>
              <a:off x="6446134" y="5718175"/>
              <a:ext cx="2648432" cy="552450"/>
              <a:chOff x="1147786" y="5181600"/>
              <a:chExt cx="3082925" cy="552450"/>
            </a:xfrm>
          </p:grpSpPr>
          <p:sp>
            <p:nvSpPr>
              <p:cNvPr id="13332" name="文本框 9"/>
              <p:cNvSpPr txBox="1">
                <a:spLocks noChangeArrowheads="1"/>
              </p:cNvSpPr>
              <p:nvPr/>
            </p:nvSpPr>
            <p:spPr bwMode="auto">
              <a:xfrm>
                <a:off x="1700236" y="5299075"/>
                <a:ext cx="2530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lnSpc>
                    <a:spcPct val="90000"/>
                  </a:lnSpc>
                </a:pPr>
                <a:r>
                  <a:rPr lang="zh-CN" altLang="en-US" sz="2000" b="1" dirty="0">
                    <a:solidFill>
                      <a:srgbClr val="2E75B6"/>
                    </a:solidFill>
                    <a:latin typeface="Times New Roman" panose="02020603050405020304" pitchFamily="18" charset="0"/>
                    <a:sym typeface="Times New Roman" panose="02020603050405020304" pitchFamily="18" charset="0"/>
                  </a:rPr>
                  <a:t>指导老师：陈伟</a:t>
                </a:r>
                <a:r>
                  <a:rPr lang="en-US" altLang="zh-CN" sz="2000" b="1" dirty="0">
                    <a:solidFill>
                      <a:srgbClr val="2E75B6"/>
                    </a:solidFill>
                    <a:latin typeface="Times New Roman" panose="02020603050405020304" pitchFamily="18" charset="0"/>
                    <a:sym typeface="Times New Roman" panose="02020603050405020304" pitchFamily="18" charset="0"/>
                  </a:rPr>
                  <a:t>   </a:t>
                </a:r>
                <a:r>
                  <a:rPr lang="zh-CN" altLang="en-US" sz="2000" b="1" dirty="0">
                    <a:solidFill>
                      <a:srgbClr val="2E75B6"/>
                    </a:solidFill>
                    <a:latin typeface="Times New Roman" panose="02020603050405020304" pitchFamily="18" charset="0"/>
                    <a:sym typeface="Times New Roman" panose="02020603050405020304" pitchFamily="18" charset="0"/>
                  </a:rPr>
                  <a:t> </a:t>
                </a:r>
              </a:p>
            </p:txBody>
          </p:sp>
          <p:grpSp>
            <p:nvGrpSpPr>
              <p:cNvPr id="13333" name="组合 22"/>
              <p:cNvGrpSpPr/>
              <p:nvPr/>
            </p:nvGrpSpPr>
            <p:grpSpPr bwMode="auto">
              <a:xfrm>
                <a:off x="1147786" y="5181600"/>
                <a:ext cx="552450" cy="552450"/>
                <a:chOff x="1031277" y="5180856"/>
                <a:chExt cx="552450" cy="552450"/>
              </a:xfrm>
            </p:grpSpPr>
            <p:sp>
              <p:nvSpPr>
                <p:cNvPr id="11" name="椭圆 10"/>
                <p:cNvSpPr/>
                <p:nvPr/>
              </p:nvSpPr>
              <p:spPr>
                <a:xfrm>
                  <a:off x="1031277" y="5180856"/>
                  <a:ext cx="552450" cy="5524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Freeform 34"/>
                <p:cNvSpPr/>
                <p:nvPr/>
              </p:nvSpPr>
              <p:spPr>
                <a:xfrm flipH="1">
                  <a:off x="1172565" y="5314206"/>
                  <a:ext cx="268287" cy="247650"/>
                </a:xfrm>
                <a:custGeom>
                  <a:avLst/>
                  <a:gdLst/>
                  <a:ahLst/>
                  <a:cxnLst/>
                  <a:rect l="l" t="t" r="r" b="b"/>
                  <a:pathLst>
                    <a:path w="852601" h="862013">
                      <a:moveTo>
                        <a:pt x="339688" y="551599"/>
                      </a:moveTo>
                      <a:cubicBezTo>
                        <a:pt x="336200" y="550660"/>
                        <a:pt x="332712" y="552270"/>
                        <a:pt x="329224" y="555624"/>
                      </a:cubicBezTo>
                      <a:lnTo>
                        <a:pt x="318760" y="571723"/>
                      </a:lnTo>
                      <a:cubicBezTo>
                        <a:pt x="317687" y="576955"/>
                        <a:pt x="320907" y="582723"/>
                        <a:pt x="322785" y="587017"/>
                      </a:cubicBezTo>
                      <a:cubicBezTo>
                        <a:pt x="324663" y="591310"/>
                        <a:pt x="331370" y="593322"/>
                        <a:pt x="330029" y="597481"/>
                      </a:cubicBezTo>
                      <a:cubicBezTo>
                        <a:pt x="328687" y="601641"/>
                        <a:pt x="318894" y="606739"/>
                        <a:pt x="314735" y="611971"/>
                      </a:cubicBezTo>
                      <a:cubicBezTo>
                        <a:pt x="310576" y="617202"/>
                        <a:pt x="308563" y="620288"/>
                        <a:pt x="303465" y="629679"/>
                      </a:cubicBezTo>
                      <a:cubicBezTo>
                        <a:pt x="298368" y="639070"/>
                        <a:pt x="292062" y="654230"/>
                        <a:pt x="284147" y="668317"/>
                      </a:cubicBezTo>
                      <a:cubicBezTo>
                        <a:pt x="276232" y="682403"/>
                        <a:pt x="261340" y="698637"/>
                        <a:pt x="255974" y="714199"/>
                      </a:cubicBezTo>
                      <a:cubicBezTo>
                        <a:pt x="250607" y="729762"/>
                        <a:pt x="252754" y="745727"/>
                        <a:pt x="251949" y="761691"/>
                      </a:cubicBezTo>
                      <a:cubicBezTo>
                        <a:pt x="251144" y="777656"/>
                        <a:pt x="252351" y="796036"/>
                        <a:pt x="251143" y="809989"/>
                      </a:cubicBezTo>
                      <a:cubicBezTo>
                        <a:pt x="249937" y="823941"/>
                        <a:pt x="245778" y="837357"/>
                        <a:pt x="244705" y="845406"/>
                      </a:cubicBezTo>
                      <a:cubicBezTo>
                        <a:pt x="243631" y="853456"/>
                        <a:pt x="243095" y="855603"/>
                        <a:pt x="244705" y="858286"/>
                      </a:cubicBezTo>
                      <a:cubicBezTo>
                        <a:pt x="245509" y="859627"/>
                        <a:pt x="245945" y="860298"/>
                        <a:pt x="247169" y="860701"/>
                      </a:cubicBezTo>
                      <a:lnTo>
                        <a:pt x="254364" y="861506"/>
                      </a:lnTo>
                      <a:cubicBezTo>
                        <a:pt x="262279" y="862042"/>
                        <a:pt x="277305" y="862310"/>
                        <a:pt x="292196" y="861506"/>
                      </a:cubicBezTo>
                      <a:cubicBezTo>
                        <a:pt x="307088" y="860701"/>
                        <a:pt x="333115" y="857749"/>
                        <a:pt x="343713" y="856676"/>
                      </a:cubicBezTo>
                      <a:cubicBezTo>
                        <a:pt x="343747" y="856684"/>
                        <a:pt x="352708" y="858681"/>
                        <a:pt x="355787" y="855066"/>
                      </a:cubicBezTo>
                      <a:cubicBezTo>
                        <a:pt x="358873" y="851443"/>
                        <a:pt x="361288" y="845675"/>
                        <a:pt x="362227" y="834943"/>
                      </a:cubicBezTo>
                      <a:cubicBezTo>
                        <a:pt x="363166" y="824210"/>
                        <a:pt x="363568" y="808110"/>
                        <a:pt x="361422" y="790670"/>
                      </a:cubicBezTo>
                      <a:cubicBezTo>
                        <a:pt x="359275" y="773229"/>
                        <a:pt x="352299" y="754313"/>
                        <a:pt x="349348" y="730298"/>
                      </a:cubicBezTo>
                      <a:cubicBezTo>
                        <a:pt x="346396" y="706284"/>
                        <a:pt x="344786" y="666439"/>
                        <a:pt x="343713" y="646584"/>
                      </a:cubicBezTo>
                      <a:cubicBezTo>
                        <a:pt x="342640" y="626728"/>
                        <a:pt x="342505" y="619886"/>
                        <a:pt x="342908" y="611166"/>
                      </a:cubicBezTo>
                      <a:cubicBezTo>
                        <a:pt x="343310" y="602446"/>
                        <a:pt x="343713" y="600299"/>
                        <a:pt x="346128" y="594262"/>
                      </a:cubicBezTo>
                      <a:cubicBezTo>
                        <a:pt x="348543" y="588224"/>
                        <a:pt x="356727" y="580443"/>
                        <a:pt x="357397" y="574942"/>
                      </a:cubicBezTo>
                      <a:cubicBezTo>
                        <a:pt x="358068" y="569442"/>
                        <a:pt x="353104" y="565149"/>
                        <a:pt x="350153" y="561258"/>
                      </a:cubicBezTo>
                      <a:close/>
                      <a:moveTo>
                        <a:pt x="287206" y="507649"/>
                      </a:moveTo>
                      <a:cubicBezTo>
                        <a:pt x="299226" y="561742"/>
                        <a:pt x="284201" y="574621"/>
                        <a:pt x="274326" y="617123"/>
                      </a:cubicBezTo>
                      <a:cubicBezTo>
                        <a:pt x="272445" y="626330"/>
                        <a:pt x="270907" y="639718"/>
                        <a:pt x="269556" y="655910"/>
                      </a:cubicBezTo>
                      <a:cubicBezTo>
                        <a:pt x="284442" y="632717"/>
                        <a:pt x="299146" y="601494"/>
                        <a:pt x="316184" y="596515"/>
                      </a:cubicBezTo>
                      <a:cubicBezTo>
                        <a:pt x="314038" y="589217"/>
                        <a:pt x="305451" y="583528"/>
                        <a:pt x="306524" y="574621"/>
                      </a:cubicBezTo>
                      <a:cubicBezTo>
                        <a:pt x="307147" y="563679"/>
                        <a:pt x="314405" y="554950"/>
                        <a:pt x="319949" y="545622"/>
                      </a:cubicBezTo>
                      <a:cubicBezTo>
                        <a:pt x="307786" y="539695"/>
                        <a:pt x="298568" y="525281"/>
                        <a:pt x="287206" y="507649"/>
                      </a:cubicBezTo>
                      <a:close/>
                      <a:moveTo>
                        <a:pt x="264023" y="488330"/>
                      </a:moveTo>
                      <a:cubicBezTo>
                        <a:pt x="251143" y="497345"/>
                        <a:pt x="249856" y="517952"/>
                        <a:pt x="240841" y="523104"/>
                      </a:cubicBezTo>
                      <a:cubicBezTo>
                        <a:pt x="177304" y="542852"/>
                        <a:pt x="103463" y="578055"/>
                        <a:pt x="46365" y="613259"/>
                      </a:cubicBezTo>
                      <a:cubicBezTo>
                        <a:pt x="17601" y="630002"/>
                        <a:pt x="12021" y="649320"/>
                        <a:pt x="6440" y="682806"/>
                      </a:cubicBezTo>
                      <a:lnTo>
                        <a:pt x="0" y="793568"/>
                      </a:lnTo>
                      <a:cubicBezTo>
                        <a:pt x="60532" y="849807"/>
                        <a:pt x="154551" y="840362"/>
                        <a:pt x="230537" y="859252"/>
                      </a:cubicBezTo>
                      <a:cubicBezTo>
                        <a:pt x="242128" y="755359"/>
                        <a:pt x="233113" y="597374"/>
                        <a:pt x="265311" y="542422"/>
                      </a:cubicBezTo>
                      <a:close/>
                      <a:moveTo>
                        <a:pt x="473953" y="438101"/>
                      </a:moveTo>
                      <a:cubicBezTo>
                        <a:pt x="449999" y="476765"/>
                        <a:pt x="395188" y="525303"/>
                        <a:pt x="351750" y="542487"/>
                      </a:cubicBezTo>
                      <a:cubicBezTo>
                        <a:pt x="364570" y="553524"/>
                        <a:pt x="369815" y="566569"/>
                        <a:pt x="371564" y="577519"/>
                      </a:cubicBezTo>
                      <a:cubicBezTo>
                        <a:pt x="371510" y="588305"/>
                        <a:pt x="363407" y="591042"/>
                        <a:pt x="359329" y="597803"/>
                      </a:cubicBezTo>
                      <a:cubicBezTo>
                        <a:pt x="364928" y="652187"/>
                        <a:pt x="355161" y="701683"/>
                        <a:pt x="373271" y="759858"/>
                      </a:cubicBezTo>
                      <a:cubicBezTo>
                        <a:pt x="382583" y="726860"/>
                        <a:pt x="394118" y="694072"/>
                        <a:pt x="406981" y="659624"/>
                      </a:cubicBezTo>
                      <a:cubicBezTo>
                        <a:pt x="434458" y="598661"/>
                        <a:pt x="476100" y="510653"/>
                        <a:pt x="473953" y="438101"/>
                      </a:cubicBezTo>
                      <a:close/>
                      <a:moveTo>
                        <a:pt x="444331" y="425221"/>
                      </a:moveTo>
                      <a:cubicBezTo>
                        <a:pt x="417365" y="457420"/>
                        <a:pt x="365446" y="490423"/>
                        <a:pt x="342908" y="490423"/>
                      </a:cubicBezTo>
                      <a:cubicBezTo>
                        <a:pt x="312722" y="489752"/>
                        <a:pt x="309100" y="473787"/>
                        <a:pt x="292196" y="465469"/>
                      </a:cubicBezTo>
                      <a:cubicBezTo>
                        <a:pt x="308026" y="468152"/>
                        <a:pt x="323455" y="474056"/>
                        <a:pt x="339687" y="473519"/>
                      </a:cubicBezTo>
                      <a:cubicBezTo>
                        <a:pt x="376180" y="473116"/>
                        <a:pt x="416695" y="446955"/>
                        <a:pt x="444331" y="425221"/>
                      </a:cubicBezTo>
                      <a:close/>
                      <a:moveTo>
                        <a:pt x="488121" y="409767"/>
                      </a:moveTo>
                      <a:cubicBezTo>
                        <a:pt x="533198" y="465576"/>
                        <a:pt x="410846" y="692681"/>
                        <a:pt x="376072" y="855388"/>
                      </a:cubicBezTo>
                      <a:cubicBezTo>
                        <a:pt x="489409" y="838216"/>
                        <a:pt x="600169" y="850665"/>
                        <a:pt x="716082" y="803871"/>
                      </a:cubicBezTo>
                      <a:cubicBezTo>
                        <a:pt x="761588" y="800437"/>
                        <a:pt x="808382" y="816321"/>
                        <a:pt x="852601" y="793568"/>
                      </a:cubicBezTo>
                      <a:cubicBezTo>
                        <a:pt x="845303" y="743338"/>
                        <a:pt x="867627" y="646745"/>
                        <a:pt x="772750" y="588788"/>
                      </a:cubicBezTo>
                      <a:cubicBezTo>
                        <a:pt x="729391" y="552726"/>
                        <a:pt x="648681" y="519241"/>
                        <a:pt x="565395" y="492193"/>
                      </a:cubicBezTo>
                      <a:cubicBezTo>
                        <a:pt x="534486" y="468582"/>
                        <a:pt x="515167" y="433379"/>
                        <a:pt x="488121" y="409767"/>
                      </a:cubicBezTo>
                      <a:close/>
                      <a:moveTo>
                        <a:pt x="314467" y="207"/>
                      </a:moveTo>
                      <a:cubicBezTo>
                        <a:pt x="302302" y="922"/>
                        <a:pt x="297652" y="4142"/>
                        <a:pt x="285488" y="8794"/>
                      </a:cubicBezTo>
                      <a:cubicBezTo>
                        <a:pt x="273325" y="13444"/>
                        <a:pt x="253826" y="20241"/>
                        <a:pt x="241485" y="28112"/>
                      </a:cubicBezTo>
                      <a:cubicBezTo>
                        <a:pt x="229142" y="35983"/>
                        <a:pt x="220377" y="43853"/>
                        <a:pt x="211433" y="56017"/>
                      </a:cubicBezTo>
                      <a:cubicBezTo>
                        <a:pt x="202489" y="68180"/>
                        <a:pt x="193724" y="87320"/>
                        <a:pt x="187821" y="101095"/>
                      </a:cubicBezTo>
                      <a:cubicBezTo>
                        <a:pt x="181919" y="114868"/>
                        <a:pt x="176194" y="121665"/>
                        <a:pt x="176015" y="138658"/>
                      </a:cubicBezTo>
                      <a:cubicBezTo>
                        <a:pt x="175837" y="155652"/>
                        <a:pt x="182813" y="191249"/>
                        <a:pt x="186748" y="203055"/>
                      </a:cubicBezTo>
                      <a:lnTo>
                        <a:pt x="187520" y="204007"/>
                      </a:lnTo>
                      <a:lnTo>
                        <a:pt x="191027" y="223887"/>
                      </a:lnTo>
                      <a:cubicBezTo>
                        <a:pt x="185407" y="222374"/>
                        <a:pt x="182724" y="232570"/>
                        <a:pt x="184333" y="241693"/>
                      </a:cubicBezTo>
                      <a:cubicBezTo>
                        <a:pt x="185943" y="250815"/>
                        <a:pt x="196139" y="265841"/>
                        <a:pt x="198822" y="277111"/>
                      </a:cubicBezTo>
                      <a:cubicBezTo>
                        <a:pt x="201505" y="288380"/>
                        <a:pt x="200298" y="299113"/>
                        <a:pt x="200432" y="309308"/>
                      </a:cubicBezTo>
                      <a:cubicBezTo>
                        <a:pt x="200566" y="319505"/>
                        <a:pt x="198285" y="331579"/>
                        <a:pt x="199627" y="338286"/>
                      </a:cubicBezTo>
                      <a:cubicBezTo>
                        <a:pt x="200969" y="344995"/>
                        <a:pt x="205128" y="346739"/>
                        <a:pt x="208482" y="349556"/>
                      </a:cubicBezTo>
                      <a:cubicBezTo>
                        <a:pt x="211836" y="352373"/>
                        <a:pt x="218275" y="343385"/>
                        <a:pt x="219751" y="355191"/>
                      </a:cubicBezTo>
                      <a:cubicBezTo>
                        <a:pt x="221227" y="366997"/>
                        <a:pt x="229008" y="395036"/>
                        <a:pt x="236655" y="410733"/>
                      </a:cubicBezTo>
                      <a:cubicBezTo>
                        <a:pt x="244301" y="426429"/>
                        <a:pt x="259999" y="439845"/>
                        <a:pt x="265633" y="449370"/>
                      </a:cubicBezTo>
                      <a:cubicBezTo>
                        <a:pt x="271268" y="458895"/>
                        <a:pt x="266438" y="460372"/>
                        <a:pt x="270463" y="467884"/>
                      </a:cubicBezTo>
                      <a:cubicBezTo>
                        <a:pt x="274487" y="475397"/>
                        <a:pt x="281330" y="484118"/>
                        <a:pt x="289781" y="494447"/>
                      </a:cubicBezTo>
                      <a:cubicBezTo>
                        <a:pt x="298233" y="504778"/>
                        <a:pt x="311246" y="524097"/>
                        <a:pt x="321175" y="529866"/>
                      </a:cubicBezTo>
                      <a:cubicBezTo>
                        <a:pt x="331102" y="535634"/>
                        <a:pt x="333383" y="536305"/>
                        <a:pt x="349348" y="529061"/>
                      </a:cubicBezTo>
                      <a:cubicBezTo>
                        <a:pt x="365312" y="521816"/>
                        <a:pt x="399657" y="499680"/>
                        <a:pt x="416963" y="486398"/>
                      </a:cubicBezTo>
                      <a:cubicBezTo>
                        <a:pt x="434270" y="473116"/>
                        <a:pt x="444331" y="459298"/>
                        <a:pt x="453186" y="449370"/>
                      </a:cubicBezTo>
                      <a:cubicBezTo>
                        <a:pt x="462041" y="439443"/>
                        <a:pt x="466601" y="434746"/>
                        <a:pt x="470089" y="426831"/>
                      </a:cubicBezTo>
                      <a:cubicBezTo>
                        <a:pt x="473577" y="418917"/>
                        <a:pt x="471968" y="409526"/>
                        <a:pt x="474115" y="401878"/>
                      </a:cubicBezTo>
                      <a:cubicBezTo>
                        <a:pt x="476261" y="394231"/>
                        <a:pt x="480688" y="390341"/>
                        <a:pt x="482969" y="380949"/>
                      </a:cubicBezTo>
                      <a:cubicBezTo>
                        <a:pt x="485249" y="371558"/>
                        <a:pt x="484847" y="352373"/>
                        <a:pt x="487799" y="345532"/>
                      </a:cubicBezTo>
                      <a:cubicBezTo>
                        <a:pt x="490750" y="338689"/>
                        <a:pt x="496788" y="343787"/>
                        <a:pt x="500678" y="339897"/>
                      </a:cubicBezTo>
                      <a:cubicBezTo>
                        <a:pt x="504569" y="336006"/>
                        <a:pt x="508996" y="331177"/>
                        <a:pt x="511142" y="322188"/>
                      </a:cubicBezTo>
                      <a:cubicBezTo>
                        <a:pt x="513289" y="313199"/>
                        <a:pt x="511947" y="299515"/>
                        <a:pt x="513557" y="285965"/>
                      </a:cubicBezTo>
                      <a:cubicBezTo>
                        <a:pt x="515167" y="272415"/>
                        <a:pt x="520131" y="252425"/>
                        <a:pt x="520801" y="240888"/>
                      </a:cubicBezTo>
                      <a:cubicBezTo>
                        <a:pt x="521473" y="229350"/>
                        <a:pt x="520131" y="222508"/>
                        <a:pt x="517582" y="216739"/>
                      </a:cubicBezTo>
                      <a:lnTo>
                        <a:pt x="505508" y="206274"/>
                      </a:lnTo>
                      <a:cubicBezTo>
                        <a:pt x="501482" y="205872"/>
                        <a:pt x="496788" y="209897"/>
                        <a:pt x="493433" y="214324"/>
                      </a:cubicBezTo>
                      <a:cubicBezTo>
                        <a:pt x="490893" y="217677"/>
                        <a:pt x="489661" y="229032"/>
                        <a:pt x="487525" y="232413"/>
                      </a:cubicBezTo>
                      <a:lnTo>
                        <a:pt x="486770" y="223363"/>
                      </a:lnTo>
                      <a:lnTo>
                        <a:pt x="488165" y="195462"/>
                      </a:lnTo>
                      <a:lnTo>
                        <a:pt x="490482" y="198762"/>
                      </a:lnTo>
                      <a:cubicBezTo>
                        <a:pt x="492986" y="200550"/>
                        <a:pt x="494238" y="195185"/>
                        <a:pt x="496921" y="194469"/>
                      </a:cubicBezTo>
                      <a:cubicBezTo>
                        <a:pt x="499604" y="193754"/>
                        <a:pt x="503002" y="193217"/>
                        <a:pt x="506581" y="194469"/>
                      </a:cubicBezTo>
                      <a:cubicBezTo>
                        <a:pt x="510158" y="195721"/>
                        <a:pt x="516419" y="202876"/>
                        <a:pt x="518386" y="201981"/>
                      </a:cubicBezTo>
                      <a:cubicBezTo>
                        <a:pt x="519370" y="201534"/>
                        <a:pt x="519370" y="200774"/>
                        <a:pt x="519124" y="198896"/>
                      </a:cubicBezTo>
                      <a:lnTo>
                        <a:pt x="518386" y="189102"/>
                      </a:lnTo>
                      <a:cubicBezTo>
                        <a:pt x="518391" y="189053"/>
                        <a:pt x="521603" y="159753"/>
                        <a:pt x="518386" y="142952"/>
                      </a:cubicBezTo>
                      <a:cubicBezTo>
                        <a:pt x="515167" y="126137"/>
                        <a:pt x="506760" y="103778"/>
                        <a:pt x="499068" y="88215"/>
                      </a:cubicBezTo>
                      <a:cubicBezTo>
                        <a:pt x="491376" y="72652"/>
                        <a:pt x="479213" y="57627"/>
                        <a:pt x="472236" y="49577"/>
                      </a:cubicBezTo>
                      <a:cubicBezTo>
                        <a:pt x="465260" y="41528"/>
                        <a:pt x="466154" y="44211"/>
                        <a:pt x="457210" y="39918"/>
                      </a:cubicBezTo>
                      <a:cubicBezTo>
                        <a:pt x="448266" y="35625"/>
                        <a:pt x="435030" y="29722"/>
                        <a:pt x="418572" y="23818"/>
                      </a:cubicBezTo>
                      <a:cubicBezTo>
                        <a:pt x="402117" y="17916"/>
                        <a:pt x="375821" y="8435"/>
                        <a:pt x="358470" y="4500"/>
                      </a:cubicBezTo>
                      <a:cubicBezTo>
                        <a:pt x="341118" y="564"/>
                        <a:pt x="326630" y="-509"/>
                        <a:pt x="314467" y="20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4" rIns="68586" bIns="34294" anchor="ctr"/>
                <a:lstStyle/>
                <a:p>
                  <a:pPr algn="ctr" defTabSz="685800" eaLnBrk="1" fontAlgn="auto" hangingPunct="1">
                    <a:defRPr/>
                  </a:pPr>
                  <a:endParaRPr lang="en-US" noProof="1">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grpSp>
        <p:grpSp>
          <p:nvGrpSpPr>
            <p:cNvPr id="13" name="组合 12">
              <a:extLst>
                <a:ext uri="{FF2B5EF4-FFF2-40B4-BE49-F238E27FC236}">
                  <a16:creationId xmlns:a16="http://schemas.microsoft.com/office/drawing/2014/main" id="{F8BFEEB1-11BB-4E83-B64F-A05024625B03}"/>
                </a:ext>
              </a:extLst>
            </p:cNvPr>
            <p:cNvGrpSpPr/>
            <p:nvPr/>
          </p:nvGrpSpPr>
          <p:grpSpPr>
            <a:xfrm>
              <a:off x="3940175" y="5718175"/>
              <a:ext cx="2600038" cy="552450"/>
              <a:chOff x="6731635" y="4933950"/>
              <a:chExt cx="2600038" cy="552450"/>
            </a:xfrm>
          </p:grpSpPr>
          <p:grpSp>
            <p:nvGrpSpPr>
              <p:cNvPr id="9" name="组合 8">
                <a:extLst>
                  <a:ext uri="{FF2B5EF4-FFF2-40B4-BE49-F238E27FC236}">
                    <a16:creationId xmlns:a16="http://schemas.microsoft.com/office/drawing/2014/main" id="{5416C245-2126-4FD0-963F-19E472DD7E03}"/>
                  </a:ext>
                </a:extLst>
              </p:cNvPr>
              <p:cNvGrpSpPr/>
              <p:nvPr/>
            </p:nvGrpSpPr>
            <p:grpSpPr>
              <a:xfrm>
                <a:off x="6731635" y="4933950"/>
                <a:ext cx="2600038" cy="552450"/>
                <a:chOff x="6731635" y="4933950"/>
                <a:chExt cx="2600038" cy="552450"/>
              </a:xfrm>
            </p:grpSpPr>
            <p:grpSp>
              <p:nvGrpSpPr>
                <p:cNvPr id="3" name="组合 2">
                  <a:extLst>
                    <a:ext uri="{FF2B5EF4-FFF2-40B4-BE49-F238E27FC236}">
                      <a16:creationId xmlns:a16="http://schemas.microsoft.com/office/drawing/2014/main" id="{99CAB439-48B1-4E05-85E0-323CFB0BDD55}"/>
                    </a:ext>
                  </a:extLst>
                </p:cNvPr>
                <p:cNvGrpSpPr/>
                <p:nvPr/>
              </p:nvGrpSpPr>
              <p:grpSpPr>
                <a:xfrm>
                  <a:off x="6731635" y="4933950"/>
                  <a:ext cx="2600038" cy="552450"/>
                  <a:chOff x="6731635" y="4933950"/>
                  <a:chExt cx="2600038" cy="552450"/>
                </a:xfrm>
              </p:grpSpPr>
              <p:sp>
                <p:nvSpPr>
                  <p:cNvPr id="13321" name="文本框 35"/>
                  <p:cNvSpPr txBox="1">
                    <a:spLocks noChangeArrowheads="1"/>
                  </p:cNvSpPr>
                  <p:nvPr/>
                </p:nvSpPr>
                <p:spPr bwMode="auto">
                  <a:xfrm>
                    <a:off x="7277744" y="5018405"/>
                    <a:ext cx="20539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r>
                      <a:rPr lang="zh-CN" altLang="en-US" sz="2000" b="1" dirty="0">
                        <a:solidFill>
                          <a:srgbClr val="2E75B6"/>
                        </a:solidFill>
                        <a:latin typeface="Times New Roman" panose="02020603050405020304" pitchFamily="18" charset="0"/>
                        <a:sym typeface="Times New Roman" panose="02020603050405020304" pitchFamily="18" charset="0"/>
                      </a:rPr>
                      <a:t>汇报人：周立</a:t>
                    </a:r>
                    <a:endParaRPr lang="zh-CN" altLang="en-US" sz="2000" dirty="0">
                      <a:solidFill>
                        <a:srgbClr val="203864"/>
                      </a:solidFill>
                      <a:latin typeface="Times New Roman" panose="02020603050405020304" pitchFamily="18" charset="0"/>
                      <a:sym typeface="Times New Roman" panose="02020603050405020304" pitchFamily="18" charset="0"/>
                    </a:endParaRPr>
                  </a:p>
                </p:txBody>
              </p:sp>
              <p:sp>
                <p:nvSpPr>
                  <p:cNvPr id="39" name="椭圆 38"/>
                  <p:cNvSpPr/>
                  <p:nvPr/>
                </p:nvSpPr>
                <p:spPr bwMode="auto">
                  <a:xfrm>
                    <a:off x="6731635" y="4933950"/>
                    <a:ext cx="552450" cy="5524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52" name="Rounded Rectangle 13"/>
                <p:cNvSpPr/>
                <p:nvPr/>
              </p:nvSpPr>
              <p:spPr bwMode="auto">
                <a:xfrm>
                  <a:off x="6892290" y="5177155"/>
                  <a:ext cx="209550" cy="140970"/>
                </a:xfrm>
                <a:custGeom>
                  <a:avLst/>
                  <a:gdLst/>
                  <a:ahLst/>
                  <a:cxnLst/>
                  <a:rect l="l" t="t" r="r" b="b"/>
                  <a:pathLst>
                    <a:path w="1375518" h="1241425">
                      <a:moveTo>
                        <a:pt x="880211" y="0"/>
                      </a:moveTo>
                      <a:lnTo>
                        <a:pt x="1125002" y="0"/>
                      </a:lnTo>
                      <a:cubicBezTo>
                        <a:pt x="1202113" y="0"/>
                        <a:pt x="1271265" y="34077"/>
                        <a:pt x="1317403" y="88704"/>
                      </a:cubicBezTo>
                      <a:cubicBezTo>
                        <a:pt x="1244331" y="103169"/>
                        <a:pt x="1190628" y="168346"/>
                        <a:pt x="1190628" y="246066"/>
                      </a:cubicBezTo>
                      <a:lnTo>
                        <a:pt x="1190628" y="708029"/>
                      </a:lnTo>
                      <a:lnTo>
                        <a:pt x="929175" y="708029"/>
                      </a:lnTo>
                      <a:lnTo>
                        <a:pt x="803618" y="172438"/>
                      </a:lnTo>
                      <a:close/>
                      <a:moveTo>
                        <a:pt x="481554" y="0"/>
                      </a:moveTo>
                      <a:lnTo>
                        <a:pt x="726347" y="0"/>
                      </a:lnTo>
                      <a:lnTo>
                        <a:pt x="802940" y="172436"/>
                      </a:lnTo>
                      <a:lnTo>
                        <a:pt x="674361" y="720915"/>
                      </a:lnTo>
                      <a:cubicBezTo>
                        <a:pt x="614856" y="745801"/>
                        <a:pt x="573090" y="804586"/>
                        <a:pt x="573090" y="873128"/>
                      </a:cubicBezTo>
                      <a:cubicBezTo>
                        <a:pt x="573090" y="964310"/>
                        <a:pt x="647007" y="1038227"/>
                        <a:pt x="738189" y="1038227"/>
                      </a:cubicBezTo>
                      <a:lnTo>
                        <a:pt x="1375518" y="1038227"/>
                      </a:lnTo>
                      <a:cubicBezTo>
                        <a:pt x="1351252" y="1154299"/>
                        <a:pt x="1248302" y="1241425"/>
                        <a:pt x="1125002" y="1241425"/>
                      </a:cubicBezTo>
                      <a:lnTo>
                        <a:pt x="481554" y="1241425"/>
                      </a:lnTo>
                      <a:cubicBezTo>
                        <a:pt x="358254" y="1241425"/>
                        <a:pt x="255302" y="1154298"/>
                        <a:pt x="231037" y="1038224"/>
                      </a:cubicBezTo>
                      <a:lnTo>
                        <a:pt x="165099" y="1038224"/>
                      </a:lnTo>
                      <a:cubicBezTo>
                        <a:pt x="73917" y="1038224"/>
                        <a:pt x="0" y="964307"/>
                        <a:pt x="0" y="873125"/>
                      </a:cubicBezTo>
                      <a:cubicBezTo>
                        <a:pt x="0" y="781943"/>
                        <a:pt x="73917" y="708026"/>
                        <a:pt x="165099" y="708026"/>
                      </a:cubicBezTo>
                      <a:lnTo>
                        <a:pt x="225428" y="708026"/>
                      </a:lnTo>
                      <a:lnTo>
                        <a:pt x="225428" y="256126"/>
                      </a:lnTo>
                      <a:cubicBezTo>
                        <a:pt x="225428" y="114672"/>
                        <a:pt x="340100" y="0"/>
                        <a:pt x="481554"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685165" eaLnBrk="1" hangingPunct="1">
                    <a:defRPr/>
                  </a:pPr>
                  <a:endParaRPr lang="en-US" sz="1700" noProof="1">
                    <a:gradFill>
                      <a:gsLst>
                        <a:gs pos="0">
                          <a:srgbClr val="FFFFFF"/>
                        </a:gs>
                        <a:gs pos="100000">
                          <a:srgbClr val="FFFFFF"/>
                        </a:gs>
                      </a:gsLst>
                      <a:lin ang="5400000" scaled="0"/>
                    </a:gradFill>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53" name="Oval 57"/>
              <p:cNvSpPr/>
              <p:nvPr/>
            </p:nvSpPr>
            <p:spPr bwMode="auto">
              <a:xfrm>
                <a:off x="6952615" y="5070475"/>
                <a:ext cx="127000" cy="952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685165" eaLnBrk="1" hangingPunct="1">
                  <a:defRPr/>
                </a:pPr>
                <a:endParaRPr lang="en-US" sz="1700" noProof="1">
                  <a:gradFill>
                    <a:gsLst>
                      <a:gs pos="0">
                        <a:srgbClr val="FFFFFF"/>
                      </a:gs>
                      <a:gs pos="100000">
                        <a:srgbClr val="FFFFFF"/>
                      </a:gs>
                    </a:gsLst>
                    <a:lin ang="5400000" scaled="0"/>
                  </a:gra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4" name="Rounded Rectangle 14"/>
              <p:cNvSpPr/>
              <p:nvPr/>
            </p:nvSpPr>
            <p:spPr bwMode="auto">
              <a:xfrm>
                <a:off x="6985635" y="5191125"/>
                <a:ext cx="132080" cy="100330"/>
              </a:xfrm>
              <a:custGeom>
                <a:avLst/>
                <a:gdLst>
                  <a:gd name="connsiteX0" fmla="*/ 744540 w 869954"/>
                  <a:gd name="connsiteY0" fmla="*/ 0 h 874713"/>
                  <a:gd name="connsiteX1" fmla="*/ 869954 w 869954"/>
                  <a:gd name="connsiteY1" fmla="*/ 125414 h 874713"/>
                  <a:gd name="connsiteX2" fmla="*/ 869953 w 869954"/>
                  <a:gd name="connsiteY2" fmla="*/ 706437 h 874713"/>
                  <a:gd name="connsiteX3" fmla="*/ 869952 w 869954"/>
                  <a:gd name="connsiteY3" fmla="*/ 749299 h 874713"/>
                  <a:gd name="connsiteX4" fmla="*/ 744538 w 869954"/>
                  <a:gd name="connsiteY4" fmla="*/ 874713 h 874713"/>
                  <a:gd name="connsiteX5" fmla="*/ 125414 w 869954"/>
                  <a:gd name="connsiteY5" fmla="*/ 874712 h 874713"/>
                  <a:gd name="connsiteX6" fmla="*/ 0 w 869954"/>
                  <a:gd name="connsiteY6" fmla="*/ 749298 h 874713"/>
                  <a:gd name="connsiteX7" fmla="*/ 1 w 869954"/>
                  <a:gd name="connsiteY7" fmla="*/ 749299 h 874713"/>
                  <a:gd name="connsiteX8" fmla="*/ 125415 w 869954"/>
                  <a:gd name="connsiteY8" fmla="*/ 623885 h 874713"/>
                  <a:gd name="connsiteX9" fmla="*/ 619126 w 869954"/>
                  <a:gd name="connsiteY9" fmla="*/ 623885 h 874713"/>
                  <a:gd name="connsiteX10" fmla="*/ 619126 w 869954"/>
                  <a:gd name="connsiteY10" fmla="*/ 125414 h 874713"/>
                  <a:gd name="connsiteX11" fmla="*/ 744540 w 869954"/>
                  <a:gd name="connsiteY11" fmla="*/ 0 h 87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9954" h="874713">
                    <a:moveTo>
                      <a:pt x="744540" y="0"/>
                    </a:moveTo>
                    <a:cubicBezTo>
                      <a:pt x="813804" y="0"/>
                      <a:pt x="869954" y="56150"/>
                      <a:pt x="869954" y="125414"/>
                    </a:cubicBezTo>
                    <a:cubicBezTo>
                      <a:pt x="869954" y="319088"/>
                      <a:pt x="869953" y="512763"/>
                      <a:pt x="869953" y="706437"/>
                    </a:cubicBezTo>
                    <a:cubicBezTo>
                      <a:pt x="869953" y="720724"/>
                      <a:pt x="869952" y="735012"/>
                      <a:pt x="869952" y="749299"/>
                    </a:cubicBezTo>
                    <a:cubicBezTo>
                      <a:pt x="869952" y="818563"/>
                      <a:pt x="813802" y="874713"/>
                      <a:pt x="744538" y="874713"/>
                    </a:cubicBezTo>
                    <a:lnTo>
                      <a:pt x="125414" y="874712"/>
                    </a:lnTo>
                    <a:cubicBezTo>
                      <a:pt x="56150" y="874712"/>
                      <a:pt x="0" y="818562"/>
                      <a:pt x="0" y="749298"/>
                    </a:cubicBezTo>
                    <a:lnTo>
                      <a:pt x="1" y="749299"/>
                    </a:lnTo>
                    <a:cubicBezTo>
                      <a:pt x="1" y="680035"/>
                      <a:pt x="56151" y="623885"/>
                      <a:pt x="125415" y="623885"/>
                    </a:cubicBezTo>
                    <a:lnTo>
                      <a:pt x="619126" y="623885"/>
                    </a:lnTo>
                    <a:lnTo>
                      <a:pt x="619126" y="125414"/>
                    </a:lnTo>
                    <a:cubicBezTo>
                      <a:pt x="619126" y="56150"/>
                      <a:pt x="675276" y="0"/>
                      <a:pt x="744540"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685165" eaLnBrk="1" hangingPunct="1">
                  <a:defRPr/>
                </a:pPr>
                <a:endParaRPr lang="en-US" sz="1700" noProof="1">
                  <a:gradFill>
                    <a:gsLst>
                      <a:gs pos="0">
                        <a:srgbClr val="FFFFFF"/>
                      </a:gs>
                      <a:gs pos="100000">
                        <a:srgbClr val="FFFFFF"/>
                      </a:gs>
                    </a:gsLst>
                    <a:lin ang="5400000" scaled="0"/>
                  </a:gradFill>
                  <a:latin typeface="Times New Roman" panose="02020603050405020304" pitchFamily="18" charset="0"/>
                  <a:ea typeface="微软雅黑" panose="020B0503020204020204" pitchFamily="34" charset="-122"/>
                  <a:sym typeface="Times New Roman" panose="02020603050405020304" pitchFamily="18" charset="0"/>
                </a:endParaRPr>
              </a:p>
            </p:txBody>
          </p:sp>
        </p:grpSp>
      </p:grpSp>
      <p:pic>
        <p:nvPicPr>
          <p:cNvPr id="13327" name="Picture 6" descr="南邮logo"/>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463" y="138113"/>
            <a:ext cx="3776662"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接连接符 9"/>
          <p:cNvCxnSpPr/>
          <p:nvPr/>
        </p:nvCxnSpPr>
        <p:spPr>
          <a:xfrm>
            <a:off x="2412767" y="4876216"/>
            <a:ext cx="7045054" cy="0"/>
          </a:xfrm>
          <a:prstGeom prst="line">
            <a:avLst/>
          </a:prstGeom>
          <a:noFill/>
          <a:ln w="44450" cap="flat" cmpd="sng" algn="ctr">
            <a:solidFill>
              <a:srgbClr val="0070C0"/>
            </a:solidFill>
            <a:prstDash val="solid"/>
          </a:ln>
          <a:effectLst/>
        </p:spPr>
      </p:cxnSp>
      <p:sp>
        <p:nvSpPr>
          <p:cNvPr id="4" name="文本框 3">
            <a:extLst>
              <a:ext uri="{FF2B5EF4-FFF2-40B4-BE49-F238E27FC236}">
                <a16:creationId xmlns:a16="http://schemas.microsoft.com/office/drawing/2014/main" id="{2E7B6C19-512B-4751-1958-628DF10BC1D5}"/>
              </a:ext>
            </a:extLst>
          </p:cNvPr>
          <p:cNvSpPr txBox="1"/>
          <p:nvPr/>
        </p:nvSpPr>
        <p:spPr>
          <a:xfrm>
            <a:off x="1193265" y="6354899"/>
            <a:ext cx="9662996" cy="523220"/>
          </a:xfrm>
          <a:prstGeom prst="rect">
            <a:avLst/>
          </a:prstGeom>
          <a:noFill/>
        </p:spPr>
        <p:txBody>
          <a:bodyPr wrap="square" rtlCol="0">
            <a:spAutoFit/>
          </a:bodyPr>
          <a:lstStyle/>
          <a:p>
            <a:pPr algn="ctr"/>
            <a:r>
              <a:rPr lang="en-US" altLang="zh-CN" sz="1400" dirty="0" err="1">
                <a:latin typeface="Times New Roman" panose="02020603050405020304" pitchFamily="18" charset="0"/>
                <a:cs typeface="Times New Roman" panose="02020603050405020304" pitchFamily="18" charset="0"/>
              </a:rPr>
              <a:t>Yagemann</a:t>
            </a:r>
            <a:r>
              <a:rPr lang="en-US" altLang="zh-CN" sz="1400" dirty="0">
                <a:latin typeface="Times New Roman" panose="02020603050405020304" pitchFamily="18" charset="0"/>
                <a:cs typeface="Times New Roman" panose="02020603050405020304" pitchFamily="18" charset="0"/>
              </a:rPr>
              <a:t> C, Noureddine M A, Hassan W U, et al. Validating the integrity of audit logs against execution repartitioning attacks[C]</a:t>
            </a:r>
          </a:p>
          <a:p>
            <a:pPr algn="ctr"/>
            <a:r>
              <a:rPr lang="en-US" altLang="zh-CN" sz="1400" dirty="0">
                <a:latin typeface="Times New Roman" panose="02020603050405020304" pitchFamily="18" charset="0"/>
                <a:cs typeface="Times New Roman" panose="02020603050405020304" pitchFamily="18" charset="0"/>
              </a:rPr>
              <a:t>//Proceedings of the 2021 ACM SIGSAC Conference on Computer and Communications Security. 2021: 3337-3351.</a:t>
            </a:r>
            <a:endParaRPr lang="zh-CN" alt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3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5" name="Rectangle 54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70" name="Rectangle 58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grpSp>
        <p:nvGrpSpPr>
          <p:cNvPr id="4" name="组合 3"/>
          <p:cNvGrpSpPr/>
          <p:nvPr/>
        </p:nvGrpSpPr>
        <p:grpSpPr>
          <a:xfrm>
            <a:off x="635" y="193675"/>
            <a:ext cx="12174855" cy="654050"/>
            <a:chOff x="1" y="305"/>
            <a:chExt cx="19173" cy="1030"/>
          </a:xfrm>
        </p:grpSpPr>
        <p:grpSp>
          <p:nvGrpSpPr>
            <p:cNvPr id="6" name="组合 13"/>
            <p:cNvGrpSpPr/>
            <p:nvPr/>
          </p:nvGrpSpPr>
          <p:grpSpPr bwMode="auto">
            <a:xfrm>
              <a:off x="1" y="323"/>
              <a:ext cx="9444" cy="921"/>
              <a:chOff x="12700" y="1011390"/>
              <a:chExt cx="5996073" cy="584147"/>
            </a:xfrm>
          </p:grpSpPr>
          <p:sp>
            <p:nvSpPr>
              <p:cNvPr id="7" name="矩形 2"/>
              <p:cNvSpPr>
                <a:spLocks noChangeArrowheads="1"/>
              </p:cNvSpPr>
              <p:nvPr/>
            </p:nvSpPr>
            <p:spPr bwMode="auto">
              <a:xfrm>
                <a:off x="12700" y="1070266"/>
                <a:ext cx="406400" cy="523016"/>
              </a:xfrm>
              <a:prstGeom prst="rect">
                <a:avLst/>
              </a:prstGeom>
              <a:solidFill>
                <a:srgbClr val="FFB8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endParaRPr lang="zh-CN" altLang="zh-CN">
                  <a:solidFill>
                    <a:srgbClr val="FFFFFF"/>
                  </a:solidFill>
                  <a:latin typeface="Times New Roman" panose="02020603050405020304" pitchFamily="18" charset="0"/>
                  <a:sym typeface="Times New Roman" panose="02020603050405020304" pitchFamily="18" charset="0"/>
                </a:endParaRPr>
              </a:p>
            </p:txBody>
          </p:sp>
          <p:sp>
            <p:nvSpPr>
              <p:cNvPr id="8" name="文本框 1"/>
              <p:cNvSpPr>
                <a:spLocks noChangeArrowheads="1"/>
              </p:cNvSpPr>
              <p:nvPr/>
            </p:nvSpPr>
            <p:spPr bwMode="auto">
              <a:xfrm>
                <a:off x="387288" y="1011390"/>
                <a:ext cx="5621485" cy="58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系统模型设计</a:t>
                </a:r>
                <a:r>
                  <a:rPr lang="en-US" altLang="zh-CN"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-MARSARA</a:t>
                </a:r>
                <a:endPar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pic>
          <p:nvPicPr>
            <p:cNvPr id="10" name="图片 9"/>
            <p:cNvPicPr>
              <a:picLocks noChangeAspect="1"/>
            </p:cNvPicPr>
            <p:nvPr/>
          </p:nvPicPr>
          <p:blipFill>
            <a:blip r:embed="rId3"/>
            <a:stretch>
              <a:fillRect/>
            </a:stretch>
          </p:blipFill>
          <p:spPr>
            <a:xfrm>
              <a:off x="17969" y="305"/>
              <a:ext cx="1030" cy="1030"/>
            </a:xfrm>
            <a:prstGeom prst="rect">
              <a:avLst/>
            </a:prstGeom>
          </p:spPr>
        </p:pic>
        <p:cxnSp>
          <p:nvCxnSpPr>
            <p:cNvPr id="11" name="直接连接符 10"/>
            <p:cNvCxnSpPr/>
            <p:nvPr/>
          </p:nvCxnSpPr>
          <p:spPr>
            <a:xfrm>
              <a:off x="1" y="1335"/>
              <a:ext cx="19173"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2" name="灯片编号占位符 11">
            <a:extLst>
              <a:ext uri="{FF2B5EF4-FFF2-40B4-BE49-F238E27FC236}">
                <a16:creationId xmlns:a16="http://schemas.microsoft.com/office/drawing/2014/main" id="{B4DE9F6B-213E-70F8-6201-713BD657845D}"/>
              </a:ext>
            </a:extLst>
          </p:cNvPr>
          <p:cNvSpPr>
            <a:spLocks noGrp="1"/>
          </p:cNvSpPr>
          <p:nvPr>
            <p:ph type="sldNum" sz="quarter" idx="12"/>
          </p:nvPr>
        </p:nvSpPr>
        <p:spPr/>
        <p:txBody>
          <a:bodyPr/>
          <a:lstStyle/>
          <a:p>
            <a:pPr>
              <a:defRPr/>
            </a:pPr>
            <a:fld id="{9A33A7AC-52E2-4BD5-8DB8-32260C5F10D0}" type="slidenum">
              <a:rPr lang="zh-CN" altLang="en-US" smtClean="0"/>
              <a:t>10</a:t>
            </a:fld>
            <a:endParaRPr lang="zh-CN" altLang="en-US"/>
          </a:p>
        </p:txBody>
      </p:sp>
      <p:pic>
        <p:nvPicPr>
          <p:cNvPr id="13" name="图片 12">
            <a:extLst>
              <a:ext uri="{FF2B5EF4-FFF2-40B4-BE49-F238E27FC236}">
                <a16:creationId xmlns:a16="http://schemas.microsoft.com/office/drawing/2014/main" id="{0A23553F-DFB8-B6D2-244F-3CE09B72F662}"/>
              </a:ext>
            </a:extLst>
          </p:cNvPr>
          <p:cNvPicPr>
            <a:picLocks noChangeAspect="1"/>
          </p:cNvPicPr>
          <p:nvPr/>
        </p:nvPicPr>
        <p:blipFill>
          <a:blip r:embed="rId4"/>
          <a:stretch>
            <a:fillRect/>
          </a:stretch>
        </p:blipFill>
        <p:spPr>
          <a:xfrm>
            <a:off x="2148381" y="924238"/>
            <a:ext cx="7895238" cy="5009524"/>
          </a:xfrm>
          <a:prstGeom prst="rect">
            <a:avLst/>
          </a:prstGeom>
        </p:spPr>
      </p:pic>
    </p:spTree>
    <p:extLst>
      <p:ext uri="{BB962C8B-B14F-4D97-AF65-F5344CB8AC3E}">
        <p14:creationId xmlns:p14="http://schemas.microsoft.com/office/powerpoint/2010/main" val="161704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3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5" name="Rectangle 54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70" name="Rectangle 58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grpSp>
        <p:nvGrpSpPr>
          <p:cNvPr id="4" name="组合 3"/>
          <p:cNvGrpSpPr/>
          <p:nvPr/>
        </p:nvGrpSpPr>
        <p:grpSpPr>
          <a:xfrm>
            <a:off x="635" y="193675"/>
            <a:ext cx="12174855" cy="654050"/>
            <a:chOff x="1" y="305"/>
            <a:chExt cx="19173" cy="1030"/>
          </a:xfrm>
        </p:grpSpPr>
        <p:grpSp>
          <p:nvGrpSpPr>
            <p:cNvPr id="6" name="组合 13"/>
            <p:cNvGrpSpPr/>
            <p:nvPr/>
          </p:nvGrpSpPr>
          <p:grpSpPr bwMode="auto">
            <a:xfrm>
              <a:off x="1" y="323"/>
              <a:ext cx="14275" cy="921"/>
              <a:chOff x="12700" y="1011390"/>
              <a:chExt cx="9062799" cy="584147"/>
            </a:xfrm>
          </p:grpSpPr>
          <p:sp>
            <p:nvSpPr>
              <p:cNvPr id="7" name="矩形 2"/>
              <p:cNvSpPr>
                <a:spLocks noChangeArrowheads="1"/>
              </p:cNvSpPr>
              <p:nvPr/>
            </p:nvSpPr>
            <p:spPr bwMode="auto">
              <a:xfrm>
                <a:off x="12700" y="1070266"/>
                <a:ext cx="406400" cy="523016"/>
              </a:xfrm>
              <a:prstGeom prst="rect">
                <a:avLst/>
              </a:prstGeom>
              <a:solidFill>
                <a:srgbClr val="FFB8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endParaRPr lang="zh-CN" altLang="zh-CN">
                  <a:solidFill>
                    <a:srgbClr val="FFFFFF"/>
                  </a:solidFill>
                  <a:latin typeface="Times New Roman" panose="02020603050405020304" pitchFamily="18" charset="0"/>
                  <a:sym typeface="Times New Roman" panose="02020603050405020304" pitchFamily="18" charset="0"/>
                </a:endParaRPr>
              </a:p>
            </p:txBody>
          </p:sp>
          <p:sp>
            <p:nvSpPr>
              <p:cNvPr id="8" name="文本框 1"/>
              <p:cNvSpPr>
                <a:spLocks noChangeArrowheads="1"/>
              </p:cNvSpPr>
              <p:nvPr/>
            </p:nvSpPr>
            <p:spPr bwMode="auto">
              <a:xfrm>
                <a:off x="387288" y="1011390"/>
                <a:ext cx="8688211" cy="58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英特尔处理器跟踪（</a:t>
                </a:r>
                <a:r>
                  <a:rPr lang="en-US" altLang="zh-CN"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Processor Trace, PT</a:t>
                </a:r>
                <a:r>
                  <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a:t>
                </a:r>
              </a:p>
            </p:txBody>
          </p:sp>
        </p:grpSp>
        <p:pic>
          <p:nvPicPr>
            <p:cNvPr id="10" name="图片 9"/>
            <p:cNvPicPr>
              <a:picLocks noChangeAspect="1"/>
            </p:cNvPicPr>
            <p:nvPr/>
          </p:nvPicPr>
          <p:blipFill>
            <a:blip r:embed="rId3"/>
            <a:stretch>
              <a:fillRect/>
            </a:stretch>
          </p:blipFill>
          <p:spPr>
            <a:xfrm>
              <a:off x="17969" y="305"/>
              <a:ext cx="1030" cy="1030"/>
            </a:xfrm>
            <a:prstGeom prst="rect">
              <a:avLst/>
            </a:prstGeom>
          </p:spPr>
        </p:pic>
        <p:cxnSp>
          <p:nvCxnSpPr>
            <p:cNvPr id="11" name="直接连接符 10"/>
            <p:cNvCxnSpPr/>
            <p:nvPr/>
          </p:nvCxnSpPr>
          <p:spPr>
            <a:xfrm>
              <a:off x="1" y="1335"/>
              <a:ext cx="19173"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2" name="灯片编号占位符 11">
            <a:extLst>
              <a:ext uri="{FF2B5EF4-FFF2-40B4-BE49-F238E27FC236}">
                <a16:creationId xmlns:a16="http://schemas.microsoft.com/office/drawing/2014/main" id="{B4DE9F6B-213E-70F8-6201-713BD657845D}"/>
              </a:ext>
            </a:extLst>
          </p:cNvPr>
          <p:cNvSpPr>
            <a:spLocks noGrp="1"/>
          </p:cNvSpPr>
          <p:nvPr>
            <p:ph type="sldNum" sz="quarter" idx="12"/>
          </p:nvPr>
        </p:nvSpPr>
        <p:spPr/>
        <p:txBody>
          <a:bodyPr/>
          <a:lstStyle/>
          <a:p>
            <a:pPr>
              <a:defRPr/>
            </a:pPr>
            <a:fld id="{9A33A7AC-52E2-4BD5-8DB8-32260C5F10D0}" type="slidenum">
              <a:rPr lang="zh-CN" altLang="en-US" smtClean="0"/>
              <a:t>11</a:t>
            </a:fld>
            <a:endParaRPr lang="zh-CN" altLang="en-US"/>
          </a:p>
        </p:txBody>
      </p:sp>
      <p:pic>
        <p:nvPicPr>
          <p:cNvPr id="13" name="图片 12" descr="表格&#10;&#10;描述已自动生成">
            <a:extLst>
              <a:ext uri="{FF2B5EF4-FFF2-40B4-BE49-F238E27FC236}">
                <a16:creationId xmlns:a16="http://schemas.microsoft.com/office/drawing/2014/main" id="{392EDF27-48DD-E6EE-C69F-B4D94B2A73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9325" y="1504950"/>
            <a:ext cx="7753350" cy="3848100"/>
          </a:xfrm>
          <a:prstGeom prst="rect">
            <a:avLst/>
          </a:prstGeom>
        </p:spPr>
      </p:pic>
    </p:spTree>
    <p:extLst>
      <p:ext uri="{BB962C8B-B14F-4D97-AF65-F5344CB8AC3E}">
        <p14:creationId xmlns:p14="http://schemas.microsoft.com/office/powerpoint/2010/main" val="198472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3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5" name="Rectangle 54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70" name="Rectangle 58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grpSp>
        <p:nvGrpSpPr>
          <p:cNvPr id="4" name="组合 3"/>
          <p:cNvGrpSpPr/>
          <p:nvPr/>
        </p:nvGrpSpPr>
        <p:grpSpPr>
          <a:xfrm>
            <a:off x="635" y="193675"/>
            <a:ext cx="12174855" cy="654050"/>
            <a:chOff x="1" y="305"/>
            <a:chExt cx="19173" cy="1030"/>
          </a:xfrm>
        </p:grpSpPr>
        <p:grpSp>
          <p:nvGrpSpPr>
            <p:cNvPr id="6" name="组合 13"/>
            <p:cNvGrpSpPr/>
            <p:nvPr/>
          </p:nvGrpSpPr>
          <p:grpSpPr bwMode="auto">
            <a:xfrm>
              <a:off x="1" y="323"/>
              <a:ext cx="14275" cy="921"/>
              <a:chOff x="12700" y="1011390"/>
              <a:chExt cx="9062799" cy="584147"/>
            </a:xfrm>
          </p:grpSpPr>
          <p:sp>
            <p:nvSpPr>
              <p:cNvPr id="7" name="矩形 2"/>
              <p:cNvSpPr>
                <a:spLocks noChangeArrowheads="1"/>
              </p:cNvSpPr>
              <p:nvPr/>
            </p:nvSpPr>
            <p:spPr bwMode="auto">
              <a:xfrm>
                <a:off x="12700" y="1070266"/>
                <a:ext cx="406400" cy="523016"/>
              </a:xfrm>
              <a:prstGeom prst="rect">
                <a:avLst/>
              </a:prstGeom>
              <a:solidFill>
                <a:srgbClr val="FFB8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endParaRPr lang="zh-CN" altLang="zh-CN">
                  <a:solidFill>
                    <a:srgbClr val="FFFFFF"/>
                  </a:solidFill>
                  <a:latin typeface="Times New Roman" panose="02020603050405020304" pitchFamily="18" charset="0"/>
                  <a:sym typeface="Times New Roman" panose="02020603050405020304" pitchFamily="18" charset="0"/>
                </a:endParaRPr>
              </a:p>
            </p:txBody>
          </p:sp>
          <p:sp>
            <p:nvSpPr>
              <p:cNvPr id="8" name="文本框 1"/>
              <p:cNvSpPr>
                <a:spLocks noChangeArrowheads="1"/>
              </p:cNvSpPr>
              <p:nvPr/>
            </p:nvSpPr>
            <p:spPr bwMode="auto">
              <a:xfrm>
                <a:off x="387288" y="1011390"/>
                <a:ext cx="8688211" cy="58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英特尔处理器跟踪（</a:t>
                </a:r>
                <a:r>
                  <a:rPr lang="en-US" altLang="zh-CN"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Processor Trace, PT</a:t>
                </a:r>
                <a:r>
                  <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a:t>
                </a:r>
              </a:p>
            </p:txBody>
          </p:sp>
        </p:grpSp>
        <p:pic>
          <p:nvPicPr>
            <p:cNvPr id="10" name="图片 9"/>
            <p:cNvPicPr>
              <a:picLocks noChangeAspect="1"/>
            </p:cNvPicPr>
            <p:nvPr/>
          </p:nvPicPr>
          <p:blipFill>
            <a:blip r:embed="rId3"/>
            <a:stretch>
              <a:fillRect/>
            </a:stretch>
          </p:blipFill>
          <p:spPr>
            <a:xfrm>
              <a:off x="17969" y="305"/>
              <a:ext cx="1030" cy="1030"/>
            </a:xfrm>
            <a:prstGeom prst="rect">
              <a:avLst/>
            </a:prstGeom>
          </p:spPr>
        </p:pic>
        <p:cxnSp>
          <p:nvCxnSpPr>
            <p:cNvPr id="11" name="直接连接符 10"/>
            <p:cNvCxnSpPr/>
            <p:nvPr/>
          </p:nvCxnSpPr>
          <p:spPr>
            <a:xfrm>
              <a:off x="1" y="1335"/>
              <a:ext cx="19173"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2" name="灯片编号占位符 11">
            <a:extLst>
              <a:ext uri="{FF2B5EF4-FFF2-40B4-BE49-F238E27FC236}">
                <a16:creationId xmlns:a16="http://schemas.microsoft.com/office/drawing/2014/main" id="{B4DE9F6B-213E-70F8-6201-713BD657845D}"/>
              </a:ext>
            </a:extLst>
          </p:cNvPr>
          <p:cNvSpPr>
            <a:spLocks noGrp="1"/>
          </p:cNvSpPr>
          <p:nvPr>
            <p:ph type="sldNum" sz="quarter" idx="12"/>
          </p:nvPr>
        </p:nvSpPr>
        <p:spPr/>
        <p:txBody>
          <a:bodyPr/>
          <a:lstStyle/>
          <a:p>
            <a:pPr>
              <a:defRPr/>
            </a:pPr>
            <a:fld id="{9A33A7AC-52E2-4BD5-8DB8-32260C5F10D0}" type="slidenum">
              <a:rPr lang="zh-CN" altLang="en-US" smtClean="0"/>
              <a:t>12</a:t>
            </a:fld>
            <a:endParaRPr lang="zh-CN" altLang="en-US"/>
          </a:p>
        </p:txBody>
      </p:sp>
      <p:pic>
        <p:nvPicPr>
          <p:cNvPr id="13" name="图片 12" descr="图表&#10;&#10;描述已自动生成">
            <a:extLst>
              <a:ext uri="{FF2B5EF4-FFF2-40B4-BE49-F238E27FC236}">
                <a16:creationId xmlns:a16="http://schemas.microsoft.com/office/drawing/2014/main" id="{1636DADA-CC33-B246-E713-F6AC5AE83E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0175" y="1581150"/>
            <a:ext cx="9391650" cy="3695700"/>
          </a:xfrm>
          <a:prstGeom prst="rect">
            <a:avLst/>
          </a:prstGeom>
        </p:spPr>
      </p:pic>
    </p:spTree>
    <p:extLst>
      <p:ext uri="{BB962C8B-B14F-4D97-AF65-F5344CB8AC3E}">
        <p14:creationId xmlns:p14="http://schemas.microsoft.com/office/powerpoint/2010/main" val="1330538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3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5" name="Rectangle 54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70" name="Rectangle 58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grpSp>
        <p:nvGrpSpPr>
          <p:cNvPr id="4" name="组合 3"/>
          <p:cNvGrpSpPr/>
          <p:nvPr/>
        </p:nvGrpSpPr>
        <p:grpSpPr>
          <a:xfrm>
            <a:off x="635" y="193675"/>
            <a:ext cx="12174855" cy="654050"/>
            <a:chOff x="1" y="305"/>
            <a:chExt cx="19173" cy="1030"/>
          </a:xfrm>
        </p:grpSpPr>
        <p:grpSp>
          <p:nvGrpSpPr>
            <p:cNvPr id="6" name="组合 13"/>
            <p:cNvGrpSpPr/>
            <p:nvPr/>
          </p:nvGrpSpPr>
          <p:grpSpPr bwMode="auto">
            <a:xfrm>
              <a:off x="1" y="323"/>
              <a:ext cx="14275" cy="921"/>
              <a:chOff x="12700" y="1011390"/>
              <a:chExt cx="9062799" cy="584147"/>
            </a:xfrm>
          </p:grpSpPr>
          <p:sp>
            <p:nvSpPr>
              <p:cNvPr id="7" name="矩形 2"/>
              <p:cNvSpPr>
                <a:spLocks noChangeArrowheads="1"/>
              </p:cNvSpPr>
              <p:nvPr/>
            </p:nvSpPr>
            <p:spPr bwMode="auto">
              <a:xfrm>
                <a:off x="12700" y="1070266"/>
                <a:ext cx="406400" cy="523016"/>
              </a:xfrm>
              <a:prstGeom prst="rect">
                <a:avLst/>
              </a:prstGeom>
              <a:solidFill>
                <a:srgbClr val="FFB8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endParaRPr lang="zh-CN" altLang="zh-CN">
                  <a:solidFill>
                    <a:srgbClr val="FFFFFF"/>
                  </a:solidFill>
                  <a:latin typeface="Times New Roman" panose="02020603050405020304" pitchFamily="18" charset="0"/>
                  <a:sym typeface="Times New Roman" panose="02020603050405020304" pitchFamily="18" charset="0"/>
                </a:endParaRPr>
              </a:p>
            </p:txBody>
          </p:sp>
          <p:sp>
            <p:nvSpPr>
              <p:cNvPr id="8" name="文本框 1"/>
              <p:cNvSpPr>
                <a:spLocks noChangeArrowheads="1"/>
              </p:cNvSpPr>
              <p:nvPr/>
            </p:nvSpPr>
            <p:spPr bwMode="auto">
              <a:xfrm>
                <a:off x="387288" y="1011390"/>
                <a:ext cx="8688211" cy="58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英特尔处理器跟踪（</a:t>
                </a:r>
                <a:r>
                  <a:rPr lang="en-US" altLang="zh-CN"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Processor Trace, PT</a:t>
                </a:r>
                <a:r>
                  <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a:t>
                </a:r>
              </a:p>
            </p:txBody>
          </p:sp>
        </p:grpSp>
        <p:pic>
          <p:nvPicPr>
            <p:cNvPr id="10" name="图片 9"/>
            <p:cNvPicPr>
              <a:picLocks noChangeAspect="1"/>
            </p:cNvPicPr>
            <p:nvPr/>
          </p:nvPicPr>
          <p:blipFill>
            <a:blip r:embed="rId3"/>
            <a:stretch>
              <a:fillRect/>
            </a:stretch>
          </p:blipFill>
          <p:spPr>
            <a:xfrm>
              <a:off x="17969" y="305"/>
              <a:ext cx="1030" cy="1030"/>
            </a:xfrm>
            <a:prstGeom prst="rect">
              <a:avLst/>
            </a:prstGeom>
          </p:spPr>
        </p:pic>
        <p:cxnSp>
          <p:nvCxnSpPr>
            <p:cNvPr id="11" name="直接连接符 10"/>
            <p:cNvCxnSpPr/>
            <p:nvPr/>
          </p:nvCxnSpPr>
          <p:spPr>
            <a:xfrm>
              <a:off x="1" y="1335"/>
              <a:ext cx="19173"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2" name="灯片编号占位符 11">
            <a:extLst>
              <a:ext uri="{FF2B5EF4-FFF2-40B4-BE49-F238E27FC236}">
                <a16:creationId xmlns:a16="http://schemas.microsoft.com/office/drawing/2014/main" id="{B4DE9F6B-213E-70F8-6201-713BD657845D}"/>
              </a:ext>
            </a:extLst>
          </p:cNvPr>
          <p:cNvSpPr>
            <a:spLocks noGrp="1"/>
          </p:cNvSpPr>
          <p:nvPr>
            <p:ph type="sldNum" sz="quarter" idx="12"/>
          </p:nvPr>
        </p:nvSpPr>
        <p:spPr/>
        <p:txBody>
          <a:bodyPr/>
          <a:lstStyle/>
          <a:p>
            <a:pPr>
              <a:defRPr/>
            </a:pPr>
            <a:fld id="{9A33A7AC-52E2-4BD5-8DB8-32260C5F10D0}" type="slidenum">
              <a:rPr lang="zh-CN" altLang="en-US" smtClean="0"/>
              <a:t>13</a:t>
            </a:fld>
            <a:endParaRPr lang="zh-CN" altLang="en-US"/>
          </a:p>
        </p:txBody>
      </p:sp>
      <p:pic>
        <p:nvPicPr>
          <p:cNvPr id="13" name="图片 12">
            <a:extLst>
              <a:ext uri="{FF2B5EF4-FFF2-40B4-BE49-F238E27FC236}">
                <a16:creationId xmlns:a16="http://schemas.microsoft.com/office/drawing/2014/main" id="{1636DADA-CC33-B246-E713-F6AC5AE83EC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200081" y="1581150"/>
            <a:ext cx="7791837" cy="3695700"/>
          </a:xfrm>
          <a:prstGeom prst="rect">
            <a:avLst/>
          </a:prstGeom>
        </p:spPr>
      </p:pic>
    </p:spTree>
    <p:extLst>
      <p:ext uri="{BB962C8B-B14F-4D97-AF65-F5344CB8AC3E}">
        <p14:creationId xmlns:p14="http://schemas.microsoft.com/office/powerpoint/2010/main" val="1331244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3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5" name="Rectangle 54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70" name="Rectangle 58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grpSp>
        <p:nvGrpSpPr>
          <p:cNvPr id="4" name="组合 3"/>
          <p:cNvGrpSpPr/>
          <p:nvPr/>
        </p:nvGrpSpPr>
        <p:grpSpPr>
          <a:xfrm>
            <a:off x="635" y="193675"/>
            <a:ext cx="12174855" cy="654050"/>
            <a:chOff x="1" y="305"/>
            <a:chExt cx="19173" cy="1030"/>
          </a:xfrm>
        </p:grpSpPr>
        <p:grpSp>
          <p:nvGrpSpPr>
            <p:cNvPr id="6" name="组合 13"/>
            <p:cNvGrpSpPr/>
            <p:nvPr/>
          </p:nvGrpSpPr>
          <p:grpSpPr bwMode="auto">
            <a:xfrm>
              <a:off x="1" y="323"/>
              <a:ext cx="9444" cy="921"/>
              <a:chOff x="12700" y="1011390"/>
              <a:chExt cx="5996073" cy="584147"/>
            </a:xfrm>
          </p:grpSpPr>
          <p:sp>
            <p:nvSpPr>
              <p:cNvPr id="7" name="矩形 2"/>
              <p:cNvSpPr>
                <a:spLocks noChangeArrowheads="1"/>
              </p:cNvSpPr>
              <p:nvPr/>
            </p:nvSpPr>
            <p:spPr bwMode="auto">
              <a:xfrm>
                <a:off x="12700" y="1070266"/>
                <a:ext cx="406400" cy="523016"/>
              </a:xfrm>
              <a:prstGeom prst="rect">
                <a:avLst/>
              </a:prstGeom>
              <a:solidFill>
                <a:srgbClr val="FFB8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endParaRPr lang="zh-CN" altLang="zh-CN">
                  <a:solidFill>
                    <a:srgbClr val="FFFFFF"/>
                  </a:solidFill>
                  <a:latin typeface="Times New Roman" panose="02020603050405020304" pitchFamily="18" charset="0"/>
                  <a:sym typeface="Times New Roman" panose="02020603050405020304" pitchFamily="18" charset="0"/>
                </a:endParaRPr>
              </a:p>
            </p:txBody>
          </p:sp>
          <p:sp>
            <p:nvSpPr>
              <p:cNvPr id="8" name="文本框 1"/>
              <p:cNvSpPr>
                <a:spLocks noChangeArrowheads="1"/>
              </p:cNvSpPr>
              <p:nvPr/>
            </p:nvSpPr>
            <p:spPr bwMode="auto">
              <a:xfrm>
                <a:off x="387288" y="1011390"/>
                <a:ext cx="5621485" cy="58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系统模型设计</a:t>
                </a:r>
                <a:r>
                  <a:rPr lang="en-US" altLang="zh-CN"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-MARSARA</a:t>
                </a:r>
                <a:endPar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pic>
          <p:nvPicPr>
            <p:cNvPr id="10" name="图片 9"/>
            <p:cNvPicPr>
              <a:picLocks noChangeAspect="1"/>
            </p:cNvPicPr>
            <p:nvPr/>
          </p:nvPicPr>
          <p:blipFill>
            <a:blip r:embed="rId3"/>
            <a:stretch>
              <a:fillRect/>
            </a:stretch>
          </p:blipFill>
          <p:spPr>
            <a:xfrm>
              <a:off x="17969" y="305"/>
              <a:ext cx="1030" cy="1030"/>
            </a:xfrm>
            <a:prstGeom prst="rect">
              <a:avLst/>
            </a:prstGeom>
          </p:spPr>
        </p:pic>
        <p:cxnSp>
          <p:nvCxnSpPr>
            <p:cNvPr id="11" name="直接连接符 10"/>
            <p:cNvCxnSpPr/>
            <p:nvPr/>
          </p:nvCxnSpPr>
          <p:spPr>
            <a:xfrm>
              <a:off x="1" y="1335"/>
              <a:ext cx="19173"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2" name="灯片编号占位符 11">
            <a:extLst>
              <a:ext uri="{FF2B5EF4-FFF2-40B4-BE49-F238E27FC236}">
                <a16:creationId xmlns:a16="http://schemas.microsoft.com/office/drawing/2014/main" id="{B4DE9F6B-213E-70F8-6201-713BD657845D}"/>
              </a:ext>
            </a:extLst>
          </p:cNvPr>
          <p:cNvSpPr>
            <a:spLocks noGrp="1"/>
          </p:cNvSpPr>
          <p:nvPr>
            <p:ph type="sldNum" sz="quarter" idx="12"/>
          </p:nvPr>
        </p:nvSpPr>
        <p:spPr/>
        <p:txBody>
          <a:bodyPr/>
          <a:lstStyle/>
          <a:p>
            <a:pPr>
              <a:defRPr/>
            </a:pPr>
            <a:fld id="{9A33A7AC-52E2-4BD5-8DB8-32260C5F10D0}" type="slidenum">
              <a:rPr lang="zh-CN" altLang="en-US" smtClean="0"/>
              <a:t>14</a:t>
            </a:fld>
            <a:endParaRPr lang="zh-CN" altLang="en-US"/>
          </a:p>
        </p:txBody>
      </p:sp>
      <p:pic>
        <p:nvPicPr>
          <p:cNvPr id="13" name="图片 12">
            <a:extLst>
              <a:ext uri="{FF2B5EF4-FFF2-40B4-BE49-F238E27FC236}">
                <a16:creationId xmlns:a16="http://schemas.microsoft.com/office/drawing/2014/main" id="{0A23553F-DFB8-B6D2-244F-3CE09B72F662}"/>
              </a:ext>
            </a:extLst>
          </p:cNvPr>
          <p:cNvPicPr>
            <a:picLocks noChangeAspect="1"/>
          </p:cNvPicPr>
          <p:nvPr/>
        </p:nvPicPr>
        <p:blipFill>
          <a:blip r:embed="rId4"/>
          <a:stretch>
            <a:fillRect/>
          </a:stretch>
        </p:blipFill>
        <p:spPr>
          <a:xfrm>
            <a:off x="2148381" y="924238"/>
            <a:ext cx="7895238" cy="5009524"/>
          </a:xfrm>
          <a:prstGeom prst="rect">
            <a:avLst/>
          </a:prstGeom>
        </p:spPr>
      </p:pic>
    </p:spTree>
    <p:extLst>
      <p:ext uri="{BB962C8B-B14F-4D97-AF65-F5344CB8AC3E}">
        <p14:creationId xmlns:p14="http://schemas.microsoft.com/office/powerpoint/2010/main" val="2660918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3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5" name="Rectangle 54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70" name="Rectangle 58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grpSp>
        <p:nvGrpSpPr>
          <p:cNvPr id="4" name="组合 3"/>
          <p:cNvGrpSpPr/>
          <p:nvPr/>
        </p:nvGrpSpPr>
        <p:grpSpPr>
          <a:xfrm>
            <a:off x="635" y="193675"/>
            <a:ext cx="12174855" cy="654050"/>
            <a:chOff x="1" y="305"/>
            <a:chExt cx="19173" cy="1030"/>
          </a:xfrm>
        </p:grpSpPr>
        <p:grpSp>
          <p:nvGrpSpPr>
            <p:cNvPr id="6" name="组合 13"/>
            <p:cNvGrpSpPr/>
            <p:nvPr/>
          </p:nvGrpSpPr>
          <p:grpSpPr bwMode="auto">
            <a:xfrm>
              <a:off x="1" y="323"/>
              <a:ext cx="10141" cy="921"/>
              <a:chOff x="12700" y="1011390"/>
              <a:chExt cx="6438454" cy="584067"/>
            </a:xfrm>
          </p:grpSpPr>
          <p:sp>
            <p:nvSpPr>
              <p:cNvPr id="7" name="矩形 2"/>
              <p:cNvSpPr>
                <a:spLocks noChangeArrowheads="1"/>
              </p:cNvSpPr>
              <p:nvPr/>
            </p:nvSpPr>
            <p:spPr bwMode="auto">
              <a:xfrm>
                <a:off x="12700" y="1070266"/>
                <a:ext cx="406400" cy="523016"/>
              </a:xfrm>
              <a:prstGeom prst="rect">
                <a:avLst/>
              </a:prstGeom>
              <a:solidFill>
                <a:srgbClr val="FFB8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endParaRPr lang="zh-CN" altLang="zh-CN">
                  <a:solidFill>
                    <a:srgbClr val="FFFFFF"/>
                  </a:solidFill>
                  <a:latin typeface="Times New Roman" panose="02020603050405020304" pitchFamily="18" charset="0"/>
                  <a:sym typeface="Times New Roman" panose="02020603050405020304" pitchFamily="18" charset="0"/>
                </a:endParaRPr>
              </a:p>
            </p:txBody>
          </p:sp>
          <p:sp>
            <p:nvSpPr>
              <p:cNvPr id="8" name="文本框 1"/>
              <p:cNvSpPr>
                <a:spLocks noChangeArrowheads="1"/>
              </p:cNvSpPr>
              <p:nvPr/>
            </p:nvSpPr>
            <p:spPr bwMode="auto">
              <a:xfrm>
                <a:off x="387288" y="1011390"/>
                <a:ext cx="6063866" cy="58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MARSARA </a:t>
                </a:r>
                <a:r>
                  <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的跟踪验证算法</a:t>
                </a:r>
              </a:p>
            </p:txBody>
          </p:sp>
        </p:grpSp>
        <p:pic>
          <p:nvPicPr>
            <p:cNvPr id="10" name="图片 9"/>
            <p:cNvPicPr>
              <a:picLocks noChangeAspect="1"/>
            </p:cNvPicPr>
            <p:nvPr/>
          </p:nvPicPr>
          <p:blipFill>
            <a:blip r:embed="rId3"/>
            <a:stretch>
              <a:fillRect/>
            </a:stretch>
          </p:blipFill>
          <p:spPr>
            <a:xfrm>
              <a:off x="17969" y="305"/>
              <a:ext cx="1030" cy="1030"/>
            </a:xfrm>
            <a:prstGeom prst="rect">
              <a:avLst/>
            </a:prstGeom>
          </p:spPr>
        </p:pic>
        <p:cxnSp>
          <p:nvCxnSpPr>
            <p:cNvPr id="11" name="直接连接符 10"/>
            <p:cNvCxnSpPr/>
            <p:nvPr/>
          </p:nvCxnSpPr>
          <p:spPr>
            <a:xfrm>
              <a:off x="1" y="1335"/>
              <a:ext cx="19173"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2" name="灯片编号占位符 11">
            <a:extLst>
              <a:ext uri="{FF2B5EF4-FFF2-40B4-BE49-F238E27FC236}">
                <a16:creationId xmlns:a16="http://schemas.microsoft.com/office/drawing/2014/main" id="{B4DE9F6B-213E-70F8-6201-713BD657845D}"/>
              </a:ext>
            </a:extLst>
          </p:cNvPr>
          <p:cNvSpPr>
            <a:spLocks noGrp="1"/>
          </p:cNvSpPr>
          <p:nvPr>
            <p:ph type="sldNum" sz="quarter" idx="12"/>
          </p:nvPr>
        </p:nvSpPr>
        <p:spPr/>
        <p:txBody>
          <a:bodyPr/>
          <a:lstStyle/>
          <a:p>
            <a:pPr>
              <a:defRPr/>
            </a:pPr>
            <a:fld id="{9A33A7AC-52E2-4BD5-8DB8-32260C5F10D0}" type="slidenum">
              <a:rPr lang="zh-CN" altLang="en-US" smtClean="0"/>
              <a:t>15</a:t>
            </a:fld>
            <a:endParaRPr lang="zh-CN" altLang="en-US"/>
          </a:p>
        </p:txBody>
      </p:sp>
      <p:sp>
        <p:nvSpPr>
          <p:cNvPr id="9" name="文本框 8">
            <a:extLst>
              <a:ext uri="{FF2B5EF4-FFF2-40B4-BE49-F238E27FC236}">
                <a16:creationId xmlns:a16="http://schemas.microsoft.com/office/drawing/2014/main" id="{F3A1732A-D9E1-C32C-685C-2FB9776D271C}"/>
              </a:ext>
            </a:extLst>
          </p:cNvPr>
          <p:cNvSpPr txBox="1"/>
          <p:nvPr/>
        </p:nvSpPr>
        <p:spPr>
          <a:xfrm>
            <a:off x="203868" y="936117"/>
            <a:ext cx="5317593" cy="5016758"/>
          </a:xfrm>
          <a:prstGeom prst="rect">
            <a:avLst/>
          </a:prstGeom>
          <a:noFill/>
        </p:spPr>
        <p:txBody>
          <a:bodyPr wrap="square">
            <a:spAutoFit/>
          </a:bodyPr>
          <a:lstStyle/>
          <a:p>
            <a:r>
              <a:rPr lang="en-US" altLang="zh-CN" sz="1600" i="1" dirty="0">
                <a:latin typeface="Times New Roman" panose="02020603050405020304" pitchFamily="18" charset="0"/>
                <a:cs typeface="Times New Roman" panose="02020603050405020304" pitchFamily="18" charset="0"/>
              </a:rPr>
              <a:t>Algorithm : MARSARA's trace validation algorithm.</a:t>
            </a:r>
          </a:p>
          <a:p>
            <a:r>
              <a:rPr lang="en-US" altLang="zh-CN" sz="1600" b="1" dirty="0" err="1">
                <a:latin typeface="Times New Roman" panose="02020603050405020304" pitchFamily="18" charset="0"/>
                <a:cs typeface="Times New Roman" panose="02020603050405020304" pitchFamily="18" charset="0"/>
              </a:rPr>
              <a:t>Func</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ValidateTraces</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Inputs</a:t>
            </a:r>
            <a:r>
              <a:rPr lang="en-US" altLang="zh-CN" sz="1600" dirty="0">
                <a:latin typeface="Times New Roman" panose="02020603050405020304" pitchFamily="18" charset="0"/>
                <a:cs typeface="Times New Roman" panose="02020603050405020304" pitchFamily="18" charset="0"/>
              </a:rPr>
              <a:t> : Model </a:t>
            </a:r>
            <a:r>
              <a:rPr lang="zh-CN" altLang="en-US" sz="1600" dirty="0">
                <a:latin typeface="Times New Roman" panose="02020603050405020304" pitchFamily="18" charset="0"/>
                <a:cs typeface="Times New Roman" panose="02020603050405020304" pitchFamily="18" charset="0"/>
              </a:rPr>
              <a:t>𝐺</a:t>
            </a:r>
            <a:r>
              <a:rPr lang="en-US" altLang="zh-CN" sz="1600" dirty="0">
                <a:latin typeface="Times New Roman" panose="02020603050405020304" pitchFamily="18" charset="0"/>
                <a:cs typeface="Times New Roman" panose="02020603050405020304" pitchFamily="18" charset="0"/>
              </a:rPr>
              <a:t>, PT Trace T, Audit Trace A, binary </a:t>
            </a:r>
            <a:r>
              <a:rPr lang="zh-CN" altLang="en-US" sz="1600" dirty="0">
                <a:latin typeface="Times New Roman" panose="02020603050405020304" pitchFamily="18" charset="0"/>
                <a:cs typeface="Times New Roman" panose="02020603050405020304" pitchFamily="18" charset="0"/>
              </a:rPr>
              <a:t>𝑏</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Outputs</a:t>
            </a:r>
            <a:r>
              <a:rPr lang="en-US" altLang="zh-CN" sz="1600" dirty="0">
                <a:latin typeface="Times New Roman" panose="02020603050405020304" pitchFamily="18" charset="0"/>
                <a:cs typeface="Times New Roman" panose="02020603050405020304" pitchFamily="18" charset="0"/>
              </a:rPr>
              <a:t> : Validated Events Path P, Warnings W</a:t>
            </a:r>
          </a:p>
          <a:p>
            <a:r>
              <a:rPr lang="en-US" altLang="zh-CN" sz="1600" dirty="0">
                <a:latin typeface="Times New Roman" panose="02020603050405020304" pitchFamily="18" charset="0"/>
                <a:cs typeface="Times New Roman" panose="02020603050405020304" pitchFamily="18" charset="0"/>
              </a:rPr>
              <a:t>    W ← {</a:t>
            </a:r>
            <a:r>
              <a:rPr lang="el-GR" altLang="zh-CN" sz="1600" dirty="0">
                <a:latin typeface="Times New Roman" panose="02020603050405020304" pitchFamily="18" charset="0"/>
                <a:cs typeface="Times New Roman" panose="02020603050405020304" pitchFamily="18" charset="0"/>
              </a:rPr>
              <a:t>Φ} , </a:t>
            </a:r>
            <a:r>
              <a:rPr lang="en-US" altLang="zh-CN" sz="1600" dirty="0">
                <a:latin typeface="Times New Roman" panose="02020603050405020304" pitchFamily="18" charset="0"/>
                <a:cs typeface="Times New Roman" panose="02020603050405020304" pitchFamily="18" charset="0"/>
              </a:rPr>
              <a:t>P ← {</a:t>
            </a:r>
            <a:r>
              <a:rPr lang="el-GR" altLang="zh-CN" sz="1600" dirty="0">
                <a:latin typeface="Times New Roman" panose="02020603050405020304" pitchFamily="18" charset="0"/>
                <a:cs typeface="Times New Roman" panose="02020603050405020304" pitchFamily="18" charset="0"/>
              </a:rPr>
              <a:t>Φ}</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el-GR" altLang="zh-CN" sz="1600" dirty="0">
                <a:latin typeface="Times New Roman" panose="02020603050405020304" pitchFamily="18" charset="0"/>
                <a:cs typeface="Times New Roman" panose="02020603050405020304" pitchFamily="18" charset="0"/>
              </a:rPr>
              <a:t>/* </a:t>
            </a:r>
            <a:r>
              <a:rPr lang="zh-CN" altLang="el-GR" sz="1600" dirty="0">
                <a:latin typeface="Times New Roman" panose="02020603050405020304" pitchFamily="18" charset="0"/>
                <a:cs typeface="Times New Roman" panose="02020603050405020304" pitchFamily="18" charset="0"/>
              </a:rPr>
              <a:t>𝜔 </a:t>
            </a:r>
            <a:r>
              <a:rPr lang="en-US" altLang="zh-CN" sz="1600" dirty="0">
                <a:latin typeface="Times New Roman" panose="02020603050405020304" pitchFamily="18" charset="0"/>
                <a:cs typeface="Times New Roman" panose="02020603050405020304" pitchFamily="18" charset="0"/>
              </a:rPr>
              <a:t>is the last matched node */</a:t>
            </a:r>
          </a:p>
          <a:p>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𝜔 </a:t>
            </a:r>
            <a:r>
              <a:rPr lang="en-US" altLang="zh-CN" sz="1600" dirty="0">
                <a:latin typeface="Times New Roman" panose="02020603050405020304" pitchFamily="18" charset="0"/>
                <a:cs typeface="Times New Roman" panose="02020603050405020304" pitchFamily="18" charset="0"/>
              </a:rPr>
              <a:t>= </a:t>
            </a:r>
            <a:r>
              <a:rPr lang="el-GR" altLang="zh-CN" sz="1600" dirty="0">
                <a:latin typeface="Times New Roman" panose="02020603050405020304" pitchFamily="18" charset="0"/>
                <a:cs typeface="Times New Roman" panose="02020603050405020304" pitchFamily="18" charset="0"/>
              </a:rPr>
              <a:t>Φ</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foreach event </a:t>
            </a:r>
            <a:r>
              <a:rPr lang="zh-CN" altLang="en-US" sz="1600" dirty="0">
                <a:latin typeface="Times New Roman" panose="02020603050405020304" pitchFamily="18" charset="0"/>
                <a:cs typeface="Times New Roman" panose="02020603050405020304" pitchFamily="18" charset="0"/>
              </a:rPr>
              <a:t>𝑒 ∈ </a:t>
            </a:r>
            <a:r>
              <a:rPr lang="en-US" altLang="zh-CN" sz="1600" dirty="0">
                <a:latin typeface="Times New Roman" panose="02020603050405020304" pitchFamily="18" charset="0"/>
                <a:cs typeface="Times New Roman" panose="02020603050405020304" pitchFamily="18" charset="0"/>
              </a:rPr>
              <a:t>T do</a:t>
            </a:r>
          </a:p>
          <a:p>
            <a:r>
              <a:rPr lang="en-US" altLang="zh-CN" sz="1600"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if</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𝑒 </a:t>
            </a:r>
            <a:r>
              <a:rPr lang="en-US" altLang="zh-CN" sz="1600" dirty="0">
                <a:latin typeface="Times New Roman" panose="02020603050405020304" pitchFamily="18" charset="0"/>
                <a:cs typeface="Times New Roman" panose="02020603050405020304" pitchFamily="18" charset="0"/>
              </a:rPr>
              <a:t>is system call </a:t>
            </a:r>
            <a:r>
              <a:rPr lang="en-US" altLang="zh-CN" sz="1600" b="1" dirty="0">
                <a:latin typeface="Times New Roman" panose="02020603050405020304" pitchFamily="18" charset="0"/>
                <a:cs typeface="Times New Roman" panose="02020603050405020304" pitchFamily="18" charset="0"/>
              </a:rPr>
              <a:t>then</a:t>
            </a:r>
          </a:p>
          <a:p>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𝑎 ← </a:t>
            </a:r>
            <a:r>
              <a:rPr lang="en-US" altLang="zh-CN" sz="1600" dirty="0" err="1">
                <a:latin typeface="Times New Roman" panose="02020603050405020304" pitchFamily="18" charset="0"/>
                <a:cs typeface="Times New Roman" panose="02020603050405020304" pitchFamily="18" charset="0"/>
              </a:rPr>
              <a:t>GetNextEvent</a:t>
            </a:r>
            <a:r>
              <a:rPr lang="en-US" altLang="zh-CN" sz="1600" dirty="0">
                <a:latin typeface="Times New Roman" panose="02020603050405020304" pitchFamily="18" charset="0"/>
                <a:cs typeface="Times New Roman" panose="02020603050405020304" pitchFamily="18" charset="0"/>
              </a:rPr>
              <a:t>(A)</a:t>
            </a:r>
          </a:p>
          <a:p>
            <a:r>
              <a:rPr lang="en-US" altLang="zh-CN" sz="1600"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if</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𝑒</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syscall_num</a:t>
            </a:r>
            <a:r>
              <a:rPr lang="en-US" altLang="zh-CN" sz="1600" dirty="0">
                <a:latin typeface="Times New Roman" panose="02020603050405020304" pitchFamily="18" charset="0"/>
                <a:cs typeface="Times New Roman" panose="02020603050405020304" pitchFamily="18" charset="0"/>
              </a:rPr>
              <a:t> = </a:t>
            </a:r>
            <a:r>
              <a:rPr lang="zh-CN" altLang="en-US" sz="1600" dirty="0">
                <a:latin typeface="Times New Roman" panose="02020603050405020304" pitchFamily="18" charset="0"/>
                <a:cs typeface="Times New Roman" panose="02020603050405020304" pitchFamily="18" charset="0"/>
              </a:rPr>
              <a:t>𝑎</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syscall_num</a:t>
            </a:r>
            <a:r>
              <a:rPr lang="en-US" altLang="zh-CN" sz="1600"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then</a:t>
            </a:r>
          </a:p>
          <a:p>
            <a:r>
              <a:rPr lang="en-US" altLang="zh-CN" sz="1600" dirty="0">
                <a:latin typeface="Times New Roman" panose="02020603050405020304" pitchFamily="18" charset="0"/>
                <a:cs typeface="Times New Roman" panose="02020603050405020304" pitchFamily="18" charset="0"/>
              </a:rPr>
              <a:t>                      P ← P ∪ { (</a:t>
            </a:r>
            <a:r>
              <a:rPr lang="zh-CN" altLang="en-US" sz="1600" dirty="0">
                <a:latin typeface="Times New Roman" panose="02020603050405020304" pitchFamily="18" charset="0"/>
                <a:cs typeface="Times New Roman" panose="02020603050405020304" pitchFamily="18" charset="0"/>
              </a:rPr>
              <a:t>𝑒</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𝑎</a:t>
            </a:r>
            <a:r>
              <a:rPr lang="en-US" altLang="zh-CN" sz="1600" dirty="0">
                <a:latin typeface="Times New Roman" panose="02020603050405020304" pitchFamily="18" charset="0"/>
                <a:cs typeface="Times New Roman" panose="02020603050405020304" pitchFamily="18" charset="0"/>
              </a:rPr>
              <a:t>) }</a:t>
            </a:r>
          </a:p>
          <a:p>
            <a:r>
              <a:rPr lang="en-US" altLang="zh-CN" sz="1600"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else</a:t>
            </a:r>
          </a:p>
          <a:p>
            <a:r>
              <a:rPr lang="en-US" altLang="zh-CN" sz="1600" dirty="0">
                <a:latin typeface="Times New Roman" panose="02020603050405020304" pitchFamily="18" charset="0"/>
                <a:cs typeface="Times New Roman" panose="02020603050405020304" pitchFamily="18" charset="0"/>
              </a:rPr>
              <a:t>                      W ← W ∪ { (</a:t>
            </a:r>
            <a:r>
              <a:rPr lang="zh-CN" altLang="en-US" sz="1600" dirty="0">
                <a:latin typeface="Times New Roman" panose="02020603050405020304" pitchFamily="18" charset="0"/>
                <a:cs typeface="Times New Roman" panose="02020603050405020304" pitchFamily="18" charset="0"/>
              </a:rPr>
              <a:t>𝑒</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𝑎</a:t>
            </a:r>
            <a:r>
              <a:rPr lang="en-US" altLang="zh-CN" sz="1600" dirty="0">
                <a:latin typeface="Times New Roman" panose="02020603050405020304" pitchFamily="18" charset="0"/>
                <a:cs typeface="Times New Roman" panose="02020603050405020304" pitchFamily="18" charset="0"/>
              </a:rPr>
              <a:t>, critical) } </a:t>
            </a:r>
          </a:p>
          <a:p>
            <a:r>
              <a:rPr lang="en-US" altLang="zh-CN" sz="1600"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if</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𝑒</a:t>
            </a:r>
            <a:r>
              <a:rPr lang="en-US" altLang="zh-CN" sz="1600" dirty="0">
                <a:latin typeface="Times New Roman" panose="02020603050405020304" pitchFamily="18" charset="0"/>
                <a:cs typeface="Times New Roman" panose="02020603050405020304" pitchFamily="18" charset="0"/>
              </a:rPr>
              <a:t>.object ∈ {</a:t>
            </a:r>
            <a:r>
              <a:rPr lang="en-US" altLang="zh-CN" sz="1600" dirty="0" err="1">
                <a:latin typeface="Times New Roman" panose="02020603050405020304" pitchFamily="18" charset="0"/>
                <a:cs typeface="Times New Roman" panose="02020603050405020304" pitchFamily="18" charset="0"/>
              </a:rPr>
              <a:t>libc</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𝑏 </a:t>
            </a:r>
            <a:r>
              <a:rPr lang="en-US" altLang="zh-CN" sz="1600"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then</a:t>
            </a:r>
          </a:p>
          <a:p>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𝑢 ← </a:t>
            </a:r>
            <a:r>
              <a:rPr lang="en-US" altLang="zh-CN" sz="1600" dirty="0" err="1">
                <a:latin typeface="Times New Roman" panose="02020603050405020304" pitchFamily="18" charset="0"/>
                <a:cs typeface="Times New Roman" panose="02020603050405020304" pitchFamily="18" charset="0"/>
              </a:rPr>
              <a:t>GetNodeByRva</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𝑒</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rva</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𝜔 ← </a:t>
            </a:r>
            <a:r>
              <a:rPr lang="en-US" altLang="zh-CN" sz="1600" dirty="0" err="1">
                <a:latin typeface="Times New Roman" panose="02020603050405020304" pitchFamily="18" charset="0"/>
                <a:cs typeface="Times New Roman" panose="02020603050405020304" pitchFamily="18" charset="0"/>
              </a:rPr>
              <a:t>ValidateEANode</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𝑒</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𝑢</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𝑎</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else</a:t>
            </a:r>
          </a:p>
          <a:p>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𝑢 ← </a:t>
            </a:r>
            <a:r>
              <a:rPr lang="en-US" altLang="zh-CN" sz="1600" dirty="0" err="1">
                <a:latin typeface="Times New Roman" panose="02020603050405020304" pitchFamily="18" charset="0"/>
                <a:cs typeface="Times New Roman" panose="02020603050405020304" pitchFamily="18" charset="0"/>
              </a:rPr>
              <a:t>GetNodeByRva</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𝑒</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rva</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𝜔 ← </a:t>
            </a:r>
            <a:r>
              <a:rPr lang="en-US" altLang="zh-CN" sz="1600" dirty="0" err="1">
                <a:latin typeface="Times New Roman" panose="02020603050405020304" pitchFamily="18" charset="0"/>
                <a:cs typeface="Times New Roman" panose="02020603050405020304" pitchFamily="18" charset="0"/>
              </a:rPr>
              <a:t>ValidateEANode</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𝑒</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𝑢</a:t>
            </a:r>
            <a:r>
              <a:rPr lang="en-US" altLang="zh-CN" sz="1600" dirty="0">
                <a:latin typeface="Times New Roman" panose="02020603050405020304" pitchFamily="18" charset="0"/>
                <a:cs typeface="Times New Roman" panose="02020603050405020304" pitchFamily="18" charset="0"/>
              </a:rPr>
              <a:t>, </a:t>
            </a:r>
            <a:r>
              <a:rPr lang="el-GR" altLang="zh-CN" sz="1600" dirty="0">
                <a:latin typeface="Times New Roman" panose="02020603050405020304" pitchFamily="18" charset="0"/>
                <a:cs typeface="Times New Roman" panose="02020603050405020304" pitchFamily="18" charset="0"/>
              </a:rPr>
              <a:t>Φ)</a:t>
            </a:r>
            <a:endParaRPr lang="zh-CN" altLang="en-US" sz="16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7C2BFD9C-0B86-7A27-7D98-BD45BA69350A}"/>
              </a:ext>
            </a:extLst>
          </p:cNvPr>
          <p:cNvSpPr txBox="1"/>
          <p:nvPr/>
        </p:nvSpPr>
        <p:spPr>
          <a:xfrm>
            <a:off x="5433891" y="937059"/>
            <a:ext cx="6758109" cy="5016758"/>
          </a:xfrm>
          <a:prstGeom prst="rect">
            <a:avLst/>
          </a:prstGeom>
          <a:noFill/>
        </p:spPr>
        <p:txBody>
          <a:bodyPr wrap="square">
            <a:spAutoFit/>
          </a:bodyPr>
          <a:lstStyle/>
          <a:p>
            <a:r>
              <a:rPr lang="zh-CN" altLang="en-US" sz="1600" b="1" dirty="0">
                <a:latin typeface="Times New Roman" panose="02020603050405020304" pitchFamily="18" charset="0"/>
                <a:cs typeface="Times New Roman" panose="02020603050405020304" pitchFamily="18" charset="0"/>
              </a:rPr>
              <a:t>Func</a:t>
            </a:r>
            <a:r>
              <a:rPr lang="zh-CN" altLang="en-US" sz="1600" dirty="0">
                <a:latin typeface="Times New Roman" panose="02020603050405020304" pitchFamily="18" charset="0"/>
                <a:cs typeface="Times New Roman" panose="02020603050405020304" pitchFamily="18" charset="0"/>
              </a:rPr>
              <a:t> ValidateEANode</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zh-CN" altLang="en-US" sz="1600" b="1" dirty="0">
                <a:latin typeface="Times New Roman" panose="02020603050405020304" pitchFamily="18" charset="0"/>
                <a:cs typeface="Times New Roman" panose="02020603050405020304" pitchFamily="18" charset="0"/>
              </a:rPr>
              <a:t>Inputs</a:t>
            </a:r>
            <a:r>
              <a:rPr lang="zh-CN" altLang="en-US" sz="1600" dirty="0">
                <a:latin typeface="Times New Roman" panose="02020603050405020304" pitchFamily="18" charset="0"/>
                <a:cs typeface="Times New Roman" panose="02020603050405020304" pitchFamily="18" charset="0"/>
              </a:rPr>
              <a:t> : PT event 𝑒, nodes 𝜔, 𝑢, Audit event 𝑎</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zh-CN" altLang="en-US" sz="1600" b="1" dirty="0">
                <a:latin typeface="Times New Roman" panose="02020603050405020304" pitchFamily="18" charset="0"/>
                <a:cs typeface="Times New Roman" panose="02020603050405020304" pitchFamily="18" charset="0"/>
              </a:rPr>
              <a:t>Outputs</a:t>
            </a:r>
            <a:r>
              <a:rPr lang="zh-CN" altLang="en-US" sz="1600" dirty="0">
                <a:latin typeface="Times New Roman" panose="02020603050405020304" pitchFamily="18" charset="0"/>
                <a:cs typeface="Times New Roman" panose="02020603050405020304" pitchFamily="18" charset="0"/>
              </a:rPr>
              <a:t> : Last matched node</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match ← 𝑒 is application log event </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∧MatchLogString(𝑎.logmessage, 𝑢.logstring)</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zh-CN" altLang="en-US" sz="1600" b="1" dirty="0">
                <a:latin typeface="Times New Roman" panose="02020603050405020304" pitchFamily="18" charset="0"/>
                <a:cs typeface="Times New Roman" panose="02020603050405020304" pitchFamily="18" charset="0"/>
              </a:rPr>
              <a:t>if</a:t>
            </a:r>
            <a:r>
              <a:rPr lang="zh-CN" altLang="en-US" sz="1600" dirty="0">
                <a:latin typeface="Times New Roman" panose="02020603050405020304" pitchFamily="18" charset="0"/>
                <a:cs typeface="Times New Roman" panose="02020603050405020304" pitchFamily="18" charset="0"/>
              </a:rPr>
              <a:t> match ∨ (𝑒 is code block) </a:t>
            </a:r>
            <a:r>
              <a:rPr lang="zh-CN" altLang="en-US" sz="1600" b="1" dirty="0">
                <a:latin typeface="Times New Roman" panose="02020603050405020304" pitchFamily="18" charset="0"/>
                <a:cs typeface="Times New Roman" panose="02020603050405020304" pitchFamily="18" charset="0"/>
              </a:rPr>
              <a:t>then</a:t>
            </a:r>
            <a:endParaRPr lang="en-US" altLang="zh-CN" sz="1600" b="1"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zh-CN" altLang="en-US" sz="1600" b="1" dirty="0">
                <a:latin typeface="Times New Roman" panose="02020603050405020304" pitchFamily="18" charset="0"/>
                <a:cs typeface="Times New Roman" panose="02020603050405020304" pitchFamily="18" charset="0"/>
              </a:rPr>
              <a:t>if</a:t>
            </a:r>
            <a:r>
              <a:rPr lang="zh-CN" altLang="en-US" sz="1600" dirty="0">
                <a:latin typeface="Times New Roman" panose="02020603050405020304" pitchFamily="18" charset="0"/>
                <a:cs typeface="Times New Roman" panose="02020603050405020304" pitchFamily="18" charset="0"/>
              </a:rPr>
              <a:t> (𝜔, 𝑢) ∈ 𝐸 </a:t>
            </a:r>
            <a:r>
              <a:rPr lang="zh-CN" altLang="en-US" sz="1600" b="1" dirty="0">
                <a:latin typeface="Times New Roman" panose="02020603050405020304" pitchFamily="18" charset="0"/>
                <a:cs typeface="Times New Roman" panose="02020603050405020304" pitchFamily="18" charset="0"/>
              </a:rPr>
              <a:t>then</a:t>
            </a:r>
            <a:endParaRPr lang="en-US" altLang="zh-CN" sz="1600" b="1"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P ← P ∪ { (𝑒, 𝑎, 𝑢) }</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zh-CN" altLang="en-US" sz="1600" b="1" dirty="0">
                <a:latin typeface="Times New Roman" panose="02020603050405020304" pitchFamily="18" charset="0"/>
                <a:cs typeface="Times New Roman" panose="02020603050405020304" pitchFamily="18" charset="0"/>
              </a:rPr>
              <a:t>return</a:t>
            </a:r>
            <a:r>
              <a:rPr lang="zh-CN" altLang="en-US" sz="1600" dirty="0">
                <a:latin typeface="Times New Roman" panose="02020603050405020304" pitchFamily="18" charset="0"/>
                <a:cs typeface="Times New Roman" panose="02020603050405020304" pitchFamily="18" charset="0"/>
              </a:rPr>
              <a:t> 𝑢</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zh-CN" altLang="en-US" sz="1600" b="1" dirty="0">
                <a:latin typeface="Times New Roman" panose="02020603050405020304" pitchFamily="18" charset="0"/>
                <a:cs typeface="Times New Roman" panose="02020603050405020304" pitchFamily="18" charset="0"/>
              </a:rPr>
              <a:t>else</a:t>
            </a:r>
            <a:endParaRPr lang="en-US" altLang="zh-CN" sz="1600" b="1"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zh-CN" altLang="en-US" sz="1600" b="1" dirty="0">
                <a:latin typeface="Times New Roman" panose="02020603050405020304" pitchFamily="18" charset="0"/>
                <a:cs typeface="Times New Roman" panose="02020603050405020304" pitchFamily="18" charset="0"/>
              </a:rPr>
              <a:t>if</a:t>
            </a:r>
            <a:r>
              <a:rPr lang="zh-CN" altLang="en-US" sz="1600" dirty="0">
                <a:latin typeface="Times New Roman" panose="02020603050405020304" pitchFamily="18" charset="0"/>
                <a:cs typeface="Times New Roman" panose="02020603050405020304" pitchFamily="18" charset="0"/>
              </a:rPr>
              <a:t> ℓ (𝑢) ∈ {function head} ∨ ℓ (𝜔) ∈ {function return}</a:t>
            </a:r>
            <a:r>
              <a:rPr lang="zh-CN" altLang="en-US" sz="1600" b="1" dirty="0">
                <a:latin typeface="Times New Roman" panose="02020603050405020304" pitchFamily="18" charset="0"/>
                <a:cs typeface="Times New Roman" panose="02020603050405020304" pitchFamily="18" charset="0"/>
              </a:rPr>
              <a:t>then</a:t>
            </a:r>
            <a:endParaRPr lang="en-US" altLang="zh-CN" sz="1600" b="1"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W ← W ∪ { (𝑒, 𝑎, 𝑢, low) }</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P ← P ∪ { (𝑒, 𝑎, 𝑢) }</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zh-CN" altLang="en-US" sz="1600" b="1" dirty="0">
                <a:latin typeface="Times New Roman" panose="02020603050405020304" pitchFamily="18" charset="0"/>
                <a:cs typeface="Times New Roman" panose="02020603050405020304" pitchFamily="18" charset="0"/>
              </a:rPr>
              <a:t>return</a:t>
            </a:r>
            <a:r>
              <a:rPr lang="zh-CN" altLang="en-US" sz="1600" dirty="0">
                <a:latin typeface="Times New Roman" panose="02020603050405020304" pitchFamily="18" charset="0"/>
                <a:cs typeface="Times New Roman" panose="02020603050405020304" pitchFamily="18" charset="0"/>
              </a:rPr>
              <a:t> 𝑢</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zh-CN" altLang="en-US" sz="1600" b="1" dirty="0">
                <a:latin typeface="Times New Roman" panose="02020603050405020304" pitchFamily="18" charset="0"/>
                <a:cs typeface="Times New Roman" panose="02020603050405020304" pitchFamily="18" charset="0"/>
              </a:rPr>
              <a:t>else</a:t>
            </a:r>
            <a:endParaRPr lang="en-US" altLang="zh-CN" sz="1600" b="1"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W ← W ∪ { (𝑒, 𝑎, 𝑢, critical) }</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zh-CN" altLang="en-US" sz="1600" b="1" dirty="0">
                <a:latin typeface="Times New Roman" panose="02020603050405020304" pitchFamily="18" charset="0"/>
                <a:cs typeface="Times New Roman" panose="02020603050405020304" pitchFamily="18" charset="0"/>
              </a:rPr>
              <a:t>return</a:t>
            </a:r>
            <a:r>
              <a:rPr lang="zh-CN" altLang="en-US" sz="1600" dirty="0">
                <a:latin typeface="Times New Roman" panose="02020603050405020304" pitchFamily="18" charset="0"/>
                <a:cs typeface="Times New Roman" panose="02020603050405020304" pitchFamily="18" charset="0"/>
              </a:rPr>
              <a:t> Φ</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zh-CN" altLang="en-US" sz="1600" b="1" dirty="0">
                <a:latin typeface="Times New Roman" panose="02020603050405020304" pitchFamily="18" charset="0"/>
                <a:cs typeface="Times New Roman" panose="02020603050405020304" pitchFamily="18" charset="0"/>
              </a:rPr>
              <a:t>else</a:t>
            </a:r>
            <a:endParaRPr lang="en-US" altLang="zh-CN" sz="1600" b="1"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W ← W ∪ { (𝑒, 𝑎, 𝑢, critical) }</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zh-CN" altLang="en-US" sz="1600" b="1" dirty="0">
                <a:latin typeface="Times New Roman" panose="02020603050405020304" pitchFamily="18" charset="0"/>
                <a:cs typeface="Times New Roman" panose="02020603050405020304" pitchFamily="18" charset="0"/>
              </a:rPr>
              <a:t>return</a:t>
            </a:r>
            <a:r>
              <a:rPr lang="zh-CN" altLang="en-US" sz="1600" dirty="0">
                <a:latin typeface="Times New Roman" panose="02020603050405020304" pitchFamily="18" charset="0"/>
                <a:cs typeface="Times New Roman" panose="02020603050405020304" pitchFamily="18" charset="0"/>
              </a:rPr>
              <a:t> Φ</a:t>
            </a:r>
          </a:p>
        </p:txBody>
      </p:sp>
    </p:spTree>
    <p:extLst>
      <p:ext uri="{BB962C8B-B14F-4D97-AF65-F5344CB8AC3E}">
        <p14:creationId xmlns:p14="http://schemas.microsoft.com/office/powerpoint/2010/main" val="2419503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27" name="Picture 6" descr="南邮logo"/>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463" y="138113"/>
            <a:ext cx="3776662"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2552700" y="1536700"/>
            <a:ext cx="7070090" cy="4143375"/>
            <a:chOff x="4020" y="2420"/>
            <a:chExt cx="11134" cy="6525"/>
          </a:xfrm>
        </p:grpSpPr>
        <p:sp>
          <p:nvSpPr>
            <p:cNvPr id="7" name="椭圆 3"/>
            <p:cNvSpPr>
              <a:spLocks noChangeArrowheads="1"/>
            </p:cNvSpPr>
            <p:nvPr/>
          </p:nvSpPr>
          <p:spPr bwMode="auto">
            <a:xfrm>
              <a:off x="8536" y="3854"/>
              <a:ext cx="2312" cy="2152"/>
            </a:xfrm>
            <a:prstGeom prst="ellipse">
              <a:avLst/>
            </a:prstGeom>
            <a:ln>
              <a:solidFill>
                <a:srgbClr val="B2B2B2"/>
              </a:solidFill>
            </a:ln>
          </p:spPr>
          <p:style>
            <a:lnRef idx="2">
              <a:schemeClr val="accent3"/>
            </a:lnRef>
            <a:fillRef idx="1">
              <a:schemeClr val="lt1"/>
            </a:fillRef>
            <a:effectRef idx="0">
              <a:schemeClr val="accent3"/>
            </a:effectRef>
            <a:fontRef idx="minor">
              <a:schemeClr val="dk1"/>
            </a:fontRef>
          </p:style>
          <p:txBody>
            <a:bodyPr anchor="ctr"/>
            <a:lstStyle/>
            <a:p>
              <a:pPr algn="ctr" eaLnBrk="0" hangingPunct="0">
                <a:buFontTx/>
                <a:buNone/>
                <a:defRPr/>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文本框 4"/>
            <p:cNvSpPr>
              <a:spLocks noChangeArrowheads="1"/>
            </p:cNvSpPr>
            <p:nvPr/>
          </p:nvSpPr>
          <p:spPr bwMode="auto">
            <a:xfrm>
              <a:off x="8595" y="4069"/>
              <a:ext cx="2065" cy="1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6600" dirty="0">
                  <a:solidFill>
                    <a:schemeClr val="accent4"/>
                  </a:solidFill>
                  <a:latin typeface="Times New Roman" panose="02020603050405020304" pitchFamily="18" charset="0"/>
                  <a:sym typeface="Times New Roman" panose="02020603050405020304" pitchFamily="18" charset="0"/>
                </a:rPr>
                <a:t>03</a:t>
              </a:r>
            </a:p>
          </p:txBody>
        </p:sp>
        <p:sp>
          <p:nvSpPr>
            <p:cNvPr id="10" name="直接连接符 14"/>
            <p:cNvSpPr>
              <a:spLocks noChangeShapeType="1"/>
            </p:cNvSpPr>
            <p:nvPr/>
          </p:nvSpPr>
          <p:spPr bwMode="auto">
            <a:xfrm>
              <a:off x="7677" y="6020"/>
              <a:ext cx="3850" cy="0"/>
            </a:xfrm>
            <a:prstGeom prst="line">
              <a:avLst/>
            </a:prstGeom>
            <a:extLst>
              <a:ext uri="{909E8E84-426E-40DD-AFC4-6F175D3DCCD1}">
                <a14:hiddenFill xmlns:a14="http://schemas.microsoft.com/office/drawing/2010/main">
                  <a:noFill/>
                </a14:hiddenFill>
              </a:ext>
            </a:extLst>
          </p:spPr>
          <p:style>
            <a:lnRef idx="1">
              <a:schemeClr val="accent4"/>
            </a:lnRef>
            <a:fillRef idx="0">
              <a:schemeClr val="accent4"/>
            </a:fillRef>
            <a:effectRef idx="0">
              <a:schemeClr val="accent4"/>
            </a:effectRef>
            <a:fontRef idx="minor">
              <a:schemeClr val="tx1"/>
            </a:fontRef>
          </p:style>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文本框 15"/>
            <p:cNvSpPr>
              <a:spLocks noChangeArrowheads="1"/>
            </p:cNvSpPr>
            <p:nvPr/>
          </p:nvSpPr>
          <p:spPr bwMode="auto">
            <a:xfrm>
              <a:off x="4020" y="6253"/>
              <a:ext cx="11134"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Tx/>
                <a:buNone/>
                <a:defRPr/>
              </a:pPr>
              <a:r>
                <a:rPr lang="zh-CN" altLang="en-US" sz="3600" b="1" dirty="0">
                  <a:solidFill>
                    <a:srgbClr val="595959"/>
                  </a:solidFill>
                  <a:latin typeface="Times New Roman" panose="02020603050405020304" pitchFamily="18" charset="0"/>
                  <a:sym typeface="Times New Roman" panose="02020603050405020304" pitchFamily="18" charset="0"/>
                </a:rPr>
                <a:t>实验结果与分析</a:t>
              </a:r>
            </a:p>
          </p:txBody>
        </p:sp>
        <p:grpSp>
          <p:nvGrpSpPr>
            <p:cNvPr id="12" name="组合 2"/>
            <p:cNvGrpSpPr>
              <a:grpSpLocks noChangeAspect="1"/>
            </p:cNvGrpSpPr>
            <p:nvPr/>
          </p:nvGrpSpPr>
          <p:grpSpPr bwMode="auto">
            <a:xfrm>
              <a:off x="4355" y="2420"/>
              <a:ext cx="10465" cy="6525"/>
              <a:chOff x="0" y="0"/>
              <a:chExt cx="6644409" cy="4143925"/>
            </a:xfrm>
          </p:grpSpPr>
          <p:pic>
            <p:nvPicPr>
              <p:cNvPr id="13" name="图片 26"/>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rot="10800000" flipH="1">
                <a:off x="0" y="3994879"/>
                <a:ext cx="6644409" cy="14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28"/>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rot="10800000" flipH="1" flipV="1">
                <a:off x="0" y="0"/>
                <a:ext cx="6644409" cy="14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 name="灯片编号占位符 1">
            <a:extLst>
              <a:ext uri="{FF2B5EF4-FFF2-40B4-BE49-F238E27FC236}">
                <a16:creationId xmlns:a16="http://schemas.microsoft.com/office/drawing/2014/main" id="{BBBEA8B2-C8FC-86BD-B794-F1E6F741029D}"/>
              </a:ext>
            </a:extLst>
          </p:cNvPr>
          <p:cNvSpPr>
            <a:spLocks noGrp="1"/>
          </p:cNvSpPr>
          <p:nvPr>
            <p:ph type="sldNum" sz="quarter" idx="12"/>
          </p:nvPr>
        </p:nvSpPr>
        <p:spPr/>
        <p:txBody>
          <a:bodyPr/>
          <a:lstStyle/>
          <a:p>
            <a:pPr>
              <a:defRPr/>
            </a:pPr>
            <a:fld id="{9A33A7AC-52E2-4BD5-8DB8-32260C5F10D0}" type="slidenum">
              <a:rPr lang="zh-CN" altLang="en-US" smtClean="0"/>
              <a:t>16</a:t>
            </a:fld>
            <a:endParaRPr lang="zh-CN" altLang="en-US"/>
          </a:p>
        </p:txBody>
      </p:sp>
    </p:spTree>
    <p:extLst>
      <p:ext uri="{BB962C8B-B14F-4D97-AF65-F5344CB8AC3E}">
        <p14:creationId xmlns:p14="http://schemas.microsoft.com/office/powerpoint/2010/main" val="252744806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3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5" name="Rectangle 54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70" name="Rectangle 58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grpSp>
        <p:nvGrpSpPr>
          <p:cNvPr id="4" name="组合 3"/>
          <p:cNvGrpSpPr/>
          <p:nvPr/>
        </p:nvGrpSpPr>
        <p:grpSpPr>
          <a:xfrm>
            <a:off x="635" y="193675"/>
            <a:ext cx="12174855" cy="654050"/>
            <a:chOff x="1" y="305"/>
            <a:chExt cx="19173" cy="1030"/>
          </a:xfrm>
        </p:grpSpPr>
        <p:grpSp>
          <p:nvGrpSpPr>
            <p:cNvPr id="6" name="组合 13"/>
            <p:cNvGrpSpPr/>
            <p:nvPr/>
          </p:nvGrpSpPr>
          <p:grpSpPr bwMode="auto">
            <a:xfrm>
              <a:off x="1" y="323"/>
              <a:ext cx="7579" cy="921"/>
              <a:chOff x="12700" y="1011390"/>
              <a:chExt cx="4811888" cy="583907"/>
            </a:xfrm>
          </p:grpSpPr>
          <p:sp>
            <p:nvSpPr>
              <p:cNvPr id="7" name="矩形 2"/>
              <p:cNvSpPr>
                <a:spLocks noChangeArrowheads="1"/>
              </p:cNvSpPr>
              <p:nvPr/>
            </p:nvSpPr>
            <p:spPr bwMode="auto">
              <a:xfrm>
                <a:off x="12700" y="1070266"/>
                <a:ext cx="406400" cy="523016"/>
              </a:xfrm>
              <a:prstGeom prst="rect">
                <a:avLst/>
              </a:prstGeom>
              <a:solidFill>
                <a:srgbClr val="FFB8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endParaRPr lang="zh-CN" altLang="zh-CN">
                  <a:solidFill>
                    <a:srgbClr val="FFFFFF"/>
                  </a:solidFill>
                  <a:latin typeface="Times New Roman" panose="02020603050405020304" pitchFamily="18" charset="0"/>
                  <a:sym typeface="Times New Roman" panose="02020603050405020304" pitchFamily="18" charset="0"/>
                </a:endParaRPr>
              </a:p>
            </p:txBody>
          </p:sp>
          <p:sp>
            <p:nvSpPr>
              <p:cNvPr id="8" name="文本框 1"/>
              <p:cNvSpPr>
                <a:spLocks noChangeArrowheads="1"/>
              </p:cNvSpPr>
              <p:nvPr/>
            </p:nvSpPr>
            <p:spPr bwMode="auto">
              <a:xfrm>
                <a:off x="387289" y="1011390"/>
                <a:ext cx="4437299" cy="58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量化 </a:t>
                </a:r>
                <a:r>
                  <a:rPr lang="en-US" altLang="zh-CN"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EUP </a:t>
                </a:r>
                <a:r>
                  <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攻击</a:t>
                </a:r>
                <a:endParaRPr lang="zh-CN" altLang="en-US" sz="3400"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pic>
          <p:nvPicPr>
            <p:cNvPr id="10" name="图片 9"/>
            <p:cNvPicPr>
              <a:picLocks noChangeAspect="1"/>
            </p:cNvPicPr>
            <p:nvPr/>
          </p:nvPicPr>
          <p:blipFill>
            <a:blip r:embed="rId3"/>
            <a:stretch>
              <a:fillRect/>
            </a:stretch>
          </p:blipFill>
          <p:spPr>
            <a:xfrm>
              <a:off x="17969" y="305"/>
              <a:ext cx="1030" cy="1030"/>
            </a:xfrm>
            <a:prstGeom prst="rect">
              <a:avLst/>
            </a:prstGeom>
          </p:spPr>
        </p:pic>
        <p:cxnSp>
          <p:nvCxnSpPr>
            <p:cNvPr id="11" name="直接连接符 10"/>
            <p:cNvCxnSpPr/>
            <p:nvPr/>
          </p:nvCxnSpPr>
          <p:spPr>
            <a:xfrm>
              <a:off x="1" y="1335"/>
              <a:ext cx="19173"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2" name="灯片编号占位符 11">
            <a:extLst>
              <a:ext uri="{FF2B5EF4-FFF2-40B4-BE49-F238E27FC236}">
                <a16:creationId xmlns:a16="http://schemas.microsoft.com/office/drawing/2014/main" id="{B4DE9F6B-213E-70F8-6201-713BD657845D}"/>
              </a:ext>
            </a:extLst>
          </p:cNvPr>
          <p:cNvSpPr>
            <a:spLocks noGrp="1"/>
          </p:cNvSpPr>
          <p:nvPr>
            <p:ph type="sldNum" sz="quarter" idx="12"/>
          </p:nvPr>
        </p:nvSpPr>
        <p:spPr/>
        <p:txBody>
          <a:bodyPr/>
          <a:lstStyle/>
          <a:p>
            <a:pPr>
              <a:defRPr/>
            </a:pPr>
            <a:fld id="{9A33A7AC-52E2-4BD5-8DB8-32260C5F10D0}" type="slidenum">
              <a:rPr lang="zh-CN" altLang="en-US" smtClean="0"/>
              <a:t>17</a:t>
            </a:fld>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3A1732A-D9E1-C32C-685C-2FB9776D271C}"/>
                  </a:ext>
                </a:extLst>
              </p:cNvPr>
              <p:cNvSpPr txBox="1"/>
              <p:nvPr/>
            </p:nvSpPr>
            <p:spPr>
              <a:xfrm>
                <a:off x="652498" y="1690776"/>
                <a:ext cx="10887003" cy="3822521"/>
              </a:xfrm>
              <a:prstGeom prst="rect">
                <a:avLst/>
              </a:prstGeom>
              <a:noFill/>
            </p:spPr>
            <p:txBody>
              <a:bodyPr wrap="square">
                <a:spAutoFit/>
              </a:bodyPr>
              <a:lstStyle/>
              <a:p>
                <a:r>
                  <a:rPr lang="zh-CN" altLang="en-US" sz="2000" dirty="0"/>
                  <a:t>为了量化 </a:t>
                </a:r>
                <a:r>
                  <a:rPr lang="en-US" altLang="zh-CN" sz="2000" dirty="0"/>
                  <a:t>EUP </a:t>
                </a:r>
                <a:r>
                  <a:rPr lang="zh-CN" altLang="en-US" sz="2000" dirty="0"/>
                  <a:t>攻击的面并促进防御之间的客观比较，我们提出了一种称为分区攻击面（</a:t>
                </a:r>
                <a:r>
                  <a:rPr lang="en-US" altLang="zh-CN" sz="2000" dirty="0"/>
                  <a:t>Partitioning Attack Surface, PAS</a:t>
                </a:r>
                <a:r>
                  <a:rPr lang="zh-CN" altLang="en-US" sz="2000" dirty="0"/>
                  <a:t>）的新指标。 </a:t>
                </a:r>
                <a:r>
                  <a:rPr lang="en-US" altLang="zh-CN" sz="2000" dirty="0"/>
                  <a:t>PAS </a:t>
                </a:r>
                <a:r>
                  <a:rPr lang="zh-CN" altLang="en-US" sz="2000" dirty="0"/>
                  <a:t>背后的直觉是根据完整性防御所执行的策略，量化从程序中的任何点可以访问多少个审计事件生成站点（例如，系统调用、应用程序日志写入过程）。从当前执行点可访问的站点越多，攻击者可以选择匹配签名的事件就越多。为了有效地测量现实程序中的 </a:t>
                </a:r>
                <a:r>
                  <a:rPr lang="en-US" altLang="zh-CN" sz="2000" dirty="0"/>
                  <a:t>PAS</a:t>
                </a:r>
                <a:r>
                  <a:rPr lang="zh-CN" altLang="en-US" sz="2000" dirty="0"/>
                  <a:t>，给定一个表示强制策略的图形模型，我们将审计事件生成站点定义为调用系统调用或写入库函数（例如 </a:t>
                </a:r>
                <a:r>
                  <a:rPr lang="en-US" altLang="zh-CN" sz="2000" dirty="0" err="1"/>
                  <a:t>printf</a:t>
                </a:r>
                <a:r>
                  <a:rPr lang="zh-CN" altLang="en-US" sz="2000" dirty="0"/>
                  <a:t>）的节点。因此，对于策略 </a:t>
                </a:r>
                <a:r>
                  <a:rPr lang="en-US" altLang="zh-CN" sz="2000" dirty="0"/>
                  <a:t>N </a:t>
                </a:r>
                <a:r>
                  <a:rPr lang="zh-CN" altLang="en-US" sz="2000" dirty="0"/>
                  <a:t>中的每个节点 </a:t>
                </a:r>
                <a:r>
                  <a:rPr lang="en-US" altLang="zh-CN" sz="2000" dirty="0"/>
                  <a:t>n </a:t>
                </a:r>
                <a:r>
                  <a:rPr lang="zh-CN" altLang="en-US" sz="2000" dirty="0"/>
                  <a:t>和审计事件产生节点</a:t>
                </a:r>
                <a:r>
                  <a:rPr lang="en-US" altLang="zh-CN" sz="2000" dirty="0"/>
                  <a:t>E </a:t>
                </a:r>
                <a:r>
                  <a:rPr lang="zh-CN" altLang="en-US" sz="2000" dirty="0"/>
                  <a:t>集中的节点 </a:t>
                </a:r>
                <a:r>
                  <a:rPr lang="en-US" altLang="zh-CN" sz="2000" dirty="0"/>
                  <a:t>e</a:t>
                </a:r>
                <a:r>
                  <a:rPr lang="zh-CN" altLang="en-US" sz="2000" dirty="0"/>
                  <a:t>，</a:t>
                </a:r>
                <a:r>
                  <a:rPr lang="en-US" altLang="zh-CN" sz="2000" dirty="0"/>
                  <a:t>PAS </a:t>
                </a:r>
                <a:r>
                  <a:rPr lang="zh-CN" altLang="en-US" sz="2000" dirty="0"/>
                  <a:t>定义为：</a:t>
                </a:r>
                <a:endParaRPr lang="en-US" altLang="zh-CN" sz="2000" dirty="0"/>
              </a:p>
              <a:p>
                <a:pPr/>
                <a14:m>
                  <m:oMathPara xmlns:m="http://schemas.openxmlformats.org/officeDocument/2006/math">
                    <m:oMathParaPr>
                      <m:jc m:val="centerGroup"/>
                    </m:oMathParaPr>
                    <m:oMath xmlns:m="http://schemas.openxmlformats.org/officeDocument/2006/math">
                      <m:f>
                        <m:fPr>
                          <m:ctrlPr>
                            <a:rPr lang="en-US" altLang="zh-CN" sz="2000" i="1" smtClean="0">
                              <a:latin typeface="Cambria Math" panose="02040503050406030204" pitchFamily="18" charset="0"/>
                            </a:rPr>
                          </m:ctrlPr>
                        </m:fPr>
                        <m:num>
                          <m:nary>
                            <m:naryPr>
                              <m:chr m:val="∑"/>
                              <m:limLoc m:val="subSup"/>
                              <m:supHide m:val="on"/>
                              <m:ctrlPr>
                                <a:rPr lang="en-US" altLang="zh-CN" sz="2000" i="1" smtClean="0">
                                  <a:latin typeface="Cambria Math" panose="02040503050406030204" pitchFamily="18" charset="0"/>
                                </a:rPr>
                              </m:ctrlPr>
                            </m:naryPr>
                            <m:sub>
                              <m:r>
                                <m:rPr>
                                  <m:brk m:alnAt="9"/>
                                </m:rPr>
                                <a:rPr lang="en-US" altLang="zh-CN" sz="2000" b="0" i="1" smtClean="0">
                                  <a:latin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𝑁</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𝑒</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𝐸</m:t>
                              </m:r>
                            </m:sub>
                            <m:sup/>
                            <m:e>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𝑒</m:t>
                              </m:r>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𝑒</m:t>
                                  </m:r>
                                </m:e>
                              </m:d>
                              <m:r>
                                <a:rPr lang="en-US" altLang="zh-CN" sz="2000" b="0" i="1" smtClean="0">
                                  <a:latin typeface="Cambria Math" panose="02040503050406030204" pitchFamily="18" charset="0"/>
                                </a:rPr>
                                <m:t>)</m:t>
                              </m:r>
                            </m:e>
                          </m:nary>
                        </m:num>
                        <m:den>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m:t>
                          </m:r>
                        </m:den>
                      </m:f>
                    </m:oMath>
                  </m:oMathPara>
                </a14:m>
                <a:endParaRPr lang="en-US" altLang="zh-CN" sz="2000" dirty="0"/>
              </a:p>
              <a:p>
                <a:r>
                  <a:rPr lang="zh-CN" altLang="en-US" sz="2000" dirty="0"/>
                  <a:t>其中 </a:t>
                </a:r>
                <a:r>
                  <a:rPr lang="en-US" altLang="zh-CN" sz="2000" dirty="0"/>
                  <a:t>r </a:t>
                </a:r>
                <a:r>
                  <a:rPr lang="zh-CN" altLang="en-US" sz="2000" dirty="0"/>
                  <a:t>是一个函数，如果可以从 </a:t>
                </a:r>
                <a:r>
                  <a:rPr lang="en-US" altLang="zh-CN" sz="2000" dirty="0"/>
                  <a:t>n </a:t>
                </a:r>
                <a:r>
                  <a:rPr lang="zh-CN" altLang="en-US" sz="2000" dirty="0"/>
                  <a:t>到达 </a:t>
                </a:r>
                <a:r>
                  <a:rPr lang="en-US" altLang="zh-CN" sz="2000" dirty="0"/>
                  <a:t>e </a:t>
                </a:r>
                <a:r>
                  <a:rPr lang="zh-CN" altLang="en-US" sz="2000" dirty="0"/>
                  <a:t>而无需经过 </a:t>
                </a:r>
                <a:r>
                  <a:rPr lang="en-US" altLang="zh-CN" sz="2000" dirty="0"/>
                  <a:t>E</a:t>
                </a:r>
                <a:r>
                  <a:rPr lang="zh-CN" altLang="en-US" sz="2000" dirty="0"/>
                  <a:t>中的任何其他节点（即 </a:t>
                </a:r>
                <a:r>
                  <a:rPr lang="en-US" altLang="zh-CN" sz="2000" dirty="0"/>
                  <a:t>{E - e}</a:t>
                </a:r>
                <a:r>
                  <a:rPr lang="zh-CN" altLang="en-US" sz="2000" dirty="0"/>
                  <a:t>），则返回 </a:t>
                </a:r>
                <a:r>
                  <a:rPr lang="en-US" altLang="zh-CN" sz="2000" dirty="0"/>
                  <a:t>1</a:t>
                </a:r>
                <a:r>
                  <a:rPr lang="zh-CN" altLang="en-US" sz="2000" dirty="0"/>
                  <a:t>，否则返回</a:t>
                </a:r>
                <a:r>
                  <a:rPr lang="en-US" altLang="zh-CN" sz="2000" dirty="0"/>
                  <a:t>0</a:t>
                </a:r>
                <a:r>
                  <a:rPr lang="zh-CN" altLang="en-US" sz="2000" dirty="0"/>
                  <a:t>。此检查是相关的，因为通过 </a:t>
                </a:r>
                <a:r>
                  <a:rPr lang="en-US" altLang="zh-CN" sz="2000" dirty="0"/>
                  <a:t>E </a:t>
                </a:r>
                <a:r>
                  <a:rPr lang="zh-CN" altLang="en-US" sz="2000" dirty="0"/>
                  <a:t>中的另一个节点会产生攻击者不希望的副作用。</a:t>
                </a:r>
                <a:endParaRPr lang="en-US" altLang="zh-CN" sz="2000" dirty="0"/>
              </a:p>
              <a:p>
                <a:r>
                  <a:rPr lang="zh-CN" altLang="en-US" sz="2000" dirty="0"/>
                  <a:t>最终，</a:t>
                </a:r>
                <a:r>
                  <a:rPr lang="en-US" altLang="zh-CN" sz="2000" dirty="0"/>
                  <a:t>PAS </a:t>
                </a:r>
                <a:r>
                  <a:rPr lang="zh-CN" altLang="en-US" sz="2000" dirty="0"/>
                  <a:t>值越高反映了防御越弱，攻击者越灵活。</a:t>
                </a:r>
              </a:p>
            </p:txBody>
          </p:sp>
        </mc:Choice>
        <mc:Fallback xmlns="">
          <p:sp>
            <p:nvSpPr>
              <p:cNvPr id="9" name="文本框 8">
                <a:extLst>
                  <a:ext uri="{FF2B5EF4-FFF2-40B4-BE49-F238E27FC236}">
                    <a16:creationId xmlns:a16="http://schemas.microsoft.com/office/drawing/2014/main" id="{F3A1732A-D9E1-C32C-685C-2FB9776D271C}"/>
                  </a:ext>
                </a:extLst>
              </p:cNvPr>
              <p:cNvSpPr txBox="1">
                <a:spLocks noRot="1" noChangeAspect="1" noMove="1" noResize="1" noEditPoints="1" noAdjustHandles="1" noChangeArrowheads="1" noChangeShapeType="1" noTextEdit="1"/>
              </p:cNvSpPr>
              <p:nvPr/>
            </p:nvSpPr>
            <p:spPr>
              <a:xfrm>
                <a:off x="652498" y="1690776"/>
                <a:ext cx="10887003" cy="3822521"/>
              </a:xfrm>
              <a:prstGeom prst="rect">
                <a:avLst/>
              </a:prstGeom>
              <a:blipFill>
                <a:blip r:embed="rId4"/>
                <a:stretch>
                  <a:fillRect l="-560" t="-957" r="-448" b="-19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5036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3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5" name="Rectangle 54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70" name="Rectangle 58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grpSp>
        <p:nvGrpSpPr>
          <p:cNvPr id="4" name="组合 3"/>
          <p:cNvGrpSpPr/>
          <p:nvPr/>
        </p:nvGrpSpPr>
        <p:grpSpPr>
          <a:xfrm>
            <a:off x="635" y="193675"/>
            <a:ext cx="12174855" cy="654050"/>
            <a:chOff x="1" y="305"/>
            <a:chExt cx="19173" cy="1030"/>
          </a:xfrm>
        </p:grpSpPr>
        <p:grpSp>
          <p:nvGrpSpPr>
            <p:cNvPr id="6" name="组合 13"/>
            <p:cNvGrpSpPr/>
            <p:nvPr/>
          </p:nvGrpSpPr>
          <p:grpSpPr bwMode="auto">
            <a:xfrm>
              <a:off x="1" y="323"/>
              <a:ext cx="13331" cy="921"/>
              <a:chOff x="12700" y="1011390"/>
              <a:chExt cx="8463573" cy="583987"/>
            </a:xfrm>
          </p:grpSpPr>
          <p:sp>
            <p:nvSpPr>
              <p:cNvPr id="7" name="矩形 2"/>
              <p:cNvSpPr>
                <a:spLocks noChangeArrowheads="1"/>
              </p:cNvSpPr>
              <p:nvPr/>
            </p:nvSpPr>
            <p:spPr bwMode="auto">
              <a:xfrm>
                <a:off x="12700" y="1070266"/>
                <a:ext cx="406400" cy="523016"/>
              </a:xfrm>
              <a:prstGeom prst="rect">
                <a:avLst/>
              </a:prstGeom>
              <a:solidFill>
                <a:srgbClr val="FFB8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endParaRPr lang="zh-CN" altLang="zh-CN">
                  <a:solidFill>
                    <a:srgbClr val="FFFFFF"/>
                  </a:solidFill>
                  <a:latin typeface="Times New Roman" panose="02020603050405020304" pitchFamily="18" charset="0"/>
                  <a:sym typeface="Times New Roman" panose="02020603050405020304" pitchFamily="18" charset="0"/>
                </a:endParaRPr>
              </a:p>
            </p:txBody>
          </p:sp>
          <p:sp>
            <p:nvSpPr>
              <p:cNvPr id="8" name="文本框 1"/>
              <p:cNvSpPr>
                <a:spLocks noChangeArrowheads="1"/>
              </p:cNvSpPr>
              <p:nvPr/>
            </p:nvSpPr>
            <p:spPr bwMode="auto">
              <a:xfrm>
                <a:off x="387289" y="1011390"/>
                <a:ext cx="8088984" cy="58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MARSARA </a:t>
                </a:r>
                <a:r>
                  <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的性能、准确性和存储开销</a:t>
                </a:r>
                <a:endParaRPr lang="zh-CN" altLang="en-US" sz="3400"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pic>
          <p:nvPicPr>
            <p:cNvPr id="10" name="图片 9"/>
            <p:cNvPicPr>
              <a:picLocks noChangeAspect="1"/>
            </p:cNvPicPr>
            <p:nvPr/>
          </p:nvPicPr>
          <p:blipFill>
            <a:blip r:embed="rId3"/>
            <a:stretch>
              <a:fillRect/>
            </a:stretch>
          </p:blipFill>
          <p:spPr>
            <a:xfrm>
              <a:off x="17969" y="305"/>
              <a:ext cx="1030" cy="1030"/>
            </a:xfrm>
            <a:prstGeom prst="rect">
              <a:avLst/>
            </a:prstGeom>
          </p:spPr>
        </p:pic>
        <p:cxnSp>
          <p:nvCxnSpPr>
            <p:cNvPr id="11" name="直接连接符 10"/>
            <p:cNvCxnSpPr/>
            <p:nvPr/>
          </p:nvCxnSpPr>
          <p:spPr>
            <a:xfrm>
              <a:off x="1" y="1335"/>
              <a:ext cx="19173"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2" name="灯片编号占位符 11">
            <a:extLst>
              <a:ext uri="{FF2B5EF4-FFF2-40B4-BE49-F238E27FC236}">
                <a16:creationId xmlns:a16="http://schemas.microsoft.com/office/drawing/2014/main" id="{B4DE9F6B-213E-70F8-6201-713BD657845D}"/>
              </a:ext>
            </a:extLst>
          </p:cNvPr>
          <p:cNvSpPr>
            <a:spLocks noGrp="1"/>
          </p:cNvSpPr>
          <p:nvPr>
            <p:ph type="sldNum" sz="quarter" idx="12"/>
          </p:nvPr>
        </p:nvSpPr>
        <p:spPr/>
        <p:txBody>
          <a:bodyPr/>
          <a:lstStyle/>
          <a:p>
            <a:pPr>
              <a:defRPr/>
            </a:pPr>
            <a:fld id="{9A33A7AC-52E2-4BD5-8DB8-32260C5F10D0}" type="slidenum">
              <a:rPr lang="zh-CN" altLang="en-US" smtClean="0"/>
              <a:t>18</a:t>
            </a:fld>
            <a:endParaRPr lang="zh-CN" altLang="en-US"/>
          </a:p>
        </p:txBody>
      </p:sp>
      <p:pic>
        <p:nvPicPr>
          <p:cNvPr id="13" name="图片 12">
            <a:extLst>
              <a:ext uri="{FF2B5EF4-FFF2-40B4-BE49-F238E27FC236}">
                <a16:creationId xmlns:a16="http://schemas.microsoft.com/office/drawing/2014/main" id="{B0C95373-D255-2AAC-55D1-ECB0F70DCA42}"/>
              </a:ext>
            </a:extLst>
          </p:cNvPr>
          <p:cNvPicPr>
            <a:picLocks noChangeAspect="1"/>
          </p:cNvPicPr>
          <p:nvPr/>
        </p:nvPicPr>
        <p:blipFill>
          <a:blip r:embed="rId4"/>
          <a:stretch>
            <a:fillRect/>
          </a:stretch>
        </p:blipFill>
        <p:spPr>
          <a:xfrm>
            <a:off x="19809" y="967095"/>
            <a:ext cx="12152381" cy="4923809"/>
          </a:xfrm>
          <a:prstGeom prst="rect">
            <a:avLst/>
          </a:prstGeom>
        </p:spPr>
      </p:pic>
    </p:spTree>
    <p:extLst>
      <p:ext uri="{BB962C8B-B14F-4D97-AF65-F5344CB8AC3E}">
        <p14:creationId xmlns:p14="http://schemas.microsoft.com/office/powerpoint/2010/main" val="3113960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3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5" name="Rectangle 54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70" name="Rectangle 58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grpSp>
        <p:nvGrpSpPr>
          <p:cNvPr id="4" name="组合 3"/>
          <p:cNvGrpSpPr/>
          <p:nvPr/>
        </p:nvGrpSpPr>
        <p:grpSpPr>
          <a:xfrm>
            <a:off x="635" y="193675"/>
            <a:ext cx="12174855" cy="654050"/>
            <a:chOff x="1" y="305"/>
            <a:chExt cx="19173" cy="1030"/>
          </a:xfrm>
        </p:grpSpPr>
        <p:grpSp>
          <p:nvGrpSpPr>
            <p:cNvPr id="6" name="组合 13"/>
            <p:cNvGrpSpPr/>
            <p:nvPr/>
          </p:nvGrpSpPr>
          <p:grpSpPr bwMode="auto">
            <a:xfrm>
              <a:off x="1" y="323"/>
              <a:ext cx="7579" cy="921"/>
              <a:chOff x="12700" y="1011390"/>
              <a:chExt cx="4811888" cy="583907"/>
            </a:xfrm>
          </p:grpSpPr>
          <p:sp>
            <p:nvSpPr>
              <p:cNvPr id="7" name="矩形 2"/>
              <p:cNvSpPr>
                <a:spLocks noChangeArrowheads="1"/>
              </p:cNvSpPr>
              <p:nvPr/>
            </p:nvSpPr>
            <p:spPr bwMode="auto">
              <a:xfrm>
                <a:off x="12700" y="1070266"/>
                <a:ext cx="406400" cy="523016"/>
              </a:xfrm>
              <a:prstGeom prst="rect">
                <a:avLst/>
              </a:prstGeom>
              <a:solidFill>
                <a:srgbClr val="FFB8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endParaRPr lang="zh-CN" altLang="zh-CN">
                  <a:solidFill>
                    <a:srgbClr val="FFFFFF"/>
                  </a:solidFill>
                  <a:latin typeface="Times New Roman" panose="02020603050405020304" pitchFamily="18" charset="0"/>
                  <a:sym typeface="Times New Roman" panose="02020603050405020304" pitchFamily="18" charset="0"/>
                </a:endParaRPr>
              </a:p>
            </p:txBody>
          </p:sp>
          <p:sp>
            <p:nvSpPr>
              <p:cNvPr id="8" name="文本框 1"/>
              <p:cNvSpPr>
                <a:spLocks noChangeArrowheads="1"/>
              </p:cNvSpPr>
              <p:nvPr/>
            </p:nvSpPr>
            <p:spPr bwMode="auto">
              <a:xfrm>
                <a:off x="387289" y="1011390"/>
                <a:ext cx="4437299" cy="58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分区验证准确性</a:t>
                </a:r>
                <a:endParaRPr lang="zh-CN" altLang="en-US" sz="3400"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pic>
          <p:nvPicPr>
            <p:cNvPr id="10" name="图片 9"/>
            <p:cNvPicPr>
              <a:picLocks noChangeAspect="1"/>
            </p:cNvPicPr>
            <p:nvPr/>
          </p:nvPicPr>
          <p:blipFill>
            <a:blip r:embed="rId3"/>
            <a:stretch>
              <a:fillRect/>
            </a:stretch>
          </p:blipFill>
          <p:spPr>
            <a:xfrm>
              <a:off x="17969" y="305"/>
              <a:ext cx="1030" cy="1030"/>
            </a:xfrm>
            <a:prstGeom prst="rect">
              <a:avLst/>
            </a:prstGeom>
          </p:spPr>
        </p:pic>
        <p:cxnSp>
          <p:nvCxnSpPr>
            <p:cNvPr id="11" name="直接连接符 10"/>
            <p:cNvCxnSpPr/>
            <p:nvPr/>
          </p:nvCxnSpPr>
          <p:spPr>
            <a:xfrm>
              <a:off x="1" y="1335"/>
              <a:ext cx="19173"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2" name="灯片编号占位符 11">
            <a:extLst>
              <a:ext uri="{FF2B5EF4-FFF2-40B4-BE49-F238E27FC236}">
                <a16:creationId xmlns:a16="http://schemas.microsoft.com/office/drawing/2014/main" id="{B4DE9F6B-213E-70F8-6201-713BD657845D}"/>
              </a:ext>
            </a:extLst>
          </p:cNvPr>
          <p:cNvSpPr>
            <a:spLocks noGrp="1"/>
          </p:cNvSpPr>
          <p:nvPr>
            <p:ph type="sldNum" sz="quarter" idx="12"/>
          </p:nvPr>
        </p:nvSpPr>
        <p:spPr/>
        <p:txBody>
          <a:bodyPr/>
          <a:lstStyle/>
          <a:p>
            <a:pPr>
              <a:defRPr/>
            </a:pPr>
            <a:fld id="{9A33A7AC-52E2-4BD5-8DB8-32260C5F10D0}" type="slidenum">
              <a:rPr lang="zh-CN" altLang="en-US" smtClean="0"/>
              <a:t>19</a:t>
            </a:fld>
            <a:endParaRPr lang="zh-CN" altLang="en-US"/>
          </a:p>
        </p:txBody>
      </p:sp>
      <p:pic>
        <p:nvPicPr>
          <p:cNvPr id="13" name="图片 12">
            <a:extLst>
              <a:ext uri="{FF2B5EF4-FFF2-40B4-BE49-F238E27FC236}">
                <a16:creationId xmlns:a16="http://schemas.microsoft.com/office/drawing/2014/main" id="{09C1E704-3A4A-D1BC-B095-D7C89075264C}"/>
              </a:ext>
            </a:extLst>
          </p:cNvPr>
          <p:cNvPicPr>
            <a:picLocks noChangeAspect="1"/>
          </p:cNvPicPr>
          <p:nvPr/>
        </p:nvPicPr>
        <p:blipFill>
          <a:blip r:embed="rId4"/>
          <a:stretch>
            <a:fillRect/>
          </a:stretch>
        </p:blipFill>
        <p:spPr>
          <a:xfrm>
            <a:off x="2334095" y="985563"/>
            <a:ext cx="7523809" cy="5457143"/>
          </a:xfrm>
          <a:prstGeom prst="rect">
            <a:avLst/>
          </a:prstGeom>
        </p:spPr>
      </p:pic>
    </p:spTree>
    <p:extLst>
      <p:ext uri="{BB962C8B-B14F-4D97-AF65-F5344CB8AC3E}">
        <p14:creationId xmlns:p14="http://schemas.microsoft.com/office/powerpoint/2010/main" val="2139107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A7C03490-1713-BE39-3112-BE9F914AF538}"/>
              </a:ext>
            </a:extLst>
          </p:cNvPr>
          <p:cNvSpPr/>
          <p:nvPr/>
        </p:nvSpPr>
        <p:spPr>
          <a:xfrm>
            <a:off x="2082087" y="1628826"/>
            <a:ext cx="3497318" cy="3297259"/>
          </a:xfrm>
          <a:prstGeom prst="ellipse">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6096000" y="1165207"/>
            <a:ext cx="828000" cy="828000"/>
            <a:chOff x="1827149" y="1625954"/>
            <a:chExt cx="828000" cy="828000"/>
          </a:xfrm>
        </p:grpSpPr>
        <p:sp>
          <p:nvSpPr>
            <p:cNvPr id="7" name="椭圆 6"/>
            <p:cNvSpPr>
              <a:spLocks noChangeAspect="1"/>
            </p:cNvSpPr>
            <p:nvPr/>
          </p:nvSpPr>
          <p:spPr>
            <a:xfrm>
              <a:off x="1827149" y="1625954"/>
              <a:ext cx="828000" cy="828000"/>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文本框 7"/>
            <p:cNvSpPr txBox="1"/>
            <p:nvPr/>
          </p:nvSpPr>
          <p:spPr>
            <a:xfrm>
              <a:off x="1904142" y="1782985"/>
              <a:ext cx="674014" cy="523220"/>
            </a:xfrm>
            <a:prstGeom prst="rect">
              <a:avLst/>
            </a:prstGeom>
            <a:noFill/>
            <a:ln>
              <a:noFill/>
            </a:ln>
          </p:spPr>
          <p:txBody>
            <a:bodyPr wrap="square" rtlCol="0">
              <a:spAutoFit/>
            </a:bodyPr>
            <a:lstStyle/>
            <a:p>
              <a:pPr algn="ctr"/>
              <a:r>
                <a:rPr lang="en-US" altLang="zh-CN" sz="2800" b="1" dirty="0">
                  <a:solidFill>
                    <a:schemeClr val="accent4"/>
                  </a:solidFill>
                  <a:latin typeface="Times New Roman" panose="02020603050405020304" pitchFamily="18" charset="0"/>
                  <a:sym typeface="Times New Roman" panose="02020603050405020304" pitchFamily="18" charset="0"/>
                </a:rPr>
                <a:t>01</a:t>
              </a:r>
            </a:p>
          </p:txBody>
        </p:sp>
      </p:grpSp>
      <p:grpSp>
        <p:nvGrpSpPr>
          <p:cNvPr id="9" name="组合 8"/>
          <p:cNvGrpSpPr/>
          <p:nvPr/>
        </p:nvGrpSpPr>
        <p:grpSpPr>
          <a:xfrm>
            <a:off x="6510000" y="2305227"/>
            <a:ext cx="828000" cy="828000"/>
            <a:chOff x="2405971" y="2838627"/>
            <a:chExt cx="828000" cy="828000"/>
          </a:xfrm>
        </p:grpSpPr>
        <p:sp>
          <p:nvSpPr>
            <p:cNvPr id="10" name="椭圆 9"/>
            <p:cNvSpPr>
              <a:spLocks noChangeAspect="1"/>
            </p:cNvSpPr>
            <p:nvPr/>
          </p:nvSpPr>
          <p:spPr>
            <a:xfrm>
              <a:off x="2405971" y="2838627"/>
              <a:ext cx="828000" cy="828000"/>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文本框 10"/>
            <p:cNvSpPr txBox="1"/>
            <p:nvPr/>
          </p:nvSpPr>
          <p:spPr>
            <a:xfrm>
              <a:off x="2482964" y="2991017"/>
              <a:ext cx="674014" cy="523220"/>
            </a:xfrm>
            <a:prstGeom prst="rect">
              <a:avLst/>
            </a:prstGeom>
            <a:noFill/>
            <a:ln>
              <a:noFill/>
            </a:ln>
          </p:spPr>
          <p:txBody>
            <a:bodyPr wrap="square" rtlCol="0">
              <a:spAutoFit/>
            </a:bodyPr>
            <a:lstStyle/>
            <a:p>
              <a:pPr algn="ctr"/>
              <a:r>
                <a:rPr lang="en-US" altLang="zh-CN" sz="2800" b="1" dirty="0">
                  <a:solidFill>
                    <a:srgbClr val="00B0F0"/>
                  </a:solidFill>
                  <a:latin typeface="Times New Roman" panose="02020603050405020304" pitchFamily="18" charset="0"/>
                  <a:sym typeface="Times New Roman" panose="02020603050405020304" pitchFamily="18" charset="0"/>
                </a:rPr>
                <a:t>02</a:t>
              </a:r>
            </a:p>
          </p:txBody>
        </p:sp>
      </p:grpSp>
      <p:grpSp>
        <p:nvGrpSpPr>
          <p:cNvPr id="12" name="组合 11"/>
          <p:cNvGrpSpPr/>
          <p:nvPr/>
        </p:nvGrpSpPr>
        <p:grpSpPr>
          <a:xfrm>
            <a:off x="6510000" y="3478564"/>
            <a:ext cx="828000" cy="828000"/>
            <a:chOff x="2984793" y="4046659"/>
            <a:chExt cx="828000" cy="828000"/>
          </a:xfrm>
        </p:grpSpPr>
        <p:sp>
          <p:nvSpPr>
            <p:cNvPr id="13" name="椭圆 12"/>
            <p:cNvSpPr>
              <a:spLocks noChangeAspect="1"/>
            </p:cNvSpPr>
            <p:nvPr/>
          </p:nvSpPr>
          <p:spPr>
            <a:xfrm>
              <a:off x="2984793" y="4046659"/>
              <a:ext cx="828000" cy="828000"/>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文本框 13"/>
            <p:cNvSpPr txBox="1"/>
            <p:nvPr/>
          </p:nvSpPr>
          <p:spPr>
            <a:xfrm>
              <a:off x="3061786" y="4199049"/>
              <a:ext cx="674014" cy="523220"/>
            </a:xfrm>
            <a:prstGeom prst="rect">
              <a:avLst/>
            </a:prstGeom>
            <a:noFill/>
            <a:ln>
              <a:noFill/>
            </a:ln>
          </p:spPr>
          <p:txBody>
            <a:bodyPr wrap="square" rtlCol="0">
              <a:spAutoFit/>
            </a:bodyPr>
            <a:lstStyle/>
            <a:p>
              <a:pPr algn="ctr"/>
              <a:r>
                <a:rPr lang="en-US" altLang="zh-CN" sz="2800" b="1" dirty="0">
                  <a:solidFill>
                    <a:srgbClr val="7030A0"/>
                  </a:solidFill>
                  <a:latin typeface="Times New Roman" panose="02020603050405020304" pitchFamily="18" charset="0"/>
                  <a:sym typeface="Times New Roman" panose="02020603050405020304" pitchFamily="18" charset="0"/>
                </a:rPr>
                <a:t>03</a:t>
              </a:r>
            </a:p>
          </p:txBody>
        </p:sp>
      </p:grpSp>
      <p:sp>
        <p:nvSpPr>
          <p:cNvPr id="18" name="文本框 17"/>
          <p:cNvSpPr txBox="1"/>
          <p:nvPr/>
        </p:nvSpPr>
        <p:spPr>
          <a:xfrm>
            <a:off x="7439984" y="1322238"/>
            <a:ext cx="2579464" cy="461665"/>
          </a:xfrm>
          <a:prstGeom prst="rect">
            <a:avLst/>
          </a:prstGeom>
          <a:noFill/>
        </p:spPr>
        <p:txBody>
          <a:bodyPr wrap="square" rtlCol="0">
            <a:spAutoFit/>
          </a:bodyPr>
          <a:lstStyle/>
          <a:p>
            <a:r>
              <a:rPr lang="zh-CN" altLang="en-US" sz="2400" b="1" dirty="0">
                <a:solidFill>
                  <a:srgbClr val="0070C0"/>
                </a:solidFill>
                <a:latin typeface="Times New Roman" panose="02020603050405020304" pitchFamily="18" charset="0"/>
                <a:cs typeface="Times New Roman" panose="02020603050405020304" pitchFamily="18" charset="0"/>
                <a:sym typeface="Times New Roman" panose="02020603050405020304" pitchFamily="18" charset="0"/>
              </a:rPr>
              <a:t>背景介绍</a:t>
            </a:r>
            <a:endParaRPr lang="da-DK" altLang="zh-CN" sz="2400" b="1" dirty="0">
              <a:solidFill>
                <a:srgbClr val="0070C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9" name="文本框 18"/>
          <p:cNvSpPr txBox="1"/>
          <p:nvPr/>
        </p:nvSpPr>
        <p:spPr>
          <a:xfrm>
            <a:off x="7853984" y="2459842"/>
            <a:ext cx="2166481" cy="460375"/>
          </a:xfrm>
          <a:prstGeom prst="rect">
            <a:avLst/>
          </a:prstGeom>
          <a:noFill/>
        </p:spPr>
        <p:txBody>
          <a:bodyPr wrap="square" rtlCol="0">
            <a:spAutoFit/>
          </a:bodyPr>
          <a:lstStyle/>
          <a:p>
            <a:r>
              <a:rPr lang="zh-CN" altLang="en-US" sz="2400" b="1" dirty="0">
                <a:solidFill>
                  <a:srgbClr val="0070C0"/>
                </a:solidFill>
                <a:latin typeface="Times New Roman" panose="02020603050405020304" pitchFamily="18" charset="0"/>
                <a:cs typeface="Times New Roman" panose="02020603050405020304" pitchFamily="18" charset="0"/>
                <a:sym typeface="Times New Roman" panose="02020603050405020304" pitchFamily="18" charset="0"/>
              </a:rPr>
              <a:t>系统模型设计</a:t>
            </a:r>
          </a:p>
        </p:txBody>
      </p:sp>
      <p:sp>
        <p:nvSpPr>
          <p:cNvPr id="20" name="文本框 19"/>
          <p:cNvSpPr txBox="1"/>
          <p:nvPr/>
        </p:nvSpPr>
        <p:spPr>
          <a:xfrm>
            <a:off x="7854592" y="3635838"/>
            <a:ext cx="2858867" cy="460375"/>
          </a:xfrm>
          <a:prstGeom prst="rect">
            <a:avLst/>
          </a:prstGeom>
          <a:noFill/>
        </p:spPr>
        <p:txBody>
          <a:bodyPr wrap="square" rtlCol="0">
            <a:spAutoFit/>
          </a:bodyPr>
          <a:lstStyle/>
          <a:p>
            <a:r>
              <a:rPr lang="zh-CN" altLang="en-US" sz="2400" b="1" dirty="0">
                <a:solidFill>
                  <a:srgbClr val="0070C0"/>
                </a:solidFill>
                <a:latin typeface="Times New Roman" panose="02020603050405020304" pitchFamily="18" charset="0"/>
                <a:cs typeface="Times New Roman" panose="02020603050405020304" pitchFamily="18" charset="0"/>
                <a:sym typeface="Times New Roman" panose="02020603050405020304" pitchFamily="18" charset="0"/>
              </a:rPr>
              <a:t>实验结果与分析</a:t>
            </a:r>
          </a:p>
        </p:txBody>
      </p:sp>
      <p:sp>
        <p:nvSpPr>
          <p:cNvPr id="21" name="文本框 20"/>
          <p:cNvSpPr txBox="1"/>
          <p:nvPr/>
        </p:nvSpPr>
        <p:spPr>
          <a:xfrm>
            <a:off x="7517588" y="4772152"/>
            <a:ext cx="2990155" cy="460375"/>
          </a:xfrm>
          <a:prstGeom prst="rect">
            <a:avLst/>
          </a:prstGeom>
          <a:noFill/>
        </p:spPr>
        <p:txBody>
          <a:bodyPr wrap="square" rtlCol="0">
            <a:spAutoFit/>
          </a:bodyPr>
          <a:lstStyle/>
          <a:p>
            <a:r>
              <a:rPr lang="zh-CN" altLang="en-US" sz="2400" b="1" dirty="0">
                <a:solidFill>
                  <a:srgbClr val="0070C0"/>
                </a:solidFill>
                <a:latin typeface="Times New Roman" panose="02020603050405020304" pitchFamily="18" charset="0"/>
                <a:cs typeface="Times New Roman" panose="02020603050405020304" pitchFamily="18" charset="0"/>
                <a:sym typeface="Times New Roman" panose="02020603050405020304" pitchFamily="18" charset="0"/>
              </a:rPr>
              <a:t>总结与思考</a:t>
            </a:r>
            <a:endParaRPr lang="da-DK" altLang="zh-CN" sz="2400" b="1" dirty="0">
              <a:solidFill>
                <a:srgbClr val="0070C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2" name="文本框 21"/>
          <p:cNvSpPr txBox="1"/>
          <p:nvPr/>
        </p:nvSpPr>
        <p:spPr>
          <a:xfrm>
            <a:off x="2171858" y="3277456"/>
            <a:ext cx="3317777" cy="830997"/>
          </a:xfrm>
          <a:prstGeom prst="rect">
            <a:avLst/>
          </a:prstGeom>
          <a:noFill/>
        </p:spPr>
        <p:txBody>
          <a:bodyPr wrap="square" rtlCol="0">
            <a:spAutoFit/>
          </a:bodyPr>
          <a:lstStyle/>
          <a:p>
            <a:pPr algn="ctr"/>
            <a:r>
              <a:rPr lang="en-US" altLang="zh-CN" sz="4800" b="1" dirty="0">
                <a:solidFill>
                  <a:srgbClr val="0070C0"/>
                </a:solidFill>
                <a:latin typeface="Times New Roman" panose="02020603050405020304" pitchFamily="18" charset="0"/>
                <a:cs typeface="Times New Roman" panose="02020603050405020304" pitchFamily="18" charset="0"/>
                <a:sym typeface="Times New Roman" panose="02020603050405020304" pitchFamily="18" charset="0"/>
              </a:rPr>
              <a:t>CONTENT</a:t>
            </a:r>
            <a:endParaRPr lang="zh-CN" altLang="en-US" sz="4800" b="1" dirty="0">
              <a:solidFill>
                <a:srgbClr val="0070C0"/>
              </a:solidFill>
              <a:latin typeface="Times New Roman" panose="02020603050405020304" pitchFamily="18" charset="0"/>
              <a:cs typeface="Times New Roman" panose="02020603050405020304" pitchFamily="18" charset="0"/>
              <a:sym typeface="Times New Roman" panose="02020603050405020304" pitchFamily="18" charset="0"/>
            </a:endParaRPr>
          </a:p>
        </p:txBody>
      </p:sp>
      <p:grpSp>
        <p:nvGrpSpPr>
          <p:cNvPr id="25" name="组合 24"/>
          <p:cNvGrpSpPr/>
          <p:nvPr/>
        </p:nvGrpSpPr>
        <p:grpSpPr>
          <a:xfrm>
            <a:off x="6172993" y="4614878"/>
            <a:ext cx="828000" cy="828000"/>
            <a:chOff x="3563616" y="5254690"/>
            <a:chExt cx="828000" cy="828000"/>
          </a:xfrm>
        </p:grpSpPr>
        <p:sp>
          <p:nvSpPr>
            <p:cNvPr id="26" name="椭圆 25"/>
            <p:cNvSpPr>
              <a:spLocks noChangeAspect="1"/>
            </p:cNvSpPr>
            <p:nvPr/>
          </p:nvSpPr>
          <p:spPr>
            <a:xfrm>
              <a:off x="3563616" y="5254690"/>
              <a:ext cx="828000" cy="828000"/>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7" name="文本框 26"/>
            <p:cNvSpPr txBox="1"/>
            <p:nvPr/>
          </p:nvSpPr>
          <p:spPr>
            <a:xfrm>
              <a:off x="3640609" y="5407080"/>
              <a:ext cx="674014" cy="523220"/>
            </a:xfrm>
            <a:prstGeom prst="rect">
              <a:avLst/>
            </a:prstGeom>
            <a:noFill/>
            <a:ln>
              <a:noFill/>
            </a:ln>
          </p:spPr>
          <p:txBody>
            <a:bodyPr wrap="square" rtlCol="0">
              <a:spAutoFit/>
            </a:bodyPr>
            <a:lstStyle/>
            <a:p>
              <a:pPr algn="ctr"/>
              <a:r>
                <a:rPr lang="en-US" altLang="zh-CN" sz="2800" b="1" dirty="0">
                  <a:solidFill>
                    <a:srgbClr val="00B050"/>
                  </a:solidFill>
                  <a:latin typeface="Times New Roman" panose="02020603050405020304" pitchFamily="18" charset="0"/>
                  <a:sym typeface="Times New Roman" panose="02020603050405020304" pitchFamily="18" charset="0"/>
                </a:rPr>
                <a:t>04</a:t>
              </a:r>
            </a:p>
          </p:txBody>
        </p:sp>
      </p:grpSp>
      <p:sp>
        <p:nvSpPr>
          <p:cNvPr id="3" name="灯片编号占位符 6">
            <a:extLst>
              <a:ext uri="{FF2B5EF4-FFF2-40B4-BE49-F238E27FC236}">
                <a16:creationId xmlns:a16="http://schemas.microsoft.com/office/drawing/2014/main" id="{3A29ABE6-8091-139F-6F84-F6F3208B5BD2}"/>
              </a:ext>
            </a:extLst>
          </p:cNvPr>
          <p:cNvSpPr>
            <a:spLocks noGrp="1"/>
          </p:cNvSpPr>
          <p:nvPr>
            <p:ph type="sldNum" sz="quarter" idx="12"/>
          </p:nvPr>
        </p:nvSpPr>
        <p:spPr>
          <a:xfrm>
            <a:off x="11427124" y="6352157"/>
            <a:ext cx="507521" cy="365125"/>
          </a:xfrm>
        </p:spPr>
        <p:txBody>
          <a:bodyPr/>
          <a:lstStyle/>
          <a:p>
            <a:pPr>
              <a:defRPr/>
            </a:pPr>
            <a:fld id="{9A33A7AC-52E2-4BD5-8DB8-32260C5F10D0}" type="slidenum">
              <a:rPr lang="zh-CN" altLang="en-US" smtClean="0"/>
              <a:t>2</a:t>
            </a:fld>
            <a:endParaRPr lang="zh-CN" altLang="en-US"/>
          </a:p>
        </p:txBody>
      </p:sp>
      <p:sp>
        <p:nvSpPr>
          <p:cNvPr id="15" name="文本框 14">
            <a:extLst>
              <a:ext uri="{FF2B5EF4-FFF2-40B4-BE49-F238E27FC236}">
                <a16:creationId xmlns:a16="http://schemas.microsoft.com/office/drawing/2014/main" id="{3B604235-07FF-7F47-F2A5-40AD860EEE1B}"/>
              </a:ext>
            </a:extLst>
          </p:cNvPr>
          <p:cNvSpPr txBox="1"/>
          <p:nvPr/>
        </p:nvSpPr>
        <p:spPr>
          <a:xfrm>
            <a:off x="2074606" y="2218479"/>
            <a:ext cx="3317777" cy="923330"/>
          </a:xfrm>
          <a:prstGeom prst="rect">
            <a:avLst/>
          </a:prstGeom>
          <a:noFill/>
        </p:spPr>
        <p:txBody>
          <a:bodyPr wrap="square" rtlCol="0">
            <a:spAutoFit/>
          </a:bodyPr>
          <a:lstStyle/>
          <a:p>
            <a:pPr algn="ctr"/>
            <a:r>
              <a:rPr lang="zh-CN" altLang="en-US" sz="5400" b="1" dirty="0">
                <a:solidFill>
                  <a:srgbClr val="0070C0"/>
                </a:solidFill>
                <a:latin typeface="Times New Roman" panose="02020603050405020304" pitchFamily="18" charset="0"/>
                <a:cs typeface="Times New Roman" panose="02020603050405020304" pitchFamily="18" charset="0"/>
                <a:sym typeface="Times New Roman" panose="02020603050405020304" pitchFamily="18" charset="0"/>
              </a:rPr>
              <a:t>目录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3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5" name="Rectangle 54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70" name="Rectangle 58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grpSp>
        <p:nvGrpSpPr>
          <p:cNvPr id="4" name="组合 3"/>
          <p:cNvGrpSpPr/>
          <p:nvPr/>
        </p:nvGrpSpPr>
        <p:grpSpPr>
          <a:xfrm>
            <a:off x="635" y="193675"/>
            <a:ext cx="12174855" cy="654050"/>
            <a:chOff x="1" y="305"/>
            <a:chExt cx="19173" cy="1030"/>
          </a:xfrm>
        </p:grpSpPr>
        <p:grpSp>
          <p:nvGrpSpPr>
            <p:cNvPr id="6" name="组合 13"/>
            <p:cNvGrpSpPr/>
            <p:nvPr/>
          </p:nvGrpSpPr>
          <p:grpSpPr bwMode="auto">
            <a:xfrm>
              <a:off x="1" y="323"/>
              <a:ext cx="7579" cy="921"/>
              <a:chOff x="12700" y="1011390"/>
              <a:chExt cx="4811888" cy="583907"/>
            </a:xfrm>
          </p:grpSpPr>
          <p:sp>
            <p:nvSpPr>
              <p:cNvPr id="7" name="矩形 2"/>
              <p:cNvSpPr>
                <a:spLocks noChangeArrowheads="1"/>
              </p:cNvSpPr>
              <p:nvPr/>
            </p:nvSpPr>
            <p:spPr bwMode="auto">
              <a:xfrm>
                <a:off x="12700" y="1070266"/>
                <a:ext cx="406400" cy="523016"/>
              </a:xfrm>
              <a:prstGeom prst="rect">
                <a:avLst/>
              </a:prstGeom>
              <a:solidFill>
                <a:srgbClr val="FFB8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endParaRPr lang="zh-CN" altLang="zh-CN">
                  <a:solidFill>
                    <a:srgbClr val="FFFFFF"/>
                  </a:solidFill>
                  <a:latin typeface="Times New Roman" panose="02020603050405020304" pitchFamily="18" charset="0"/>
                  <a:sym typeface="Times New Roman" panose="02020603050405020304" pitchFamily="18" charset="0"/>
                </a:endParaRPr>
              </a:p>
            </p:txBody>
          </p:sp>
          <p:sp>
            <p:nvSpPr>
              <p:cNvPr id="8" name="文本框 1"/>
              <p:cNvSpPr>
                <a:spLocks noChangeArrowheads="1"/>
              </p:cNvSpPr>
              <p:nvPr/>
            </p:nvSpPr>
            <p:spPr bwMode="auto">
              <a:xfrm>
                <a:off x="387289" y="1011390"/>
                <a:ext cx="4437299" cy="58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实际程序的性能开销</a:t>
                </a:r>
                <a:endParaRPr lang="zh-CN" altLang="en-US" sz="3400"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pic>
          <p:nvPicPr>
            <p:cNvPr id="10" name="图片 9"/>
            <p:cNvPicPr>
              <a:picLocks noChangeAspect="1"/>
            </p:cNvPicPr>
            <p:nvPr/>
          </p:nvPicPr>
          <p:blipFill>
            <a:blip r:embed="rId3"/>
            <a:stretch>
              <a:fillRect/>
            </a:stretch>
          </p:blipFill>
          <p:spPr>
            <a:xfrm>
              <a:off x="17969" y="305"/>
              <a:ext cx="1030" cy="1030"/>
            </a:xfrm>
            <a:prstGeom prst="rect">
              <a:avLst/>
            </a:prstGeom>
          </p:spPr>
        </p:pic>
        <p:cxnSp>
          <p:nvCxnSpPr>
            <p:cNvPr id="11" name="直接连接符 10"/>
            <p:cNvCxnSpPr/>
            <p:nvPr/>
          </p:nvCxnSpPr>
          <p:spPr>
            <a:xfrm>
              <a:off x="1" y="1335"/>
              <a:ext cx="19173"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2" name="灯片编号占位符 11">
            <a:extLst>
              <a:ext uri="{FF2B5EF4-FFF2-40B4-BE49-F238E27FC236}">
                <a16:creationId xmlns:a16="http://schemas.microsoft.com/office/drawing/2014/main" id="{B4DE9F6B-213E-70F8-6201-713BD657845D}"/>
              </a:ext>
            </a:extLst>
          </p:cNvPr>
          <p:cNvSpPr>
            <a:spLocks noGrp="1"/>
          </p:cNvSpPr>
          <p:nvPr>
            <p:ph type="sldNum" sz="quarter" idx="12"/>
          </p:nvPr>
        </p:nvSpPr>
        <p:spPr/>
        <p:txBody>
          <a:bodyPr/>
          <a:lstStyle/>
          <a:p>
            <a:pPr>
              <a:defRPr/>
            </a:pPr>
            <a:fld id="{9A33A7AC-52E2-4BD5-8DB8-32260C5F10D0}" type="slidenum">
              <a:rPr lang="zh-CN" altLang="en-US" smtClean="0"/>
              <a:t>20</a:t>
            </a:fld>
            <a:endParaRPr lang="zh-CN" altLang="en-US"/>
          </a:p>
        </p:txBody>
      </p:sp>
      <p:pic>
        <p:nvPicPr>
          <p:cNvPr id="9" name="图片 8">
            <a:extLst>
              <a:ext uri="{FF2B5EF4-FFF2-40B4-BE49-F238E27FC236}">
                <a16:creationId xmlns:a16="http://schemas.microsoft.com/office/drawing/2014/main" id="{21AAB99A-1C09-12ED-6B7D-87B68D773D4B}"/>
              </a:ext>
            </a:extLst>
          </p:cNvPr>
          <p:cNvPicPr>
            <a:picLocks noChangeAspect="1"/>
          </p:cNvPicPr>
          <p:nvPr/>
        </p:nvPicPr>
        <p:blipFill>
          <a:blip r:embed="rId4"/>
          <a:stretch>
            <a:fillRect/>
          </a:stretch>
        </p:blipFill>
        <p:spPr>
          <a:xfrm>
            <a:off x="1987143" y="1611963"/>
            <a:ext cx="8201837" cy="3980149"/>
          </a:xfrm>
          <a:prstGeom prst="rect">
            <a:avLst/>
          </a:prstGeom>
        </p:spPr>
      </p:pic>
    </p:spTree>
    <p:extLst>
      <p:ext uri="{BB962C8B-B14F-4D97-AF65-F5344CB8AC3E}">
        <p14:creationId xmlns:p14="http://schemas.microsoft.com/office/powerpoint/2010/main" val="351451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27" name="Picture 6" descr="南邮logo"/>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463" y="138113"/>
            <a:ext cx="3776662"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2552700" y="1536700"/>
            <a:ext cx="7070090" cy="4143375"/>
            <a:chOff x="4020" y="2420"/>
            <a:chExt cx="11134" cy="6525"/>
          </a:xfrm>
        </p:grpSpPr>
        <p:sp>
          <p:nvSpPr>
            <p:cNvPr id="7" name="椭圆 3"/>
            <p:cNvSpPr>
              <a:spLocks noChangeArrowheads="1"/>
            </p:cNvSpPr>
            <p:nvPr/>
          </p:nvSpPr>
          <p:spPr bwMode="auto">
            <a:xfrm>
              <a:off x="8536" y="3854"/>
              <a:ext cx="2312" cy="2152"/>
            </a:xfrm>
            <a:prstGeom prst="ellipse">
              <a:avLst/>
            </a:prstGeom>
            <a:ln>
              <a:solidFill>
                <a:srgbClr val="B2B2B2"/>
              </a:solidFill>
            </a:ln>
          </p:spPr>
          <p:style>
            <a:lnRef idx="2">
              <a:schemeClr val="accent3"/>
            </a:lnRef>
            <a:fillRef idx="1">
              <a:schemeClr val="lt1"/>
            </a:fillRef>
            <a:effectRef idx="0">
              <a:schemeClr val="accent3"/>
            </a:effectRef>
            <a:fontRef idx="minor">
              <a:schemeClr val="dk1"/>
            </a:fontRef>
          </p:style>
          <p:txBody>
            <a:bodyPr anchor="ctr"/>
            <a:lstStyle/>
            <a:p>
              <a:pPr algn="ctr" eaLnBrk="0" hangingPunct="0">
                <a:buFontTx/>
                <a:buNone/>
                <a:defRPr/>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文本框 4"/>
            <p:cNvSpPr>
              <a:spLocks noChangeArrowheads="1"/>
            </p:cNvSpPr>
            <p:nvPr/>
          </p:nvSpPr>
          <p:spPr bwMode="auto">
            <a:xfrm>
              <a:off x="8595" y="4069"/>
              <a:ext cx="2065" cy="1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6600" dirty="0">
                  <a:solidFill>
                    <a:schemeClr val="accent4"/>
                  </a:solidFill>
                  <a:latin typeface="Times New Roman" panose="02020603050405020304" pitchFamily="18" charset="0"/>
                  <a:sym typeface="Times New Roman" panose="02020603050405020304" pitchFamily="18" charset="0"/>
                </a:rPr>
                <a:t>04</a:t>
              </a:r>
            </a:p>
          </p:txBody>
        </p:sp>
        <p:sp>
          <p:nvSpPr>
            <p:cNvPr id="10" name="直接连接符 14"/>
            <p:cNvSpPr>
              <a:spLocks noChangeShapeType="1"/>
            </p:cNvSpPr>
            <p:nvPr/>
          </p:nvSpPr>
          <p:spPr bwMode="auto">
            <a:xfrm>
              <a:off x="7677" y="6020"/>
              <a:ext cx="3850" cy="0"/>
            </a:xfrm>
            <a:prstGeom prst="line">
              <a:avLst/>
            </a:prstGeom>
            <a:extLst>
              <a:ext uri="{909E8E84-426E-40DD-AFC4-6F175D3DCCD1}">
                <a14:hiddenFill xmlns:a14="http://schemas.microsoft.com/office/drawing/2010/main">
                  <a:noFill/>
                </a14:hiddenFill>
              </a:ext>
            </a:extLst>
          </p:spPr>
          <p:style>
            <a:lnRef idx="1">
              <a:schemeClr val="accent4"/>
            </a:lnRef>
            <a:fillRef idx="0">
              <a:schemeClr val="accent4"/>
            </a:fillRef>
            <a:effectRef idx="0">
              <a:schemeClr val="accent4"/>
            </a:effectRef>
            <a:fontRef idx="minor">
              <a:schemeClr val="tx1"/>
            </a:fontRef>
          </p:style>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文本框 15"/>
            <p:cNvSpPr>
              <a:spLocks noChangeArrowheads="1"/>
            </p:cNvSpPr>
            <p:nvPr/>
          </p:nvSpPr>
          <p:spPr bwMode="auto">
            <a:xfrm>
              <a:off x="4020" y="6253"/>
              <a:ext cx="11134"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Tx/>
                <a:buNone/>
                <a:defRPr/>
              </a:pPr>
              <a:r>
                <a:rPr lang="zh-CN" altLang="en-US" sz="3600" b="1" dirty="0">
                  <a:solidFill>
                    <a:srgbClr val="595959"/>
                  </a:solidFill>
                  <a:latin typeface="Times New Roman" panose="02020603050405020304" pitchFamily="18" charset="0"/>
                  <a:sym typeface="Times New Roman" panose="02020603050405020304" pitchFamily="18" charset="0"/>
                </a:rPr>
                <a:t>总结与思考</a:t>
              </a:r>
            </a:p>
          </p:txBody>
        </p:sp>
        <p:grpSp>
          <p:nvGrpSpPr>
            <p:cNvPr id="12" name="组合 2"/>
            <p:cNvGrpSpPr>
              <a:grpSpLocks noChangeAspect="1"/>
            </p:cNvGrpSpPr>
            <p:nvPr/>
          </p:nvGrpSpPr>
          <p:grpSpPr bwMode="auto">
            <a:xfrm>
              <a:off x="4355" y="2420"/>
              <a:ext cx="10465" cy="6525"/>
              <a:chOff x="0" y="0"/>
              <a:chExt cx="6644409" cy="4143925"/>
            </a:xfrm>
          </p:grpSpPr>
          <p:pic>
            <p:nvPicPr>
              <p:cNvPr id="13" name="图片 26"/>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rot="10800000" flipH="1">
                <a:off x="0" y="3994879"/>
                <a:ext cx="6644409" cy="14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28"/>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rot="10800000" flipH="1" flipV="1">
                <a:off x="0" y="0"/>
                <a:ext cx="6644409" cy="14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 name="灯片编号占位符 1">
            <a:extLst>
              <a:ext uri="{FF2B5EF4-FFF2-40B4-BE49-F238E27FC236}">
                <a16:creationId xmlns:a16="http://schemas.microsoft.com/office/drawing/2014/main" id="{BBBEA8B2-C8FC-86BD-B794-F1E6F741029D}"/>
              </a:ext>
            </a:extLst>
          </p:cNvPr>
          <p:cNvSpPr>
            <a:spLocks noGrp="1"/>
          </p:cNvSpPr>
          <p:nvPr>
            <p:ph type="sldNum" sz="quarter" idx="12"/>
          </p:nvPr>
        </p:nvSpPr>
        <p:spPr/>
        <p:txBody>
          <a:bodyPr/>
          <a:lstStyle/>
          <a:p>
            <a:pPr>
              <a:defRPr/>
            </a:pPr>
            <a:fld id="{9A33A7AC-52E2-4BD5-8DB8-32260C5F10D0}" type="slidenum">
              <a:rPr lang="zh-CN" altLang="en-US" smtClean="0"/>
              <a:t>21</a:t>
            </a:fld>
            <a:endParaRPr lang="zh-CN" altLang="en-US"/>
          </a:p>
        </p:txBody>
      </p:sp>
    </p:spTree>
    <p:extLst>
      <p:ext uri="{BB962C8B-B14F-4D97-AF65-F5344CB8AC3E}">
        <p14:creationId xmlns:p14="http://schemas.microsoft.com/office/powerpoint/2010/main" val="401667395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3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5" name="Rectangle 54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70" name="Rectangle 58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grpSp>
        <p:nvGrpSpPr>
          <p:cNvPr id="4" name="组合 3"/>
          <p:cNvGrpSpPr/>
          <p:nvPr/>
        </p:nvGrpSpPr>
        <p:grpSpPr>
          <a:xfrm>
            <a:off x="635" y="193675"/>
            <a:ext cx="12174855" cy="654050"/>
            <a:chOff x="1" y="305"/>
            <a:chExt cx="19173" cy="1030"/>
          </a:xfrm>
        </p:grpSpPr>
        <p:grpSp>
          <p:nvGrpSpPr>
            <p:cNvPr id="6" name="组合 13"/>
            <p:cNvGrpSpPr/>
            <p:nvPr/>
          </p:nvGrpSpPr>
          <p:grpSpPr bwMode="auto">
            <a:xfrm>
              <a:off x="1" y="323"/>
              <a:ext cx="7579" cy="921"/>
              <a:chOff x="12700" y="1011390"/>
              <a:chExt cx="4811888" cy="583907"/>
            </a:xfrm>
          </p:grpSpPr>
          <p:sp>
            <p:nvSpPr>
              <p:cNvPr id="7" name="矩形 2"/>
              <p:cNvSpPr>
                <a:spLocks noChangeArrowheads="1"/>
              </p:cNvSpPr>
              <p:nvPr/>
            </p:nvSpPr>
            <p:spPr bwMode="auto">
              <a:xfrm>
                <a:off x="12700" y="1070266"/>
                <a:ext cx="406400" cy="523016"/>
              </a:xfrm>
              <a:prstGeom prst="rect">
                <a:avLst/>
              </a:prstGeom>
              <a:solidFill>
                <a:srgbClr val="FFB8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endParaRPr lang="zh-CN" altLang="zh-CN">
                  <a:solidFill>
                    <a:srgbClr val="FFFFFF"/>
                  </a:solidFill>
                  <a:latin typeface="Times New Roman" panose="02020603050405020304" pitchFamily="18" charset="0"/>
                  <a:sym typeface="Times New Roman" panose="02020603050405020304" pitchFamily="18" charset="0"/>
                </a:endParaRPr>
              </a:p>
            </p:txBody>
          </p:sp>
          <p:sp>
            <p:nvSpPr>
              <p:cNvPr id="8" name="文本框 1"/>
              <p:cNvSpPr>
                <a:spLocks noChangeArrowheads="1"/>
              </p:cNvSpPr>
              <p:nvPr/>
            </p:nvSpPr>
            <p:spPr bwMode="auto">
              <a:xfrm>
                <a:off x="387289" y="1011390"/>
                <a:ext cx="4437299" cy="58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不足之处</a:t>
                </a:r>
                <a:endParaRPr lang="zh-CN" altLang="en-US" sz="3400"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pic>
          <p:nvPicPr>
            <p:cNvPr id="10" name="图片 9"/>
            <p:cNvPicPr>
              <a:picLocks noChangeAspect="1"/>
            </p:cNvPicPr>
            <p:nvPr/>
          </p:nvPicPr>
          <p:blipFill>
            <a:blip r:embed="rId3"/>
            <a:stretch>
              <a:fillRect/>
            </a:stretch>
          </p:blipFill>
          <p:spPr>
            <a:xfrm>
              <a:off x="17969" y="305"/>
              <a:ext cx="1030" cy="1030"/>
            </a:xfrm>
            <a:prstGeom prst="rect">
              <a:avLst/>
            </a:prstGeom>
          </p:spPr>
        </p:pic>
        <p:cxnSp>
          <p:nvCxnSpPr>
            <p:cNvPr id="11" name="直接连接符 10"/>
            <p:cNvCxnSpPr/>
            <p:nvPr/>
          </p:nvCxnSpPr>
          <p:spPr>
            <a:xfrm>
              <a:off x="1" y="1335"/>
              <a:ext cx="19173"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2" name="灯片编号占位符 11">
            <a:extLst>
              <a:ext uri="{FF2B5EF4-FFF2-40B4-BE49-F238E27FC236}">
                <a16:creationId xmlns:a16="http://schemas.microsoft.com/office/drawing/2014/main" id="{B4DE9F6B-213E-70F8-6201-713BD657845D}"/>
              </a:ext>
            </a:extLst>
          </p:cNvPr>
          <p:cNvSpPr>
            <a:spLocks noGrp="1"/>
          </p:cNvSpPr>
          <p:nvPr>
            <p:ph type="sldNum" sz="quarter" idx="12"/>
          </p:nvPr>
        </p:nvSpPr>
        <p:spPr/>
        <p:txBody>
          <a:bodyPr/>
          <a:lstStyle/>
          <a:p>
            <a:pPr>
              <a:defRPr/>
            </a:pPr>
            <a:fld id="{9A33A7AC-52E2-4BD5-8DB8-32260C5F10D0}" type="slidenum">
              <a:rPr lang="zh-CN" altLang="en-US" smtClean="0"/>
              <a:t>22</a:t>
            </a:fld>
            <a:endParaRPr lang="zh-CN" altLang="en-US"/>
          </a:p>
        </p:txBody>
      </p:sp>
      <p:sp>
        <p:nvSpPr>
          <p:cNvPr id="9" name="文本框 8">
            <a:extLst>
              <a:ext uri="{FF2B5EF4-FFF2-40B4-BE49-F238E27FC236}">
                <a16:creationId xmlns:a16="http://schemas.microsoft.com/office/drawing/2014/main" id="{F3A1732A-D9E1-C32C-685C-2FB9776D271C}"/>
              </a:ext>
            </a:extLst>
          </p:cNvPr>
          <p:cNvSpPr txBox="1"/>
          <p:nvPr/>
        </p:nvSpPr>
        <p:spPr>
          <a:xfrm>
            <a:off x="804254" y="1927344"/>
            <a:ext cx="10567616" cy="3754874"/>
          </a:xfrm>
          <a:prstGeom prst="rect">
            <a:avLst/>
          </a:prstGeom>
          <a:noFill/>
        </p:spPr>
        <p:txBody>
          <a:bodyPr wrap="square">
            <a:spAutoFit/>
          </a:bodyPr>
          <a:lstStyle/>
          <a:p>
            <a:r>
              <a:rPr lang="zh-CN" altLang="en-US" sz="2000" b="1" dirty="0">
                <a:sym typeface="Times New Roman" panose="02020603050405020304" pitchFamily="18" charset="0"/>
              </a:rPr>
              <a:t>提高模型准确性</a:t>
            </a:r>
            <a:endParaRPr lang="en-US" altLang="zh-CN" sz="2000" b="1" dirty="0"/>
          </a:p>
          <a:p>
            <a:r>
              <a:rPr lang="zh-CN" altLang="en-US" sz="2000" dirty="0"/>
              <a:t>当前的 </a:t>
            </a:r>
            <a:r>
              <a:rPr lang="en-US" altLang="zh-CN" sz="2000" dirty="0"/>
              <a:t>MARSARA </a:t>
            </a:r>
            <a:r>
              <a:rPr lang="zh-CN" altLang="en-US" sz="2000" dirty="0"/>
              <a:t>原型依赖于二进制单路径符号执行来在离线分析期间生成模型。这会导致路径集不够近似。尽管我们认为改进二进制分析的状态超出了我们的范围，但存在几种可能的解决方案来提高其准确性。</a:t>
            </a:r>
            <a:endParaRPr lang="en-US" altLang="zh-CN" sz="2000" dirty="0"/>
          </a:p>
          <a:p>
            <a:r>
              <a:rPr lang="zh-CN" altLang="en-US" sz="2000" b="1" dirty="0">
                <a:sym typeface="Times New Roman" panose="02020603050405020304" pitchFamily="18" charset="0"/>
              </a:rPr>
              <a:t>改善存储开销</a:t>
            </a:r>
            <a:endParaRPr lang="en-US" altLang="zh-CN" sz="2000" b="1" dirty="0">
              <a:sym typeface="Times New Roman" panose="02020603050405020304" pitchFamily="18" charset="0"/>
            </a:endParaRPr>
          </a:p>
          <a:p>
            <a:r>
              <a:rPr lang="zh-CN" altLang="en-US" sz="2000" dirty="0"/>
              <a:t>虽然大多数测试的二进制文件生成的审计日志的大小与我们考虑的基本系统相当，但我们遇到了一些大小大一个数量级的情况。我们发现这种现象的原因是非阻塞事件循环（即</a:t>
            </a:r>
            <a:r>
              <a:rPr lang="en-US" altLang="zh-CN" sz="2000" dirty="0"/>
              <a:t>“</a:t>
            </a:r>
            <a:r>
              <a:rPr lang="zh-CN" altLang="en-US" sz="2000" dirty="0"/>
              <a:t>忙等待</a:t>
            </a:r>
            <a:r>
              <a:rPr lang="en-US" altLang="zh-CN" sz="2000" dirty="0"/>
              <a:t>”</a:t>
            </a:r>
            <a:r>
              <a:rPr lang="zh-CN" altLang="en-US" sz="2000" dirty="0"/>
              <a:t>），它产生许多意义不大的控制流事件（即检查标志然后返回到循环头）。这可以通过总结循环或使用适合我们的问题上下文的压缩来解码 </a:t>
            </a:r>
            <a:r>
              <a:rPr lang="en-US" altLang="zh-CN" sz="2000" dirty="0"/>
              <a:t>PT </a:t>
            </a:r>
            <a:r>
              <a:rPr lang="zh-CN" altLang="en-US" sz="2000" dirty="0"/>
              <a:t>跟踪来解决。不过，减少 </a:t>
            </a:r>
            <a:r>
              <a:rPr lang="en-US" altLang="zh-CN" sz="2000" dirty="0"/>
              <a:t>PT </a:t>
            </a:r>
            <a:r>
              <a:rPr lang="zh-CN" altLang="en-US" sz="2000" dirty="0"/>
              <a:t>跟踪大小也将有利于性能，因为需要处理的数据更少。</a:t>
            </a:r>
          </a:p>
          <a:p>
            <a:endParaRPr lang="zh-CN" altLang="en-US" sz="2000"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endParaRPr>
          </a:p>
          <a:p>
            <a:endParaRPr lang="zh-CN" altLang="en-US" dirty="0"/>
          </a:p>
        </p:txBody>
      </p:sp>
    </p:spTree>
    <p:extLst>
      <p:ext uri="{BB962C8B-B14F-4D97-AF65-F5344CB8AC3E}">
        <p14:creationId xmlns:p14="http://schemas.microsoft.com/office/powerpoint/2010/main" val="119049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3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5" name="Rectangle 54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70" name="Rectangle 58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grpSp>
        <p:nvGrpSpPr>
          <p:cNvPr id="4" name="组合 3"/>
          <p:cNvGrpSpPr/>
          <p:nvPr/>
        </p:nvGrpSpPr>
        <p:grpSpPr>
          <a:xfrm>
            <a:off x="635" y="193675"/>
            <a:ext cx="12174855" cy="654050"/>
            <a:chOff x="1" y="305"/>
            <a:chExt cx="19173" cy="1030"/>
          </a:xfrm>
        </p:grpSpPr>
        <p:grpSp>
          <p:nvGrpSpPr>
            <p:cNvPr id="6" name="组合 13"/>
            <p:cNvGrpSpPr/>
            <p:nvPr/>
          </p:nvGrpSpPr>
          <p:grpSpPr bwMode="auto">
            <a:xfrm>
              <a:off x="1" y="323"/>
              <a:ext cx="7579" cy="921"/>
              <a:chOff x="12700" y="1011390"/>
              <a:chExt cx="4811888" cy="583907"/>
            </a:xfrm>
          </p:grpSpPr>
          <p:sp>
            <p:nvSpPr>
              <p:cNvPr id="7" name="矩形 2"/>
              <p:cNvSpPr>
                <a:spLocks noChangeArrowheads="1"/>
              </p:cNvSpPr>
              <p:nvPr/>
            </p:nvSpPr>
            <p:spPr bwMode="auto">
              <a:xfrm>
                <a:off x="12700" y="1070266"/>
                <a:ext cx="406400" cy="523016"/>
              </a:xfrm>
              <a:prstGeom prst="rect">
                <a:avLst/>
              </a:prstGeom>
              <a:solidFill>
                <a:srgbClr val="FFB8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endParaRPr lang="zh-CN" altLang="zh-CN">
                  <a:solidFill>
                    <a:srgbClr val="FFFFFF"/>
                  </a:solidFill>
                  <a:latin typeface="Times New Roman" panose="02020603050405020304" pitchFamily="18" charset="0"/>
                  <a:sym typeface="Times New Roman" panose="02020603050405020304" pitchFamily="18" charset="0"/>
                </a:endParaRPr>
              </a:p>
            </p:txBody>
          </p:sp>
          <p:sp>
            <p:nvSpPr>
              <p:cNvPr id="8" name="文本框 1"/>
              <p:cNvSpPr>
                <a:spLocks noChangeArrowheads="1"/>
              </p:cNvSpPr>
              <p:nvPr/>
            </p:nvSpPr>
            <p:spPr bwMode="auto">
              <a:xfrm>
                <a:off x="387289" y="1011390"/>
                <a:ext cx="4437299" cy="58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结论</a:t>
                </a:r>
                <a:endParaRPr lang="zh-CN" altLang="en-US" sz="3400"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pic>
          <p:nvPicPr>
            <p:cNvPr id="10" name="图片 9"/>
            <p:cNvPicPr>
              <a:picLocks noChangeAspect="1"/>
            </p:cNvPicPr>
            <p:nvPr/>
          </p:nvPicPr>
          <p:blipFill>
            <a:blip r:embed="rId3"/>
            <a:stretch>
              <a:fillRect/>
            </a:stretch>
          </p:blipFill>
          <p:spPr>
            <a:xfrm>
              <a:off x="17969" y="305"/>
              <a:ext cx="1030" cy="1030"/>
            </a:xfrm>
            <a:prstGeom prst="rect">
              <a:avLst/>
            </a:prstGeom>
          </p:spPr>
        </p:pic>
        <p:cxnSp>
          <p:nvCxnSpPr>
            <p:cNvPr id="11" name="直接连接符 10"/>
            <p:cNvCxnSpPr/>
            <p:nvPr/>
          </p:nvCxnSpPr>
          <p:spPr>
            <a:xfrm>
              <a:off x="1" y="1335"/>
              <a:ext cx="19173"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2" name="灯片编号占位符 11">
            <a:extLst>
              <a:ext uri="{FF2B5EF4-FFF2-40B4-BE49-F238E27FC236}">
                <a16:creationId xmlns:a16="http://schemas.microsoft.com/office/drawing/2014/main" id="{B4DE9F6B-213E-70F8-6201-713BD657845D}"/>
              </a:ext>
            </a:extLst>
          </p:cNvPr>
          <p:cNvSpPr>
            <a:spLocks noGrp="1"/>
          </p:cNvSpPr>
          <p:nvPr>
            <p:ph type="sldNum" sz="quarter" idx="12"/>
          </p:nvPr>
        </p:nvSpPr>
        <p:spPr/>
        <p:txBody>
          <a:bodyPr/>
          <a:lstStyle/>
          <a:p>
            <a:pPr>
              <a:defRPr/>
            </a:pPr>
            <a:fld id="{9A33A7AC-52E2-4BD5-8DB8-32260C5F10D0}" type="slidenum">
              <a:rPr lang="zh-CN" altLang="en-US" smtClean="0"/>
              <a:t>23</a:t>
            </a:fld>
            <a:endParaRPr lang="zh-CN" altLang="en-US"/>
          </a:p>
        </p:txBody>
      </p:sp>
      <p:sp>
        <p:nvSpPr>
          <p:cNvPr id="9" name="文本框 8">
            <a:extLst>
              <a:ext uri="{FF2B5EF4-FFF2-40B4-BE49-F238E27FC236}">
                <a16:creationId xmlns:a16="http://schemas.microsoft.com/office/drawing/2014/main" id="{F3A1732A-D9E1-C32C-685C-2FB9776D271C}"/>
              </a:ext>
            </a:extLst>
          </p:cNvPr>
          <p:cNvSpPr txBox="1"/>
          <p:nvPr/>
        </p:nvSpPr>
        <p:spPr>
          <a:xfrm>
            <a:off x="804254" y="1927344"/>
            <a:ext cx="10567616" cy="1631216"/>
          </a:xfrm>
          <a:prstGeom prst="rect">
            <a:avLst/>
          </a:prstGeom>
          <a:noFill/>
        </p:spPr>
        <p:txBody>
          <a:bodyPr wrap="square">
            <a:spAutoFit/>
          </a:bodyPr>
          <a:lstStyle/>
          <a:p>
            <a:r>
              <a:rPr lang="zh-CN" altLang="en-US" sz="2000" dirty="0"/>
              <a:t>这项工作首次正式探讨了利用软件漏洞进行在线反取证攻击的数据溯源。我们证明攻击者可以打破用于取证调查的数据溯源图中的因果关系，甚至在不触发现有的防篡改日志防御的情况下，陷害了其他的无辜者。我们提出了</a:t>
            </a:r>
            <a:r>
              <a:rPr lang="en-US" altLang="zh-CN" sz="2000" dirty="0"/>
              <a:t>MARSARA</a:t>
            </a:r>
            <a:r>
              <a:rPr lang="zh-CN" altLang="en-US" sz="2000" dirty="0"/>
              <a:t>来验证</a:t>
            </a:r>
            <a:r>
              <a:rPr lang="en-US" altLang="zh-CN" sz="2000" dirty="0"/>
              <a:t>EUP</a:t>
            </a:r>
            <a:r>
              <a:rPr lang="zh-CN" altLang="en-US" sz="2000" dirty="0"/>
              <a:t>签名匹配，并证明它能够抵抗专业制作的漏洞利用，同时在</a:t>
            </a:r>
            <a:r>
              <a:rPr lang="en-US" altLang="zh-CN" sz="2000" dirty="0"/>
              <a:t>14</a:t>
            </a:r>
            <a:r>
              <a:rPr lang="zh-CN" altLang="en-US" sz="2000" dirty="0"/>
              <a:t>个真实的程序中重新引入的错误依赖不超过</a:t>
            </a:r>
            <a:r>
              <a:rPr lang="en-US" altLang="zh-CN" sz="2000" dirty="0"/>
              <a:t>2.82%</a:t>
            </a:r>
            <a:r>
              <a:rPr lang="zh-CN" altLang="en-US" sz="2000" dirty="0"/>
              <a:t>，性能开销为</a:t>
            </a:r>
            <a:r>
              <a:rPr lang="en-US" altLang="zh-CN" sz="2000" dirty="0"/>
              <a:t>8.7%</a:t>
            </a:r>
            <a:r>
              <a:rPr lang="zh-CN" altLang="en-US" sz="2000" dirty="0"/>
              <a:t>。</a:t>
            </a:r>
          </a:p>
        </p:txBody>
      </p:sp>
    </p:spTree>
    <p:extLst>
      <p:ext uri="{BB962C8B-B14F-4D97-AF65-F5344CB8AC3E}">
        <p14:creationId xmlns:p14="http://schemas.microsoft.com/office/powerpoint/2010/main" val="651929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1" name="图片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11154" y="3930244"/>
            <a:ext cx="1280845" cy="292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南邮logo"/>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463" y="138113"/>
            <a:ext cx="3776662"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bwMode="auto">
          <a:xfrm>
            <a:off x="0" y="2445488"/>
            <a:ext cx="2215515" cy="1158949"/>
          </a:xfrm>
          <a:prstGeom prst="rect">
            <a:avLst/>
          </a:prstGeom>
          <a:solidFill>
            <a:srgbClr val="0070C0"/>
          </a:solidFill>
          <a:ln>
            <a:noFill/>
          </a:ln>
        </p:spPr>
        <p:txBody>
          <a:bodyPr vert="horz" wrap="square" lIns="91440" tIns="45720" rIns="91440" bIns="45720" numCol="1" rtlCol="0" anchor="t" anchorCtr="0" compatLnSpc="1"/>
          <a:lstStyle/>
          <a:p>
            <a:pPr algn="ctr"/>
            <a:endParaRPr lang="zh-CN" altLang="en-US">
              <a:latin typeface="Times New Roman" panose="02020603050405020304" pitchFamily="18" charset="0"/>
              <a:sym typeface="Times New Roman" panose="02020603050405020304" pitchFamily="18" charset="0"/>
            </a:endParaRPr>
          </a:p>
        </p:txBody>
      </p:sp>
      <p:sp>
        <p:nvSpPr>
          <p:cNvPr id="6" name="文本框 5"/>
          <p:cNvSpPr txBox="1"/>
          <p:nvPr/>
        </p:nvSpPr>
        <p:spPr>
          <a:xfrm>
            <a:off x="0" y="2541270"/>
            <a:ext cx="12184380" cy="922020"/>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algn="ctr"/>
            <a:r>
              <a:rPr lang="zh-CN" altLang="en-US" sz="5400" dirty="0">
                <a:solidFill>
                  <a:prstClr val="black">
                    <a:alpha val="75000"/>
                  </a:prstClr>
                </a:solidFill>
                <a:latin typeface="Times New Roman" panose="02020603050405020304" pitchFamily="18" charset="0"/>
                <a:sym typeface="Times New Roman" panose="02020603050405020304" pitchFamily="18" charset="0"/>
              </a:rPr>
              <a:t>敬请各位老师批评指正</a:t>
            </a:r>
          </a:p>
        </p:txBody>
      </p:sp>
      <p:sp>
        <p:nvSpPr>
          <p:cNvPr id="11" name="矩形 10"/>
          <p:cNvSpPr/>
          <p:nvPr/>
        </p:nvSpPr>
        <p:spPr bwMode="auto">
          <a:xfrm>
            <a:off x="9976485" y="2445488"/>
            <a:ext cx="2215515" cy="1158949"/>
          </a:xfrm>
          <a:prstGeom prst="rect">
            <a:avLst/>
          </a:prstGeom>
          <a:solidFill>
            <a:srgbClr val="0070C0"/>
          </a:solidFill>
          <a:ln>
            <a:noFill/>
          </a:ln>
        </p:spPr>
        <p:txBody>
          <a:bodyPr vert="horz" wrap="square" lIns="91440" tIns="45720" rIns="91440" bIns="45720" numCol="1" rtlCol="0" anchor="t" anchorCtr="0" compatLnSpc="1"/>
          <a:lstStyle/>
          <a:p>
            <a:pPr algn="ctr"/>
            <a:endParaRPr lang="zh-CN" altLang="en-US">
              <a:latin typeface="Times New Roman" panose="02020603050405020304" pitchFamily="18" charset="0"/>
              <a:sym typeface="Times New Roman" panose="02020603050405020304" pitchFamily="18" charset="0"/>
            </a:endParaRPr>
          </a:p>
        </p:txBody>
      </p:sp>
      <p:sp>
        <p:nvSpPr>
          <p:cNvPr id="2" name="灯片编号占位符 1">
            <a:extLst>
              <a:ext uri="{FF2B5EF4-FFF2-40B4-BE49-F238E27FC236}">
                <a16:creationId xmlns:a16="http://schemas.microsoft.com/office/drawing/2014/main" id="{B4100FB1-F1EC-0C10-32CC-842C48809092}"/>
              </a:ext>
            </a:extLst>
          </p:cNvPr>
          <p:cNvSpPr>
            <a:spLocks noGrp="1"/>
          </p:cNvSpPr>
          <p:nvPr>
            <p:ph type="sldNum" sz="quarter" idx="12"/>
          </p:nvPr>
        </p:nvSpPr>
        <p:spPr/>
        <p:txBody>
          <a:bodyPr/>
          <a:lstStyle/>
          <a:p>
            <a:pPr>
              <a:defRPr/>
            </a:pPr>
            <a:fld id="{982C07C8-C027-4711-816F-E55729D427AC}" type="slidenum">
              <a:rPr lang="zh-CN" altLang="en-US" smtClean="0"/>
              <a:t>24</a:t>
            </a:fld>
            <a:endParaRPr lang="zh-CN"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27" name="Picture 6" descr="南邮logo"/>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463" y="138113"/>
            <a:ext cx="3776662"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2552700" y="1536700"/>
            <a:ext cx="7070090" cy="4143375"/>
            <a:chOff x="4020" y="2420"/>
            <a:chExt cx="11134" cy="6525"/>
          </a:xfrm>
        </p:grpSpPr>
        <p:sp>
          <p:nvSpPr>
            <p:cNvPr id="7" name="椭圆 3"/>
            <p:cNvSpPr>
              <a:spLocks noChangeArrowheads="1"/>
            </p:cNvSpPr>
            <p:nvPr/>
          </p:nvSpPr>
          <p:spPr bwMode="auto">
            <a:xfrm>
              <a:off x="8536" y="3854"/>
              <a:ext cx="2312" cy="2152"/>
            </a:xfrm>
            <a:prstGeom prst="ellipse">
              <a:avLst/>
            </a:prstGeom>
            <a:ln>
              <a:solidFill>
                <a:srgbClr val="B2B2B2"/>
              </a:solidFill>
            </a:ln>
          </p:spPr>
          <p:style>
            <a:lnRef idx="2">
              <a:schemeClr val="accent3"/>
            </a:lnRef>
            <a:fillRef idx="1">
              <a:schemeClr val="lt1"/>
            </a:fillRef>
            <a:effectRef idx="0">
              <a:schemeClr val="accent3"/>
            </a:effectRef>
            <a:fontRef idx="minor">
              <a:schemeClr val="dk1"/>
            </a:fontRef>
          </p:style>
          <p:txBody>
            <a:bodyPr anchor="ctr"/>
            <a:lstStyle/>
            <a:p>
              <a:pPr algn="ctr" eaLnBrk="0" hangingPunct="0">
                <a:buFontTx/>
                <a:buNone/>
                <a:defRPr/>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文本框 4"/>
            <p:cNvSpPr>
              <a:spLocks noChangeArrowheads="1"/>
            </p:cNvSpPr>
            <p:nvPr/>
          </p:nvSpPr>
          <p:spPr bwMode="auto">
            <a:xfrm>
              <a:off x="8595" y="4069"/>
              <a:ext cx="2065" cy="1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6600" dirty="0">
                  <a:solidFill>
                    <a:schemeClr val="accent4"/>
                  </a:solidFill>
                  <a:latin typeface="Times New Roman" panose="02020603050405020304" pitchFamily="18" charset="0"/>
                  <a:sym typeface="Times New Roman" panose="02020603050405020304" pitchFamily="18" charset="0"/>
                </a:rPr>
                <a:t>01</a:t>
              </a:r>
            </a:p>
          </p:txBody>
        </p:sp>
        <p:sp>
          <p:nvSpPr>
            <p:cNvPr id="10" name="直接连接符 14"/>
            <p:cNvSpPr>
              <a:spLocks noChangeShapeType="1"/>
            </p:cNvSpPr>
            <p:nvPr/>
          </p:nvSpPr>
          <p:spPr bwMode="auto">
            <a:xfrm>
              <a:off x="7677" y="6020"/>
              <a:ext cx="3850" cy="0"/>
            </a:xfrm>
            <a:prstGeom prst="line">
              <a:avLst/>
            </a:prstGeom>
            <a:extLst>
              <a:ext uri="{909E8E84-426E-40DD-AFC4-6F175D3DCCD1}">
                <a14:hiddenFill xmlns:a14="http://schemas.microsoft.com/office/drawing/2010/main">
                  <a:noFill/>
                </a14:hiddenFill>
              </a:ext>
            </a:extLst>
          </p:spPr>
          <p:style>
            <a:lnRef idx="1">
              <a:schemeClr val="accent4"/>
            </a:lnRef>
            <a:fillRef idx="0">
              <a:schemeClr val="accent4"/>
            </a:fillRef>
            <a:effectRef idx="0">
              <a:schemeClr val="accent4"/>
            </a:effectRef>
            <a:fontRef idx="minor">
              <a:schemeClr val="tx1"/>
            </a:fontRef>
          </p:style>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文本框 15"/>
            <p:cNvSpPr>
              <a:spLocks noChangeArrowheads="1"/>
            </p:cNvSpPr>
            <p:nvPr/>
          </p:nvSpPr>
          <p:spPr bwMode="auto">
            <a:xfrm>
              <a:off x="4020" y="6253"/>
              <a:ext cx="11134"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Tx/>
                <a:buNone/>
                <a:defRPr/>
              </a:pPr>
              <a:r>
                <a:rPr lang="zh-CN" altLang="en-US" sz="3600" b="1" dirty="0">
                  <a:solidFill>
                    <a:srgbClr val="595959"/>
                  </a:solidFill>
                  <a:latin typeface="Times New Roman" panose="02020603050405020304" pitchFamily="18" charset="0"/>
                  <a:sym typeface="Times New Roman" panose="02020603050405020304" pitchFamily="18" charset="0"/>
                </a:rPr>
                <a:t>背景介绍</a:t>
              </a:r>
            </a:p>
          </p:txBody>
        </p:sp>
        <p:grpSp>
          <p:nvGrpSpPr>
            <p:cNvPr id="12" name="组合 2"/>
            <p:cNvGrpSpPr>
              <a:grpSpLocks noChangeAspect="1"/>
            </p:cNvGrpSpPr>
            <p:nvPr/>
          </p:nvGrpSpPr>
          <p:grpSpPr bwMode="auto">
            <a:xfrm>
              <a:off x="4355" y="2420"/>
              <a:ext cx="10465" cy="6525"/>
              <a:chOff x="0" y="0"/>
              <a:chExt cx="6644409" cy="4143925"/>
            </a:xfrm>
          </p:grpSpPr>
          <p:pic>
            <p:nvPicPr>
              <p:cNvPr id="13" name="图片 26"/>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rot="10800000" flipH="1">
                <a:off x="0" y="3994879"/>
                <a:ext cx="6644409" cy="14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28"/>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rot="10800000" flipH="1" flipV="1">
                <a:off x="0" y="0"/>
                <a:ext cx="6644409" cy="14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 name="灯片编号占位符 1">
            <a:extLst>
              <a:ext uri="{FF2B5EF4-FFF2-40B4-BE49-F238E27FC236}">
                <a16:creationId xmlns:a16="http://schemas.microsoft.com/office/drawing/2014/main" id="{BBBEA8B2-C8FC-86BD-B794-F1E6F741029D}"/>
              </a:ext>
            </a:extLst>
          </p:cNvPr>
          <p:cNvSpPr>
            <a:spLocks noGrp="1"/>
          </p:cNvSpPr>
          <p:nvPr>
            <p:ph type="sldNum" sz="quarter" idx="12"/>
          </p:nvPr>
        </p:nvSpPr>
        <p:spPr/>
        <p:txBody>
          <a:bodyPr/>
          <a:lstStyle/>
          <a:p>
            <a:pPr>
              <a:defRPr/>
            </a:pPr>
            <a:fld id="{9A33A7AC-52E2-4BD5-8DB8-32260C5F10D0}" type="slidenum">
              <a:rPr lang="zh-CN" altLang="en-US" smtClean="0"/>
              <a:t>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3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5" name="Rectangle 54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70" name="Rectangle 58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grpSp>
        <p:nvGrpSpPr>
          <p:cNvPr id="4" name="组合 3"/>
          <p:cNvGrpSpPr/>
          <p:nvPr/>
        </p:nvGrpSpPr>
        <p:grpSpPr>
          <a:xfrm>
            <a:off x="635" y="193675"/>
            <a:ext cx="12174855" cy="654050"/>
            <a:chOff x="1" y="305"/>
            <a:chExt cx="19173" cy="1030"/>
          </a:xfrm>
        </p:grpSpPr>
        <p:grpSp>
          <p:nvGrpSpPr>
            <p:cNvPr id="6" name="组合 13"/>
            <p:cNvGrpSpPr/>
            <p:nvPr/>
          </p:nvGrpSpPr>
          <p:grpSpPr bwMode="auto">
            <a:xfrm>
              <a:off x="1" y="323"/>
              <a:ext cx="9402" cy="921"/>
              <a:chOff x="12700" y="1011390"/>
              <a:chExt cx="5969564" cy="583987"/>
            </a:xfrm>
          </p:grpSpPr>
          <p:sp>
            <p:nvSpPr>
              <p:cNvPr id="7" name="矩形 2"/>
              <p:cNvSpPr>
                <a:spLocks noChangeArrowheads="1"/>
              </p:cNvSpPr>
              <p:nvPr/>
            </p:nvSpPr>
            <p:spPr bwMode="auto">
              <a:xfrm>
                <a:off x="12700" y="1070266"/>
                <a:ext cx="406400" cy="523016"/>
              </a:xfrm>
              <a:prstGeom prst="rect">
                <a:avLst/>
              </a:prstGeom>
              <a:solidFill>
                <a:srgbClr val="FFB8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endParaRPr lang="zh-CN" altLang="zh-CN">
                  <a:solidFill>
                    <a:srgbClr val="FFFFFF"/>
                  </a:solidFill>
                  <a:latin typeface="Times New Roman" panose="02020603050405020304" pitchFamily="18" charset="0"/>
                  <a:sym typeface="Times New Roman" panose="02020603050405020304" pitchFamily="18" charset="0"/>
                </a:endParaRPr>
              </a:p>
            </p:txBody>
          </p:sp>
          <p:sp>
            <p:nvSpPr>
              <p:cNvPr id="8" name="文本框 1"/>
              <p:cNvSpPr>
                <a:spLocks noChangeArrowheads="1"/>
              </p:cNvSpPr>
              <p:nvPr/>
            </p:nvSpPr>
            <p:spPr bwMode="auto">
              <a:xfrm>
                <a:off x="387288" y="1011390"/>
                <a:ext cx="5594976" cy="58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背景介绍</a:t>
                </a:r>
                <a:r>
                  <a:rPr lang="en-US" altLang="zh-CN"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日志</a:t>
                </a:r>
                <a:r>
                  <a:rPr lang="zh-CN" altLang="en-US" sz="3200" b="1">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审计系统</a:t>
                </a:r>
                <a:r>
                  <a:rPr lang="en-US" altLang="zh-CN" sz="3200" b="1">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-EUP</a:t>
                </a:r>
                <a:endParaRPr lang="zh-CN" altLang="en-US" sz="3400"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pic>
          <p:nvPicPr>
            <p:cNvPr id="10" name="图片 9"/>
            <p:cNvPicPr>
              <a:picLocks noChangeAspect="1"/>
            </p:cNvPicPr>
            <p:nvPr/>
          </p:nvPicPr>
          <p:blipFill>
            <a:blip r:embed="rId3"/>
            <a:stretch>
              <a:fillRect/>
            </a:stretch>
          </p:blipFill>
          <p:spPr>
            <a:xfrm>
              <a:off x="17969" y="305"/>
              <a:ext cx="1030" cy="1030"/>
            </a:xfrm>
            <a:prstGeom prst="rect">
              <a:avLst/>
            </a:prstGeom>
          </p:spPr>
        </p:pic>
        <p:cxnSp>
          <p:nvCxnSpPr>
            <p:cNvPr id="11" name="直接连接符 10"/>
            <p:cNvCxnSpPr/>
            <p:nvPr/>
          </p:nvCxnSpPr>
          <p:spPr>
            <a:xfrm>
              <a:off x="1" y="1335"/>
              <a:ext cx="19173"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2" name="灯片编号占位符 11">
            <a:extLst>
              <a:ext uri="{FF2B5EF4-FFF2-40B4-BE49-F238E27FC236}">
                <a16:creationId xmlns:a16="http://schemas.microsoft.com/office/drawing/2014/main" id="{B4DE9F6B-213E-70F8-6201-713BD657845D}"/>
              </a:ext>
            </a:extLst>
          </p:cNvPr>
          <p:cNvSpPr>
            <a:spLocks noGrp="1"/>
          </p:cNvSpPr>
          <p:nvPr>
            <p:ph type="sldNum" sz="quarter" idx="12"/>
          </p:nvPr>
        </p:nvSpPr>
        <p:spPr/>
        <p:txBody>
          <a:bodyPr/>
          <a:lstStyle/>
          <a:p>
            <a:pPr>
              <a:defRPr/>
            </a:pPr>
            <a:fld id="{9A33A7AC-52E2-4BD5-8DB8-32260C5F10D0}" type="slidenum">
              <a:rPr lang="zh-CN" altLang="en-US" smtClean="0"/>
              <a:t>4</a:t>
            </a:fld>
            <a:endParaRPr lang="zh-CN" altLang="en-US"/>
          </a:p>
        </p:txBody>
      </p:sp>
      <p:sp>
        <p:nvSpPr>
          <p:cNvPr id="9" name="文本框 8">
            <a:extLst>
              <a:ext uri="{FF2B5EF4-FFF2-40B4-BE49-F238E27FC236}">
                <a16:creationId xmlns:a16="http://schemas.microsoft.com/office/drawing/2014/main" id="{F3A1732A-D9E1-C32C-685C-2FB9776D271C}"/>
              </a:ext>
            </a:extLst>
          </p:cNvPr>
          <p:cNvSpPr txBox="1"/>
          <p:nvPr/>
        </p:nvSpPr>
        <p:spPr>
          <a:xfrm>
            <a:off x="564421" y="1697592"/>
            <a:ext cx="5406484" cy="4093428"/>
          </a:xfrm>
          <a:prstGeom prst="rect">
            <a:avLst/>
          </a:prstGeom>
          <a:noFill/>
        </p:spPr>
        <p:txBody>
          <a:bodyPr wrap="square">
            <a:spAutoFit/>
          </a:bodyPr>
          <a:lstStyle/>
          <a:p>
            <a:r>
              <a:rPr lang="zh-CN" altLang="en-US" sz="2000" dirty="0"/>
              <a:t>       现代计算机为了检测入侵采用了日志审计系统，它会生成一个数据溯源图，用于入侵检测、取证调查等。</a:t>
            </a:r>
            <a:endParaRPr lang="en-US" altLang="zh-CN" sz="2000" dirty="0"/>
          </a:p>
          <a:p>
            <a:r>
              <a:rPr lang="en-US" altLang="zh-CN" sz="2000" dirty="0"/>
              <a:t>        </a:t>
            </a:r>
            <a:r>
              <a:rPr lang="zh-CN" altLang="en-US" sz="2000" dirty="0"/>
              <a:t>但是因为操作系统是非常复杂的，这个溯源</a:t>
            </a:r>
            <a:r>
              <a:rPr lang="zh-CN" altLang="en-US" sz="2000"/>
              <a:t>图可能会因为</a:t>
            </a:r>
            <a:r>
              <a:rPr lang="zh-CN" altLang="en-US" sz="2000" dirty="0"/>
              <a:t>长时间运行</a:t>
            </a:r>
            <a:r>
              <a:rPr lang="zh-CN" altLang="en-US" sz="2000"/>
              <a:t>的进程随着</a:t>
            </a:r>
            <a:r>
              <a:rPr lang="zh-CN" altLang="en-US" sz="2000" dirty="0"/>
              <a:t>时间的推移产生非常多</a:t>
            </a:r>
            <a:r>
              <a:rPr lang="zh-CN" altLang="en-US" sz="2000"/>
              <a:t>的依赖而无法检测出可疑活动，这</a:t>
            </a:r>
            <a:r>
              <a:rPr lang="zh-CN" altLang="en-US" sz="2000" dirty="0"/>
              <a:t>被称为依赖爆炸问题。</a:t>
            </a:r>
            <a:endParaRPr lang="en-US" altLang="zh-CN" sz="2000" dirty="0"/>
          </a:p>
          <a:p>
            <a:r>
              <a:rPr lang="zh-CN" altLang="en-US" sz="2000" dirty="0"/>
              <a:t>         为了解决依赖爆炸问题，研究人员提出了执行单元分区（</a:t>
            </a:r>
            <a:r>
              <a:rPr lang="en-US" altLang="zh-CN" sz="2000" dirty="0"/>
              <a:t>execution unit partitioning, EUP</a:t>
            </a:r>
            <a:r>
              <a:rPr lang="zh-CN" altLang="en-US" sz="2000" dirty="0"/>
              <a:t>）的方法。在</a:t>
            </a:r>
            <a:r>
              <a:rPr lang="en-US" altLang="zh-CN" sz="2000" dirty="0"/>
              <a:t>EUP</a:t>
            </a:r>
            <a:r>
              <a:rPr lang="zh-CN" altLang="en-US" sz="2000" dirty="0"/>
              <a:t>中，审计日志事件在子流程级别进行分组，将单一的长期运行流程细分为更容易在图表中跟踪的自治工作单元。</a:t>
            </a:r>
          </a:p>
          <a:p>
            <a:endParaRPr lang="en-US" altLang="zh-CN" sz="2000" dirty="0"/>
          </a:p>
        </p:txBody>
      </p:sp>
      <p:pic>
        <p:nvPicPr>
          <p:cNvPr id="15" name="图片 14">
            <a:extLst>
              <a:ext uri="{FF2B5EF4-FFF2-40B4-BE49-F238E27FC236}">
                <a16:creationId xmlns:a16="http://schemas.microsoft.com/office/drawing/2014/main" id="{DA6C68B0-866B-9EA7-BE3F-6D96BB68461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971163" y="1051195"/>
            <a:ext cx="4972028" cy="54877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27" name="Picture 6" descr="南邮logo"/>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463" y="138113"/>
            <a:ext cx="3776662"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2552700" y="1536700"/>
            <a:ext cx="7070090" cy="4143375"/>
            <a:chOff x="4020" y="2420"/>
            <a:chExt cx="11134" cy="6525"/>
          </a:xfrm>
        </p:grpSpPr>
        <p:sp>
          <p:nvSpPr>
            <p:cNvPr id="7" name="椭圆 3"/>
            <p:cNvSpPr>
              <a:spLocks noChangeArrowheads="1"/>
            </p:cNvSpPr>
            <p:nvPr/>
          </p:nvSpPr>
          <p:spPr bwMode="auto">
            <a:xfrm>
              <a:off x="8536" y="3854"/>
              <a:ext cx="2312" cy="2152"/>
            </a:xfrm>
            <a:prstGeom prst="ellipse">
              <a:avLst/>
            </a:prstGeom>
            <a:ln>
              <a:solidFill>
                <a:srgbClr val="B2B2B2"/>
              </a:solidFill>
            </a:ln>
          </p:spPr>
          <p:style>
            <a:lnRef idx="2">
              <a:schemeClr val="accent3"/>
            </a:lnRef>
            <a:fillRef idx="1">
              <a:schemeClr val="lt1"/>
            </a:fillRef>
            <a:effectRef idx="0">
              <a:schemeClr val="accent3"/>
            </a:effectRef>
            <a:fontRef idx="minor">
              <a:schemeClr val="dk1"/>
            </a:fontRef>
          </p:style>
          <p:txBody>
            <a:bodyPr anchor="ctr"/>
            <a:lstStyle/>
            <a:p>
              <a:pPr algn="ctr" eaLnBrk="0" hangingPunct="0">
                <a:buFontTx/>
                <a:buNone/>
                <a:defRPr/>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文本框 4"/>
            <p:cNvSpPr>
              <a:spLocks noChangeArrowheads="1"/>
            </p:cNvSpPr>
            <p:nvPr/>
          </p:nvSpPr>
          <p:spPr bwMode="auto">
            <a:xfrm>
              <a:off x="8595" y="4069"/>
              <a:ext cx="2065" cy="1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6600" dirty="0">
                  <a:solidFill>
                    <a:schemeClr val="accent4"/>
                  </a:solidFill>
                  <a:latin typeface="Times New Roman" panose="02020603050405020304" pitchFamily="18" charset="0"/>
                  <a:sym typeface="Times New Roman" panose="02020603050405020304" pitchFamily="18" charset="0"/>
                </a:rPr>
                <a:t>02</a:t>
              </a:r>
            </a:p>
          </p:txBody>
        </p:sp>
        <p:sp>
          <p:nvSpPr>
            <p:cNvPr id="10" name="直接连接符 14"/>
            <p:cNvSpPr>
              <a:spLocks noChangeShapeType="1"/>
            </p:cNvSpPr>
            <p:nvPr/>
          </p:nvSpPr>
          <p:spPr bwMode="auto">
            <a:xfrm>
              <a:off x="7677" y="6020"/>
              <a:ext cx="3850" cy="0"/>
            </a:xfrm>
            <a:prstGeom prst="line">
              <a:avLst/>
            </a:prstGeom>
            <a:extLst>
              <a:ext uri="{909E8E84-426E-40DD-AFC4-6F175D3DCCD1}">
                <a14:hiddenFill xmlns:a14="http://schemas.microsoft.com/office/drawing/2010/main">
                  <a:noFill/>
                </a14:hiddenFill>
              </a:ext>
            </a:extLst>
          </p:spPr>
          <p:style>
            <a:lnRef idx="1">
              <a:schemeClr val="accent4"/>
            </a:lnRef>
            <a:fillRef idx="0">
              <a:schemeClr val="accent4"/>
            </a:fillRef>
            <a:effectRef idx="0">
              <a:schemeClr val="accent4"/>
            </a:effectRef>
            <a:fontRef idx="minor">
              <a:schemeClr val="tx1"/>
            </a:fontRef>
          </p:style>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文本框 15"/>
            <p:cNvSpPr>
              <a:spLocks noChangeArrowheads="1"/>
            </p:cNvSpPr>
            <p:nvPr/>
          </p:nvSpPr>
          <p:spPr bwMode="auto">
            <a:xfrm>
              <a:off x="4020" y="6253"/>
              <a:ext cx="11134"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Tx/>
                <a:buNone/>
                <a:defRPr/>
              </a:pPr>
              <a:r>
                <a:rPr lang="zh-CN" altLang="en-US" sz="3600" b="1" dirty="0">
                  <a:solidFill>
                    <a:srgbClr val="595959"/>
                  </a:solidFill>
                  <a:latin typeface="Times New Roman" panose="02020603050405020304" pitchFamily="18" charset="0"/>
                  <a:sym typeface="Times New Roman" panose="02020603050405020304" pitchFamily="18" charset="0"/>
                </a:rPr>
                <a:t>系统模型设计</a:t>
              </a:r>
            </a:p>
          </p:txBody>
        </p:sp>
        <p:grpSp>
          <p:nvGrpSpPr>
            <p:cNvPr id="12" name="组合 2"/>
            <p:cNvGrpSpPr>
              <a:grpSpLocks noChangeAspect="1"/>
            </p:cNvGrpSpPr>
            <p:nvPr/>
          </p:nvGrpSpPr>
          <p:grpSpPr bwMode="auto">
            <a:xfrm>
              <a:off x="4355" y="2420"/>
              <a:ext cx="10465" cy="6525"/>
              <a:chOff x="0" y="0"/>
              <a:chExt cx="6644409" cy="4143925"/>
            </a:xfrm>
          </p:grpSpPr>
          <p:pic>
            <p:nvPicPr>
              <p:cNvPr id="13" name="图片 26"/>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rot="10800000" flipH="1">
                <a:off x="0" y="3994879"/>
                <a:ext cx="6644409" cy="14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28"/>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rot="10800000" flipH="1" flipV="1">
                <a:off x="0" y="0"/>
                <a:ext cx="6644409" cy="14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 name="灯片编号占位符 1">
            <a:extLst>
              <a:ext uri="{FF2B5EF4-FFF2-40B4-BE49-F238E27FC236}">
                <a16:creationId xmlns:a16="http://schemas.microsoft.com/office/drawing/2014/main" id="{BBBEA8B2-C8FC-86BD-B794-F1E6F741029D}"/>
              </a:ext>
            </a:extLst>
          </p:cNvPr>
          <p:cNvSpPr>
            <a:spLocks noGrp="1"/>
          </p:cNvSpPr>
          <p:nvPr>
            <p:ph type="sldNum" sz="quarter" idx="12"/>
          </p:nvPr>
        </p:nvSpPr>
        <p:spPr/>
        <p:txBody>
          <a:bodyPr/>
          <a:lstStyle/>
          <a:p>
            <a:pPr>
              <a:defRPr/>
            </a:pPr>
            <a:fld id="{9A33A7AC-52E2-4BD5-8DB8-32260C5F10D0}" type="slidenum">
              <a:rPr lang="zh-CN" altLang="en-US" smtClean="0"/>
              <a:t>5</a:t>
            </a:fld>
            <a:endParaRPr lang="zh-CN" altLang="en-US"/>
          </a:p>
        </p:txBody>
      </p:sp>
    </p:spTree>
    <p:extLst>
      <p:ext uri="{BB962C8B-B14F-4D97-AF65-F5344CB8AC3E}">
        <p14:creationId xmlns:p14="http://schemas.microsoft.com/office/powerpoint/2010/main" val="375654534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3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5" name="Rectangle 54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70" name="Rectangle 58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grpSp>
        <p:nvGrpSpPr>
          <p:cNvPr id="4" name="组合 3"/>
          <p:cNvGrpSpPr/>
          <p:nvPr/>
        </p:nvGrpSpPr>
        <p:grpSpPr>
          <a:xfrm>
            <a:off x="635" y="193675"/>
            <a:ext cx="12174855" cy="654050"/>
            <a:chOff x="1" y="305"/>
            <a:chExt cx="19173" cy="1030"/>
          </a:xfrm>
        </p:grpSpPr>
        <p:grpSp>
          <p:nvGrpSpPr>
            <p:cNvPr id="6" name="组合 13"/>
            <p:cNvGrpSpPr/>
            <p:nvPr/>
          </p:nvGrpSpPr>
          <p:grpSpPr bwMode="auto">
            <a:xfrm>
              <a:off x="1" y="323"/>
              <a:ext cx="7579" cy="921"/>
              <a:chOff x="12700" y="1011390"/>
              <a:chExt cx="4811888" cy="583987"/>
            </a:xfrm>
          </p:grpSpPr>
          <p:sp>
            <p:nvSpPr>
              <p:cNvPr id="7" name="矩形 2"/>
              <p:cNvSpPr>
                <a:spLocks noChangeArrowheads="1"/>
              </p:cNvSpPr>
              <p:nvPr/>
            </p:nvSpPr>
            <p:spPr bwMode="auto">
              <a:xfrm>
                <a:off x="12700" y="1070266"/>
                <a:ext cx="406400" cy="523016"/>
              </a:xfrm>
              <a:prstGeom prst="rect">
                <a:avLst/>
              </a:prstGeom>
              <a:solidFill>
                <a:srgbClr val="FFB8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endParaRPr lang="zh-CN" altLang="zh-CN">
                  <a:solidFill>
                    <a:srgbClr val="FFFFFF"/>
                  </a:solidFill>
                  <a:latin typeface="Times New Roman" panose="02020603050405020304" pitchFamily="18" charset="0"/>
                  <a:sym typeface="Times New Roman" panose="02020603050405020304" pitchFamily="18" charset="0"/>
                </a:endParaRPr>
              </a:p>
            </p:txBody>
          </p:sp>
          <p:sp>
            <p:nvSpPr>
              <p:cNvPr id="8" name="文本框 1"/>
              <p:cNvSpPr>
                <a:spLocks noChangeArrowheads="1"/>
              </p:cNvSpPr>
              <p:nvPr/>
            </p:nvSpPr>
            <p:spPr bwMode="auto">
              <a:xfrm>
                <a:off x="387289" y="1011390"/>
                <a:ext cx="4437299" cy="58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重新分区攻击</a:t>
                </a:r>
              </a:p>
            </p:txBody>
          </p:sp>
        </p:grpSp>
        <p:pic>
          <p:nvPicPr>
            <p:cNvPr id="10" name="图片 9"/>
            <p:cNvPicPr>
              <a:picLocks noChangeAspect="1"/>
            </p:cNvPicPr>
            <p:nvPr/>
          </p:nvPicPr>
          <p:blipFill>
            <a:blip r:embed="rId3"/>
            <a:stretch>
              <a:fillRect/>
            </a:stretch>
          </p:blipFill>
          <p:spPr>
            <a:xfrm>
              <a:off x="17969" y="305"/>
              <a:ext cx="1030" cy="1030"/>
            </a:xfrm>
            <a:prstGeom prst="rect">
              <a:avLst/>
            </a:prstGeom>
          </p:spPr>
        </p:pic>
        <p:cxnSp>
          <p:nvCxnSpPr>
            <p:cNvPr id="11" name="直接连接符 10"/>
            <p:cNvCxnSpPr/>
            <p:nvPr/>
          </p:nvCxnSpPr>
          <p:spPr>
            <a:xfrm>
              <a:off x="1" y="1335"/>
              <a:ext cx="19173"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2" name="灯片编号占位符 11">
            <a:extLst>
              <a:ext uri="{FF2B5EF4-FFF2-40B4-BE49-F238E27FC236}">
                <a16:creationId xmlns:a16="http://schemas.microsoft.com/office/drawing/2014/main" id="{B4DE9F6B-213E-70F8-6201-713BD657845D}"/>
              </a:ext>
            </a:extLst>
          </p:cNvPr>
          <p:cNvSpPr>
            <a:spLocks noGrp="1"/>
          </p:cNvSpPr>
          <p:nvPr>
            <p:ph type="sldNum" sz="quarter" idx="12"/>
          </p:nvPr>
        </p:nvSpPr>
        <p:spPr/>
        <p:txBody>
          <a:bodyPr/>
          <a:lstStyle/>
          <a:p>
            <a:pPr>
              <a:defRPr/>
            </a:pPr>
            <a:fld id="{9A33A7AC-52E2-4BD5-8DB8-32260C5F10D0}" type="slidenum">
              <a:rPr lang="zh-CN" altLang="en-US" smtClean="0"/>
              <a:t>6</a:t>
            </a:fld>
            <a:endParaRPr lang="zh-CN" altLang="en-US"/>
          </a:p>
        </p:txBody>
      </p:sp>
      <p:sp>
        <p:nvSpPr>
          <p:cNvPr id="9" name="文本框 8">
            <a:extLst>
              <a:ext uri="{FF2B5EF4-FFF2-40B4-BE49-F238E27FC236}">
                <a16:creationId xmlns:a16="http://schemas.microsoft.com/office/drawing/2014/main" id="{F3A1732A-D9E1-C32C-685C-2FB9776D271C}"/>
              </a:ext>
            </a:extLst>
          </p:cNvPr>
          <p:cNvSpPr txBox="1"/>
          <p:nvPr/>
        </p:nvSpPr>
        <p:spPr>
          <a:xfrm>
            <a:off x="804254" y="1927344"/>
            <a:ext cx="10567616" cy="2554545"/>
          </a:xfrm>
          <a:prstGeom prst="rect">
            <a:avLst/>
          </a:prstGeom>
          <a:noFill/>
        </p:spPr>
        <p:txBody>
          <a:bodyPr wrap="square">
            <a:spAutoFit/>
          </a:bodyPr>
          <a:lstStyle/>
          <a:p>
            <a:r>
              <a:rPr lang="zh-CN" altLang="en-US" sz="2000" dirty="0"/>
              <a:t>         我们提出了一套新的攻击技术来绕过当前的防御和取证系统，这项技术可以实现最初的攻击目的，同时混淆防御者获取到的攻击事件的真实顺序，从而更难以确定攻击的来源以及攻击内容。这个技术在审计框架记录审计事件之前操纵目标应用发出审计事件，这些攻击手段无法被传统的日志完整性防御系统检测到，仅会被作为普通日志提交。</a:t>
            </a:r>
            <a:endParaRPr lang="en-US" altLang="zh-CN" sz="2000" dirty="0"/>
          </a:p>
          <a:p>
            <a:r>
              <a:rPr lang="zh-CN" altLang="en-US" sz="2000" dirty="0"/>
              <a:t>         这个技术可以分成两类，欺骗和延迟。欺骗：通过恶意调用事件发出代码或</a:t>
            </a:r>
            <a:r>
              <a:rPr lang="zh-CN" altLang="en-US" sz="2000"/>
              <a:t>写入任意原语</a:t>
            </a:r>
            <a:r>
              <a:rPr lang="zh-CN" altLang="en-US" sz="2000" dirty="0"/>
              <a:t>，例如格式字符串漏洞，篡改写入缓冲区，将虚假日志事件注入运行，延迟：引入了具有延迟享用的内存</a:t>
            </a:r>
            <a:r>
              <a:rPr lang="zh-CN" altLang="en-US" sz="2000"/>
              <a:t>损坏，使当前</a:t>
            </a:r>
            <a:r>
              <a:rPr lang="zh-CN" altLang="en-US" sz="2000" dirty="0"/>
              <a:t>单位单元正常完成，而后续单元（前一个单元没有明显的因果关系）来恢复攻击。</a:t>
            </a:r>
          </a:p>
        </p:txBody>
      </p:sp>
    </p:spTree>
    <p:extLst>
      <p:ext uri="{BB962C8B-B14F-4D97-AF65-F5344CB8AC3E}">
        <p14:creationId xmlns:p14="http://schemas.microsoft.com/office/powerpoint/2010/main" val="396292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3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5" name="Rectangle 54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70" name="Rectangle 58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grpSp>
        <p:nvGrpSpPr>
          <p:cNvPr id="4" name="组合 3"/>
          <p:cNvGrpSpPr/>
          <p:nvPr/>
        </p:nvGrpSpPr>
        <p:grpSpPr>
          <a:xfrm>
            <a:off x="635" y="193675"/>
            <a:ext cx="12174855" cy="654050"/>
            <a:chOff x="1" y="305"/>
            <a:chExt cx="19173" cy="1030"/>
          </a:xfrm>
        </p:grpSpPr>
        <p:grpSp>
          <p:nvGrpSpPr>
            <p:cNvPr id="6" name="组合 13"/>
            <p:cNvGrpSpPr/>
            <p:nvPr/>
          </p:nvGrpSpPr>
          <p:grpSpPr bwMode="auto">
            <a:xfrm>
              <a:off x="1" y="323"/>
              <a:ext cx="7579" cy="921"/>
              <a:chOff x="12700" y="1011390"/>
              <a:chExt cx="4811888" cy="583987"/>
            </a:xfrm>
          </p:grpSpPr>
          <p:sp>
            <p:nvSpPr>
              <p:cNvPr id="7" name="矩形 2"/>
              <p:cNvSpPr>
                <a:spLocks noChangeArrowheads="1"/>
              </p:cNvSpPr>
              <p:nvPr/>
            </p:nvSpPr>
            <p:spPr bwMode="auto">
              <a:xfrm>
                <a:off x="12700" y="1070266"/>
                <a:ext cx="406400" cy="523016"/>
              </a:xfrm>
              <a:prstGeom prst="rect">
                <a:avLst/>
              </a:prstGeom>
              <a:solidFill>
                <a:srgbClr val="FFB8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endParaRPr lang="zh-CN" altLang="zh-CN">
                  <a:solidFill>
                    <a:srgbClr val="FFFFFF"/>
                  </a:solidFill>
                  <a:latin typeface="Times New Roman" panose="02020603050405020304" pitchFamily="18" charset="0"/>
                  <a:sym typeface="Times New Roman" panose="02020603050405020304" pitchFamily="18" charset="0"/>
                </a:endParaRPr>
              </a:p>
            </p:txBody>
          </p:sp>
          <p:sp>
            <p:nvSpPr>
              <p:cNvPr id="8" name="文本框 1"/>
              <p:cNvSpPr>
                <a:spLocks noChangeArrowheads="1"/>
              </p:cNvSpPr>
              <p:nvPr/>
            </p:nvSpPr>
            <p:spPr bwMode="auto">
              <a:xfrm>
                <a:off x="387289" y="1011390"/>
                <a:ext cx="4437299" cy="58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重新分区攻击</a:t>
                </a:r>
                <a:r>
                  <a:rPr lang="en-US" altLang="zh-CN"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欺骗</a:t>
                </a:r>
              </a:p>
            </p:txBody>
          </p:sp>
        </p:grpSp>
        <p:pic>
          <p:nvPicPr>
            <p:cNvPr id="10" name="图片 9"/>
            <p:cNvPicPr>
              <a:picLocks noChangeAspect="1"/>
            </p:cNvPicPr>
            <p:nvPr/>
          </p:nvPicPr>
          <p:blipFill>
            <a:blip r:embed="rId3"/>
            <a:stretch>
              <a:fillRect/>
            </a:stretch>
          </p:blipFill>
          <p:spPr>
            <a:xfrm>
              <a:off x="17969" y="305"/>
              <a:ext cx="1030" cy="1030"/>
            </a:xfrm>
            <a:prstGeom prst="rect">
              <a:avLst/>
            </a:prstGeom>
          </p:spPr>
        </p:pic>
        <p:cxnSp>
          <p:nvCxnSpPr>
            <p:cNvPr id="11" name="直接连接符 10"/>
            <p:cNvCxnSpPr/>
            <p:nvPr/>
          </p:nvCxnSpPr>
          <p:spPr>
            <a:xfrm>
              <a:off x="1" y="1335"/>
              <a:ext cx="19173"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2" name="灯片编号占位符 11">
            <a:extLst>
              <a:ext uri="{FF2B5EF4-FFF2-40B4-BE49-F238E27FC236}">
                <a16:creationId xmlns:a16="http://schemas.microsoft.com/office/drawing/2014/main" id="{B4DE9F6B-213E-70F8-6201-713BD657845D}"/>
              </a:ext>
            </a:extLst>
          </p:cNvPr>
          <p:cNvSpPr>
            <a:spLocks noGrp="1"/>
          </p:cNvSpPr>
          <p:nvPr>
            <p:ph type="sldNum" sz="quarter" idx="12"/>
          </p:nvPr>
        </p:nvSpPr>
        <p:spPr/>
        <p:txBody>
          <a:bodyPr/>
          <a:lstStyle/>
          <a:p>
            <a:pPr>
              <a:defRPr/>
            </a:pPr>
            <a:fld id="{9A33A7AC-52E2-4BD5-8DB8-32260C5F10D0}" type="slidenum">
              <a:rPr lang="zh-CN" altLang="en-US" smtClean="0"/>
              <a:t>7</a:t>
            </a:fld>
            <a:endParaRPr lang="zh-CN" altLang="en-US"/>
          </a:p>
        </p:txBody>
      </p:sp>
      <p:pic>
        <p:nvPicPr>
          <p:cNvPr id="13" name="图片 12">
            <a:extLst>
              <a:ext uri="{FF2B5EF4-FFF2-40B4-BE49-F238E27FC236}">
                <a16:creationId xmlns:a16="http://schemas.microsoft.com/office/drawing/2014/main" id="{48E856A1-434C-0FA6-31F0-F1DC54AAFDF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652817" y="2205875"/>
            <a:ext cx="9079035" cy="2955691"/>
          </a:xfrm>
          <a:prstGeom prst="rect">
            <a:avLst/>
          </a:prstGeom>
        </p:spPr>
      </p:pic>
    </p:spTree>
    <p:extLst>
      <p:ext uri="{BB962C8B-B14F-4D97-AF65-F5344CB8AC3E}">
        <p14:creationId xmlns:p14="http://schemas.microsoft.com/office/powerpoint/2010/main" val="1631307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3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5" name="Rectangle 54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70" name="Rectangle 58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grpSp>
        <p:nvGrpSpPr>
          <p:cNvPr id="4" name="组合 3"/>
          <p:cNvGrpSpPr/>
          <p:nvPr/>
        </p:nvGrpSpPr>
        <p:grpSpPr>
          <a:xfrm>
            <a:off x="635" y="193675"/>
            <a:ext cx="12174855" cy="654050"/>
            <a:chOff x="1" y="305"/>
            <a:chExt cx="19173" cy="1030"/>
          </a:xfrm>
        </p:grpSpPr>
        <p:grpSp>
          <p:nvGrpSpPr>
            <p:cNvPr id="6" name="组合 13"/>
            <p:cNvGrpSpPr/>
            <p:nvPr/>
          </p:nvGrpSpPr>
          <p:grpSpPr bwMode="auto">
            <a:xfrm>
              <a:off x="1" y="323"/>
              <a:ext cx="7579" cy="921"/>
              <a:chOff x="12700" y="1011390"/>
              <a:chExt cx="4811888" cy="583987"/>
            </a:xfrm>
          </p:grpSpPr>
          <p:sp>
            <p:nvSpPr>
              <p:cNvPr id="7" name="矩形 2"/>
              <p:cNvSpPr>
                <a:spLocks noChangeArrowheads="1"/>
              </p:cNvSpPr>
              <p:nvPr/>
            </p:nvSpPr>
            <p:spPr bwMode="auto">
              <a:xfrm>
                <a:off x="12700" y="1070266"/>
                <a:ext cx="406400" cy="523016"/>
              </a:xfrm>
              <a:prstGeom prst="rect">
                <a:avLst/>
              </a:prstGeom>
              <a:solidFill>
                <a:srgbClr val="FFB8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endParaRPr lang="zh-CN" altLang="zh-CN">
                  <a:solidFill>
                    <a:srgbClr val="FFFFFF"/>
                  </a:solidFill>
                  <a:latin typeface="Times New Roman" panose="02020603050405020304" pitchFamily="18" charset="0"/>
                  <a:sym typeface="Times New Roman" panose="02020603050405020304" pitchFamily="18" charset="0"/>
                </a:endParaRPr>
              </a:p>
            </p:txBody>
          </p:sp>
          <p:sp>
            <p:nvSpPr>
              <p:cNvPr id="8" name="文本框 1"/>
              <p:cNvSpPr>
                <a:spLocks noChangeArrowheads="1"/>
              </p:cNvSpPr>
              <p:nvPr/>
            </p:nvSpPr>
            <p:spPr bwMode="auto">
              <a:xfrm>
                <a:off x="387289" y="1011390"/>
                <a:ext cx="4437299" cy="58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重新分区攻击</a:t>
                </a:r>
                <a:r>
                  <a:rPr lang="en-US" altLang="zh-CN"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延迟</a:t>
                </a:r>
              </a:p>
            </p:txBody>
          </p:sp>
        </p:grpSp>
        <p:pic>
          <p:nvPicPr>
            <p:cNvPr id="10" name="图片 9"/>
            <p:cNvPicPr>
              <a:picLocks noChangeAspect="1"/>
            </p:cNvPicPr>
            <p:nvPr/>
          </p:nvPicPr>
          <p:blipFill>
            <a:blip r:embed="rId3"/>
            <a:stretch>
              <a:fillRect/>
            </a:stretch>
          </p:blipFill>
          <p:spPr>
            <a:xfrm>
              <a:off x="17969" y="305"/>
              <a:ext cx="1030" cy="1030"/>
            </a:xfrm>
            <a:prstGeom prst="rect">
              <a:avLst/>
            </a:prstGeom>
          </p:spPr>
        </p:pic>
        <p:cxnSp>
          <p:nvCxnSpPr>
            <p:cNvPr id="11" name="直接连接符 10"/>
            <p:cNvCxnSpPr/>
            <p:nvPr/>
          </p:nvCxnSpPr>
          <p:spPr>
            <a:xfrm>
              <a:off x="1" y="1335"/>
              <a:ext cx="19173"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2" name="灯片编号占位符 11">
            <a:extLst>
              <a:ext uri="{FF2B5EF4-FFF2-40B4-BE49-F238E27FC236}">
                <a16:creationId xmlns:a16="http://schemas.microsoft.com/office/drawing/2014/main" id="{B4DE9F6B-213E-70F8-6201-713BD657845D}"/>
              </a:ext>
            </a:extLst>
          </p:cNvPr>
          <p:cNvSpPr>
            <a:spLocks noGrp="1"/>
          </p:cNvSpPr>
          <p:nvPr>
            <p:ph type="sldNum" sz="quarter" idx="12"/>
          </p:nvPr>
        </p:nvSpPr>
        <p:spPr/>
        <p:txBody>
          <a:bodyPr/>
          <a:lstStyle/>
          <a:p>
            <a:pPr>
              <a:defRPr/>
            </a:pPr>
            <a:fld id="{9A33A7AC-52E2-4BD5-8DB8-32260C5F10D0}" type="slidenum">
              <a:rPr lang="zh-CN" altLang="en-US" smtClean="0"/>
              <a:t>8</a:t>
            </a:fld>
            <a:endParaRPr lang="zh-CN" altLang="en-US"/>
          </a:p>
        </p:txBody>
      </p:sp>
      <p:pic>
        <p:nvPicPr>
          <p:cNvPr id="13" name="图片 12">
            <a:extLst>
              <a:ext uri="{FF2B5EF4-FFF2-40B4-BE49-F238E27FC236}">
                <a16:creationId xmlns:a16="http://schemas.microsoft.com/office/drawing/2014/main" id="{76A0B57B-9292-6427-DDBC-C8CD6116E52C}"/>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283325" y="2080144"/>
            <a:ext cx="9338007" cy="2928215"/>
          </a:xfrm>
          <a:prstGeom prst="rect">
            <a:avLst/>
          </a:prstGeom>
        </p:spPr>
      </p:pic>
    </p:spTree>
    <p:extLst>
      <p:ext uri="{BB962C8B-B14F-4D97-AF65-F5344CB8AC3E}">
        <p14:creationId xmlns:p14="http://schemas.microsoft.com/office/powerpoint/2010/main" val="3876749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3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5" name="Rectangle 54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sp>
        <p:nvSpPr>
          <p:cNvPr id="70" name="Rectangle 58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sym typeface="Times New Roman" panose="02020603050405020304" pitchFamily="18" charset="0"/>
            </a:endParaRPr>
          </a:p>
        </p:txBody>
      </p:sp>
      <p:grpSp>
        <p:nvGrpSpPr>
          <p:cNvPr id="4" name="组合 3"/>
          <p:cNvGrpSpPr/>
          <p:nvPr/>
        </p:nvGrpSpPr>
        <p:grpSpPr>
          <a:xfrm>
            <a:off x="635" y="193675"/>
            <a:ext cx="12174855" cy="654050"/>
            <a:chOff x="1" y="305"/>
            <a:chExt cx="19173" cy="1030"/>
          </a:xfrm>
        </p:grpSpPr>
        <p:grpSp>
          <p:nvGrpSpPr>
            <p:cNvPr id="6" name="组合 13"/>
            <p:cNvGrpSpPr/>
            <p:nvPr/>
          </p:nvGrpSpPr>
          <p:grpSpPr bwMode="auto">
            <a:xfrm>
              <a:off x="1" y="323"/>
              <a:ext cx="9444" cy="921"/>
              <a:chOff x="12700" y="1011390"/>
              <a:chExt cx="5996073" cy="584147"/>
            </a:xfrm>
          </p:grpSpPr>
          <p:sp>
            <p:nvSpPr>
              <p:cNvPr id="7" name="矩形 2"/>
              <p:cNvSpPr>
                <a:spLocks noChangeArrowheads="1"/>
              </p:cNvSpPr>
              <p:nvPr/>
            </p:nvSpPr>
            <p:spPr bwMode="auto">
              <a:xfrm>
                <a:off x="12700" y="1070266"/>
                <a:ext cx="406400" cy="523016"/>
              </a:xfrm>
              <a:prstGeom prst="rect">
                <a:avLst/>
              </a:prstGeom>
              <a:solidFill>
                <a:srgbClr val="FFB8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endParaRPr lang="zh-CN" altLang="zh-CN">
                  <a:solidFill>
                    <a:srgbClr val="FFFFFF"/>
                  </a:solidFill>
                  <a:latin typeface="Times New Roman" panose="02020603050405020304" pitchFamily="18" charset="0"/>
                  <a:sym typeface="Times New Roman" panose="02020603050405020304" pitchFamily="18" charset="0"/>
                </a:endParaRPr>
              </a:p>
            </p:txBody>
          </p:sp>
          <p:sp>
            <p:nvSpPr>
              <p:cNvPr id="8" name="文本框 1"/>
              <p:cNvSpPr>
                <a:spLocks noChangeArrowheads="1"/>
              </p:cNvSpPr>
              <p:nvPr/>
            </p:nvSpPr>
            <p:spPr bwMode="auto">
              <a:xfrm>
                <a:off x="387288" y="1011390"/>
                <a:ext cx="5621485" cy="58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系统模型设计</a:t>
                </a:r>
                <a:r>
                  <a:rPr lang="en-US" altLang="zh-CN"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rPr>
                  <a:t>-MARSARA</a:t>
                </a:r>
                <a:endParaRPr lang="zh-CN" altLang="en-US" sz="3200" b="1" dirty="0">
                  <a:solidFill>
                    <a:schemeClr val="tx1">
                      <a:lumMod val="65000"/>
                      <a:lumOff val="35000"/>
                    </a:scheme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pic>
          <p:nvPicPr>
            <p:cNvPr id="10" name="图片 9"/>
            <p:cNvPicPr>
              <a:picLocks noChangeAspect="1"/>
            </p:cNvPicPr>
            <p:nvPr/>
          </p:nvPicPr>
          <p:blipFill>
            <a:blip r:embed="rId3"/>
            <a:stretch>
              <a:fillRect/>
            </a:stretch>
          </p:blipFill>
          <p:spPr>
            <a:xfrm>
              <a:off x="17969" y="305"/>
              <a:ext cx="1030" cy="1030"/>
            </a:xfrm>
            <a:prstGeom prst="rect">
              <a:avLst/>
            </a:prstGeom>
          </p:spPr>
        </p:pic>
        <p:cxnSp>
          <p:nvCxnSpPr>
            <p:cNvPr id="11" name="直接连接符 10"/>
            <p:cNvCxnSpPr/>
            <p:nvPr/>
          </p:nvCxnSpPr>
          <p:spPr>
            <a:xfrm>
              <a:off x="1" y="1335"/>
              <a:ext cx="19173"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2" name="灯片编号占位符 11">
            <a:extLst>
              <a:ext uri="{FF2B5EF4-FFF2-40B4-BE49-F238E27FC236}">
                <a16:creationId xmlns:a16="http://schemas.microsoft.com/office/drawing/2014/main" id="{B4DE9F6B-213E-70F8-6201-713BD657845D}"/>
              </a:ext>
            </a:extLst>
          </p:cNvPr>
          <p:cNvSpPr>
            <a:spLocks noGrp="1"/>
          </p:cNvSpPr>
          <p:nvPr>
            <p:ph type="sldNum" sz="quarter" idx="12"/>
          </p:nvPr>
        </p:nvSpPr>
        <p:spPr/>
        <p:txBody>
          <a:bodyPr/>
          <a:lstStyle/>
          <a:p>
            <a:pPr>
              <a:defRPr/>
            </a:pPr>
            <a:fld id="{9A33A7AC-52E2-4BD5-8DB8-32260C5F10D0}" type="slidenum">
              <a:rPr lang="zh-CN" altLang="en-US" smtClean="0"/>
              <a:t>9</a:t>
            </a:fld>
            <a:endParaRPr lang="zh-CN" altLang="en-US"/>
          </a:p>
        </p:txBody>
      </p:sp>
      <p:pic>
        <p:nvPicPr>
          <p:cNvPr id="13" name="图片 12">
            <a:extLst>
              <a:ext uri="{FF2B5EF4-FFF2-40B4-BE49-F238E27FC236}">
                <a16:creationId xmlns:a16="http://schemas.microsoft.com/office/drawing/2014/main" id="{0A23553F-DFB8-B6D2-244F-3CE09B72F662}"/>
              </a:ext>
            </a:extLst>
          </p:cNvPr>
          <p:cNvPicPr>
            <a:picLocks noChangeAspect="1"/>
          </p:cNvPicPr>
          <p:nvPr/>
        </p:nvPicPr>
        <p:blipFill>
          <a:blip r:embed="rId4"/>
          <a:stretch>
            <a:fillRect/>
          </a:stretch>
        </p:blipFill>
        <p:spPr>
          <a:xfrm>
            <a:off x="2148381" y="924238"/>
            <a:ext cx="7895238" cy="5009524"/>
          </a:xfrm>
          <a:prstGeom prst="rect">
            <a:avLst/>
          </a:prstGeom>
        </p:spPr>
      </p:pic>
    </p:spTree>
    <p:extLst>
      <p:ext uri="{BB962C8B-B14F-4D97-AF65-F5344CB8AC3E}">
        <p14:creationId xmlns:p14="http://schemas.microsoft.com/office/powerpoint/2010/main" val="3334308151"/>
      </p:ext>
    </p:extLst>
  </p:cSld>
  <p:clrMapOvr>
    <a:masterClrMapping/>
  </p:clrMapOvr>
</p:sld>
</file>

<file path=ppt/theme/theme1.xml><?xml version="1.0" encoding="utf-8"?>
<a:theme xmlns:a="http://schemas.openxmlformats.org/drawingml/2006/main" name="版式">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标准字体">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版权信息">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版式">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标准字体">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版式">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标准字体">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11983</TotalTime>
  <Words>4714</Words>
  <Application>Microsoft Office PowerPoint</Application>
  <PresentationFormat>宽屏</PresentationFormat>
  <Paragraphs>156</Paragraphs>
  <Slides>24</Slides>
  <Notes>24</Notes>
  <HiddenSlides>0</HiddenSlides>
  <MMClips>0</MMClips>
  <ScaleCrop>false</ScaleCrop>
  <HeadingPairs>
    <vt:vector size="6" baseType="variant">
      <vt:variant>
        <vt:lpstr>已用的字体</vt:lpstr>
      </vt:variant>
      <vt:variant>
        <vt:i4>7</vt:i4>
      </vt:variant>
      <vt:variant>
        <vt:lpstr>主题</vt:lpstr>
      </vt:variant>
      <vt:variant>
        <vt:i4>4</vt:i4>
      </vt:variant>
      <vt:variant>
        <vt:lpstr>幻灯片标题</vt:lpstr>
      </vt:variant>
      <vt:variant>
        <vt:i4>24</vt:i4>
      </vt:variant>
    </vt:vector>
  </HeadingPairs>
  <TitlesOfParts>
    <vt:vector size="35" baseType="lpstr">
      <vt:lpstr>-apple-system</vt:lpstr>
      <vt:lpstr>微软雅黑</vt:lpstr>
      <vt:lpstr>Arial</vt:lpstr>
      <vt:lpstr>Calibri</vt:lpstr>
      <vt:lpstr>Calibri Light</vt:lpstr>
      <vt:lpstr>Cambria Math</vt:lpstr>
      <vt:lpstr>Times New Roman</vt:lpstr>
      <vt:lpstr>版式</vt:lpstr>
      <vt:lpstr>版权信息</vt:lpstr>
      <vt:lpstr>1_版式</vt:lpstr>
      <vt:lpstr>2_版式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skoko 12</cp:lastModifiedBy>
  <cp:revision>1577</cp:revision>
  <dcterms:created xsi:type="dcterms:W3CDTF">2014-12-24T03:19:00Z</dcterms:created>
  <dcterms:modified xsi:type="dcterms:W3CDTF">2024-06-13T13:10:35Z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2052-11.1.0.8500</vt:lpwstr>
  </property>
</Properties>
</file>