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 id="2147483668" r:id="rId2"/>
  </p:sldMasterIdLst>
  <p:notesMasterIdLst>
    <p:notesMasterId r:id="rId15"/>
  </p:notesMasterIdLst>
  <p:sldIdLst>
    <p:sldId id="513" r:id="rId3"/>
    <p:sldId id="279" r:id="rId4"/>
    <p:sldId id="544" r:id="rId5"/>
    <p:sldId id="520" r:id="rId6"/>
    <p:sldId id="546" r:id="rId7"/>
    <p:sldId id="547" r:id="rId8"/>
    <p:sldId id="549" r:id="rId9"/>
    <p:sldId id="519" r:id="rId10"/>
    <p:sldId id="550" r:id="rId11"/>
    <p:sldId id="536" r:id="rId12"/>
    <p:sldId id="555" r:id="rId13"/>
    <p:sldId id="524" r:id="rId14"/>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 J" initials="JJ" lastIdx="1" clrIdx="0"/>
  <p:cmAuthor id="2" name="一杰 徐" initials="一徐" lastIdx="1" clrIdx="1">
    <p:extLst>
      <p:ext uri="{19B8F6BF-5375-455C-9EA6-DF929625EA0E}">
        <p15:presenceInfo xmlns:p15="http://schemas.microsoft.com/office/powerpoint/2012/main" userId="b9a552f9c9cf33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313" autoAdjust="0"/>
  </p:normalViewPr>
  <p:slideViewPr>
    <p:cSldViewPr snapToGrid="0">
      <p:cViewPr varScale="1">
        <p:scale>
          <a:sx n="84" d="100"/>
          <a:sy n="84"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5E0E0-769B-4D56-B5B4-4537F2B81426}" type="datetimeFigureOut">
              <a:rPr lang="zh-CN" altLang="en-US" smtClean="0"/>
              <a:t>2024/6/17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DD902-3720-4143-BF34-894F97C941A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15C117-C0D3-478F-A650-DDB9633867F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97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4881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09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71834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7021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50094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9345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66988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7475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15C117-C0D3-478F-A650-DDB9633867F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35524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7"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12192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335360" y="1412780"/>
            <a:ext cx="10939264" cy="1470025"/>
          </a:xfrm>
        </p:spPr>
        <p:txBody>
          <a:bodyPr/>
          <a:lstStyle>
            <a:lvl1pPr>
              <a:defRPr sz="480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p>
        </p:txBody>
      </p:sp>
      <p:sp>
        <p:nvSpPr>
          <p:cNvPr id="5" name="Rectangle 4"/>
          <p:cNvSpPr>
            <a:spLocks noGrp="1" noChangeArrowheads="1"/>
          </p:cNvSpPr>
          <p:nvPr>
            <p:ph type="dt" sz="half" idx="10"/>
          </p:nvPr>
        </p:nvSpPr>
        <p:spPr>
          <a:xfrm>
            <a:off x="609600" y="6245225"/>
            <a:ext cx="2844800" cy="476250"/>
          </a:xfr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5225"/>
            <a:ext cx="3860800" cy="476250"/>
          </a:xfr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5225"/>
            <a:ext cx="2844800" cy="476250"/>
          </a:xfrm>
        </p:spPr>
        <p:txBody>
          <a:bodyPr/>
          <a:lstStyle>
            <a:lvl1pPr>
              <a:defRPr/>
            </a:lvl1pPr>
          </a:lstStyle>
          <a:p>
            <a:pPr>
              <a:defRPr/>
            </a:pPr>
            <a:fld id="{55A2EC23-2472-412D-8C5B-23E1E42A49FD}" type="slidenum">
              <a:rPr lang="en-US" altLang="zh-CN"/>
              <a:t>‹#›</a:t>
            </a:fld>
            <a:endParaRPr lang="en-US" altLang="zh-CN"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9349" y="6021288"/>
            <a:ext cx="4673600" cy="665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userDrawn="1"/>
        </p:nvPicPr>
        <p:blipFill>
          <a:blip r:embed="rId4"/>
          <a:stretch>
            <a:fillRect/>
          </a:stretch>
        </p:blipFill>
        <p:spPr>
          <a:xfrm>
            <a:off x="8496268" y="6093296"/>
            <a:ext cx="3420533" cy="643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文本占位符 16"/>
          <p:cNvSpPr>
            <a:spLocks noGrp="1"/>
          </p:cNvSpPr>
          <p:nvPr>
            <p:ph type="body" sz="quarter" idx="13"/>
          </p:nvPr>
        </p:nvSpPr>
        <p:spPr>
          <a:xfrm>
            <a:off x="1967544" y="3717032"/>
            <a:ext cx="8544817" cy="914400"/>
          </a:xfrm>
        </p:spPr>
        <p:txBody>
          <a:bodyPr/>
          <a:lstStyle>
            <a:lvl1pPr marL="0" indent="0" algn="ctr">
              <a:buNone/>
              <a:defRPr/>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859416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64628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2349010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13088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692824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413752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2137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1114901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4"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15413" y="548680"/>
            <a:ext cx="10478955" cy="648072"/>
          </a:xfrm>
        </p:spPr>
        <p:txBody>
          <a:bodyPr/>
          <a:lstStyle>
            <a:lvl1pPr algn="l">
              <a:defRPr sz="4000"/>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buClrTx/>
              <a:buSzPct val="85000"/>
              <a:buFont typeface="Wingdings" panose="05000000000000000000" pitchFamily="2" charset="2"/>
              <a:buChar char="p"/>
              <a:defRPr/>
            </a:lvl1pPr>
            <a:lvl2pPr marL="914400" indent="-457200">
              <a:buClrTx/>
              <a:buSzPct val="85000"/>
              <a:buFont typeface="Wingdings" panose="05000000000000000000" pitchFamily="2" charset="2"/>
              <a:buChar char="n"/>
              <a:defRPr/>
            </a:lvl2pPr>
            <a:lvl3pPr marL="1371600" indent="-457200">
              <a:buClrTx/>
              <a:buSzPct val="85000"/>
              <a:buFont typeface="Wingdings" panose="05000000000000000000" pitchFamily="2" charset="2"/>
              <a:buChar char="u"/>
              <a:defRPr/>
            </a:lvl3pPr>
          </a:lstStyle>
          <a:p>
            <a:pPr lvl="0"/>
            <a:r>
              <a:rPr lang="zh-CN" altLang="en-US" dirty="0"/>
              <a:t>单击此处编辑母版文本样式</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no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8737600" y="6245225"/>
            <a:ext cx="2844800" cy="476250"/>
          </a:xfrm>
        </p:spPr>
        <p:txBody>
          <a:bodyPr/>
          <a:lstStyle/>
          <a:p>
            <a:pPr>
              <a:defRPr/>
            </a:pPr>
            <a:fld id="{7A657D1A-C1B9-4380-87BB-167CAE1F136E}" type="slidenum">
              <a:rPr lang="en-US" altLang="zh-CN"/>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2024/6/17</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708201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3724600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B39401-49A5-4516-A68F-54744A6B47CE}" type="datetimeFigureOut">
              <a:rPr lang="zh-CN" altLang="en-US" smtClean="0"/>
              <a:t>2024/6/17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99A888-F0A6-497F-A203-744BF10280CF}" type="slidenum">
              <a:rPr lang="zh-CN" altLang="en-US" smtClean="0"/>
              <a:t>‹#›</a:t>
            </a:fld>
            <a:endParaRPr lang="zh-CN" altLang="en-US"/>
          </a:p>
        </p:txBody>
      </p:sp>
    </p:spTree>
    <p:extLst>
      <p:ext uri="{BB962C8B-B14F-4D97-AF65-F5344CB8AC3E}">
        <p14:creationId xmlns:p14="http://schemas.microsoft.com/office/powerpoint/2010/main" val="4081524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B-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8" name="Rectangle 3"/>
          <p:cNvSpPr>
            <a:spLocks noGrp="1" noChangeArrowheads="1"/>
          </p:cNvSpPr>
          <p:nvPr>
            <p:ph type="body" idx="1"/>
          </p:nvPr>
        </p:nvSpPr>
        <p:spPr bwMode="auto">
          <a:xfrm>
            <a:off x="609600" y="160020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39401-49A5-4516-A68F-54744A6B47CE}" type="datetimeFigureOut">
              <a:rPr lang="zh-CN" altLang="en-US" smtClean="0"/>
              <a:t>2024/6/17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9A888-F0A6-497F-A203-744BF10280CF}" type="slidenum">
              <a:rPr lang="zh-CN" altLang="en-US" smtClean="0"/>
              <a:t>‹#›</a:t>
            </a:fld>
            <a:endParaRPr lang="zh-CN" altLang="en-US"/>
          </a:p>
        </p:txBody>
      </p:sp>
      <p:sp>
        <p:nvSpPr>
          <p:cNvPr id="7" name="矩形 6"/>
          <p:cNvSpPr/>
          <p:nvPr userDrawn="1"/>
        </p:nvSpPr>
        <p:spPr>
          <a:xfrm>
            <a:off x="0" y="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445605"/>
            <a:ext cx="12191999" cy="41909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userDrawn="1"/>
        </p:nvSpPr>
        <p:spPr>
          <a:xfrm>
            <a:off x="-1" y="6445605"/>
            <a:ext cx="1062446" cy="4190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45013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11640049" y="6556709"/>
            <a:ext cx="144379" cy="168442"/>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0" y="1"/>
            <a:ext cx="12192000" cy="3101556"/>
          </a:xfrm>
          <a:custGeom>
            <a:avLst/>
            <a:gdLst>
              <a:gd name="connsiteX0" fmla="*/ 0 w 12192000"/>
              <a:gd name="connsiteY0" fmla="*/ 0 h 3101556"/>
              <a:gd name="connsiteX1" fmla="*/ 12192000 w 12192000"/>
              <a:gd name="connsiteY1" fmla="*/ 0 h 3101556"/>
              <a:gd name="connsiteX2" fmla="*/ 12192000 w 12192000"/>
              <a:gd name="connsiteY2" fmla="*/ 3101556 h 3101556"/>
              <a:gd name="connsiteX3" fmla="*/ 4152453 w 12192000"/>
              <a:gd name="connsiteY3" fmla="*/ 3101556 h 3101556"/>
              <a:gd name="connsiteX4" fmla="*/ 4130878 w 12192000"/>
              <a:gd name="connsiteY4" fmla="*/ 2887533 h 3101556"/>
              <a:gd name="connsiteX5" fmla="*/ 2875546 w 12192000"/>
              <a:gd name="connsiteY5" fmla="*/ 1864408 h 3101556"/>
              <a:gd name="connsiteX6" fmla="*/ 1620215 w 12192000"/>
              <a:gd name="connsiteY6" fmla="*/ 2887533 h 3101556"/>
              <a:gd name="connsiteX7" fmla="*/ 1598640 w 12192000"/>
              <a:gd name="connsiteY7" fmla="*/ 3101556 h 3101556"/>
              <a:gd name="connsiteX8" fmla="*/ 0 w 12192000"/>
              <a:gd name="connsiteY8" fmla="*/ 3101556 h 310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101556">
                <a:moveTo>
                  <a:pt x="0" y="0"/>
                </a:moveTo>
                <a:lnTo>
                  <a:pt x="12192000" y="0"/>
                </a:lnTo>
                <a:lnTo>
                  <a:pt x="12192000" y="3101556"/>
                </a:lnTo>
                <a:lnTo>
                  <a:pt x="4152453" y="3101556"/>
                </a:lnTo>
                <a:lnTo>
                  <a:pt x="4130878" y="2887533"/>
                </a:lnTo>
                <a:cubicBezTo>
                  <a:pt x="4011395" y="2303637"/>
                  <a:pt x="3494765" y="1864408"/>
                  <a:pt x="2875546" y="1864408"/>
                </a:cubicBezTo>
                <a:cubicBezTo>
                  <a:pt x="2256328" y="1864408"/>
                  <a:pt x="1739697" y="2303637"/>
                  <a:pt x="1620215" y="2887533"/>
                </a:cubicBezTo>
                <a:lnTo>
                  <a:pt x="1598640" y="3101556"/>
                </a:lnTo>
                <a:lnTo>
                  <a:pt x="0" y="310155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p:cNvCxnSpPr/>
          <p:nvPr/>
        </p:nvCxnSpPr>
        <p:spPr>
          <a:xfrm>
            <a:off x="5247027" y="5230819"/>
            <a:ext cx="2622884"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92514" y="1754819"/>
            <a:ext cx="7441286" cy="706755"/>
          </a:xfrm>
          <a:prstGeom prst="rect">
            <a:avLst/>
          </a:prstGeom>
          <a:noFill/>
        </p:spPr>
        <p:txBody>
          <a:bodyPr wrap="none">
            <a:noAutofit/>
          </a:bodyPr>
          <a:lstStyle/>
          <a:p>
            <a:pPr algn="ctr">
              <a:defRPr/>
            </a:pPr>
            <a:r>
              <a:rPr lang="zh-CN" altLang="en-US" sz="3600" b="1" dirty="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rPr>
              <a:t>字同态加密研究</a:t>
            </a:r>
          </a:p>
        </p:txBody>
      </p:sp>
      <p:sp>
        <p:nvSpPr>
          <p:cNvPr id="34" name="TextBox 33"/>
          <p:cNvSpPr txBox="1"/>
          <p:nvPr/>
        </p:nvSpPr>
        <p:spPr>
          <a:xfrm>
            <a:off x="1699491" y="4248230"/>
            <a:ext cx="2313709" cy="461665"/>
          </a:xfrm>
          <a:prstGeom prst="rect">
            <a:avLst/>
          </a:prstGeom>
          <a:noFill/>
        </p:spPr>
        <p:txBody>
          <a:bodyPr wrap="square">
            <a:spAutoFit/>
          </a:bodyPr>
          <a:lstStyle/>
          <a:p>
            <a:pPr>
              <a:defRPr/>
            </a:pPr>
            <a:r>
              <a:rPr lang="zh-CN" altLang="en-US" sz="2400" b="1" spc="200" dirty="0">
                <a:solidFill>
                  <a:prstClr val="black">
                    <a:lumMod val="75000"/>
                    <a:lumOff val="25000"/>
                  </a:prstClr>
                </a:solidFill>
                <a:latin typeface="微软雅黑" panose="020B0503020204020204" charset="-122"/>
                <a:ea typeface="微软雅黑" panose="020B0503020204020204" charset="-122"/>
              </a:rPr>
              <a:t> </a:t>
            </a:r>
            <a:r>
              <a:rPr lang="en-US" altLang="zh-CN" sz="1400" spc="-50" dirty="0">
                <a:solidFill>
                  <a:prstClr val="black">
                    <a:lumMod val="75000"/>
                    <a:lumOff val="25000"/>
                  </a:prstClr>
                </a:solidFill>
                <a:latin typeface="微软雅黑" panose="020B0503020204020204" charset="-122"/>
                <a:ea typeface="微软雅黑" panose="020B0503020204020204" charset="-122"/>
              </a:rPr>
              <a:t>  </a:t>
            </a:r>
            <a:endParaRPr lang="zh-CN" altLang="en-US" sz="1400" spc="-50" dirty="0">
              <a:solidFill>
                <a:prstClr val="black">
                  <a:lumMod val="75000"/>
                  <a:lumOff val="25000"/>
                </a:prstClr>
              </a:solidFill>
              <a:latin typeface="微软雅黑" panose="020B0503020204020204" charset="-122"/>
              <a:ea typeface="微软雅黑" panose="020B0503020204020204" charset="-122"/>
            </a:endParaRPr>
          </a:p>
        </p:txBody>
      </p:sp>
      <p:sp>
        <p:nvSpPr>
          <p:cNvPr id="40" name="TextBox 39"/>
          <p:cNvSpPr txBox="1"/>
          <p:nvPr/>
        </p:nvSpPr>
        <p:spPr bwMode="auto">
          <a:xfrm>
            <a:off x="10287658" y="5683965"/>
            <a:ext cx="1144179" cy="460375"/>
          </a:xfrm>
          <a:prstGeom prst="rect">
            <a:avLst/>
          </a:prstGeom>
          <a:noFill/>
        </p:spPr>
        <p:txBody>
          <a:bodyPr wrap="square">
            <a:spAutoFit/>
          </a:bodyPr>
          <a:lstStyle/>
          <a:p>
            <a:pPr>
              <a:defRPr/>
            </a:pPr>
            <a:r>
              <a:rPr lang="zh-CN" altLang="en-US" sz="2400" b="1" dirty="0">
                <a:solidFill>
                  <a:prstClr val="black">
                    <a:lumMod val="50000"/>
                    <a:lumOff val="50000"/>
                  </a:prstClr>
                </a:solidFill>
                <a:latin typeface="微软雅黑" panose="020B0503020204020204" charset="-122"/>
                <a:ea typeface="微软雅黑" panose="020B0503020204020204" charset="-122"/>
              </a:rPr>
              <a:t>徐一杰</a:t>
            </a:r>
          </a:p>
        </p:txBody>
      </p:sp>
      <p:pic>
        <p:nvPicPr>
          <p:cNvPr id="4" name="Picture 2">
            <a:extLst>
              <a:ext uri="{FF2B5EF4-FFF2-40B4-BE49-F238E27FC236}">
                <a16:creationId xmlns:a16="http://schemas.microsoft.com/office/drawing/2014/main" id="{58BE60E4-6033-14ED-4D81-CBDEC865CF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0814" y="2321150"/>
            <a:ext cx="1899213" cy="188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12739" y="411529"/>
            <a:ext cx="3370216" cy="878305"/>
            <a:chOff x="0" y="543361"/>
            <a:chExt cx="3370216" cy="878305"/>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830997"/>
            </a:xfrm>
            <a:prstGeom prst="rect">
              <a:avLst/>
            </a:prstGeom>
            <a:noFill/>
          </p:spPr>
          <p:txBody>
            <a:bodyPr wrap="square" rtlCol="0">
              <a:spAutoFit/>
            </a:bodyPr>
            <a:lstStyle/>
            <a:p>
              <a:r>
                <a:rPr lang="en-US" altLang="zh-CN" sz="2400" dirty="0">
                  <a:solidFill>
                    <a:schemeClr val="bg1"/>
                  </a:solidFill>
                  <a:ea typeface="黑体" panose="02010609060101010101" pitchFamily="49" charset="-122"/>
                </a:rPr>
                <a:t>Phantom</a:t>
              </a:r>
              <a:r>
                <a:rPr lang="zh-CN" altLang="en-US" sz="2400" dirty="0">
                  <a:solidFill>
                    <a:schemeClr val="bg1"/>
                  </a:solidFill>
                  <a:ea typeface="黑体" panose="02010609060101010101" pitchFamily="49" charset="-122"/>
                </a:rPr>
                <a:t>的框架结构</a:t>
              </a:r>
              <a:endParaRPr lang="en-US" altLang="zh-CN" sz="2400" dirty="0">
                <a:solidFill>
                  <a:schemeClr val="bg1"/>
                </a:solidFill>
                <a:ea typeface="黑体" panose="02010609060101010101" pitchFamily="49" charset="-122"/>
              </a:endParaRPr>
            </a:p>
          </p:txBody>
        </p:sp>
      </p:gr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4" name="图片 3">
            <a:extLst>
              <a:ext uri="{FF2B5EF4-FFF2-40B4-BE49-F238E27FC236}">
                <a16:creationId xmlns:a16="http://schemas.microsoft.com/office/drawing/2014/main" id="{B32F693D-6511-70F1-B825-4D28FA087DA6}"/>
              </a:ext>
            </a:extLst>
          </p:cNvPr>
          <p:cNvPicPr>
            <a:picLocks noChangeAspect="1"/>
          </p:cNvPicPr>
          <p:nvPr/>
        </p:nvPicPr>
        <p:blipFill>
          <a:blip r:embed="rId4"/>
          <a:stretch>
            <a:fillRect/>
          </a:stretch>
        </p:blipFill>
        <p:spPr>
          <a:xfrm>
            <a:off x="1575606" y="1138034"/>
            <a:ext cx="8862964" cy="3593986"/>
          </a:xfrm>
          <a:prstGeom prst="rect">
            <a:avLst/>
          </a:prstGeom>
        </p:spPr>
      </p:pic>
      <p:sp>
        <p:nvSpPr>
          <p:cNvPr id="2" name="文本框 1">
            <a:extLst>
              <a:ext uri="{FF2B5EF4-FFF2-40B4-BE49-F238E27FC236}">
                <a16:creationId xmlns:a16="http://schemas.microsoft.com/office/drawing/2014/main" id="{91654CB6-1B47-9670-A068-C0DB6C085FB7}"/>
              </a:ext>
            </a:extLst>
          </p:cNvPr>
          <p:cNvSpPr txBox="1"/>
          <p:nvPr/>
        </p:nvSpPr>
        <p:spPr>
          <a:xfrm>
            <a:off x="647900" y="4946724"/>
            <a:ext cx="10902415" cy="1846659"/>
          </a:xfrm>
          <a:prstGeom prst="rect">
            <a:avLst/>
          </a:prstGeom>
          <a:noFill/>
        </p:spPr>
        <p:txBody>
          <a:bodyPr wrap="square" rtlCol="0">
            <a:spAutoFit/>
          </a:bodyPr>
          <a:lstStyle/>
          <a:p>
            <a:pPr>
              <a:lnSpc>
                <a:spcPct val="150000"/>
              </a:lnSpc>
            </a:pP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在功能上，它由两个主要部分组成，一个用于预计算，</a:t>
            </a: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预计算可以减少计算过程中的计算开销。</a:t>
            </a:r>
            <a:endPar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nSpc>
                <a:spcPct val="150000"/>
              </a:lnSpc>
            </a:pP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另一个包含</a:t>
            </a:r>
            <a:r>
              <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HE</a:t>
            </a: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方案的优化实现，可分为三层</a:t>
            </a:r>
            <a:r>
              <a:rPr lang="zh-CN" altLang="en-US" sz="1600" kern="100" dirty="0">
                <a:solidFill>
                  <a:srgbClr val="00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底层</a:t>
            </a: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数学</a:t>
            </a:r>
            <a:r>
              <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多项式层</a:t>
            </a: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，进行基础计算，数据表示形式的转换。</a:t>
            </a:r>
            <a:endPar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nSpc>
                <a:spcPct val="150000"/>
              </a:lnSpc>
            </a:pP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中间</a:t>
            </a:r>
            <a:r>
              <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RNS</a:t>
            </a: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算法层</a:t>
            </a: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，在运算中模数很大，通过剩余数系统对大模数分解，减少运算的位宽并且可以并行运行。</a:t>
            </a:r>
            <a:endPar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a:lnSpc>
                <a:spcPct val="150000"/>
              </a:lnSpc>
            </a:pP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顶层</a:t>
            </a:r>
            <a:r>
              <a:rPr lang="zh-CN"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方案层</a:t>
            </a: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，实现了</a:t>
            </a:r>
            <a:r>
              <a:rPr lang="en-US" altLang="zh-CN"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BGV,BFV,CKKS</a:t>
            </a:r>
            <a:r>
              <a:rPr lang="zh-CN" altLang="en-US" sz="16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的统一。</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02269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12739" y="411529"/>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性能比较</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620E1204-5740-D76B-0C12-C79264BB9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06" y="2110268"/>
            <a:ext cx="10203180" cy="1647793"/>
          </a:xfrm>
          <a:prstGeom prst="rect">
            <a:avLst/>
          </a:prstGeom>
        </p:spPr>
      </p:pic>
    </p:spTree>
    <p:extLst>
      <p:ext uri="{BB962C8B-B14F-4D97-AF65-F5344CB8AC3E}">
        <p14:creationId xmlns:p14="http://schemas.microsoft.com/office/powerpoint/2010/main" val="3004968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12739" y="411529"/>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总结与展望</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D464A523-D104-1A67-592E-3661E0752D07}"/>
              </a:ext>
            </a:extLst>
          </p:cNvPr>
          <p:cNvSpPr/>
          <p:nvPr/>
        </p:nvSpPr>
        <p:spPr>
          <a:xfrm>
            <a:off x="4058205" y="4771958"/>
            <a:ext cx="3663182"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谢谢大家！</a:t>
            </a:r>
          </a:p>
        </p:txBody>
      </p:sp>
      <p:sp>
        <p:nvSpPr>
          <p:cNvPr id="2" name="文本框 1">
            <a:extLst>
              <a:ext uri="{FF2B5EF4-FFF2-40B4-BE49-F238E27FC236}">
                <a16:creationId xmlns:a16="http://schemas.microsoft.com/office/drawing/2014/main" id="{1A20AF1D-C5E0-BB07-F021-ECECB986062B}"/>
              </a:ext>
            </a:extLst>
          </p:cNvPr>
          <p:cNvSpPr txBox="1"/>
          <p:nvPr/>
        </p:nvSpPr>
        <p:spPr>
          <a:xfrm>
            <a:off x="1431561" y="2128603"/>
            <a:ext cx="9031573" cy="1291379"/>
          </a:xfrm>
          <a:prstGeom prst="rect">
            <a:avLst/>
          </a:prstGeom>
          <a:noFill/>
        </p:spPr>
        <p:txBody>
          <a:bodyPr wrap="square" rtlCol="0">
            <a:spAutoFit/>
          </a:bodyPr>
          <a:lstStyle/>
          <a:p>
            <a:pPr indent="720000">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a:t>
            </a:r>
            <a:r>
              <a:rPr lang="zh-CN" altLang="en-US"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本文</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工作中，提出了</a:t>
            </a:r>
            <a:r>
              <a:rPr lang="en-US"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BGV, BFV</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CKKS</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的优化</a:t>
            </a:r>
            <a:r>
              <a:rPr lang="en-US"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GPU</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实现，并评估了性能。减少了操作的计算和内存开销，并展示了在不同量级参数下实现最优性能的方法。</a:t>
            </a:r>
            <a:r>
              <a:rPr lang="zh-CN" altLang="en-US"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本文</a:t>
            </a:r>
            <a:r>
              <a:rPr lang="zh-CN" altLang="zh-CN" sz="180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开发了一个框架来整合这三种方案的实现，并提供了实现方案的全面基准。</a:t>
            </a:r>
            <a:endParaRPr lang="zh-CN" altLang="en-US" dirty="0"/>
          </a:p>
        </p:txBody>
      </p:sp>
    </p:spTree>
    <p:extLst>
      <p:ext uri="{BB962C8B-B14F-4D97-AF65-F5344CB8AC3E}">
        <p14:creationId xmlns:p14="http://schemas.microsoft.com/office/powerpoint/2010/main" val="1027291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63"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7" name="TextBox 22"/>
          <p:cNvSpPr txBox="1">
            <a:spLocks noChangeArrowheads="1"/>
          </p:cNvSpPr>
          <p:nvPr/>
        </p:nvSpPr>
        <p:spPr bwMode="auto">
          <a:xfrm>
            <a:off x="2233175" y="1939772"/>
            <a:ext cx="1708611"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内容</a:t>
            </a:r>
          </a:p>
        </p:txBody>
      </p:sp>
      <p:grpSp>
        <p:nvGrpSpPr>
          <p:cNvPr id="15" name="组合 14"/>
          <p:cNvGrpSpPr/>
          <p:nvPr/>
        </p:nvGrpSpPr>
        <p:grpSpPr>
          <a:xfrm>
            <a:off x="-12739" y="411529"/>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1136859460" name="矩形 1136859459">
            <a:extLst>
              <a:ext uri="{FF2B5EF4-FFF2-40B4-BE49-F238E27FC236}">
                <a16:creationId xmlns:a16="http://schemas.microsoft.com/office/drawing/2014/main" id="{03BD0EAC-EECE-84CF-CAF1-B3F2367E06D6}"/>
              </a:ext>
            </a:extLst>
          </p:cNvPr>
          <p:cNvSpPr/>
          <p:nvPr/>
        </p:nvSpPr>
        <p:spPr>
          <a:xfrm>
            <a:off x="-12739" y="962698"/>
            <a:ext cx="1559083" cy="589530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4" name="组合 3">
            <a:extLst>
              <a:ext uri="{FF2B5EF4-FFF2-40B4-BE49-F238E27FC236}">
                <a16:creationId xmlns:a16="http://schemas.microsoft.com/office/drawing/2014/main" id="{8B006CE1-5E99-7F48-1B76-814BA3C92F77}"/>
              </a:ext>
            </a:extLst>
          </p:cNvPr>
          <p:cNvGrpSpPr/>
          <p:nvPr/>
        </p:nvGrpSpPr>
        <p:grpSpPr>
          <a:xfrm>
            <a:off x="1342067" y="1477878"/>
            <a:ext cx="3665093" cy="478532"/>
            <a:chOff x="1865367" y="2007327"/>
            <a:chExt cx="2403566" cy="647649"/>
          </a:xfrm>
        </p:grpSpPr>
        <p:grpSp>
          <p:nvGrpSpPr>
            <p:cNvPr id="20" name="组合 19">
              <a:extLst>
                <a:ext uri="{FF2B5EF4-FFF2-40B4-BE49-F238E27FC236}">
                  <a16:creationId xmlns:a16="http://schemas.microsoft.com/office/drawing/2014/main" id="{30CAD247-1A8D-5F06-05D9-D13D0F9C734B}"/>
                </a:ext>
              </a:extLst>
            </p:cNvPr>
            <p:cNvGrpSpPr/>
            <p:nvPr/>
          </p:nvGrpSpPr>
          <p:grpSpPr>
            <a:xfrm>
              <a:off x="1865367" y="2007327"/>
              <a:ext cx="2403566" cy="527724"/>
              <a:chOff x="1497875" y="2001592"/>
              <a:chExt cx="2403566" cy="381058"/>
            </a:xfrm>
            <a:solidFill>
              <a:srgbClr val="E74C2E"/>
            </a:solidFill>
          </p:grpSpPr>
          <p:grpSp>
            <p:nvGrpSpPr>
              <p:cNvPr id="23" name="组合 22">
                <a:extLst>
                  <a:ext uri="{FF2B5EF4-FFF2-40B4-BE49-F238E27FC236}">
                    <a16:creationId xmlns:a16="http://schemas.microsoft.com/office/drawing/2014/main" id="{343FDF1A-0F1F-9D65-04EA-5DF6D872F7CD}"/>
                  </a:ext>
                </a:extLst>
              </p:cNvPr>
              <p:cNvGrpSpPr/>
              <p:nvPr/>
            </p:nvGrpSpPr>
            <p:grpSpPr>
              <a:xfrm>
                <a:off x="1497875" y="2067428"/>
                <a:ext cx="2403566" cy="315222"/>
                <a:chOff x="0" y="296090"/>
                <a:chExt cx="3187337" cy="418013"/>
              </a:xfrm>
              <a:grpFill/>
            </p:grpSpPr>
            <p:sp>
              <p:nvSpPr>
                <p:cNvPr id="25" name="矩形 24">
                  <a:extLst>
                    <a:ext uri="{FF2B5EF4-FFF2-40B4-BE49-F238E27FC236}">
                      <a16:creationId xmlns:a16="http://schemas.microsoft.com/office/drawing/2014/main" id="{AF298A5A-1B13-0DFB-34B1-7509631FD90D}"/>
                    </a:ext>
                  </a:extLst>
                </p:cNvPr>
                <p:cNvSpPr/>
                <p:nvPr/>
              </p:nvSpPr>
              <p:spPr>
                <a:xfrm>
                  <a:off x="0" y="296090"/>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a:extLst>
                    <a:ext uri="{FF2B5EF4-FFF2-40B4-BE49-F238E27FC236}">
                      <a16:creationId xmlns:a16="http://schemas.microsoft.com/office/drawing/2014/main" id="{D518BD60-6FE9-F2F6-3313-C144E1193BEA}"/>
                    </a:ext>
                  </a:extLst>
                </p:cNvPr>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直角三角形 23">
                <a:extLst>
                  <a:ext uri="{FF2B5EF4-FFF2-40B4-BE49-F238E27FC236}">
                    <a16:creationId xmlns:a16="http://schemas.microsoft.com/office/drawing/2014/main" id="{7192739A-B823-9163-DEE6-1F2C0DD7A79B}"/>
                  </a:ext>
                </a:extLst>
              </p:cNvPr>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66">
              <a:extLst>
                <a:ext uri="{FF2B5EF4-FFF2-40B4-BE49-F238E27FC236}">
                  <a16:creationId xmlns:a16="http://schemas.microsoft.com/office/drawing/2014/main" id="{2859EF57-78B3-E1DF-54A9-1D862474BE62}"/>
                </a:ext>
              </a:extLst>
            </p:cNvPr>
            <p:cNvSpPr txBox="1"/>
            <p:nvPr/>
          </p:nvSpPr>
          <p:spPr>
            <a:xfrm>
              <a:off x="2231127" y="2113465"/>
              <a:ext cx="1756539" cy="541511"/>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研究背景与现状</a:t>
              </a:r>
            </a:p>
          </p:txBody>
        </p:sp>
      </p:grpSp>
      <p:grpSp>
        <p:nvGrpSpPr>
          <p:cNvPr id="33" name="组合 32">
            <a:extLst>
              <a:ext uri="{FF2B5EF4-FFF2-40B4-BE49-F238E27FC236}">
                <a16:creationId xmlns:a16="http://schemas.microsoft.com/office/drawing/2014/main" id="{28B53066-90C4-EC15-6E0A-88161C666264}"/>
              </a:ext>
            </a:extLst>
          </p:cNvPr>
          <p:cNvGrpSpPr/>
          <p:nvPr/>
        </p:nvGrpSpPr>
        <p:grpSpPr>
          <a:xfrm>
            <a:off x="1339996" y="2364461"/>
            <a:ext cx="3667164" cy="480319"/>
            <a:chOff x="1865367" y="2007324"/>
            <a:chExt cx="2403566" cy="635606"/>
          </a:xfrm>
        </p:grpSpPr>
        <p:grpSp>
          <p:nvGrpSpPr>
            <p:cNvPr id="35" name="组合 34">
              <a:extLst>
                <a:ext uri="{FF2B5EF4-FFF2-40B4-BE49-F238E27FC236}">
                  <a16:creationId xmlns:a16="http://schemas.microsoft.com/office/drawing/2014/main" id="{FEC93B9E-11F0-BF32-2004-4B71D91B7927}"/>
                </a:ext>
              </a:extLst>
            </p:cNvPr>
            <p:cNvGrpSpPr/>
            <p:nvPr/>
          </p:nvGrpSpPr>
          <p:grpSpPr>
            <a:xfrm>
              <a:off x="1865367" y="2007324"/>
              <a:ext cx="2403566" cy="527725"/>
              <a:chOff x="1497875" y="2001592"/>
              <a:chExt cx="2403566" cy="381059"/>
            </a:xfrm>
            <a:solidFill>
              <a:srgbClr val="E74C2E"/>
            </a:solidFill>
          </p:grpSpPr>
          <p:grpSp>
            <p:nvGrpSpPr>
              <p:cNvPr id="38" name="组合 37">
                <a:extLst>
                  <a:ext uri="{FF2B5EF4-FFF2-40B4-BE49-F238E27FC236}">
                    <a16:creationId xmlns:a16="http://schemas.microsoft.com/office/drawing/2014/main" id="{B6E01AA2-3932-D6E0-5A5B-93FF75D80860}"/>
                  </a:ext>
                </a:extLst>
              </p:cNvPr>
              <p:cNvGrpSpPr/>
              <p:nvPr/>
            </p:nvGrpSpPr>
            <p:grpSpPr>
              <a:xfrm>
                <a:off x="1497875" y="2067429"/>
                <a:ext cx="2403566" cy="315222"/>
                <a:chOff x="0" y="296091"/>
                <a:chExt cx="3187337" cy="418012"/>
              </a:xfrm>
              <a:grpFill/>
            </p:grpSpPr>
            <p:sp>
              <p:nvSpPr>
                <p:cNvPr id="40" name="矩形 39">
                  <a:extLst>
                    <a:ext uri="{FF2B5EF4-FFF2-40B4-BE49-F238E27FC236}">
                      <a16:creationId xmlns:a16="http://schemas.microsoft.com/office/drawing/2014/main" id="{8DAF867E-60EF-7F6F-BDBA-40D23FEDBBF7}"/>
                    </a:ext>
                  </a:extLst>
                </p:cNvPr>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a:extLst>
                    <a:ext uri="{FF2B5EF4-FFF2-40B4-BE49-F238E27FC236}">
                      <a16:creationId xmlns:a16="http://schemas.microsoft.com/office/drawing/2014/main" id="{10F3FC15-E4F1-A535-8D48-626590098C80}"/>
                    </a:ext>
                  </a:extLst>
                </p:cNvPr>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直角三角形 38">
                <a:extLst>
                  <a:ext uri="{FF2B5EF4-FFF2-40B4-BE49-F238E27FC236}">
                    <a16:creationId xmlns:a16="http://schemas.microsoft.com/office/drawing/2014/main" id="{80891301-33A2-0859-BDB4-2B60A84C54FA}"/>
                  </a:ext>
                </a:extLst>
              </p:cNvPr>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66">
              <a:extLst>
                <a:ext uri="{FF2B5EF4-FFF2-40B4-BE49-F238E27FC236}">
                  <a16:creationId xmlns:a16="http://schemas.microsoft.com/office/drawing/2014/main" id="{D74D5EB0-38FB-8249-0EC8-84E4A72A8725}"/>
                </a:ext>
              </a:extLst>
            </p:cNvPr>
            <p:cNvSpPr txBox="1"/>
            <p:nvPr/>
          </p:nvSpPr>
          <p:spPr>
            <a:xfrm>
              <a:off x="2231127" y="2113465"/>
              <a:ext cx="1756539" cy="52946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知识介绍</a:t>
              </a:r>
            </a:p>
          </p:txBody>
        </p:sp>
      </p:grpSp>
      <p:grpSp>
        <p:nvGrpSpPr>
          <p:cNvPr id="42" name="组合 41">
            <a:extLst>
              <a:ext uri="{FF2B5EF4-FFF2-40B4-BE49-F238E27FC236}">
                <a16:creationId xmlns:a16="http://schemas.microsoft.com/office/drawing/2014/main" id="{585557A2-CAB4-F6BB-2319-58001860B66F}"/>
              </a:ext>
            </a:extLst>
          </p:cNvPr>
          <p:cNvGrpSpPr/>
          <p:nvPr/>
        </p:nvGrpSpPr>
        <p:grpSpPr>
          <a:xfrm>
            <a:off x="1339996" y="3321659"/>
            <a:ext cx="3667164" cy="480319"/>
            <a:chOff x="1865367" y="2007324"/>
            <a:chExt cx="2403566" cy="635606"/>
          </a:xfrm>
        </p:grpSpPr>
        <p:grpSp>
          <p:nvGrpSpPr>
            <p:cNvPr id="44" name="组合 43">
              <a:extLst>
                <a:ext uri="{FF2B5EF4-FFF2-40B4-BE49-F238E27FC236}">
                  <a16:creationId xmlns:a16="http://schemas.microsoft.com/office/drawing/2014/main" id="{3E760129-684F-63D5-BF7A-07521FAF611D}"/>
                </a:ext>
              </a:extLst>
            </p:cNvPr>
            <p:cNvGrpSpPr/>
            <p:nvPr/>
          </p:nvGrpSpPr>
          <p:grpSpPr>
            <a:xfrm>
              <a:off x="1865367" y="2007324"/>
              <a:ext cx="2403566" cy="527725"/>
              <a:chOff x="1497875" y="2001592"/>
              <a:chExt cx="2403566" cy="381059"/>
            </a:xfrm>
            <a:solidFill>
              <a:srgbClr val="E74C2E"/>
            </a:solidFill>
          </p:grpSpPr>
          <p:grpSp>
            <p:nvGrpSpPr>
              <p:cNvPr id="47" name="组合 46">
                <a:extLst>
                  <a:ext uri="{FF2B5EF4-FFF2-40B4-BE49-F238E27FC236}">
                    <a16:creationId xmlns:a16="http://schemas.microsoft.com/office/drawing/2014/main" id="{A55D6F85-00B2-0D05-FAFB-99F594269430}"/>
                  </a:ext>
                </a:extLst>
              </p:cNvPr>
              <p:cNvGrpSpPr/>
              <p:nvPr/>
            </p:nvGrpSpPr>
            <p:grpSpPr>
              <a:xfrm>
                <a:off x="1497875" y="2067429"/>
                <a:ext cx="2403566" cy="315222"/>
                <a:chOff x="0" y="296091"/>
                <a:chExt cx="3187337" cy="418012"/>
              </a:xfrm>
              <a:grpFill/>
            </p:grpSpPr>
            <p:sp>
              <p:nvSpPr>
                <p:cNvPr id="49" name="矩形 48">
                  <a:extLst>
                    <a:ext uri="{FF2B5EF4-FFF2-40B4-BE49-F238E27FC236}">
                      <a16:creationId xmlns:a16="http://schemas.microsoft.com/office/drawing/2014/main" id="{4717B7C6-A7BA-F55D-FC85-56AB88D622CF}"/>
                    </a:ext>
                  </a:extLst>
                </p:cNvPr>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直角三角形 49">
                  <a:extLst>
                    <a:ext uri="{FF2B5EF4-FFF2-40B4-BE49-F238E27FC236}">
                      <a16:creationId xmlns:a16="http://schemas.microsoft.com/office/drawing/2014/main" id="{B594B072-158A-A25A-E1EC-E3AB79EDA008}"/>
                    </a:ext>
                  </a:extLst>
                </p:cNvPr>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直角三角形 47">
                <a:extLst>
                  <a:ext uri="{FF2B5EF4-FFF2-40B4-BE49-F238E27FC236}">
                    <a16:creationId xmlns:a16="http://schemas.microsoft.com/office/drawing/2014/main" id="{A26C18B2-E378-93DD-AE60-7BBA7EB57058}"/>
                  </a:ext>
                </a:extLst>
              </p:cNvPr>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66">
              <a:extLst>
                <a:ext uri="{FF2B5EF4-FFF2-40B4-BE49-F238E27FC236}">
                  <a16:creationId xmlns:a16="http://schemas.microsoft.com/office/drawing/2014/main" id="{225EB558-5FF8-DBC0-77FC-AB4E58154C80}"/>
                </a:ext>
              </a:extLst>
            </p:cNvPr>
            <p:cNvSpPr txBox="1"/>
            <p:nvPr/>
          </p:nvSpPr>
          <p:spPr>
            <a:xfrm>
              <a:off x="2231127" y="2113465"/>
              <a:ext cx="2037806" cy="52946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优化实现</a:t>
              </a:r>
            </a:p>
          </p:txBody>
        </p:sp>
      </p:grpSp>
      <p:grpSp>
        <p:nvGrpSpPr>
          <p:cNvPr id="51" name="组合 50">
            <a:extLst>
              <a:ext uri="{FF2B5EF4-FFF2-40B4-BE49-F238E27FC236}">
                <a16:creationId xmlns:a16="http://schemas.microsoft.com/office/drawing/2014/main" id="{09E7B09E-7CC4-E9EB-05F3-3A300B106AD0}"/>
              </a:ext>
            </a:extLst>
          </p:cNvPr>
          <p:cNvGrpSpPr/>
          <p:nvPr/>
        </p:nvGrpSpPr>
        <p:grpSpPr>
          <a:xfrm>
            <a:off x="1339996" y="4301232"/>
            <a:ext cx="3667164" cy="480319"/>
            <a:chOff x="1865367" y="2007324"/>
            <a:chExt cx="2403566" cy="635606"/>
          </a:xfrm>
        </p:grpSpPr>
        <p:grpSp>
          <p:nvGrpSpPr>
            <p:cNvPr id="53" name="组合 52">
              <a:extLst>
                <a:ext uri="{FF2B5EF4-FFF2-40B4-BE49-F238E27FC236}">
                  <a16:creationId xmlns:a16="http://schemas.microsoft.com/office/drawing/2014/main" id="{D40CC9CA-8D20-79AF-265C-DEEA91D765F6}"/>
                </a:ext>
              </a:extLst>
            </p:cNvPr>
            <p:cNvGrpSpPr/>
            <p:nvPr/>
          </p:nvGrpSpPr>
          <p:grpSpPr>
            <a:xfrm>
              <a:off x="1865367" y="2007324"/>
              <a:ext cx="2403566" cy="527725"/>
              <a:chOff x="1497875" y="2001592"/>
              <a:chExt cx="2403566" cy="381059"/>
            </a:xfrm>
            <a:solidFill>
              <a:srgbClr val="E74C2E"/>
            </a:solidFill>
          </p:grpSpPr>
          <p:grpSp>
            <p:nvGrpSpPr>
              <p:cNvPr id="55" name="组合 54">
                <a:extLst>
                  <a:ext uri="{FF2B5EF4-FFF2-40B4-BE49-F238E27FC236}">
                    <a16:creationId xmlns:a16="http://schemas.microsoft.com/office/drawing/2014/main" id="{2A136696-5945-EA00-F2EA-04F1B3EE52CC}"/>
                  </a:ext>
                </a:extLst>
              </p:cNvPr>
              <p:cNvGrpSpPr/>
              <p:nvPr/>
            </p:nvGrpSpPr>
            <p:grpSpPr>
              <a:xfrm>
                <a:off x="1497875" y="2067429"/>
                <a:ext cx="2403566" cy="315222"/>
                <a:chOff x="0" y="296091"/>
                <a:chExt cx="3187337" cy="418012"/>
              </a:xfrm>
              <a:grpFill/>
            </p:grpSpPr>
            <p:sp>
              <p:nvSpPr>
                <p:cNvPr id="57" name="矩形 56">
                  <a:extLst>
                    <a:ext uri="{FF2B5EF4-FFF2-40B4-BE49-F238E27FC236}">
                      <a16:creationId xmlns:a16="http://schemas.microsoft.com/office/drawing/2014/main" id="{80D93DE4-D57F-C4B1-5464-F2047B4E710F}"/>
                    </a:ext>
                  </a:extLst>
                </p:cNvPr>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直角三角形 57">
                  <a:extLst>
                    <a:ext uri="{FF2B5EF4-FFF2-40B4-BE49-F238E27FC236}">
                      <a16:creationId xmlns:a16="http://schemas.microsoft.com/office/drawing/2014/main" id="{DD949E03-3B64-91EA-0509-BAF494A8E3DC}"/>
                    </a:ext>
                  </a:extLst>
                </p:cNvPr>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直角三角形 55">
                <a:extLst>
                  <a:ext uri="{FF2B5EF4-FFF2-40B4-BE49-F238E27FC236}">
                    <a16:creationId xmlns:a16="http://schemas.microsoft.com/office/drawing/2014/main" id="{7F108070-6191-3094-E45E-91CE47689158}"/>
                  </a:ext>
                </a:extLst>
              </p:cNvPr>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66">
              <a:extLst>
                <a:ext uri="{FF2B5EF4-FFF2-40B4-BE49-F238E27FC236}">
                  <a16:creationId xmlns:a16="http://schemas.microsoft.com/office/drawing/2014/main" id="{1D65BAF0-8426-41DA-A7A3-CA1DCDA2FF68}"/>
                </a:ext>
              </a:extLst>
            </p:cNvPr>
            <p:cNvSpPr txBox="1"/>
            <p:nvPr/>
          </p:nvSpPr>
          <p:spPr>
            <a:xfrm>
              <a:off x="2231127" y="2113465"/>
              <a:ext cx="1756539" cy="52946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实验结果</a:t>
              </a:r>
            </a:p>
          </p:txBody>
        </p:sp>
      </p:grpSp>
      <p:grpSp>
        <p:nvGrpSpPr>
          <p:cNvPr id="2" name="组合 1">
            <a:extLst>
              <a:ext uri="{FF2B5EF4-FFF2-40B4-BE49-F238E27FC236}">
                <a16:creationId xmlns:a16="http://schemas.microsoft.com/office/drawing/2014/main" id="{4F4346B8-A869-75D2-1D1A-4F0046ECBBCB}"/>
              </a:ext>
            </a:extLst>
          </p:cNvPr>
          <p:cNvGrpSpPr/>
          <p:nvPr/>
        </p:nvGrpSpPr>
        <p:grpSpPr>
          <a:xfrm>
            <a:off x="1347045" y="5246448"/>
            <a:ext cx="3667164" cy="480319"/>
            <a:chOff x="1865367" y="2007324"/>
            <a:chExt cx="2403566" cy="635606"/>
          </a:xfrm>
        </p:grpSpPr>
        <p:grpSp>
          <p:nvGrpSpPr>
            <p:cNvPr id="5" name="组合 4">
              <a:extLst>
                <a:ext uri="{FF2B5EF4-FFF2-40B4-BE49-F238E27FC236}">
                  <a16:creationId xmlns:a16="http://schemas.microsoft.com/office/drawing/2014/main" id="{24E6A15D-67F0-D741-8A06-7BC91B00E621}"/>
                </a:ext>
              </a:extLst>
            </p:cNvPr>
            <p:cNvGrpSpPr/>
            <p:nvPr/>
          </p:nvGrpSpPr>
          <p:grpSpPr>
            <a:xfrm>
              <a:off x="1865367" y="2007324"/>
              <a:ext cx="2403566" cy="527725"/>
              <a:chOff x="1497875" y="2001592"/>
              <a:chExt cx="2403566" cy="381059"/>
            </a:xfrm>
            <a:solidFill>
              <a:srgbClr val="E74C2E"/>
            </a:solidFill>
          </p:grpSpPr>
          <p:grpSp>
            <p:nvGrpSpPr>
              <p:cNvPr id="8" name="组合 7">
                <a:extLst>
                  <a:ext uri="{FF2B5EF4-FFF2-40B4-BE49-F238E27FC236}">
                    <a16:creationId xmlns:a16="http://schemas.microsoft.com/office/drawing/2014/main" id="{5FC92F2D-91F2-758D-240F-3DB2959485EF}"/>
                  </a:ext>
                </a:extLst>
              </p:cNvPr>
              <p:cNvGrpSpPr/>
              <p:nvPr/>
            </p:nvGrpSpPr>
            <p:grpSpPr>
              <a:xfrm>
                <a:off x="1497875" y="2067429"/>
                <a:ext cx="2403566" cy="315222"/>
                <a:chOff x="0" y="296091"/>
                <a:chExt cx="3187337" cy="418012"/>
              </a:xfrm>
              <a:grpFill/>
            </p:grpSpPr>
            <p:sp>
              <p:nvSpPr>
                <p:cNvPr id="31" name="矩形 30">
                  <a:extLst>
                    <a:ext uri="{FF2B5EF4-FFF2-40B4-BE49-F238E27FC236}">
                      <a16:creationId xmlns:a16="http://schemas.microsoft.com/office/drawing/2014/main" id="{D6FE8950-D7CF-DF96-8F3B-8515086C3CD9}"/>
                    </a:ext>
                  </a:extLst>
                </p:cNvPr>
                <p:cNvSpPr/>
                <p:nvPr/>
              </p:nvSpPr>
              <p:spPr>
                <a:xfrm>
                  <a:off x="0" y="296091"/>
                  <a:ext cx="2979937" cy="4180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a:extLst>
                    <a:ext uri="{FF2B5EF4-FFF2-40B4-BE49-F238E27FC236}">
                      <a16:creationId xmlns:a16="http://schemas.microsoft.com/office/drawing/2014/main" id="{C8AF8352-7D07-0B52-F9F3-E0004E0585DD}"/>
                    </a:ext>
                  </a:extLst>
                </p:cNvPr>
                <p:cNvSpPr/>
                <p:nvPr/>
              </p:nvSpPr>
              <p:spPr>
                <a:xfrm>
                  <a:off x="2979937" y="296091"/>
                  <a:ext cx="207400" cy="418012"/>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直角三角形 21">
                <a:extLst>
                  <a:ext uri="{FF2B5EF4-FFF2-40B4-BE49-F238E27FC236}">
                    <a16:creationId xmlns:a16="http://schemas.microsoft.com/office/drawing/2014/main" id="{FBBFFB80-3832-6E01-5B00-DD96ABBE70E4}"/>
                  </a:ext>
                </a:extLst>
              </p:cNvPr>
              <p:cNvSpPr/>
              <p:nvPr/>
            </p:nvSpPr>
            <p:spPr>
              <a:xfrm flipH="1">
                <a:off x="1497875" y="2001592"/>
                <a:ext cx="130627" cy="6583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66">
              <a:extLst>
                <a:ext uri="{FF2B5EF4-FFF2-40B4-BE49-F238E27FC236}">
                  <a16:creationId xmlns:a16="http://schemas.microsoft.com/office/drawing/2014/main" id="{73190608-2BDC-EFBA-30E0-14DB0BB40F5B}"/>
                </a:ext>
              </a:extLst>
            </p:cNvPr>
            <p:cNvSpPr txBox="1"/>
            <p:nvPr/>
          </p:nvSpPr>
          <p:spPr>
            <a:xfrm>
              <a:off x="2231127" y="2113465"/>
              <a:ext cx="1756539" cy="529465"/>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总结与展望</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7"/>
                                            </p:tgtEl>
                                            <p:attrNameLst>
                                              <p:attrName>style.visibility</p:attrName>
                                            </p:attrNameLst>
                                          </p:cBhvr>
                                          <p:to>
                                            <p:strVal val="visible"/>
                                          </p:to>
                                        </p:set>
                                        <p:anim by="(-#ppt_w*2)" calcmode="lin" valueType="num">
                                          <p:cBhvr rctx="PPT">
                                            <p:cTn id="12" dur="250" autoRev="1" fill="hold">
                                              <p:stCondLst>
                                                <p:cond delay="0"/>
                                              </p:stCondLst>
                                            </p:cTn>
                                            <p:tgtEl>
                                              <p:spTgt spid="27"/>
                                            </p:tgtEl>
                                            <p:attrNameLst>
                                              <p:attrName>ppt_w</p:attrName>
                                            </p:attrNameLst>
                                          </p:cBhvr>
                                        </p:anim>
                                        <p:anim by="(#ppt_w*0.50)" calcmode="lin" valueType="num">
                                          <p:cBhvr>
                                            <p:cTn id="13" dur="250" decel="50000" autoRev="1" fill="hold">
                                              <p:stCondLst>
                                                <p:cond delay="0"/>
                                              </p:stCondLst>
                                            </p:cTn>
                                            <p:tgtEl>
                                              <p:spTgt spid="27"/>
                                            </p:tgtEl>
                                            <p:attrNameLst>
                                              <p:attrName>ppt_x</p:attrName>
                                            </p:attrNameLst>
                                          </p:cBhvr>
                                        </p:anim>
                                        <p:anim from="(-#ppt_h/2)" to="(#ppt_y)" calcmode="lin" valueType="num">
                                          <p:cBhvr>
                                            <p:cTn id="14" dur="500" fill="hold">
                                              <p:stCondLst>
                                                <p:cond delay="0"/>
                                              </p:stCondLst>
                                            </p:cTn>
                                            <p:tgtEl>
                                              <p:spTgt spid="27"/>
                                            </p:tgtEl>
                                            <p:attrNameLst>
                                              <p:attrName>ppt_y</p:attrName>
                                            </p:attrNameLst>
                                          </p:cBhvr>
                                        </p:anim>
                                        <p:animRot by="21600000">
                                          <p:cBhvr>
                                            <p:cTn id="15" dur="500" fill="hold">
                                              <p:stCondLst>
                                                <p:cond delay="0"/>
                                              </p:stCondLst>
                                            </p:cTn>
                                            <p:tgtEl>
                                              <p:spTgt spid="27"/>
                                            </p:tgtEl>
                                            <p:attrNameLst>
                                              <p:attrName>r</p:attrName>
                                            </p:attrNameLst>
                                          </p:cBhvr>
                                        </p:animRot>
                                      </p:childTnLst>
                                    </p:cTn>
                                  </p:par>
                                </p:childTnLst>
                              </p:cTn>
                            </p:par>
                            <p:par>
                              <p:cTn id="16" fill="hold">
                                <p:stCondLst>
                                  <p:cond delay="8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250" autoRev="1" fill="hold">
                                              <p:stCondLst>
                                                <p:cond delay="0"/>
                                              </p:stCondLst>
                                            </p:cTn>
                                            <p:tgtEl>
                                              <p:spTgt spid="28"/>
                                            </p:tgtEl>
                                            <p:attrNameLst>
                                              <p:attrName>ppt_w</p:attrName>
                                            </p:attrNameLst>
                                          </p:cBhvr>
                                        </p:anim>
                                        <p:anim by="(#ppt_w*0.50)" calcmode="lin" valueType="num">
                                          <p:cBhvr>
                                            <p:cTn id="20" dur="250" decel="50000" autoRev="1" fill="hold">
                                              <p:stCondLst>
                                                <p:cond delay="0"/>
                                              </p:stCondLst>
                                            </p:cTn>
                                            <p:tgtEl>
                                              <p:spTgt spid="28"/>
                                            </p:tgtEl>
                                            <p:attrNameLst>
                                              <p:attrName>ppt_x</p:attrName>
                                            </p:attrNameLst>
                                          </p:cBhvr>
                                        </p:anim>
                                        <p:anim from="(-#ppt_h/2)" to="(#ppt_y)" calcmode="lin" valueType="num">
                                          <p:cBhvr>
                                            <p:cTn id="21" dur="500" fill="hold">
                                              <p:stCondLst>
                                                <p:cond delay="0"/>
                                              </p:stCondLst>
                                            </p:cTn>
                                            <p:tgtEl>
                                              <p:spTgt spid="28"/>
                                            </p:tgtEl>
                                            <p:attrNameLst>
                                              <p:attrName>ppt_y</p:attrName>
                                            </p:attrNameLst>
                                          </p:cBhvr>
                                        </p:anim>
                                        <p:animRot by="21600000">
                                          <p:cBhvr>
                                            <p:cTn id="22" dur="500" fill="hold">
                                              <p:stCondLst>
                                                <p:cond delay="0"/>
                                              </p:stCondLst>
                                            </p:cTn>
                                            <p:tgtEl>
                                              <p:spTgt spid="28"/>
                                            </p:tgtEl>
                                            <p:attrNameLst>
                                              <p:attrName>r</p:attrName>
                                            </p:attrNameLst>
                                          </p:cBhvr>
                                        </p:animRot>
                                      </p:childTnLst>
                                    </p:cTn>
                                  </p:par>
                                </p:childTnLst>
                              </p:cTn>
                            </p:par>
                            <p:par>
                              <p:cTn id="23" fill="hold">
                                <p:stCondLst>
                                  <p:cond delay="145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9"/>
                                            </p:tgtEl>
                                            <p:attrNameLst>
                                              <p:attrName>style.visibility</p:attrName>
                                            </p:attrNameLst>
                                          </p:cBhvr>
                                          <p:to>
                                            <p:strVal val="visible"/>
                                          </p:to>
                                        </p:set>
                                        <p:anim by="(-#ppt_w*2)" calcmode="lin" valueType="num">
                                          <p:cBhvr rctx="PPT">
                                            <p:cTn id="26" dur="250" autoRev="1" fill="hold">
                                              <p:stCondLst>
                                                <p:cond delay="0"/>
                                              </p:stCondLst>
                                            </p:cTn>
                                            <p:tgtEl>
                                              <p:spTgt spid="29"/>
                                            </p:tgtEl>
                                            <p:attrNameLst>
                                              <p:attrName>ppt_w</p:attrName>
                                            </p:attrNameLst>
                                          </p:cBhvr>
                                        </p:anim>
                                        <p:anim by="(#ppt_w*0.50)" calcmode="lin" valueType="num">
                                          <p:cBhvr>
                                            <p:cTn id="27" dur="250" decel="50000" autoRev="1" fill="hold">
                                              <p:stCondLst>
                                                <p:cond delay="0"/>
                                              </p:stCondLst>
                                            </p:cTn>
                                            <p:tgtEl>
                                              <p:spTgt spid="29"/>
                                            </p:tgtEl>
                                            <p:attrNameLst>
                                              <p:attrName>ppt_x</p:attrName>
                                            </p:attrNameLst>
                                          </p:cBhvr>
                                        </p:anim>
                                        <p:anim from="(-#ppt_h/2)" to="(#ppt_y)" calcmode="lin" valueType="num">
                                          <p:cBhvr>
                                            <p:cTn id="28" dur="500" fill="hold">
                                              <p:stCondLst>
                                                <p:cond delay="0"/>
                                              </p:stCondLst>
                                            </p:cTn>
                                            <p:tgtEl>
                                              <p:spTgt spid="29"/>
                                            </p:tgtEl>
                                            <p:attrNameLst>
                                              <p:attrName>ppt_y</p:attrName>
                                            </p:attrNameLst>
                                          </p:cBhvr>
                                        </p:anim>
                                        <p:animRot by="21600000">
                                          <p:cBhvr>
                                            <p:cTn id="29" dur="500" fill="hold">
                                              <p:stCondLst>
                                                <p:cond delay="0"/>
                                              </p:stCondLst>
                                            </p:cTn>
                                            <p:tgtEl>
                                              <p:spTgt spid="29"/>
                                            </p:tgtEl>
                                            <p:attrNameLst>
                                              <p:attrName>r</p:attrName>
                                            </p:attrNameLst>
                                          </p:cBhvr>
                                        </p:animRot>
                                      </p:childTnLst>
                                    </p:cTn>
                                  </p:par>
                                </p:childTnLst>
                              </p:cTn>
                            </p:par>
                            <p:par>
                              <p:cTn id="30" fill="hold">
                                <p:stCondLst>
                                  <p:cond delay="21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30"/>
                                            </p:tgtEl>
                                            <p:attrNameLst>
                                              <p:attrName>style.visibility</p:attrName>
                                            </p:attrNameLst>
                                          </p:cBhvr>
                                          <p:to>
                                            <p:strVal val="visible"/>
                                          </p:to>
                                        </p:set>
                                        <p:anim by="(-#ppt_w*2)" calcmode="lin" valueType="num">
                                          <p:cBhvr rctx="PPT">
                                            <p:cTn id="33" dur="250" autoRev="1" fill="hold">
                                              <p:stCondLst>
                                                <p:cond delay="0"/>
                                              </p:stCondLst>
                                            </p:cTn>
                                            <p:tgtEl>
                                              <p:spTgt spid="30"/>
                                            </p:tgtEl>
                                            <p:attrNameLst>
                                              <p:attrName>ppt_w</p:attrName>
                                            </p:attrNameLst>
                                          </p:cBhvr>
                                        </p:anim>
                                        <p:anim by="(#ppt_w*0.50)" calcmode="lin" valueType="num">
                                          <p:cBhvr>
                                            <p:cTn id="34" dur="250" decel="50000" autoRev="1" fill="hold">
                                              <p:stCondLst>
                                                <p:cond delay="0"/>
                                              </p:stCondLst>
                                            </p:cTn>
                                            <p:tgtEl>
                                              <p:spTgt spid="30"/>
                                            </p:tgtEl>
                                            <p:attrNameLst>
                                              <p:attrName>ppt_x</p:attrName>
                                            </p:attrNameLst>
                                          </p:cBhvr>
                                        </p:anim>
                                        <p:anim from="(-#ppt_h/2)" to="(#ppt_y)" calcmode="lin" valueType="num">
                                          <p:cBhvr>
                                            <p:cTn id="35" dur="500" fill="hold">
                                              <p:stCondLst>
                                                <p:cond delay="0"/>
                                              </p:stCondLst>
                                            </p:cTn>
                                            <p:tgtEl>
                                              <p:spTgt spid="30"/>
                                            </p:tgtEl>
                                            <p:attrNameLst>
                                              <p:attrName>ppt_y</p:attrName>
                                            </p:attrNameLst>
                                          </p:cBhvr>
                                        </p:anim>
                                        <p:animRot by="21600000">
                                          <p:cBhvr>
                                            <p:cTn id="36" dur="500" fill="hold">
                                              <p:stCondLst>
                                                <p:cond delay="0"/>
                                              </p:stCondLst>
                                            </p:cTn>
                                            <p:tgtEl>
                                              <p:spTgt spid="30"/>
                                            </p:tgtEl>
                                            <p:attrNameLst>
                                              <p:attrName>r</p:attrName>
                                            </p:attrNameLst>
                                          </p:cBhvr>
                                        </p:animRot>
                                      </p:childTnLst>
                                    </p:cTn>
                                  </p:par>
                                  <p:par>
                                    <p:cTn id="37" presetID="37" presetClass="entr" presetSubtype="0" fill="hold"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750"/>
                                            <p:tgtEl>
                                              <p:spTgt spid="4"/>
                                            </p:tgtEl>
                                          </p:cBhvr>
                                        </p:animEffect>
                                        <p:anim calcmode="lin" valueType="num">
                                          <p:cBhvr>
                                            <p:cTn id="40" dur="750" fill="hold"/>
                                            <p:tgtEl>
                                              <p:spTgt spid="4"/>
                                            </p:tgtEl>
                                            <p:attrNameLst>
                                              <p:attrName>ppt_x</p:attrName>
                                            </p:attrNameLst>
                                          </p:cBhvr>
                                          <p:tavLst>
                                            <p:tav tm="0">
                                              <p:val>
                                                <p:strVal val="#ppt_x"/>
                                              </p:val>
                                            </p:tav>
                                            <p:tav tm="100000">
                                              <p:val>
                                                <p:strVal val="#ppt_x"/>
                                              </p:val>
                                            </p:tav>
                                          </p:tavLst>
                                        </p:anim>
                                        <p:anim calcmode="lin" valueType="num">
                                          <p:cBhvr>
                                            <p:cTn id="41" dur="675" decel="100000" fill="hold"/>
                                            <p:tgtEl>
                                              <p:spTgt spid="4"/>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4"/>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50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750"/>
                                            <p:tgtEl>
                                              <p:spTgt spid="33"/>
                                            </p:tgtEl>
                                          </p:cBhvr>
                                        </p:animEffect>
                                        <p:anim calcmode="lin" valueType="num">
                                          <p:cBhvr>
                                            <p:cTn id="46" dur="750" fill="hold"/>
                                            <p:tgtEl>
                                              <p:spTgt spid="33"/>
                                            </p:tgtEl>
                                            <p:attrNameLst>
                                              <p:attrName>ppt_x</p:attrName>
                                            </p:attrNameLst>
                                          </p:cBhvr>
                                          <p:tavLst>
                                            <p:tav tm="0">
                                              <p:val>
                                                <p:strVal val="#ppt_x"/>
                                              </p:val>
                                            </p:tav>
                                            <p:tav tm="100000">
                                              <p:val>
                                                <p:strVal val="#ppt_x"/>
                                              </p:val>
                                            </p:tav>
                                          </p:tavLst>
                                        </p:anim>
                                        <p:anim calcmode="lin" valueType="num">
                                          <p:cBhvr>
                                            <p:cTn id="47" dur="675" decel="100000" fill="hold"/>
                                            <p:tgtEl>
                                              <p:spTgt spid="33"/>
                                            </p:tgtEl>
                                            <p:attrNameLst>
                                              <p:attrName>ppt_y</p:attrName>
                                            </p:attrNameLst>
                                          </p:cBhvr>
                                          <p:tavLst>
                                            <p:tav tm="0">
                                              <p:val>
                                                <p:strVal val="#ppt_y+1"/>
                                              </p:val>
                                            </p:tav>
                                            <p:tav tm="100000">
                                              <p:val>
                                                <p:strVal val="#ppt_y-.03"/>
                                              </p:val>
                                            </p:tav>
                                          </p:tavLst>
                                        </p:anim>
                                        <p:anim calcmode="lin" valueType="num">
                                          <p:cBhvr>
                                            <p:cTn id="48" dur="75" accel="100000" fill="hold">
                                              <p:stCondLst>
                                                <p:cond delay="675"/>
                                              </p:stCondLst>
                                            </p:cTn>
                                            <p:tgtEl>
                                              <p:spTgt spid="33"/>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50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750"/>
                                            <p:tgtEl>
                                              <p:spTgt spid="42"/>
                                            </p:tgtEl>
                                          </p:cBhvr>
                                        </p:animEffect>
                                        <p:anim calcmode="lin" valueType="num">
                                          <p:cBhvr>
                                            <p:cTn id="52" dur="750" fill="hold"/>
                                            <p:tgtEl>
                                              <p:spTgt spid="42"/>
                                            </p:tgtEl>
                                            <p:attrNameLst>
                                              <p:attrName>ppt_x</p:attrName>
                                            </p:attrNameLst>
                                          </p:cBhvr>
                                          <p:tavLst>
                                            <p:tav tm="0">
                                              <p:val>
                                                <p:strVal val="#ppt_x"/>
                                              </p:val>
                                            </p:tav>
                                            <p:tav tm="100000">
                                              <p:val>
                                                <p:strVal val="#ppt_x"/>
                                              </p:val>
                                            </p:tav>
                                          </p:tavLst>
                                        </p:anim>
                                        <p:anim calcmode="lin" valueType="num">
                                          <p:cBhvr>
                                            <p:cTn id="53" dur="675" decel="100000" fill="hold"/>
                                            <p:tgtEl>
                                              <p:spTgt spid="42"/>
                                            </p:tgtEl>
                                            <p:attrNameLst>
                                              <p:attrName>ppt_y</p:attrName>
                                            </p:attrNameLst>
                                          </p:cBhvr>
                                          <p:tavLst>
                                            <p:tav tm="0">
                                              <p:val>
                                                <p:strVal val="#ppt_y+1"/>
                                              </p:val>
                                            </p:tav>
                                            <p:tav tm="100000">
                                              <p:val>
                                                <p:strVal val="#ppt_y-.03"/>
                                              </p:val>
                                            </p:tav>
                                          </p:tavLst>
                                        </p:anim>
                                        <p:anim calcmode="lin" valueType="num">
                                          <p:cBhvr>
                                            <p:cTn id="54" dur="75" accel="100000" fill="hold">
                                              <p:stCondLst>
                                                <p:cond delay="675"/>
                                              </p:stCondLst>
                                            </p:cTn>
                                            <p:tgtEl>
                                              <p:spTgt spid="42"/>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50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750"/>
                                            <p:tgtEl>
                                              <p:spTgt spid="51"/>
                                            </p:tgtEl>
                                          </p:cBhvr>
                                        </p:animEffect>
                                        <p:anim calcmode="lin" valueType="num">
                                          <p:cBhvr>
                                            <p:cTn id="58" dur="750" fill="hold"/>
                                            <p:tgtEl>
                                              <p:spTgt spid="51"/>
                                            </p:tgtEl>
                                            <p:attrNameLst>
                                              <p:attrName>ppt_x</p:attrName>
                                            </p:attrNameLst>
                                          </p:cBhvr>
                                          <p:tavLst>
                                            <p:tav tm="0">
                                              <p:val>
                                                <p:strVal val="#ppt_x"/>
                                              </p:val>
                                            </p:tav>
                                            <p:tav tm="100000">
                                              <p:val>
                                                <p:strVal val="#ppt_x"/>
                                              </p:val>
                                            </p:tav>
                                          </p:tavLst>
                                        </p:anim>
                                        <p:anim calcmode="lin" valueType="num">
                                          <p:cBhvr>
                                            <p:cTn id="59" dur="675" decel="100000" fill="hold"/>
                                            <p:tgtEl>
                                              <p:spTgt spid="51"/>
                                            </p:tgtEl>
                                            <p:attrNameLst>
                                              <p:attrName>ppt_y</p:attrName>
                                            </p:attrNameLst>
                                          </p:cBhvr>
                                          <p:tavLst>
                                            <p:tav tm="0">
                                              <p:val>
                                                <p:strVal val="#ppt_y+1"/>
                                              </p:val>
                                            </p:tav>
                                            <p:tav tm="100000">
                                              <p:val>
                                                <p:strVal val="#ppt_y-.03"/>
                                              </p:val>
                                            </p:tav>
                                          </p:tavLst>
                                        </p:anim>
                                        <p:anim calcmode="lin" valueType="num">
                                          <p:cBhvr>
                                            <p:cTn id="60" dur="75" accel="100000" fill="hold">
                                              <p:stCondLst>
                                                <p:cond delay="675"/>
                                              </p:stCondLst>
                                            </p:cTn>
                                            <p:tgtEl>
                                              <p:spTgt spid="51"/>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50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750"/>
                                            <p:tgtEl>
                                              <p:spTgt spid="2"/>
                                            </p:tgtEl>
                                          </p:cBhvr>
                                        </p:animEffect>
                                        <p:anim calcmode="lin" valueType="num">
                                          <p:cBhvr>
                                            <p:cTn id="64" dur="750" fill="hold"/>
                                            <p:tgtEl>
                                              <p:spTgt spid="2"/>
                                            </p:tgtEl>
                                            <p:attrNameLst>
                                              <p:attrName>ppt_x</p:attrName>
                                            </p:attrNameLst>
                                          </p:cBhvr>
                                          <p:tavLst>
                                            <p:tav tm="0">
                                              <p:val>
                                                <p:strVal val="#ppt_x"/>
                                              </p:val>
                                            </p:tav>
                                            <p:tav tm="100000">
                                              <p:val>
                                                <p:strVal val="#ppt_x"/>
                                              </p:val>
                                            </p:tav>
                                          </p:tavLst>
                                        </p:anim>
                                        <p:anim calcmode="lin" valueType="num">
                                          <p:cBhvr>
                                            <p:cTn id="65" dur="675" decel="100000" fill="hold"/>
                                            <p:tgtEl>
                                              <p:spTgt spid="2"/>
                                            </p:tgtEl>
                                            <p:attrNameLst>
                                              <p:attrName>ppt_y</p:attrName>
                                            </p:attrNameLst>
                                          </p:cBhvr>
                                          <p:tavLst>
                                            <p:tav tm="0">
                                              <p:val>
                                                <p:strVal val="#ppt_y+1"/>
                                              </p:val>
                                            </p:tav>
                                            <p:tav tm="100000">
                                              <p:val>
                                                <p:strVal val="#ppt_y-.03"/>
                                              </p:val>
                                            </p:tav>
                                          </p:tavLst>
                                        </p:anim>
                                        <p:anim calcmode="lin" valueType="num">
                                          <p:cBhvr>
                                            <p:cTn id="66" dur="75" accel="100000" fill="hold">
                                              <p:stCondLst>
                                                <p:cond delay="675"/>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7"/>
                                            </p:tgtEl>
                                            <p:attrNameLst>
                                              <p:attrName>style.visibility</p:attrName>
                                            </p:attrNameLst>
                                          </p:cBhvr>
                                          <p:to>
                                            <p:strVal val="visible"/>
                                          </p:to>
                                        </p:set>
                                        <p:anim by="(-#ppt_w*2)" calcmode="lin" valueType="num">
                                          <p:cBhvr rctx="PPT">
                                            <p:cTn id="12" dur="250" autoRev="1" fill="hold">
                                              <p:stCondLst>
                                                <p:cond delay="0"/>
                                              </p:stCondLst>
                                            </p:cTn>
                                            <p:tgtEl>
                                              <p:spTgt spid="27"/>
                                            </p:tgtEl>
                                            <p:attrNameLst>
                                              <p:attrName>ppt_w</p:attrName>
                                            </p:attrNameLst>
                                          </p:cBhvr>
                                        </p:anim>
                                        <p:anim by="(#ppt_w*0.50)" calcmode="lin" valueType="num">
                                          <p:cBhvr>
                                            <p:cTn id="13" dur="250" decel="50000" autoRev="1" fill="hold">
                                              <p:stCondLst>
                                                <p:cond delay="0"/>
                                              </p:stCondLst>
                                            </p:cTn>
                                            <p:tgtEl>
                                              <p:spTgt spid="27"/>
                                            </p:tgtEl>
                                            <p:attrNameLst>
                                              <p:attrName>ppt_x</p:attrName>
                                            </p:attrNameLst>
                                          </p:cBhvr>
                                        </p:anim>
                                        <p:anim from="(-#ppt_h/2)" to="(#ppt_y)" calcmode="lin" valueType="num">
                                          <p:cBhvr>
                                            <p:cTn id="14" dur="500" fill="hold">
                                              <p:stCondLst>
                                                <p:cond delay="0"/>
                                              </p:stCondLst>
                                            </p:cTn>
                                            <p:tgtEl>
                                              <p:spTgt spid="27"/>
                                            </p:tgtEl>
                                            <p:attrNameLst>
                                              <p:attrName>ppt_y</p:attrName>
                                            </p:attrNameLst>
                                          </p:cBhvr>
                                        </p:anim>
                                        <p:animRot by="21600000">
                                          <p:cBhvr>
                                            <p:cTn id="15" dur="500" fill="hold">
                                              <p:stCondLst>
                                                <p:cond delay="0"/>
                                              </p:stCondLst>
                                            </p:cTn>
                                            <p:tgtEl>
                                              <p:spTgt spid="27"/>
                                            </p:tgtEl>
                                            <p:attrNameLst>
                                              <p:attrName>r</p:attrName>
                                            </p:attrNameLst>
                                          </p:cBhvr>
                                        </p:animRot>
                                      </p:childTnLst>
                                    </p:cTn>
                                  </p:par>
                                </p:childTnLst>
                              </p:cTn>
                            </p:par>
                            <p:par>
                              <p:cTn id="16" fill="hold">
                                <p:stCondLst>
                                  <p:cond delay="8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250" autoRev="1" fill="hold">
                                              <p:stCondLst>
                                                <p:cond delay="0"/>
                                              </p:stCondLst>
                                            </p:cTn>
                                            <p:tgtEl>
                                              <p:spTgt spid="28"/>
                                            </p:tgtEl>
                                            <p:attrNameLst>
                                              <p:attrName>ppt_w</p:attrName>
                                            </p:attrNameLst>
                                          </p:cBhvr>
                                        </p:anim>
                                        <p:anim by="(#ppt_w*0.50)" calcmode="lin" valueType="num">
                                          <p:cBhvr>
                                            <p:cTn id="20" dur="250" decel="50000" autoRev="1" fill="hold">
                                              <p:stCondLst>
                                                <p:cond delay="0"/>
                                              </p:stCondLst>
                                            </p:cTn>
                                            <p:tgtEl>
                                              <p:spTgt spid="28"/>
                                            </p:tgtEl>
                                            <p:attrNameLst>
                                              <p:attrName>ppt_x</p:attrName>
                                            </p:attrNameLst>
                                          </p:cBhvr>
                                        </p:anim>
                                        <p:anim from="(-#ppt_h/2)" to="(#ppt_y)" calcmode="lin" valueType="num">
                                          <p:cBhvr>
                                            <p:cTn id="21" dur="500" fill="hold">
                                              <p:stCondLst>
                                                <p:cond delay="0"/>
                                              </p:stCondLst>
                                            </p:cTn>
                                            <p:tgtEl>
                                              <p:spTgt spid="28"/>
                                            </p:tgtEl>
                                            <p:attrNameLst>
                                              <p:attrName>ppt_y</p:attrName>
                                            </p:attrNameLst>
                                          </p:cBhvr>
                                        </p:anim>
                                        <p:animRot by="21600000">
                                          <p:cBhvr>
                                            <p:cTn id="22" dur="500" fill="hold">
                                              <p:stCondLst>
                                                <p:cond delay="0"/>
                                              </p:stCondLst>
                                            </p:cTn>
                                            <p:tgtEl>
                                              <p:spTgt spid="28"/>
                                            </p:tgtEl>
                                            <p:attrNameLst>
                                              <p:attrName>r</p:attrName>
                                            </p:attrNameLst>
                                          </p:cBhvr>
                                        </p:animRot>
                                      </p:childTnLst>
                                    </p:cTn>
                                  </p:par>
                                </p:childTnLst>
                              </p:cTn>
                            </p:par>
                            <p:par>
                              <p:cTn id="23" fill="hold">
                                <p:stCondLst>
                                  <p:cond delay="145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9"/>
                                            </p:tgtEl>
                                            <p:attrNameLst>
                                              <p:attrName>style.visibility</p:attrName>
                                            </p:attrNameLst>
                                          </p:cBhvr>
                                          <p:to>
                                            <p:strVal val="visible"/>
                                          </p:to>
                                        </p:set>
                                        <p:anim by="(-#ppt_w*2)" calcmode="lin" valueType="num">
                                          <p:cBhvr rctx="PPT">
                                            <p:cTn id="26" dur="250" autoRev="1" fill="hold">
                                              <p:stCondLst>
                                                <p:cond delay="0"/>
                                              </p:stCondLst>
                                            </p:cTn>
                                            <p:tgtEl>
                                              <p:spTgt spid="29"/>
                                            </p:tgtEl>
                                            <p:attrNameLst>
                                              <p:attrName>ppt_w</p:attrName>
                                            </p:attrNameLst>
                                          </p:cBhvr>
                                        </p:anim>
                                        <p:anim by="(#ppt_w*0.50)" calcmode="lin" valueType="num">
                                          <p:cBhvr>
                                            <p:cTn id="27" dur="250" decel="50000" autoRev="1" fill="hold">
                                              <p:stCondLst>
                                                <p:cond delay="0"/>
                                              </p:stCondLst>
                                            </p:cTn>
                                            <p:tgtEl>
                                              <p:spTgt spid="29"/>
                                            </p:tgtEl>
                                            <p:attrNameLst>
                                              <p:attrName>ppt_x</p:attrName>
                                            </p:attrNameLst>
                                          </p:cBhvr>
                                        </p:anim>
                                        <p:anim from="(-#ppt_h/2)" to="(#ppt_y)" calcmode="lin" valueType="num">
                                          <p:cBhvr>
                                            <p:cTn id="28" dur="500" fill="hold">
                                              <p:stCondLst>
                                                <p:cond delay="0"/>
                                              </p:stCondLst>
                                            </p:cTn>
                                            <p:tgtEl>
                                              <p:spTgt spid="29"/>
                                            </p:tgtEl>
                                            <p:attrNameLst>
                                              <p:attrName>ppt_y</p:attrName>
                                            </p:attrNameLst>
                                          </p:cBhvr>
                                        </p:anim>
                                        <p:animRot by="21600000">
                                          <p:cBhvr>
                                            <p:cTn id="29" dur="500" fill="hold">
                                              <p:stCondLst>
                                                <p:cond delay="0"/>
                                              </p:stCondLst>
                                            </p:cTn>
                                            <p:tgtEl>
                                              <p:spTgt spid="29"/>
                                            </p:tgtEl>
                                            <p:attrNameLst>
                                              <p:attrName>r</p:attrName>
                                            </p:attrNameLst>
                                          </p:cBhvr>
                                        </p:animRot>
                                      </p:childTnLst>
                                    </p:cTn>
                                  </p:par>
                                </p:childTnLst>
                              </p:cTn>
                            </p:par>
                            <p:par>
                              <p:cTn id="30" fill="hold">
                                <p:stCondLst>
                                  <p:cond delay="2100"/>
                                </p:stCondLst>
                                <p:childTnLst>
                                  <p:par>
                                    <p:cTn id="31" presetID="56" presetClass="entr" presetSubtype="0" fill="hold" grpId="0" nodeType="afterEffect">
                                      <p:stCondLst>
                                        <p:cond delay="0"/>
                                      </p:stCondLst>
                                      <p:iterate type="lt">
                                        <p:tmPct val="10000"/>
                                      </p:iterate>
                                      <p:childTnLst>
                                        <p:set>
                                          <p:cBhvr>
                                            <p:cTn id="32" dur="1" fill="hold">
                                              <p:stCondLst>
                                                <p:cond delay="0"/>
                                              </p:stCondLst>
                                            </p:cTn>
                                            <p:tgtEl>
                                              <p:spTgt spid="30"/>
                                            </p:tgtEl>
                                            <p:attrNameLst>
                                              <p:attrName>style.visibility</p:attrName>
                                            </p:attrNameLst>
                                          </p:cBhvr>
                                          <p:to>
                                            <p:strVal val="visible"/>
                                          </p:to>
                                        </p:set>
                                        <p:anim by="(-#ppt_w*2)" calcmode="lin" valueType="num">
                                          <p:cBhvr rctx="PPT">
                                            <p:cTn id="33" dur="250" autoRev="1" fill="hold">
                                              <p:stCondLst>
                                                <p:cond delay="0"/>
                                              </p:stCondLst>
                                            </p:cTn>
                                            <p:tgtEl>
                                              <p:spTgt spid="30"/>
                                            </p:tgtEl>
                                            <p:attrNameLst>
                                              <p:attrName>ppt_w</p:attrName>
                                            </p:attrNameLst>
                                          </p:cBhvr>
                                        </p:anim>
                                        <p:anim by="(#ppt_w*0.50)" calcmode="lin" valueType="num">
                                          <p:cBhvr>
                                            <p:cTn id="34" dur="250" decel="50000" autoRev="1" fill="hold">
                                              <p:stCondLst>
                                                <p:cond delay="0"/>
                                              </p:stCondLst>
                                            </p:cTn>
                                            <p:tgtEl>
                                              <p:spTgt spid="30"/>
                                            </p:tgtEl>
                                            <p:attrNameLst>
                                              <p:attrName>ppt_x</p:attrName>
                                            </p:attrNameLst>
                                          </p:cBhvr>
                                        </p:anim>
                                        <p:anim from="(-#ppt_h/2)" to="(#ppt_y)" calcmode="lin" valueType="num">
                                          <p:cBhvr>
                                            <p:cTn id="35" dur="500" fill="hold">
                                              <p:stCondLst>
                                                <p:cond delay="0"/>
                                              </p:stCondLst>
                                            </p:cTn>
                                            <p:tgtEl>
                                              <p:spTgt spid="30"/>
                                            </p:tgtEl>
                                            <p:attrNameLst>
                                              <p:attrName>ppt_y</p:attrName>
                                            </p:attrNameLst>
                                          </p:cBhvr>
                                        </p:anim>
                                        <p:animRot by="21600000">
                                          <p:cBhvr>
                                            <p:cTn id="36" dur="500" fill="hold">
                                              <p:stCondLst>
                                                <p:cond delay="0"/>
                                              </p:stCondLst>
                                            </p:cTn>
                                            <p:tgtEl>
                                              <p:spTgt spid="30"/>
                                            </p:tgtEl>
                                            <p:attrNameLst>
                                              <p:attrName>r</p:attrName>
                                            </p:attrNameLst>
                                          </p:cBhvr>
                                        </p:animRot>
                                      </p:childTnLst>
                                    </p:cTn>
                                  </p:par>
                                  <p:par>
                                    <p:cTn id="37" presetID="37" presetClass="entr" presetSubtype="0" fill="hold" nodeType="withEffect">
                                      <p:stCondLst>
                                        <p:cond delay="50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750"/>
                                            <p:tgtEl>
                                              <p:spTgt spid="4"/>
                                            </p:tgtEl>
                                          </p:cBhvr>
                                        </p:animEffect>
                                        <p:anim calcmode="lin" valueType="num">
                                          <p:cBhvr>
                                            <p:cTn id="40" dur="750" fill="hold"/>
                                            <p:tgtEl>
                                              <p:spTgt spid="4"/>
                                            </p:tgtEl>
                                            <p:attrNameLst>
                                              <p:attrName>ppt_x</p:attrName>
                                            </p:attrNameLst>
                                          </p:cBhvr>
                                          <p:tavLst>
                                            <p:tav tm="0">
                                              <p:val>
                                                <p:strVal val="#ppt_x"/>
                                              </p:val>
                                            </p:tav>
                                            <p:tav tm="100000">
                                              <p:val>
                                                <p:strVal val="#ppt_x"/>
                                              </p:val>
                                            </p:tav>
                                          </p:tavLst>
                                        </p:anim>
                                        <p:anim calcmode="lin" valueType="num">
                                          <p:cBhvr>
                                            <p:cTn id="41" dur="675" decel="100000" fill="hold"/>
                                            <p:tgtEl>
                                              <p:spTgt spid="4"/>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4"/>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50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750"/>
                                            <p:tgtEl>
                                              <p:spTgt spid="33"/>
                                            </p:tgtEl>
                                          </p:cBhvr>
                                        </p:animEffect>
                                        <p:anim calcmode="lin" valueType="num">
                                          <p:cBhvr>
                                            <p:cTn id="46" dur="750" fill="hold"/>
                                            <p:tgtEl>
                                              <p:spTgt spid="33"/>
                                            </p:tgtEl>
                                            <p:attrNameLst>
                                              <p:attrName>ppt_x</p:attrName>
                                            </p:attrNameLst>
                                          </p:cBhvr>
                                          <p:tavLst>
                                            <p:tav tm="0">
                                              <p:val>
                                                <p:strVal val="#ppt_x"/>
                                              </p:val>
                                            </p:tav>
                                            <p:tav tm="100000">
                                              <p:val>
                                                <p:strVal val="#ppt_x"/>
                                              </p:val>
                                            </p:tav>
                                          </p:tavLst>
                                        </p:anim>
                                        <p:anim calcmode="lin" valueType="num">
                                          <p:cBhvr>
                                            <p:cTn id="47" dur="675" decel="100000" fill="hold"/>
                                            <p:tgtEl>
                                              <p:spTgt spid="33"/>
                                            </p:tgtEl>
                                            <p:attrNameLst>
                                              <p:attrName>ppt_y</p:attrName>
                                            </p:attrNameLst>
                                          </p:cBhvr>
                                          <p:tavLst>
                                            <p:tav tm="0">
                                              <p:val>
                                                <p:strVal val="#ppt_y+1"/>
                                              </p:val>
                                            </p:tav>
                                            <p:tav tm="100000">
                                              <p:val>
                                                <p:strVal val="#ppt_y-.03"/>
                                              </p:val>
                                            </p:tav>
                                          </p:tavLst>
                                        </p:anim>
                                        <p:anim calcmode="lin" valueType="num">
                                          <p:cBhvr>
                                            <p:cTn id="48" dur="75" accel="100000" fill="hold">
                                              <p:stCondLst>
                                                <p:cond delay="675"/>
                                              </p:stCondLst>
                                            </p:cTn>
                                            <p:tgtEl>
                                              <p:spTgt spid="33"/>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50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750"/>
                                            <p:tgtEl>
                                              <p:spTgt spid="42"/>
                                            </p:tgtEl>
                                          </p:cBhvr>
                                        </p:animEffect>
                                        <p:anim calcmode="lin" valueType="num">
                                          <p:cBhvr>
                                            <p:cTn id="52" dur="750" fill="hold"/>
                                            <p:tgtEl>
                                              <p:spTgt spid="42"/>
                                            </p:tgtEl>
                                            <p:attrNameLst>
                                              <p:attrName>ppt_x</p:attrName>
                                            </p:attrNameLst>
                                          </p:cBhvr>
                                          <p:tavLst>
                                            <p:tav tm="0">
                                              <p:val>
                                                <p:strVal val="#ppt_x"/>
                                              </p:val>
                                            </p:tav>
                                            <p:tav tm="100000">
                                              <p:val>
                                                <p:strVal val="#ppt_x"/>
                                              </p:val>
                                            </p:tav>
                                          </p:tavLst>
                                        </p:anim>
                                        <p:anim calcmode="lin" valueType="num">
                                          <p:cBhvr>
                                            <p:cTn id="53" dur="675" decel="100000" fill="hold"/>
                                            <p:tgtEl>
                                              <p:spTgt spid="42"/>
                                            </p:tgtEl>
                                            <p:attrNameLst>
                                              <p:attrName>ppt_y</p:attrName>
                                            </p:attrNameLst>
                                          </p:cBhvr>
                                          <p:tavLst>
                                            <p:tav tm="0">
                                              <p:val>
                                                <p:strVal val="#ppt_y+1"/>
                                              </p:val>
                                            </p:tav>
                                            <p:tav tm="100000">
                                              <p:val>
                                                <p:strVal val="#ppt_y-.03"/>
                                              </p:val>
                                            </p:tav>
                                          </p:tavLst>
                                        </p:anim>
                                        <p:anim calcmode="lin" valueType="num">
                                          <p:cBhvr>
                                            <p:cTn id="54" dur="75" accel="100000" fill="hold">
                                              <p:stCondLst>
                                                <p:cond delay="675"/>
                                              </p:stCondLst>
                                            </p:cTn>
                                            <p:tgtEl>
                                              <p:spTgt spid="42"/>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50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750"/>
                                            <p:tgtEl>
                                              <p:spTgt spid="51"/>
                                            </p:tgtEl>
                                          </p:cBhvr>
                                        </p:animEffect>
                                        <p:anim calcmode="lin" valueType="num">
                                          <p:cBhvr>
                                            <p:cTn id="58" dur="750" fill="hold"/>
                                            <p:tgtEl>
                                              <p:spTgt spid="51"/>
                                            </p:tgtEl>
                                            <p:attrNameLst>
                                              <p:attrName>ppt_x</p:attrName>
                                            </p:attrNameLst>
                                          </p:cBhvr>
                                          <p:tavLst>
                                            <p:tav tm="0">
                                              <p:val>
                                                <p:strVal val="#ppt_x"/>
                                              </p:val>
                                            </p:tav>
                                            <p:tav tm="100000">
                                              <p:val>
                                                <p:strVal val="#ppt_x"/>
                                              </p:val>
                                            </p:tav>
                                          </p:tavLst>
                                        </p:anim>
                                        <p:anim calcmode="lin" valueType="num">
                                          <p:cBhvr>
                                            <p:cTn id="59" dur="675" decel="100000" fill="hold"/>
                                            <p:tgtEl>
                                              <p:spTgt spid="51"/>
                                            </p:tgtEl>
                                            <p:attrNameLst>
                                              <p:attrName>ppt_y</p:attrName>
                                            </p:attrNameLst>
                                          </p:cBhvr>
                                          <p:tavLst>
                                            <p:tav tm="0">
                                              <p:val>
                                                <p:strVal val="#ppt_y+1"/>
                                              </p:val>
                                            </p:tav>
                                            <p:tav tm="100000">
                                              <p:val>
                                                <p:strVal val="#ppt_y-.03"/>
                                              </p:val>
                                            </p:tav>
                                          </p:tavLst>
                                        </p:anim>
                                        <p:anim calcmode="lin" valueType="num">
                                          <p:cBhvr>
                                            <p:cTn id="60" dur="75" accel="100000" fill="hold">
                                              <p:stCondLst>
                                                <p:cond delay="675"/>
                                              </p:stCondLst>
                                            </p:cTn>
                                            <p:tgtEl>
                                              <p:spTgt spid="51"/>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50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750"/>
                                            <p:tgtEl>
                                              <p:spTgt spid="60"/>
                                            </p:tgtEl>
                                          </p:cBhvr>
                                        </p:animEffect>
                                        <p:anim calcmode="lin" valueType="num">
                                          <p:cBhvr>
                                            <p:cTn id="64" dur="750" fill="hold"/>
                                            <p:tgtEl>
                                              <p:spTgt spid="60"/>
                                            </p:tgtEl>
                                            <p:attrNameLst>
                                              <p:attrName>ppt_x</p:attrName>
                                            </p:attrNameLst>
                                          </p:cBhvr>
                                          <p:tavLst>
                                            <p:tav tm="0">
                                              <p:val>
                                                <p:strVal val="#ppt_x"/>
                                              </p:val>
                                            </p:tav>
                                            <p:tav tm="100000">
                                              <p:val>
                                                <p:strVal val="#ppt_x"/>
                                              </p:val>
                                            </p:tav>
                                          </p:tavLst>
                                        </p:anim>
                                        <p:anim calcmode="lin" valueType="num">
                                          <p:cBhvr>
                                            <p:cTn id="65" dur="675" decel="100000" fill="hold"/>
                                            <p:tgtEl>
                                              <p:spTgt spid="60"/>
                                            </p:tgtEl>
                                            <p:attrNameLst>
                                              <p:attrName>ppt_y</p:attrName>
                                            </p:attrNameLst>
                                          </p:cBhvr>
                                          <p:tavLst>
                                            <p:tav tm="0">
                                              <p:val>
                                                <p:strVal val="#ppt_y+1"/>
                                              </p:val>
                                            </p:tav>
                                            <p:tav tm="100000">
                                              <p:val>
                                                <p:strVal val="#ppt_y-.03"/>
                                              </p:val>
                                            </p:tav>
                                          </p:tavLst>
                                        </p:anim>
                                        <p:anim calcmode="lin" valueType="num">
                                          <p:cBhvr>
                                            <p:cTn id="66" dur="75" accel="100000" fill="hold">
                                              <p:stCondLst>
                                                <p:cond delay="675"/>
                                              </p:stCondLst>
                                            </p:cTn>
                                            <p:tgtEl>
                                              <p:spTgt spid="60"/>
                                            </p:tgtEl>
                                            <p:attrNameLst>
                                              <p:attrName>ppt_y</p:attrName>
                                            </p:attrNameLst>
                                          </p:cBhvr>
                                          <p:tavLst>
                                            <p:tav tm="0">
                                              <p:val>
                                                <p:strVal val="#ppt_y-.03"/>
                                              </p:val>
                                            </p:tav>
                                            <p:tav tm="100000">
                                              <p:val>
                                                <p:strVal val="#ppt_y"/>
                                              </p:val>
                                            </p:tav>
                                          </p:tavLst>
                                        </p:anim>
                                      </p:childTnLst>
                                    </p:cTn>
                                  </p:par>
                                  <p:par>
                                    <p:cTn id="67" presetID="37" presetClass="entr" presetSubtype="0" fill="hold" nodeType="withEffect">
                                      <p:stCondLst>
                                        <p:cond delay="50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750"/>
                                            <p:tgtEl>
                                              <p:spTgt spid="2"/>
                                            </p:tgtEl>
                                          </p:cBhvr>
                                        </p:animEffect>
                                        <p:anim calcmode="lin" valueType="num">
                                          <p:cBhvr>
                                            <p:cTn id="70" dur="750" fill="hold"/>
                                            <p:tgtEl>
                                              <p:spTgt spid="2"/>
                                            </p:tgtEl>
                                            <p:attrNameLst>
                                              <p:attrName>ppt_x</p:attrName>
                                            </p:attrNameLst>
                                          </p:cBhvr>
                                          <p:tavLst>
                                            <p:tav tm="0">
                                              <p:val>
                                                <p:strVal val="#ppt_x"/>
                                              </p:val>
                                            </p:tav>
                                            <p:tav tm="100000">
                                              <p:val>
                                                <p:strVal val="#ppt_x"/>
                                              </p:val>
                                            </p:tav>
                                          </p:tavLst>
                                        </p:anim>
                                        <p:anim calcmode="lin" valueType="num">
                                          <p:cBhvr>
                                            <p:cTn id="71" dur="675" decel="100000" fill="hold"/>
                                            <p:tgtEl>
                                              <p:spTgt spid="2"/>
                                            </p:tgtEl>
                                            <p:attrNameLst>
                                              <p:attrName>ppt_y</p:attrName>
                                            </p:attrNameLst>
                                          </p:cBhvr>
                                          <p:tavLst>
                                            <p:tav tm="0">
                                              <p:val>
                                                <p:strVal val="#ppt_y+1"/>
                                              </p:val>
                                            </p:tav>
                                            <p:tav tm="100000">
                                              <p:val>
                                                <p:strVal val="#ppt_y-.03"/>
                                              </p:val>
                                            </p:tav>
                                          </p:tavLst>
                                        </p:anim>
                                        <p:anim calcmode="lin" valueType="num">
                                          <p:cBhvr>
                                            <p:cTn id="72" dur="75" accel="100000" fill="hold">
                                              <p:stCondLst>
                                                <p:cond delay="675"/>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0" y="374054"/>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2BEBE8DA-1ADF-A6C2-238E-54F4DFECD605}"/>
              </a:ext>
            </a:extLst>
          </p:cNvPr>
          <p:cNvSpPr txBox="1"/>
          <p:nvPr/>
        </p:nvSpPr>
        <p:spPr>
          <a:xfrm>
            <a:off x="4429593" y="2390931"/>
            <a:ext cx="184731" cy="369332"/>
          </a:xfrm>
          <a:prstGeom prst="rect">
            <a:avLst/>
          </a:prstGeom>
          <a:noFill/>
        </p:spPr>
        <p:txBody>
          <a:bodyPr wrap="none" rtlCol="0">
            <a:spAutoFit/>
          </a:bodyPr>
          <a:lstStyle/>
          <a:p>
            <a:endParaRPr lang="zh-CN" altLang="en-US" dirty="0"/>
          </a:p>
        </p:txBody>
      </p:sp>
      <p:sp>
        <p:nvSpPr>
          <p:cNvPr id="2" name="内容占位符 21">
            <a:extLst>
              <a:ext uri="{FF2B5EF4-FFF2-40B4-BE49-F238E27FC236}">
                <a16:creationId xmlns:a16="http://schemas.microsoft.com/office/drawing/2014/main" id="{96C997B8-96C1-B5F4-BC3D-F85C55FB7F1C}"/>
              </a:ext>
            </a:extLst>
          </p:cNvPr>
          <p:cNvSpPr txBox="1">
            <a:spLocks/>
          </p:cNvSpPr>
          <p:nvPr/>
        </p:nvSpPr>
        <p:spPr>
          <a:xfrm>
            <a:off x="336458" y="5047379"/>
            <a:ext cx="5432705" cy="1432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latin typeface="宋体" panose="02010600030101010101" pitchFamily="2" charset="-122"/>
                <a:ea typeface="宋体" panose="02010600030101010101" pitchFamily="2" charset="-122"/>
              </a:rPr>
              <a:t>大数据时代，各行各业积累了海量数据，由于安全问题导致数据不易流通，产生数据孤岛问题，为了发挥这些数据的价值，隐私计算是可能的方案。</a:t>
            </a:r>
            <a:endParaRPr lang="en-US" altLang="zh-CN" sz="1800" dirty="0">
              <a:latin typeface="宋体" panose="02010600030101010101" pitchFamily="2" charset="-122"/>
              <a:ea typeface="宋体" panose="02010600030101010101" pitchFamily="2" charset="-122"/>
            </a:endParaRPr>
          </a:p>
        </p:txBody>
      </p:sp>
      <p:pic>
        <p:nvPicPr>
          <p:cNvPr id="21" name="内容占位符 20">
            <a:extLst>
              <a:ext uri="{FF2B5EF4-FFF2-40B4-BE49-F238E27FC236}">
                <a16:creationId xmlns:a16="http://schemas.microsoft.com/office/drawing/2014/main" id="{22DF78CC-DEFD-F89B-02C9-DF1F95D3C5B8}"/>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03135" y="1838478"/>
            <a:ext cx="5504579" cy="2672419"/>
          </a:xfrm>
        </p:spPr>
      </p:pic>
      <p:pic>
        <p:nvPicPr>
          <p:cNvPr id="23" name="图片 22">
            <a:extLst>
              <a:ext uri="{FF2B5EF4-FFF2-40B4-BE49-F238E27FC236}">
                <a16:creationId xmlns:a16="http://schemas.microsoft.com/office/drawing/2014/main" id="{170034FD-74AC-AA66-29FA-9CC6D9F608CF}"/>
              </a:ext>
            </a:extLst>
          </p:cNvPr>
          <p:cNvPicPr>
            <a:picLocks noChangeAspect="1"/>
          </p:cNvPicPr>
          <p:nvPr/>
        </p:nvPicPr>
        <p:blipFill>
          <a:blip r:embed="rId5"/>
          <a:stretch>
            <a:fillRect/>
          </a:stretch>
        </p:blipFill>
        <p:spPr>
          <a:xfrm>
            <a:off x="5915441" y="2287421"/>
            <a:ext cx="5850682" cy="2223363"/>
          </a:xfrm>
          <a:prstGeom prst="rect">
            <a:avLst/>
          </a:prstGeom>
        </p:spPr>
      </p:pic>
      <p:sp>
        <p:nvSpPr>
          <p:cNvPr id="26" name="内容占位符 21">
            <a:extLst>
              <a:ext uri="{FF2B5EF4-FFF2-40B4-BE49-F238E27FC236}">
                <a16:creationId xmlns:a16="http://schemas.microsoft.com/office/drawing/2014/main" id="{4FB78CF7-B6B1-87FD-122B-DE8E4A9B2544}"/>
              </a:ext>
            </a:extLst>
          </p:cNvPr>
          <p:cNvSpPr txBox="1">
            <a:spLocks/>
          </p:cNvSpPr>
          <p:nvPr/>
        </p:nvSpPr>
        <p:spPr>
          <a:xfrm>
            <a:off x="5915441" y="4616230"/>
            <a:ext cx="5624351" cy="1785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800" dirty="0">
                <a:latin typeface="宋体" panose="02010600030101010101" pitchFamily="2" charset="-122"/>
                <a:ea typeface="宋体" panose="02010600030101010101" pitchFamily="2" charset="-122"/>
              </a:rPr>
              <a:t>隐私计算技术，旨在保护个人隐私信息的同时，实现数据价值的挖掘和使用。其核心在于确保数据在处理、分析和使用过程中保持加密状态，防止数据泄露或被非法访问。</a:t>
            </a:r>
            <a:endParaRPr lang="en-US"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28852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0" y="374054"/>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研究背景</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2BEBE8DA-1ADF-A6C2-238E-54F4DFECD605}"/>
              </a:ext>
            </a:extLst>
          </p:cNvPr>
          <p:cNvSpPr txBox="1"/>
          <p:nvPr/>
        </p:nvSpPr>
        <p:spPr>
          <a:xfrm>
            <a:off x="4429593" y="2390931"/>
            <a:ext cx="184731" cy="369332"/>
          </a:xfrm>
          <a:prstGeom prst="rect">
            <a:avLst/>
          </a:prstGeom>
          <a:noFill/>
        </p:spPr>
        <p:txBody>
          <a:bodyPr wrap="none" rtlCol="0">
            <a:spAutoFit/>
          </a:bodyPr>
          <a:lstStyle/>
          <a:p>
            <a:endParaRPr lang="zh-CN" altLang="en-US" dirty="0"/>
          </a:p>
        </p:txBody>
      </p:sp>
      <p:sp>
        <p:nvSpPr>
          <p:cNvPr id="2" name="内容占位符 21">
            <a:extLst>
              <a:ext uri="{FF2B5EF4-FFF2-40B4-BE49-F238E27FC236}">
                <a16:creationId xmlns:a16="http://schemas.microsoft.com/office/drawing/2014/main" id="{96C997B8-96C1-B5F4-BC3D-F85C55FB7F1C}"/>
              </a:ext>
            </a:extLst>
          </p:cNvPr>
          <p:cNvSpPr txBox="1">
            <a:spLocks/>
          </p:cNvSpPr>
          <p:nvPr/>
        </p:nvSpPr>
        <p:spPr>
          <a:xfrm>
            <a:off x="898050" y="4899209"/>
            <a:ext cx="10573859" cy="155694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zh-CN" altLang="en-US" dirty="0">
                <a:latin typeface="宋体" panose="02010600030101010101" pitchFamily="2" charset="-122"/>
                <a:ea typeface="宋体" panose="02010600030101010101" pitchFamily="2" charset="-122"/>
              </a:rPr>
              <a:t>同态加密</a:t>
            </a:r>
            <a:r>
              <a:rPr lang="en-US" altLang="zh-CN" dirty="0">
                <a:latin typeface="宋体" panose="02010600030101010101" pitchFamily="2" charset="-122"/>
                <a:ea typeface="宋体" panose="02010600030101010101" pitchFamily="2" charset="-122"/>
              </a:rPr>
              <a:t>(HE)</a:t>
            </a:r>
            <a:r>
              <a:rPr lang="zh-CN" altLang="en-US" dirty="0">
                <a:latin typeface="宋体" panose="02010600030101010101" pitchFamily="2" charset="-122"/>
                <a:ea typeface="宋体" panose="02010600030101010101" pitchFamily="2" charset="-122"/>
              </a:rPr>
              <a:t>是一类密码系统，其对密文直接操作产生的结果解密后与对明文进行相应操作的结果等价。它使得在不需要知道密钥的情况下对加密数据执行计算变为可能。这让构建非交互式的安全计算模型成为可能，并且不需要用户在整个评估过程中保持在线，因此与多方计算等其他技术相比，通信开销更低。</a:t>
            </a:r>
          </a:p>
        </p:txBody>
      </p:sp>
      <p:pic>
        <p:nvPicPr>
          <p:cNvPr id="21" name="图片 20">
            <a:extLst>
              <a:ext uri="{FF2B5EF4-FFF2-40B4-BE49-F238E27FC236}">
                <a16:creationId xmlns:a16="http://schemas.microsoft.com/office/drawing/2014/main" id="{960B6E14-AE56-E9FC-1329-A490F8C89023}"/>
              </a:ext>
            </a:extLst>
          </p:cNvPr>
          <p:cNvPicPr>
            <a:picLocks noChangeAspect="1"/>
          </p:cNvPicPr>
          <p:nvPr/>
        </p:nvPicPr>
        <p:blipFill>
          <a:blip r:embed="rId4"/>
          <a:stretch>
            <a:fillRect/>
          </a:stretch>
        </p:blipFill>
        <p:spPr>
          <a:xfrm>
            <a:off x="922078" y="1606035"/>
            <a:ext cx="9935436" cy="2829295"/>
          </a:xfrm>
          <a:prstGeom prst="rect">
            <a:avLst/>
          </a:prstGeom>
        </p:spPr>
      </p:pic>
    </p:spTree>
    <p:extLst>
      <p:ext uri="{BB962C8B-B14F-4D97-AF65-F5344CB8AC3E}">
        <p14:creationId xmlns:p14="http://schemas.microsoft.com/office/powerpoint/2010/main" val="3382921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0" y="374054"/>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a:t>
              </a:r>
              <a:r>
                <a:rPr lang="zh-CN" altLang="en-US" sz="2400" dirty="0">
                  <a:solidFill>
                    <a:prstClr val="white"/>
                  </a:solidFill>
                  <a:latin typeface="微软雅黑" panose="020B0503020204020204" pitchFamily="34" charset="-122"/>
                  <a:ea typeface="微软雅黑" panose="020B0503020204020204" pitchFamily="34" charset="-122"/>
                </a:rPr>
                <a:t>方案比较</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2BEBE8DA-1ADF-A6C2-238E-54F4DFECD605}"/>
              </a:ext>
            </a:extLst>
          </p:cNvPr>
          <p:cNvSpPr txBox="1"/>
          <p:nvPr/>
        </p:nvSpPr>
        <p:spPr>
          <a:xfrm>
            <a:off x="4429593" y="2390931"/>
            <a:ext cx="184731" cy="369332"/>
          </a:xfrm>
          <a:prstGeom prst="rect">
            <a:avLst/>
          </a:prstGeom>
          <a:noFill/>
        </p:spPr>
        <p:txBody>
          <a:bodyPr wrap="none" rtlCol="0">
            <a:spAutoFit/>
          </a:bodyPr>
          <a:lstStyle/>
          <a:p>
            <a:endParaRPr lang="zh-CN" altLang="en-US" dirty="0"/>
          </a:p>
        </p:txBody>
      </p:sp>
      <p:pic>
        <p:nvPicPr>
          <p:cNvPr id="23" name="图片 22">
            <a:extLst>
              <a:ext uri="{FF2B5EF4-FFF2-40B4-BE49-F238E27FC236}">
                <a16:creationId xmlns:a16="http://schemas.microsoft.com/office/drawing/2014/main" id="{418E0BF5-750D-F86B-5B6F-E9450F34B4DF}"/>
              </a:ext>
            </a:extLst>
          </p:cNvPr>
          <p:cNvPicPr>
            <a:picLocks noChangeAspect="1"/>
          </p:cNvPicPr>
          <p:nvPr/>
        </p:nvPicPr>
        <p:blipFill>
          <a:blip r:embed="rId4"/>
          <a:stretch>
            <a:fillRect/>
          </a:stretch>
        </p:blipFill>
        <p:spPr>
          <a:xfrm>
            <a:off x="1278755" y="1769993"/>
            <a:ext cx="9222082" cy="3928023"/>
          </a:xfrm>
          <a:prstGeom prst="rect">
            <a:avLst/>
          </a:prstGeom>
        </p:spPr>
      </p:pic>
    </p:spTree>
    <p:extLst>
      <p:ext uri="{BB962C8B-B14F-4D97-AF65-F5344CB8AC3E}">
        <p14:creationId xmlns:p14="http://schemas.microsoft.com/office/powerpoint/2010/main" val="1782080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0" y="374054"/>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研究方案</a:t>
              </a:r>
              <a:r>
                <a:rPr lang="zh-CN" altLang="en-US" sz="2400" dirty="0">
                  <a:solidFill>
                    <a:prstClr val="white"/>
                  </a:solidFill>
                  <a:latin typeface="微软雅黑" panose="020B0503020204020204" pitchFamily="34" charset="-122"/>
                  <a:ea typeface="微软雅黑" panose="020B0503020204020204" pitchFamily="34" charset="-122"/>
                </a:rPr>
                <a:t>比较</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2BEBE8DA-1ADF-A6C2-238E-54F4DFECD605}"/>
              </a:ext>
            </a:extLst>
          </p:cNvPr>
          <p:cNvSpPr txBox="1"/>
          <p:nvPr/>
        </p:nvSpPr>
        <p:spPr>
          <a:xfrm>
            <a:off x="4429593" y="2390931"/>
            <a:ext cx="184731" cy="369332"/>
          </a:xfrm>
          <a:prstGeom prst="rect">
            <a:avLst/>
          </a:prstGeom>
          <a:noFill/>
        </p:spPr>
        <p:txBody>
          <a:bodyPr wrap="none" rtlCol="0">
            <a:spAutoFit/>
          </a:bodyPr>
          <a:lstStyle/>
          <a:p>
            <a:endParaRPr lang="zh-CN" altLang="en-US" dirty="0"/>
          </a:p>
        </p:txBody>
      </p:sp>
      <p:pic>
        <p:nvPicPr>
          <p:cNvPr id="4" name="图片 3">
            <a:extLst>
              <a:ext uri="{FF2B5EF4-FFF2-40B4-BE49-F238E27FC236}">
                <a16:creationId xmlns:a16="http://schemas.microsoft.com/office/drawing/2014/main" id="{8EFED3B7-6B04-C6E3-C9E7-4ADFB23C1C94}"/>
              </a:ext>
            </a:extLst>
          </p:cNvPr>
          <p:cNvPicPr>
            <a:picLocks noChangeAspect="1"/>
          </p:cNvPicPr>
          <p:nvPr/>
        </p:nvPicPr>
        <p:blipFill>
          <a:blip r:embed="rId4"/>
          <a:stretch>
            <a:fillRect/>
          </a:stretch>
        </p:blipFill>
        <p:spPr>
          <a:xfrm>
            <a:off x="867352" y="1481466"/>
            <a:ext cx="10044888" cy="3768067"/>
          </a:xfrm>
          <a:prstGeom prst="rect">
            <a:avLst/>
          </a:prstGeom>
        </p:spPr>
      </p:pic>
    </p:spTree>
    <p:extLst>
      <p:ext uri="{BB962C8B-B14F-4D97-AF65-F5344CB8AC3E}">
        <p14:creationId xmlns:p14="http://schemas.microsoft.com/office/powerpoint/2010/main" val="237645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0" y="374054"/>
            <a:ext cx="3370216" cy="507683"/>
            <a:chOff x="0" y="543361"/>
            <a:chExt cx="3370216"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898051" y="590669"/>
              <a:ext cx="247216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微软雅黑" panose="020B0503020204020204" pitchFamily="34" charset="-122"/>
                  <a:ea typeface="微软雅黑" panose="020B0503020204020204" pitchFamily="34" charset="-122"/>
                  <a:sym typeface="+mn-ea"/>
                </a:rPr>
                <a:t>基本原理</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30" name="TextBox 22"/>
          <p:cNvSpPr txBox="1">
            <a:spLocks noChangeArrowheads="1"/>
          </p:cNvSpPr>
          <p:nvPr/>
        </p:nvSpPr>
        <p:spPr bwMode="auto">
          <a:xfrm>
            <a:off x="8149807"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2BEBE8DA-1ADF-A6C2-238E-54F4DFECD605}"/>
              </a:ext>
            </a:extLst>
          </p:cNvPr>
          <p:cNvSpPr txBox="1"/>
          <p:nvPr/>
        </p:nvSpPr>
        <p:spPr>
          <a:xfrm>
            <a:off x="4429593" y="2390931"/>
            <a:ext cx="184731" cy="369332"/>
          </a:xfrm>
          <a:prstGeom prst="rect">
            <a:avLst/>
          </a:prstGeom>
          <a:noFill/>
        </p:spPr>
        <p:txBody>
          <a:bodyPr wrap="none" rtlCol="0">
            <a:spAutoFit/>
          </a:bodyPr>
          <a:lstStyle/>
          <a:p>
            <a:endParaRPr lang="zh-CN" altLang="en-US" dirty="0"/>
          </a:p>
        </p:txBody>
      </p:sp>
      <p:pic>
        <p:nvPicPr>
          <p:cNvPr id="2" name="图片 1">
            <a:extLst>
              <a:ext uri="{FF2B5EF4-FFF2-40B4-BE49-F238E27FC236}">
                <a16:creationId xmlns:a16="http://schemas.microsoft.com/office/drawing/2014/main" id="{8E3BFB1D-F9CA-8257-70AD-9750C4EA9A3C}"/>
              </a:ext>
            </a:extLst>
          </p:cNvPr>
          <p:cNvPicPr>
            <a:picLocks noChangeAspect="1"/>
          </p:cNvPicPr>
          <p:nvPr/>
        </p:nvPicPr>
        <p:blipFill>
          <a:blip r:embed="rId4"/>
          <a:stretch>
            <a:fillRect/>
          </a:stretch>
        </p:blipFill>
        <p:spPr>
          <a:xfrm>
            <a:off x="2134133" y="1173333"/>
            <a:ext cx="9296140" cy="5262666"/>
          </a:xfrm>
          <a:prstGeom prst="rect">
            <a:avLst/>
          </a:prstGeom>
        </p:spPr>
      </p:pic>
      <p:sp>
        <p:nvSpPr>
          <p:cNvPr id="20" name="文本框 19">
            <a:extLst>
              <a:ext uri="{FF2B5EF4-FFF2-40B4-BE49-F238E27FC236}">
                <a16:creationId xmlns:a16="http://schemas.microsoft.com/office/drawing/2014/main" id="{AE12753E-4D0F-4EA9-E1DA-77516A63B431}"/>
              </a:ext>
            </a:extLst>
          </p:cNvPr>
          <p:cNvSpPr txBox="1"/>
          <p:nvPr/>
        </p:nvSpPr>
        <p:spPr>
          <a:xfrm>
            <a:off x="720089" y="1080751"/>
            <a:ext cx="1281098" cy="5118068"/>
          </a:xfrm>
          <a:prstGeom prst="rect">
            <a:avLst/>
          </a:prstGeom>
          <a:noFill/>
        </p:spPr>
        <p:txBody>
          <a:bodyPr wrap="square" rtlCol="0">
            <a:spAutoFit/>
          </a:bodyPr>
          <a:lstStyle/>
          <a:p>
            <a:pPr>
              <a:lnSpc>
                <a:spcPts val="5000"/>
              </a:lnSpc>
            </a:pPr>
            <a:r>
              <a:rPr lang="zh-CN" altLang="en-US" dirty="0"/>
              <a:t>编码</a:t>
            </a:r>
            <a:r>
              <a:rPr lang="en-US" altLang="zh-CN" dirty="0"/>
              <a:t>/</a:t>
            </a:r>
            <a:r>
              <a:rPr lang="zh-CN" altLang="en-US" dirty="0"/>
              <a:t>解码</a:t>
            </a:r>
            <a:endParaRPr lang="en-US" altLang="zh-CN" dirty="0"/>
          </a:p>
          <a:p>
            <a:pPr>
              <a:lnSpc>
                <a:spcPts val="5000"/>
              </a:lnSpc>
            </a:pPr>
            <a:r>
              <a:rPr lang="zh-CN" altLang="en-US" dirty="0"/>
              <a:t>加密</a:t>
            </a:r>
            <a:r>
              <a:rPr lang="en-US" altLang="zh-CN" dirty="0"/>
              <a:t>/</a:t>
            </a:r>
            <a:r>
              <a:rPr lang="zh-CN" altLang="en-US" dirty="0"/>
              <a:t>解密</a:t>
            </a:r>
            <a:endParaRPr lang="en-US" altLang="zh-CN" dirty="0"/>
          </a:p>
          <a:p>
            <a:pPr>
              <a:lnSpc>
                <a:spcPts val="5000"/>
              </a:lnSpc>
            </a:pPr>
            <a:r>
              <a:rPr lang="zh-CN" altLang="en-US" dirty="0"/>
              <a:t>同态加法</a:t>
            </a:r>
            <a:endParaRPr lang="en-US" altLang="zh-CN" dirty="0"/>
          </a:p>
          <a:p>
            <a:pPr>
              <a:lnSpc>
                <a:spcPts val="5000"/>
              </a:lnSpc>
            </a:pPr>
            <a:r>
              <a:rPr lang="zh-CN" altLang="en-US" dirty="0"/>
              <a:t>同态乘法</a:t>
            </a:r>
            <a:endParaRPr lang="en-US" altLang="zh-CN" dirty="0"/>
          </a:p>
          <a:p>
            <a:pPr>
              <a:lnSpc>
                <a:spcPts val="5000"/>
              </a:lnSpc>
            </a:pPr>
            <a:r>
              <a:rPr lang="zh-CN" altLang="en-US" dirty="0"/>
              <a:t>密钥切换</a:t>
            </a:r>
            <a:endParaRPr lang="en-US" altLang="zh-CN" dirty="0"/>
          </a:p>
          <a:p>
            <a:pPr>
              <a:lnSpc>
                <a:spcPts val="5000"/>
              </a:lnSpc>
            </a:pPr>
            <a:r>
              <a:rPr lang="zh-CN" altLang="en-US" dirty="0"/>
              <a:t>模数切换</a:t>
            </a:r>
            <a:endParaRPr lang="en-US" altLang="zh-CN" dirty="0"/>
          </a:p>
          <a:p>
            <a:pPr>
              <a:lnSpc>
                <a:spcPts val="5000"/>
              </a:lnSpc>
            </a:pPr>
            <a:r>
              <a:rPr lang="zh-CN" altLang="en-US" dirty="0"/>
              <a:t>自同构</a:t>
            </a:r>
            <a:endParaRPr lang="en-US" altLang="zh-CN" dirty="0"/>
          </a:p>
          <a:p>
            <a:pPr>
              <a:lnSpc>
                <a:spcPts val="5000"/>
              </a:lnSpc>
            </a:pPr>
            <a:r>
              <a:rPr lang="zh-CN" altLang="en-US" dirty="0"/>
              <a:t>自举</a:t>
            </a:r>
          </a:p>
        </p:txBody>
      </p:sp>
    </p:spTree>
    <p:extLst>
      <p:ext uri="{BB962C8B-B14F-4D97-AF65-F5344CB8AC3E}">
        <p14:creationId xmlns:p14="http://schemas.microsoft.com/office/powerpoint/2010/main" val="2835241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30"/>
                                            </p:tgtEl>
                                            <p:attrNameLst>
                                              <p:attrName>style.visibility</p:attrName>
                                            </p:attrNameLst>
                                          </p:cBhvr>
                                          <p:to>
                                            <p:strVal val="visible"/>
                                          </p:to>
                                        </p:set>
                                        <p:anim by="(-#ppt_w*2)" calcmode="lin" valueType="num">
                                          <p:cBhvr rctx="PPT">
                                            <p:cTn id="19" dur="250" autoRev="1" fill="hold">
                                              <p:stCondLst>
                                                <p:cond delay="0"/>
                                              </p:stCondLst>
                                            </p:cTn>
                                            <p:tgtEl>
                                              <p:spTgt spid="30"/>
                                            </p:tgtEl>
                                            <p:attrNameLst>
                                              <p:attrName>ppt_w</p:attrName>
                                            </p:attrNameLst>
                                          </p:cBhvr>
                                        </p:anim>
                                        <p:anim by="(#ppt_w*0.50)" calcmode="lin" valueType="num">
                                          <p:cBhvr>
                                            <p:cTn id="20" dur="250" decel="50000" autoRev="1" fill="hold">
                                              <p:stCondLst>
                                                <p:cond delay="0"/>
                                              </p:stCondLst>
                                            </p:cTn>
                                            <p:tgtEl>
                                              <p:spTgt spid="30"/>
                                            </p:tgtEl>
                                            <p:attrNameLst>
                                              <p:attrName>ppt_x</p:attrName>
                                            </p:attrNameLst>
                                          </p:cBhvr>
                                        </p:anim>
                                        <p:anim from="(-#ppt_h/2)" to="(#ppt_y)" calcmode="lin" valueType="num">
                                          <p:cBhvr>
                                            <p:cTn id="21" dur="500" fill="hold">
                                              <p:stCondLst>
                                                <p:cond delay="0"/>
                                              </p:stCondLst>
                                            </p:cTn>
                                            <p:tgtEl>
                                              <p:spTgt spid="30"/>
                                            </p:tgtEl>
                                            <p:attrNameLst>
                                              <p:attrName>ppt_y</p:attrName>
                                            </p:attrNameLst>
                                          </p:cBhvr>
                                        </p:anim>
                                        <p:animRot by="21600000">
                                          <p:cBhvr>
                                            <p:cTn id="22" dur="500" fill="hold">
                                              <p:stCondLst>
                                                <p:cond delay="0"/>
                                              </p:stCondLst>
                                            </p:cTn>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12740" y="384248"/>
            <a:ext cx="3370217" cy="507683"/>
            <a:chOff x="0" y="543361"/>
            <a:chExt cx="3370217"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272965" y="590669"/>
              <a:ext cx="3097252"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GPU</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加速可行性</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AF42CC9A-13ED-6041-E3B4-A8F481FBD103}"/>
              </a:ext>
            </a:extLst>
          </p:cNvPr>
          <p:cNvSpPr txBox="1"/>
          <p:nvPr/>
        </p:nvSpPr>
        <p:spPr>
          <a:xfrm>
            <a:off x="754214" y="4041667"/>
            <a:ext cx="4280275" cy="2635465"/>
          </a:xfrm>
          <a:prstGeom prst="rect">
            <a:avLst/>
          </a:prstGeom>
          <a:noFill/>
        </p:spPr>
        <p:txBody>
          <a:bodyPr wrap="square" rtlCol="0">
            <a:spAutoFit/>
          </a:bodyPr>
          <a:lstStyle/>
          <a:p>
            <a:pPr>
              <a:lnSpc>
                <a:spcPct val="150000"/>
              </a:lnSpc>
            </a:pPr>
            <a:r>
              <a:rPr lang="en-US" altLang="zh-CN" sz="1600" dirty="0">
                <a:latin typeface="Söhne"/>
              </a:rPr>
              <a:t>FHE</a:t>
            </a:r>
            <a:r>
              <a:rPr lang="zh-CN" altLang="en-US" sz="1600" dirty="0">
                <a:latin typeface="Söhne"/>
              </a:rPr>
              <a:t>底层算术具有良好的并行性。</a:t>
            </a:r>
            <a:endParaRPr lang="en-US" altLang="zh-CN" sz="1600" dirty="0">
              <a:latin typeface="Söhne"/>
            </a:endParaRPr>
          </a:p>
          <a:p>
            <a:pPr>
              <a:lnSpc>
                <a:spcPct val="150000"/>
              </a:lnSpc>
            </a:pPr>
            <a:r>
              <a:rPr lang="en-US" altLang="zh-CN" sz="1600" dirty="0"/>
              <a:t>GPU</a:t>
            </a:r>
            <a:r>
              <a:rPr lang="zh-CN" altLang="en-US" sz="1600" dirty="0"/>
              <a:t>相较</a:t>
            </a:r>
            <a:r>
              <a:rPr lang="en-US" altLang="zh-CN" sz="1600" dirty="0"/>
              <a:t>CPU</a:t>
            </a:r>
            <a:r>
              <a:rPr lang="zh-CN" altLang="en-US" sz="1600" dirty="0"/>
              <a:t>有更多的计算核心，适合多核并行计算。</a:t>
            </a:r>
            <a:endParaRPr lang="en-US" altLang="zh-CN" sz="1600" dirty="0"/>
          </a:p>
          <a:p>
            <a:pPr>
              <a:lnSpc>
                <a:spcPct val="150000"/>
              </a:lnSpc>
            </a:pPr>
            <a:r>
              <a:rPr lang="zh-CN" altLang="en-US" sz="1600" dirty="0"/>
              <a:t>通过</a:t>
            </a:r>
            <a:r>
              <a:rPr lang="en-US" altLang="zh-CN" sz="1600" dirty="0"/>
              <a:t>SIMD</a:t>
            </a:r>
            <a:r>
              <a:rPr lang="zh-CN" altLang="en-US" sz="1600" b="0" i="0" dirty="0">
                <a:effectLst/>
                <a:latin typeface="Söhne"/>
              </a:rPr>
              <a:t>（</a:t>
            </a:r>
            <a:r>
              <a:rPr lang="en-US" altLang="zh-CN" sz="1600" b="0" i="0" dirty="0">
                <a:effectLst/>
                <a:latin typeface="Söhne"/>
              </a:rPr>
              <a:t>Single Instruction  Multiple Data</a:t>
            </a:r>
            <a:r>
              <a:rPr lang="zh-CN" altLang="en-US" sz="1600" b="0" i="0" dirty="0">
                <a:effectLst/>
                <a:latin typeface="Söhne"/>
              </a:rPr>
              <a:t>），允许单个指令同时处理多个数据元素。</a:t>
            </a:r>
            <a:r>
              <a:rPr lang="zh-CN" altLang="en-US" sz="1600" dirty="0">
                <a:latin typeface="Söhne"/>
              </a:rPr>
              <a:t>每个线程调用相同的核函数，传入不同的线程参数，对不同的数据进行操作。</a:t>
            </a:r>
            <a:endParaRPr lang="en-US" altLang="zh-CN" sz="1600" dirty="0">
              <a:latin typeface="Söhne"/>
            </a:endParaRPr>
          </a:p>
        </p:txBody>
      </p:sp>
      <p:pic>
        <p:nvPicPr>
          <p:cNvPr id="22" name="图片 21">
            <a:extLst>
              <a:ext uri="{FF2B5EF4-FFF2-40B4-BE49-F238E27FC236}">
                <a16:creationId xmlns:a16="http://schemas.microsoft.com/office/drawing/2014/main" id="{26F64CC8-5474-59AF-499D-B6B65BE2910E}"/>
              </a:ext>
            </a:extLst>
          </p:cNvPr>
          <p:cNvPicPr>
            <a:picLocks noChangeAspect="1"/>
          </p:cNvPicPr>
          <p:nvPr/>
        </p:nvPicPr>
        <p:blipFill>
          <a:blip r:embed="rId4"/>
          <a:stretch>
            <a:fillRect/>
          </a:stretch>
        </p:blipFill>
        <p:spPr>
          <a:xfrm>
            <a:off x="431573" y="1443235"/>
            <a:ext cx="5427873" cy="2417565"/>
          </a:xfrm>
          <a:prstGeom prst="rect">
            <a:avLst/>
          </a:prstGeom>
        </p:spPr>
      </p:pic>
      <p:pic>
        <p:nvPicPr>
          <p:cNvPr id="5" name="Picture 2">
            <a:extLst>
              <a:ext uri="{FF2B5EF4-FFF2-40B4-BE49-F238E27FC236}">
                <a16:creationId xmlns:a16="http://schemas.microsoft.com/office/drawing/2014/main" id="{1E4B859B-C662-CF2F-E6BD-BDDA177A7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3642" y="1004443"/>
            <a:ext cx="4700587" cy="364906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BCBDB77-B0F0-7C26-7722-3A093200BD57}"/>
              </a:ext>
            </a:extLst>
          </p:cNvPr>
          <p:cNvSpPr txBox="1"/>
          <p:nvPr/>
        </p:nvSpPr>
        <p:spPr>
          <a:xfrm>
            <a:off x="6272228" y="4897237"/>
            <a:ext cx="4804348" cy="1569660"/>
          </a:xfrm>
          <a:prstGeom prst="rect">
            <a:avLst/>
          </a:prstGeom>
          <a:noFill/>
        </p:spPr>
        <p:txBody>
          <a:bodyPr wrap="square" rtlCol="0">
            <a:spAutoFit/>
          </a:bodyPr>
          <a:lstStyle/>
          <a:p>
            <a:r>
              <a:rPr lang="en-US" altLang="zh-CN" sz="1600" dirty="0"/>
              <a:t>GPU</a:t>
            </a:r>
            <a:r>
              <a:rPr lang="zh-CN" altLang="en-US" sz="1600" dirty="0"/>
              <a:t>中一个</a:t>
            </a:r>
            <a:r>
              <a:rPr lang="en-US" altLang="zh-CN" sz="1600" dirty="0"/>
              <a:t>thread</a:t>
            </a:r>
            <a:r>
              <a:rPr lang="zh-CN" altLang="en-US" sz="1600" dirty="0"/>
              <a:t>对应一个</a:t>
            </a:r>
            <a:r>
              <a:rPr lang="en-US" altLang="zh-CN" sz="1600" dirty="0"/>
              <a:t>Core</a:t>
            </a:r>
            <a:r>
              <a:rPr lang="zh-CN" altLang="en-US" sz="1600" dirty="0"/>
              <a:t>。</a:t>
            </a:r>
            <a:r>
              <a:rPr lang="en-US" altLang="zh-CN" sz="1600" dirty="0"/>
              <a:t>thread</a:t>
            </a:r>
            <a:r>
              <a:rPr lang="zh-CN" altLang="en-US" sz="1600" dirty="0"/>
              <a:t>、</a:t>
            </a:r>
            <a:r>
              <a:rPr lang="en-US" altLang="zh-CN" sz="1600" dirty="0"/>
              <a:t>block</a:t>
            </a:r>
            <a:r>
              <a:rPr lang="zh-CN" altLang="en-US" sz="1600" dirty="0"/>
              <a:t>和</a:t>
            </a:r>
            <a:r>
              <a:rPr lang="en-US" altLang="zh-CN" sz="1600" dirty="0"/>
              <a:t>grid</a:t>
            </a:r>
            <a:r>
              <a:rPr lang="zh-CN" altLang="en-US" sz="1600" dirty="0"/>
              <a:t>是线程的逻辑组织形式。</a:t>
            </a:r>
            <a:endParaRPr lang="en-US" altLang="zh-CN" sz="1600" dirty="0"/>
          </a:p>
          <a:p>
            <a:r>
              <a:rPr lang="zh-CN" altLang="en-US" sz="1600" dirty="0"/>
              <a:t>硬件上</a:t>
            </a:r>
            <a:r>
              <a:rPr lang="en-US" altLang="zh-CN" sz="1600" dirty="0"/>
              <a:t>GPU</a:t>
            </a:r>
            <a:r>
              <a:rPr lang="zh-CN" altLang="en-US" sz="1600" dirty="0"/>
              <a:t>由</a:t>
            </a:r>
            <a:r>
              <a:rPr lang="en-US" altLang="zh-CN" sz="1600" dirty="0"/>
              <a:t>SM</a:t>
            </a:r>
            <a:r>
              <a:rPr lang="en-US" altLang="zh-CN" sz="1600" b="0" i="0" dirty="0">
                <a:solidFill>
                  <a:srgbClr val="333333"/>
                </a:solidFill>
                <a:effectLst/>
                <a:latin typeface="-apple-system"/>
              </a:rPr>
              <a:t> (</a:t>
            </a:r>
            <a:r>
              <a:rPr lang="en-US" altLang="zh-CN" sz="1600" b="0" i="0" dirty="0">
                <a:solidFill>
                  <a:srgbClr val="333333"/>
                </a:solidFill>
                <a:effectLst/>
                <a:latin typeface="Arial" panose="020B0604020202020204" pitchFamily="34" charset="0"/>
              </a:rPr>
              <a:t>Stream Multiprocessor</a:t>
            </a:r>
            <a:r>
              <a:rPr lang="en-US" altLang="zh-CN" sz="1600" b="0" i="0" dirty="0">
                <a:solidFill>
                  <a:srgbClr val="333333"/>
                </a:solidFill>
                <a:effectLst/>
                <a:latin typeface="-apple-system"/>
              </a:rPr>
              <a:t>)</a:t>
            </a:r>
            <a:r>
              <a:rPr lang="zh-CN" altLang="en-US" sz="1600" dirty="0"/>
              <a:t>扩展而成的，包含多个基本计算单元</a:t>
            </a:r>
            <a:r>
              <a:rPr lang="en-US" altLang="zh-CN" sz="1600" dirty="0"/>
              <a:t>Core</a:t>
            </a:r>
            <a:r>
              <a:rPr lang="zh-CN" altLang="en-US" sz="1600" dirty="0"/>
              <a:t>。</a:t>
            </a:r>
            <a:r>
              <a:rPr lang="zh-CN" altLang="en-US" sz="1600" b="0" i="0" dirty="0">
                <a:solidFill>
                  <a:srgbClr val="333333"/>
                </a:solidFill>
                <a:effectLst/>
                <a:latin typeface="-apple-system"/>
              </a:rPr>
              <a:t> </a:t>
            </a:r>
            <a:r>
              <a:rPr lang="en-US" altLang="zh-CN" sz="1600" b="0" i="0" dirty="0">
                <a:solidFill>
                  <a:srgbClr val="333333"/>
                </a:solidFill>
                <a:effectLst/>
                <a:latin typeface="-apple-system"/>
              </a:rPr>
              <a:t>SM</a:t>
            </a:r>
            <a:r>
              <a:rPr lang="zh-CN" altLang="en-US" sz="1600" b="0" i="0" dirty="0">
                <a:solidFill>
                  <a:srgbClr val="333333"/>
                </a:solidFill>
                <a:effectLst/>
                <a:latin typeface="-apple-system"/>
              </a:rPr>
              <a:t>是一个独立的处理单元，包含一组处理器核心、缓存和共享内存等资源</a:t>
            </a:r>
            <a:endParaRPr lang="en-US" altLang="zh-CN" sz="1600" dirty="0"/>
          </a:p>
        </p:txBody>
      </p:sp>
    </p:spTree>
    <p:extLst>
      <p:ext uri="{BB962C8B-B14F-4D97-AF65-F5344CB8AC3E}">
        <p14:creationId xmlns:p14="http://schemas.microsoft.com/office/powerpoint/2010/main" val="2125330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 y="0"/>
            <a:ext cx="12178468" cy="6858000"/>
          </a:xfrm>
          <a:prstGeom prst="rect">
            <a:avLst/>
          </a:prstGeom>
        </p:spPr>
      </p:pic>
      <p:grpSp>
        <p:nvGrpSpPr>
          <p:cNvPr id="9" name="组合 8"/>
          <p:cNvGrpSpPr/>
          <p:nvPr/>
        </p:nvGrpSpPr>
        <p:grpSpPr>
          <a:xfrm>
            <a:off x="11550315" y="6507183"/>
            <a:ext cx="299785" cy="299785"/>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右箭头 10"/>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11"/>
          <p:cNvGrpSpPr/>
          <p:nvPr/>
        </p:nvGrpSpPr>
        <p:grpSpPr>
          <a:xfrm flipH="1">
            <a:off x="11055771" y="6507183"/>
            <a:ext cx="299785" cy="299785"/>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右箭头 13"/>
            <p:cNvSpPr/>
            <p:nvPr/>
          </p:nvSpPr>
          <p:spPr>
            <a:xfrm>
              <a:off x="11640049" y="6556709"/>
              <a:ext cx="144379" cy="168442"/>
            </a:xfrm>
            <a:prstGeom prst="right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5" name="组合 14"/>
          <p:cNvGrpSpPr/>
          <p:nvPr/>
        </p:nvGrpSpPr>
        <p:grpSpPr>
          <a:xfrm>
            <a:off x="-12740" y="384248"/>
            <a:ext cx="3370217" cy="507683"/>
            <a:chOff x="0" y="543361"/>
            <a:chExt cx="3370217" cy="507683"/>
          </a:xfrm>
        </p:grpSpPr>
        <p:grpSp>
          <p:nvGrpSpPr>
            <p:cNvPr id="16" name="组合 15"/>
            <p:cNvGrpSpPr/>
            <p:nvPr/>
          </p:nvGrpSpPr>
          <p:grpSpPr>
            <a:xfrm>
              <a:off x="0" y="543361"/>
              <a:ext cx="3370216" cy="493479"/>
              <a:chOff x="0" y="288813"/>
              <a:chExt cx="3370216" cy="493479"/>
            </a:xfrm>
            <a:solidFill>
              <a:srgbClr val="131426"/>
            </a:solidFill>
          </p:grpSpPr>
          <p:sp>
            <p:nvSpPr>
              <p:cNvPr id="19" name="直角三角形 18"/>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文本框 3"/>
            <p:cNvSpPr txBox="1"/>
            <p:nvPr/>
          </p:nvSpPr>
          <p:spPr>
            <a:xfrm>
              <a:off x="272965" y="590669"/>
              <a:ext cx="3097252"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GPU</a:t>
              </a: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加速可行性</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28" name="TextBox 22"/>
          <p:cNvSpPr txBox="1">
            <a:spLocks noChangeArrowheads="1"/>
          </p:cNvSpPr>
          <p:nvPr/>
        </p:nvSpPr>
        <p:spPr bwMode="auto">
          <a:xfrm>
            <a:off x="4183086" y="1939772"/>
            <a:ext cx="1706710"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29" name="TextBox 22"/>
          <p:cNvSpPr txBox="1">
            <a:spLocks noChangeArrowheads="1"/>
          </p:cNvSpPr>
          <p:nvPr/>
        </p:nvSpPr>
        <p:spPr bwMode="auto">
          <a:xfrm>
            <a:off x="6123642" y="1939772"/>
            <a:ext cx="1706708" cy="354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126" tIns="38562" rIns="77126" bIns="38562">
            <a:spAutoFit/>
          </a:bodyPr>
          <a:lstStyle>
            <a:lvl1pPr defTabSz="815975" eaLnBrk="0" hangingPunct="0">
              <a:defRPr>
                <a:solidFill>
                  <a:schemeClr val="tx1"/>
                </a:solidFill>
                <a:latin typeface="Arial" panose="020B0604020202020204" pitchFamily="34" charset="0"/>
              </a:defRPr>
            </a:lvl1pPr>
            <a:lvl2pPr marL="663575" indent="-255905" defTabSz="815975" eaLnBrk="0" hangingPunct="0">
              <a:defRPr>
                <a:solidFill>
                  <a:schemeClr val="tx1"/>
                </a:solidFill>
                <a:latin typeface="Arial" panose="020B0604020202020204" pitchFamily="34" charset="0"/>
              </a:defRPr>
            </a:lvl2pPr>
            <a:lvl3pPr marL="1021080" indent="-205105" defTabSz="815975" eaLnBrk="0" hangingPunct="0">
              <a:defRPr>
                <a:solidFill>
                  <a:schemeClr val="tx1"/>
                </a:solidFill>
                <a:latin typeface="Arial" panose="020B0604020202020204" pitchFamily="34" charset="0"/>
              </a:defRPr>
            </a:lvl3pPr>
            <a:lvl4pPr marL="1428750" indent="-205105" defTabSz="815975" eaLnBrk="0" hangingPunct="0">
              <a:defRPr>
                <a:solidFill>
                  <a:schemeClr val="tx1"/>
                </a:solidFill>
                <a:latin typeface="Arial" panose="020B0604020202020204" pitchFamily="34" charset="0"/>
              </a:defRPr>
            </a:lvl4pPr>
            <a:lvl5pPr marL="1837055" indent="-205105" defTabSz="815975" eaLnBrk="0" hangingPunct="0">
              <a:defRPr>
                <a:solidFill>
                  <a:schemeClr val="tx1"/>
                </a:solidFill>
                <a:latin typeface="Arial" panose="020B0604020202020204" pitchFamily="34" charset="0"/>
              </a:defRPr>
            </a:lvl5pPr>
            <a:lvl6pPr marL="2294255" indent="-205105" algn="ctr" defTabSz="815975" eaLnBrk="0" fontAlgn="base" hangingPunct="0">
              <a:spcBef>
                <a:spcPct val="0"/>
              </a:spcBef>
              <a:spcAft>
                <a:spcPct val="0"/>
              </a:spcAft>
              <a:defRPr>
                <a:solidFill>
                  <a:schemeClr val="tx1"/>
                </a:solidFill>
                <a:latin typeface="Arial" panose="020B0604020202020204" pitchFamily="34" charset="0"/>
              </a:defRPr>
            </a:lvl6pPr>
            <a:lvl7pPr marL="2751455" indent="-205105" algn="ctr" defTabSz="815975" eaLnBrk="0" fontAlgn="base" hangingPunct="0">
              <a:spcBef>
                <a:spcPct val="0"/>
              </a:spcBef>
              <a:spcAft>
                <a:spcPct val="0"/>
              </a:spcAft>
              <a:defRPr>
                <a:solidFill>
                  <a:schemeClr val="tx1"/>
                </a:solidFill>
                <a:latin typeface="Arial" panose="020B0604020202020204" pitchFamily="34" charset="0"/>
              </a:defRPr>
            </a:lvl7pPr>
            <a:lvl8pPr marL="3208655" indent="-205105" algn="ctr" defTabSz="815975" eaLnBrk="0" fontAlgn="base" hangingPunct="0">
              <a:spcBef>
                <a:spcPct val="0"/>
              </a:spcBef>
              <a:spcAft>
                <a:spcPct val="0"/>
              </a:spcAft>
              <a:defRPr>
                <a:solidFill>
                  <a:schemeClr val="tx1"/>
                </a:solidFill>
                <a:latin typeface="Arial" panose="020B0604020202020204" pitchFamily="34" charset="0"/>
              </a:defRPr>
            </a:lvl8pPr>
            <a:lvl9pPr marL="3665855" indent="-205105" algn="ctr" defTabSz="815975"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815975"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文字内容</a:t>
            </a:r>
          </a:p>
        </p:txBody>
      </p:sp>
      <p:sp>
        <p:nvSpPr>
          <p:cNvPr id="7" name="文本框 6"/>
          <p:cNvSpPr txBox="1"/>
          <p:nvPr/>
        </p:nvSpPr>
        <p:spPr>
          <a:xfrm>
            <a:off x="7407910" y="3492500"/>
            <a:ext cx="40640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63325001-294B-E1F8-393C-C0D17B958519}"/>
              </a:ext>
            </a:extLst>
          </p:cNvPr>
          <p:cNvPicPr>
            <a:picLocks noChangeAspect="1"/>
          </p:cNvPicPr>
          <p:nvPr/>
        </p:nvPicPr>
        <p:blipFill>
          <a:blip r:embed="rId4"/>
          <a:stretch>
            <a:fillRect/>
          </a:stretch>
        </p:blipFill>
        <p:spPr>
          <a:xfrm>
            <a:off x="1477231" y="1188575"/>
            <a:ext cx="8468744" cy="3031207"/>
          </a:xfrm>
          <a:prstGeom prst="rect">
            <a:avLst/>
          </a:prstGeom>
        </p:spPr>
      </p:pic>
      <p:sp>
        <p:nvSpPr>
          <p:cNvPr id="6" name="文本框 5">
            <a:extLst>
              <a:ext uri="{FF2B5EF4-FFF2-40B4-BE49-F238E27FC236}">
                <a16:creationId xmlns:a16="http://schemas.microsoft.com/office/drawing/2014/main" id="{0C007BD2-A07B-3FC1-7ECD-C5BFB9611036}"/>
              </a:ext>
            </a:extLst>
          </p:cNvPr>
          <p:cNvSpPr txBox="1"/>
          <p:nvPr/>
        </p:nvSpPr>
        <p:spPr>
          <a:xfrm>
            <a:off x="664208" y="4219782"/>
            <a:ext cx="10358727" cy="2445541"/>
          </a:xfrm>
          <a:prstGeom prst="rect">
            <a:avLst/>
          </a:prstGeom>
          <a:noFill/>
        </p:spPr>
        <p:txBody>
          <a:bodyPr wrap="square" rtlCol="0">
            <a:spAutoFit/>
          </a:bodyPr>
          <a:lstStyle/>
          <a:p>
            <a:pPr algn="ctr"/>
            <a:r>
              <a:rPr lang="en-US" altLang="zh-CN" sz="2400" dirty="0">
                <a:latin typeface="Söhne"/>
              </a:rPr>
              <a:t>CPU-GPU</a:t>
            </a:r>
            <a:r>
              <a:rPr lang="zh-CN" altLang="en-US" sz="2400" dirty="0">
                <a:latin typeface="Söhne"/>
              </a:rPr>
              <a:t>计算模型和</a:t>
            </a:r>
            <a:r>
              <a:rPr lang="en-US" altLang="zh-CN" sz="2400" dirty="0">
                <a:latin typeface="Söhne"/>
              </a:rPr>
              <a:t>GPU</a:t>
            </a:r>
            <a:r>
              <a:rPr lang="zh-CN" altLang="en-US" sz="2400" dirty="0">
                <a:latin typeface="Söhne"/>
              </a:rPr>
              <a:t>架构</a:t>
            </a:r>
            <a:endParaRPr lang="en-US" altLang="zh-CN" sz="2400" dirty="0">
              <a:latin typeface="Söhne"/>
            </a:endParaRPr>
          </a:p>
          <a:p>
            <a:pPr algn="ctr"/>
            <a:endParaRPr lang="en-US" altLang="zh-CN" sz="2400" dirty="0">
              <a:latin typeface="Söhne"/>
            </a:endParaRPr>
          </a:p>
          <a:p>
            <a:pPr>
              <a:lnSpc>
                <a:spcPct val="150000"/>
              </a:lnSpc>
            </a:pP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CPU</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调度执行队列中的任务，将相应的内核启动给</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GPU</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，并通过</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PCIe</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传输必要的数据，然后等待</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GPU</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执行并返回结果。在这种情况下，融合依赖数据的内核可以在一定程度上减少数据传输和内存访问带来的</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IO</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延迟。为了获得更好的性能，应该防止过度融合，因为如果一个线程块的资源消耗过高，</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SM</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占用率将减少。</a:t>
            </a:r>
            <a:endParaRPr lang="en-US" altLang="zh-CN" dirty="0">
              <a:latin typeface="Söhne"/>
            </a:endParaRPr>
          </a:p>
        </p:txBody>
      </p:sp>
    </p:spTree>
    <p:extLst>
      <p:ext uri="{BB962C8B-B14F-4D97-AF65-F5344CB8AC3E}">
        <p14:creationId xmlns:p14="http://schemas.microsoft.com/office/powerpoint/2010/main" val="2203340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28000">
                                          <p:cBhvr additive="base">
                                            <p:cTn id="7" dur="250" fill="hold"/>
                                            <p:tgtEl>
                                              <p:spTgt spid="15"/>
                                            </p:tgtEl>
                                            <p:attrNameLst>
                                              <p:attrName>ppt_x</p:attrName>
                                            </p:attrNameLst>
                                          </p:cBhvr>
                                          <p:tavLst>
                                            <p:tav tm="0">
                                              <p:val>
                                                <p:strVal val="0-#ppt_w/2"/>
                                              </p:val>
                                            </p:tav>
                                            <p:tav tm="100000">
                                              <p:val>
                                                <p:strVal val="#ppt_x"/>
                                              </p:val>
                                            </p:tav>
                                          </p:tavLst>
                                        </p:anim>
                                        <p:anim calcmode="lin" valueType="num" p14:bounceEnd="28000">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28"/>
                                            </p:tgtEl>
                                            <p:attrNameLst>
                                              <p:attrName>style.visibility</p:attrName>
                                            </p:attrNameLst>
                                          </p:cBhvr>
                                          <p:to>
                                            <p:strVal val="visible"/>
                                          </p:to>
                                        </p:set>
                                        <p:anim by="(-#ppt_w*2)" calcmode="lin" valueType="num">
                                          <p:cBhvr rctx="PPT">
                                            <p:cTn id="12" dur="250" autoRev="1" fill="hold">
                                              <p:stCondLst>
                                                <p:cond delay="0"/>
                                              </p:stCondLst>
                                            </p:cTn>
                                            <p:tgtEl>
                                              <p:spTgt spid="28"/>
                                            </p:tgtEl>
                                            <p:attrNameLst>
                                              <p:attrName>ppt_w</p:attrName>
                                            </p:attrNameLst>
                                          </p:cBhvr>
                                        </p:anim>
                                        <p:anim by="(#ppt_w*0.50)" calcmode="lin" valueType="num">
                                          <p:cBhvr>
                                            <p:cTn id="13" dur="250" decel="50000" autoRev="1" fill="hold">
                                              <p:stCondLst>
                                                <p:cond delay="0"/>
                                              </p:stCondLst>
                                            </p:cTn>
                                            <p:tgtEl>
                                              <p:spTgt spid="28"/>
                                            </p:tgtEl>
                                            <p:attrNameLst>
                                              <p:attrName>ppt_x</p:attrName>
                                            </p:attrNameLst>
                                          </p:cBhvr>
                                        </p:anim>
                                        <p:anim from="(-#ppt_h/2)" to="(#ppt_y)" calcmode="lin" valueType="num">
                                          <p:cBhvr>
                                            <p:cTn id="14" dur="500" fill="hold">
                                              <p:stCondLst>
                                                <p:cond delay="0"/>
                                              </p:stCondLst>
                                            </p:cTn>
                                            <p:tgtEl>
                                              <p:spTgt spid="28"/>
                                            </p:tgtEl>
                                            <p:attrNameLst>
                                              <p:attrName>ppt_y</p:attrName>
                                            </p:attrNameLst>
                                          </p:cBhvr>
                                        </p:anim>
                                        <p:animRot by="21600000">
                                          <p:cBhvr>
                                            <p:cTn id="15" dur="500" fill="hold">
                                              <p:stCondLst>
                                                <p:cond delay="0"/>
                                              </p:stCondLst>
                                            </p:cTn>
                                            <p:tgtEl>
                                              <p:spTgt spid="28"/>
                                            </p:tgtEl>
                                            <p:attrNameLst>
                                              <p:attrName>r</p:attrName>
                                            </p:attrNameLst>
                                          </p:cBhvr>
                                        </p:animRot>
                                      </p:childTnLst>
                                    </p:cTn>
                                  </p:par>
                                </p:childTnLst>
                              </p:cTn>
                            </p:par>
                            <p:par>
                              <p:cTn id="16" fill="hold">
                                <p:stCondLst>
                                  <p:cond delay="9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250" autoRev="1" fill="hold">
                                              <p:stCondLst>
                                                <p:cond delay="0"/>
                                              </p:stCondLst>
                                            </p:cTn>
                                            <p:tgtEl>
                                              <p:spTgt spid="29"/>
                                            </p:tgtEl>
                                            <p:attrNameLst>
                                              <p:attrName>ppt_w</p:attrName>
                                            </p:attrNameLst>
                                          </p:cBhvr>
                                        </p:anim>
                                        <p:anim by="(#ppt_w*0.50)" calcmode="lin" valueType="num">
                                          <p:cBhvr>
                                            <p:cTn id="20" dur="250" decel="50000" autoRev="1" fill="hold">
                                              <p:stCondLst>
                                                <p:cond delay="0"/>
                                              </p:stCondLst>
                                            </p:cTn>
                                            <p:tgtEl>
                                              <p:spTgt spid="29"/>
                                            </p:tgtEl>
                                            <p:attrNameLst>
                                              <p:attrName>ppt_x</p:attrName>
                                            </p:attrNameLst>
                                          </p:cBhvr>
                                        </p:anim>
                                        <p:anim from="(-#ppt_h/2)" to="(#ppt_y)" calcmode="lin" valueType="num">
                                          <p:cBhvr>
                                            <p:cTn id="21" dur="500" fill="hold">
                                              <p:stCondLst>
                                                <p:cond delay="0"/>
                                              </p:stCondLst>
                                            </p:cTn>
                                            <p:tgtEl>
                                              <p:spTgt spid="29"/>
                                            </p:tgtEl>
                                            <p:attrNameLst>
                                              <p:attrName>ppt_y</p:attrName>
                                            </p:attrNameLst>
                                          </p:cBhvr>
                                        </p:anim>
                                        <p:animRot by="21600000">
                                          <p:cBhvr>
                                            <p:cTn id="22" dur="500"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573248c1-e286-48c0-96f0-2c3707edca00"/>
  <p:tag name="COMMONDATA" val="eyJoZGlkIjoiNzQ0ODcyNjczM2IzMzRiOWJjMDI5MzIwNmNhNDVlNmQ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清风素材 https://12sc.taobao.com">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5676</TotalTime>
  <Words>677</Words>
  <Application>Microsoft Office PowerPoint</Application>
  <PresentationFormat>宽屏</PresentationFormat>
  <Paragraphs>78</Paragraphs>
  <Slides>12</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12</vt:i4>
      </vt:variant>
    </vt:vector>
  </HeadingPairs>
  <TitlesOfParts>
    <vt:vector size="25" baseType="lpstr">
      <vt:lpstr>-apple-system</vt:lpstr>
      <vt:lpstr>Söhne</vt:lpstr>
      <vt:lpstr>等线</vt:lpstr>
      <vt:lpstr>黑体</vt:lpstr>
      <vt:lpstr>宋体</vt:lpstr>
      <vt:lpstr>微软雅黑</vt:lpstr>
      <vt:lpstr>Arial</vt:lpstr>
      <vt:lpstr>Calibri</vt:lpstr>
      <vt:lpstr>Calibri Light</vt:lpstr>
      <vt:lpstr>Times New Roman</vt:lpstr>
      <vt:lpstr>Wingdings</vt:lpstr>
      <vt:lpstr>模板 中国科学院信息工程研究所PPT模板</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Biao</dc:creator>
  <cp:lastModifiedBy>一杰 徐</cp:lastModifiedBy>
  <cp:revision>2053</cp:revision>
  <dcterms:created xsi:type="dcterms:W3CDTF">2020-12-13T08:22:00Z</dcterms:created>
  <dcterms:modified xsi:type="dcterms:W3CDTF">2024-06-17T06:17:33Z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6B950FD8047B496A90CE3F71222D83E9_13</vt:lpwstr>
  </property>
  <property fmtid="{D5CDD505-2E9C-101B-9397-08002B2CF9AE}" pid="3" name="KSOProductBuildVer">
    <vt:lpwstr>2052-12.1.0.15712</vt:lpwstr>
  </property>
</Properties>
</file>