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327" r:id="rId2"/>
    <p:sldId id="258" r:id="rId3"/>
    <p:sldId id="264" r:id="rId4"/>
    <p:sldId id="385" r:id="rId5"/>
    <p:sldId id="326" r:id="rId6"/>
    <p:sldId id="292" r:id="rId7"/>
    <p:sldId id="336" r:id="rId8"/>
    <p:sldId id="386" r:id="rId9"/>
    <p:sldId id="389" r:id="rId10"/>
    <p:sldId id="293" r:id="rId11"/>
    <p:sldId id="301" r:id="rId12"/>
    <p:sldId id="359" r:id="rId13"/>
    <p:sldId id="388" r:id="rId14"/>
    <p:sldId id="295" r:id="rId15"/>
    <p:sldId id="357" r:id="rId16"/>
    <p:sldId id="325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213F99"/>
    <a:srgbClr val="EFF2FB"/>
    <a:srgbClr val="C4CFF2"/>
    <a:srgbClr val="4A5986"/>
    <a:srgbClr val="252D95"/>
    <a:srgbClr val="DADADA"/>
    <a:srgbClr val="D9D9D9"/>
    <a:srgbClr val="C0C0C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24" autoAdjust="0"/>
    <p:restoredTop sz="87755" autoAdjust="0"/>
  </p:normalViewPr>
  <p:slideViewPr>
    <p:cSldViewPr snapToGrid="0">
      <p:cViewPr varScale="1">
        <p:scale>
          <a:sx n="97" d="100"/>
          <a:sy n="97" d="100"/>
        </p:scale>
        <p:origin x="232" y="504"/>
      </p:cViewPr>
      <p:guideLst>
        <p:guide orient="horz" pos="210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37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4261-0CDD-45A3-84C2-311859DE5B0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11DA-82CB-44C8-99EC-9CE596A896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接下来，我将详细介绍基于信息聚类的日志解析算法。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我们介绍一下我们的研究结果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聚类解析的基本流程是：首先根据经验知识对原始日志消息进行正规化处理，得到标准日志消息；然后，使用层次聚类算法对数据进行聚类，得到初级日志簇。为进一步提高日志聚类的准确性，还使用了组分割算法对进行微调，得到标准日志簇。最后，提取出相同的部分，即可得到日志事件模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84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总的来说，论文的研究工作主要在两个方面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下面，我将从</a:t>
            </a:r>
            <a:r>
              <a:rPr lang="en-US" altLang="zh-CN" dirty="0"/>
              <a:t>4</a:t>
            </a:r>
            <a:r>
              <a:rPr lang="zh-CN" altLang="en-US" dirty="0"/>
              <a:t>个方面来介绍我们的项目。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首先是研究背景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近年来，区块链技术和联邦学习技术发展迅速，例如智能汽车、计算终端、移动设备等网络节点既可以参加区块链活动，验证上传交易，也可以参加联邦学习活动，训练聚合模型，这样的耦合方式，可以实现个人数据价值实现，数据市场流通，可信公正人工智能等应用，总的来说，区块链</a:t>
            </a:r>
            <a:r>
              <a:rPr lang="en-US" altLang="zh-CN" dirty="0"/>
              <a:t>+</a:t>
            </a:r>
            <a:r>
              <a:rPr lang="zh-CN" altLang="en-US" dirty="0"/>
              <a:t>联邦学习的结合，可以释放数据要素价值，推动数据要素流通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081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目前，在区块链方面存在可扩展性差，吞吐量低的问题，单一链的数据结构限制了性能发展，在去中心化联邦学习方面，存在面对攻击缺乏可信度与鲁棒性，也缺乏经济要素以支持激励，支付等功能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第一个研究内容我们进行了面向去中心化联邦学习的高扩展性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、高吞吐量区块链设计，其中包含三个工作，首先基于有向无环图的参数引用，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………,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它作为一种数据结构支撑我们的第二个工作，基于随机游走的区块搜索算法，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，他作为第三个工作的基础，基于见证权重的区块确认机制，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…..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，总而言之，我们的区块链有适应联邦学习，高扩展性，高吞吐量的特点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第二个研究内容我们进行了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DAG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区块链的高鲁棒性联邦学习设计，其中包含三个工作，首先基于余弦相似度的选择标准，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………,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它作为一种了理论基础支撑我们的第二个工作，基于聚类的客户端选择机制，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，他构建了第三个工作的标准，在共识的可信聚合方法，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…..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，总而言之，我们的区块链有高鲁棒性，在共识内，可信的特点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682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特别介绍一下研究内容二中的一个点，就是我们首次将区块选择重构为客户端问题，区块链中的区块、区块发布者、区块链节点分别与联邦学习中的模型参数、客户端、联邦学习，为了回答如何选择一个好的区块或参数的问题，我们有以下三步走战略，</a:t>
            </a:r>
            <a:r>
              <a:rPr lang="en-US" altLang="zh-CN" dirty="0"/>
              <a:t>…….</a:t>
            </a:r>
            <a:r>
              <a:rPr lang="zh-CN" altLang="en-US" dirty="0"/>
              <a:t>，所以选择好的区块就意味着选择好的参数，反之亦然，两者的安全性相耦合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886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36CA-A6C4-4358-AF93-5CCBD70D248C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jpe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/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6024000" y="-3032194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-31750" y="1918699"/>
            <a:ext cx="12192000" cy="3005362"/>
            <a:chOff x="0" y="1998319"/>
            <a:chExt cx="12192000" cy="3005362"/>
          </a:xfrm>
          <a:solidFill>
            <a:srgbClr val="213F99"/>
          </a:solidFill>
        </p:grpSpPr>
        <p:pic>
          <p:nvPicPr>
            <p:cNvPr id="10" name="MH_Other_8"/>
            <p:cNvPicPr/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87"/>
            <a:stretch>
              <a:fillRect/>
            </a:stretch>
          </p:blipFill>
          <p:spPr bwMode="auto">
            <a:xfrm rot="16200000" flipH="1" flipV="1">
              <a:off x="6056345" y="-293462"/>
              <a:ext cx="144000" cy="10450286"/>
            </a:xfrm>
            <a:prstGeom prst="rect">
              <a:avLst/>
            </a:prstGeom>
            <a:grpFill/>
            <a:ln w="12700" cmpd="sng">
              <a:solidFill>
                <a:srgbClr val="134263"/>
              </a:solidFill>
              <a:prstDash val="solid"/>
            </a:ln>
          </p:spPr>
        </p:pic>
        <p:sp>
          <p:nvSpPr>
            <p:cNvPr id="8" name="矩形 7"/>
            <p:cNvSpPr/>
            <p:nvPr/>
          </p:nvSpPr>
          <p:spPr>
            <a:xfrm>
              <a:off x="0" y="1998319"/>
              <a:ext cx="12192000" cy="2861362"/>
            </a:xfrm>
            <a:prstGeom prst="rect">
              <a:avLst/>
            </a:prstGeom>
            <a:grpFill/>
            <a:ln w="12700" cmpd="sng">
              <a:solidFill>
                <a:srgbClr val="13426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-57785" y="2003405"/>
            <a:ext cx="12192000" cy="243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5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基于区块链的去中心化联邦学习</a:t>
            </a:r>
            <a:endParaRPr lang="en-US" altLang="zh-CN" sz="5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5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设计与实现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485403" y="5402289"/>
            <a:ext cx="2861265" cy="466244"/>
            <a:chOff x="3652077" y="5578769"/>
            <a:chExt cx="2861265" cy="466244"/>
          </a:xfrm>
        </p:grpSpPr>
        <p:sp>
          <p:nvSpPr>
            <p:cNvPr id="13" name="TextBox 6"/>
            <p:cNvSpPr txBox="1"/>
            <p:nvPr/>
          </p:nvSpPr>
          <p:spPr>
            <a:xfrm>
              <a:off x="4114977" y="5644928"/>
              <a:ext cx="2398365" cy="400085"/>
            </a:xfrm>
            <a:prstGeom prst="rect">
              <a:avLst/>
            </a:prstGeom>
            <a:noFill/>
          </p:spPr>
          <p:txBody>
            <a:bodyPr wrap="none" lIns="91416" tIns="45708" rIns="91416" bIns="45708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accent2"/>
                  </a:solidFill>
                  <a:latin typeface="+mn-ea"/>
                  <a:ea typeface="+mn-ea"/>
                </a:defRPr>
              </a:lvl1pPr>
            </a:lstStyle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B20031122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郝谱合</a:t>
              </a:r>
            </a:p>
          </p:txBody>
        </p:sp>
        <p:sp>
          <p:nvSpPr>
            <p:cNvPr id="11" name="Freeform 7"/>
            <p:cNvSpPr>
              <a:spLocks noChangeAspect="1" noEditPoints="1"/>
            </p:cNvSpPr>
            <p:nvPr/>
          </p:nvSpPr>
          <p:spPr bwMode="auto">
            <a:xfrm>
              <a:off x="3652077" y="5578769"/>
              <a:ext cx="462900" cy="466244"/>
            </a:xfrm>
            <a:custGeom>
              <a:avLst/>
              <a:gdLst>
                <a:gd name="T0" fmla="*/ 661 w 904"/>
                <a:gd name="T1" fmla="*/ 461 h 905"/>
                <a:gd name="T2" fmla="*/ 661 w 904"/>
                <a:gd name="T3" fmla="*/ 339 h 905"/>
                <a:gd name="T4" fmla="*/ 605 w 904"/>
                <a:gd name="T5" fmla="*/ 339 h 905"/>
                <a:gd name="T6" fmla="*/ 605 w 904"/>
                <a:gd name="T7" fmla="*/ 461 h 905"/>
                <a:gd name="T8" fmla="*/ 456 w 904"/>
                <a:gd name="T9" fmla="*/ 610 h 905"/>
                <a:gd name="T10" fmla="*/ 453 w 904"/>
                <a:gd name="T11" fmla="*/ 610 h 905"/>
                <a:gd name="T12" fmla="*/ 452 w 904"/>
                <a:gd name="T13" fmla="*/ 610 h 905"/>
                <a:gd name="T14" fmla="*/ 451 w 904"/>
                <a:gd name="T15" fmla="*/ 610 h 905"/>
                <a:gd name="T16" fmla="*/ 448 w 904"/>
                <a:gd name="T17" fmla="*/ 610 h 905"/>
                <a:gd name="T18" fmla="*/ 299 w 904"/>
                <a:gd name="T19" fmla="*/ 461 h 905"/>
                <a:gd name="T20" fmla="*/ 299 w 904"/>
                <a:gd name="T21" fmla="*/ 339 h 905"/>
                <a:gd name="T22" fmla="*/ 244 w 904"/>
                <a:gd name="T23" fmla="*/ 339 h 905"/>
                <a:gd name="T24" fmla="*/ 244 w 904"/>
                <a:gd name="T25" fmla="*/ 461 h 905"/>
                <a:gd name="T26" fmla="*/ 419 w 904"/>
                <a:gd name="T27" fmla="*/ 664 h 905"/>
                <a:gd name="T28" fmla="*/ 419 w 904"/>
                <a:gd name="T29" fmla="*/ 752 h 905"/>
                <a:gd name="T30" fmla="*/ 295 w 904"/>
                <a:gd name="T31" fmla="*/ 787 h 905"/>
                <a:gd name="T32" fmla="*/ 610 w 904"/>
                <a:gd name="T33" fmla="*/ 787 h 905"/>
                <a:gd name="T34" fmla="*/ 484 w 904"/>
                <a:gd name="T35" fmla="*/ 751 h 905"/>
                <a:gd name="T36" fmla="*/ 484 w 904"/>
                <a:gd name="T37" fmla="*/ 664 h 905"/>
                <a:gd name="T38" fmla="*/ 661 w 904"/>
                <a:gd name="T39" fmla="*/ 461 h 905"/>
                <a:gd name="T40" fmla="*/ 450 w 904"/>
                <a:gd name="T41" fmla="*/ 558 h 905"/>
                <a:gd name="T42" fmla="*/ 452 w 904"/>
                <a:gd name="T43" fmla="*/ 558 h 905"/>
                <a:gd name="T44" fmla="*/ 454 w 904"/>
                <a:gd name="T45" fmla="*/ 558 h 905"/>
                <a:gd name="T46" fmla="*/ 554 w 904"/>
                <a:gd name="T47" fmla="*/ 459 h 905"/>
                <a:gd name="T48" fmla="*/ 554 w 904"/>
                <a:gd name="T49" fmla="*/ 218 h 905"/>
                <a:gd name="T50" fmla="*/ 454 w 904"/>
                <a:gd name="T51" fmla="*/ 118 h 905"/>
                <a:gd name="T52" fmla="*/ 452 w 904"/>
                <a:gd name="T53" fmla="*/ 118 h 905"/>
                <a:gd name="T54" fmla="*/ 450 w 904"/>
                <a:gd name="T55" fmla="*/ 118 h 905"/>
                <a:gd name="T56" fmla="*/ 351 w 904"/>
                <a:gd name="T57" fmla="*/ 218 h 905"/>
                <a:gd name="T58" fmla="*/ 351 w 904"/>
                <a:gd name="T59" fmla="*/ 459 h 905"/>
                <a:gd name="T60" fmla="*/ 450 w 904"/>
                <a:gd name="T61" fmla="*/ 558 h 905"/>
                <a:gd name="T62" fmla="*/ 452 w 904"/>
                <a:gd name="T63" fmla="*/ 0 h 905"/>
                <a:gd name="T64" fmla="*/ 904 w 904"/>
                <a:gd name="T65" fmla="*/ 453 h 905"/>
                <a:gd name="T66" fmla="*/ 452 w 904"/>
                <a:gd name="T67" fmla="*/ 905 h 905"/>
                <a:gd name="T68" fmla="*/ 0 w 904"/>
                <a:gd name="T69" fmla="*/ 453 h 905"/>
                <a:gd name="T70" fmla="*/ 452 w 904"/>
                <a:gd name="T71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04" h="905">
                  <a:moveTo>
                    <a:pt x="661" y="461"/>
                  </a:moveTo>
                  <a:lnTo>
                    <a:pt x="661" y="339"/>
                  </a:lnTo>
                  <a:cubicBezTo>
                    <a:pt x="661" y="304"/>
                    <a:pt x="605" y="304"/>
                    <a:pt x="605" y="339"/>
                  </a:cubicBezTo>
                  <a:lnTo>
                    <a:pt x="605" y="461"/>
                  </a:lnTo>
                  <a:cubicBezTo>
                    <a:pt x="605" y="543"/>
                    <a:pt x="538" y="610"/>
                    <a:pt x="456" y="610"/>
                  </a:cubicBezTo>
                  <a:cubicBezTo>
                    <a:pt x="455" y="610"/>
                    <a:pt x="454" y="610"/>
                    <a:pt x="453" y="610"/>
                  </a:cubicBezTo>
                  <a:lnTo>
                    <a:pt x="452" y="610"/>
                  </a:lnTo>
                  <a:lnTo>
                    <a:pt x="451" y="610"/>
                  </a:lnTo>
                  <a:cubicBezTo>
                    <a:pt x="450" y="610"/>
                    <a:pt x="449" y="610"/>
                    <a:pt x="448" y="610"/>
                  </a:cubicBezTo>
                  <a:cubicBezTo>
                    <a:pt x="366" y="610"/>
                    <a:pt x="299" y="543"/>
                    <a:pt x="299" y="461"/>
                  </a:cubicBezTo>
                  <a:lnTo>
                    <a:pt x="299" y="339"/>
                  </a:lnTo>
                  <a:cubicBezTo>
                    <a:pt x="299" y="304"/>
                    <a:pt x="244" y="304"/>
                    <a:pt x="244" y="339"/>
                  </a:cubicBezTo>
                  <a:cubicBezTo>
                    <a:pt x="244" y="355"/>
                    <a:pt x="244" y="461"/>
                    <a:pt x="244" y="461"/>
                  </a:cubicBezTo>
                  <a:cubicBezTo>
                    <a:pt x="244" y="564"/>
                    <a:pt x="320" y="650"/>
                    <a:pt x="419" y="664"/>
                  </a:cubicBezTo>
                  <a:lnTo>
                    <a:pt x="419" y="752"/>
                  </a:lnTo>
                  <a:lnTo>
                    <a:pt x="295" y="787"/>
                  </a:lnTo>
                  <a:lnTo>
                    <a:pt x="610" y="787"/>
                  </a:lnTo>
                  <a:lnTo>
                    <a:pt x="484" y="751"/>
                  </a:lnTo>
                  <a:lnTo>
                    <a:pt x="484" y="664"/>
                  </a:lnTo>
                  <a:cubicBezTo>
                    <a:pt x="584" y="650"/>
                    <a:pt x="661" y="564"/>
                    <a:pt x="661" y="461"/>
                  </a:cubicBezTo>
                  <a:close/>
                  <a:moveTo>
                    <a:pt x="450" y="558"/>
                  </a:moveTo>
                  <a:cubicBezTo>
                    <a:pt x="451" y="558"/>
                    <a:pt x="451" y="558"/>
                    <a:pt x="452" y="558"/>
                  </a:cubicBezTo>
                  <a:cubicBezTo>
                    <a:pt x="453" y="558"/>
                    <a:pt x="453" y="558"/>
                    <a:pt x="454" y="558"/>
                  </a:cubicBezTo>
                  <a:cubicBezTo>
                    <a:pt x="509" y="558"/>
                    <a:pt x="554" y="514"/>
                    <a:pt x="554" y="459"/>
                  </a:cubicBezTo>
                  <a:lnTo>
                    <a:pt x="554" y="218"/>
                  </a:lnTo>
                  <a:cubicBezTo>
                    <a:pt x="554" y="163"/>
                    <a:pt x="509" y="118"/>
                    <a:pt x="454" y="118"/>
                  </a:cubicBezTo>
                  <a:cubicBezTo>
                    <a:pt x="453" y="118"/>
                    <a:pt x="453" y="118"/>
                    <a:pt x="452" y="118"/>
                  </a:cubicBezTo>
                  <a:cubicBezTo>
                    <a:pt x="452" y="118"/>
                    <a:pt x="451" y="118"/>
                    <a:pt x="450" y="118"/>
                  </a:cubicBezTo>
                  <a:cubicBezTo>
                    <a:pt x="395" y="118"/>
                    <a:pt x="351" y="163"/>
                    <a:pt x="351" y="218"/>
                  </a:cubicBezTo>
                  <a:lnTo>
                    <a:pt x="351" y="459"/>
                  </a:lnTo>
                  <a:cubicBezTo>
                    <a:pt x="351" y="514"/>
                    <a:pt x="395" y="558"/>
                    <a:pt x="450" y="558"/>
                  </a:cubicBezTo>
                  <a:close/>
                  <a:moveTo>
                    <a:pt x="452" y="0"/>
                  </a:moveTo>
                  <a:cubicBezTo>
                    <a:pt x="702" y="0"/>
                    <a:pt x="904" y="203"/>
                    <a:pt x="904" y="453"/>
                  </a:cubicBezTo>
                  <a:cubicBezTo>
                    <a:pt x="904" y="702"/>
                    <a:pt x="702" y="905"/>
                    <a:pt x="452" y="905"/>
                  </a:cubicBezTo>
                  <a:cubicBezTo>
                    <a:pt x="202" y="905"/>
                    <a:pt x="0" y="702"/>
                    <a:pt x="0" y="453"/>
                  </a:cubicBezTo>
                  <a:cubicBezTo>
                    <a:pt x="0" y="203"/>
                    <a:pt x="202" y="0"/>
                    <a:pt x="452" y="0"/>
                  </a:cubicBezTo>
                  <a:close/>
                </a:path>
              </a:pathLst>
            </a:custGeom>
            <a:solidFill>
              <a:srgbClr val="213F99"/>
            </a:solidFill>
            <a:ln w="28575" cmpd="sng">
              <a:noFill/>
              <a:prstDash val="solid"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Box 6"/>
          <p:cNvSpPr txBox="1"/>
          <p:nvPr/>
        </p:nvSpPr>
        <p:spPr>
          <a:xfrm>
            <a:off x="5085059" y="6124503"/>
            <a:ext cx="1906243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pic>
        <p:nvPicPr>
          <p:cNvPr id="13321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3025" y="520700"/>
            <a:ext cx="4309745" cy="10909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4227754" y="-1106246"/>
            <a:ext cx="3736490" cy="12192002"/>
          </a:xfrm>
          <a:prstGeom prst="rect">
            <a:avLst/>
          </a:prstGeom>
          <a:solidFill>
            <a:srgbClr val="213F99"/>
          </a:solidFill>
          <a:ln>
            <a:solidFill>
              <a:srgbClr val="8D1F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321300" y="2739550"/>
            <a:ext cx="1549400" cy="1378900"/>
            <a:chOff x="5321300" y="3044202"/>
            <a:chExt cx="1549400" cy="1378900"/>
          </a:xfrm>
        </p:grpSpPr>
        <p:grpSp>
          <p:nvGrpSpPr>
            <p:cNvPr id="5" name="组合 4"/>
            <p:cNvGrpSpPr/>
            <p:nvPr/>
          </p:nvGrpSpPr>
          <p:grpSpPr>
            <a:xfrm>
              <a:off x="5321300" y="3044202"/>
              <a:ext cx="1549400" cy="1378900"/>
              <a:chOff x="5127859" y="2518592"/>
              <a:chExt cx="1936282" cy="1723208"/>
            </a:xfrm>
          </p:grpSpPr>
          <p:sp>
            <p:nvSpPr>
              <p:cNvPr id="6" name="任意多边形 5"/>
              <p:cNvSpPr/>
              <p:nvPr/>
            </p:nvSpPr>
            <p:spPr>
              <a:xfrm>
                <a:off x="5127859" y="2518592"/>
                <a:ext cx="1936282" cy="1723208"/>
              </a:xfrm>
              <a:custGeom>
                <a:avLst/>
                <a:gdLst>
                  <a:gd name="connsiteX0" fmla="*/ 576168 w 1961391"/>
                  <a:gd name="connsiteY0" fmla="*/ 0 h 1745551"/>
                  <a:gd name="connsiteX1" fmla="*/ 863600 w 1961391"/>
                  <a:gd name="connsiteY1" fmla="*/ 0 h 1745551"/>
                  <a:gd name="connsiteX2" fmla="*/ 1097791 w 1961391"/>
                  <a:gd name="connsiteY2" fmla="*/ 0 h 1745551"/>
                  <a:gd name="connsiteX3" fmla="*/ 1385223 w 1961391"/>
                  <a:gd name="connsiteY3" fmla="*/ 0 h 1745551"/>
                  <a:gd name="connsiteX4" fmla="*/ 1539918 w 1961391"/>
                  <a:gd name="connsiteY4" fmla="*/ 88854 h 1745551"/>
                  <a:gd name="connsiteX5" fmla="*/ 1940980 w 1961391"/>
                  <a:gd name="connsiteY5" fmla="*/ 783921 h 1745551"/>
                  <a:gd name="connsiteX6" fmla="*/ 1961391 w 1961391"/>
                  <a:gd name="connsiteY6" fmla="*/ 872775 h 1745551"/>
                  <a:gd name="connsiteX7" fmla="*/ 1940980 w 1961391"/>
                  <a:gd name="connsiteY7" fmla="*/ 961629 h 1745551"/>
                  <a:gd name="connsiteX8" fmla="*/ 1539918 w 1961391"/>
                  <a:gd name="connsiteY8" fmla="*/ 1656697 h 1745551"/>
                  <a:gd name="connsiteX9" fmla="*/ 1385223 w 1961391"/>
                  <a:gd name="connsiteY9" fmla="*/ 1745551 h 1745551"/>
                  <a:gd name="connsiteX10" fmla="*/ 1120460 w 1961391"/>
                  <a:gd name="connsiteY10" fmla="*/ 1745551 h 1745551"/>
                  <a:gd name="connsiteX11" fmla="*/ 1097791 w 1961391"/>
                  <a:gd name="connsiteY11" fmla="*/ 1745551 h 1745551"/>
                  <a:gd name="connsiteX12" fmla="*/ 1039896 w 1961391"/>
                  <a:gd name="connsiteY12" fmla="*/ 1745551 h 1745551"/>
                  <a:gd name="connsiteX13" fmla="*/ 1013340 w 1961391"/>
                  <a:gd name="connsiteY13" fmla="*/ 1745551 h 1745551"/>
                  <a:gd name="connsiteX14" fmla="*/ 948051 w 1961391"/>
                  <a:gd name="connsiteY14" fmla="*/ 1745551 h 1745551"/>
                  <a:gd name="connsiteX15" fmla="*/ 921495 w 1961391"/>
                  <a:gd name="connsiteY15" fmla="*/ 1745551 h 1745551"/>
                  <a:gd name="connsiteX16" fmla="*/ 863600 w 1961391"/>
                  <a:gd name="connsiteY16" fmla="*/ 1745551 h 1745551"/>
                  <a:gd name="connsiteX17" fmla="*/ 840931 w 1961391"/>
                  <a:gd name="connsiteY17" fmla="*/ 1745551 h 1745551"/>
                  <a:gd name="connsiteX18" fmla="*/ 576168 w 1961391"/>
                  <a:gd name="connsiteY18" fmla="*/ 1745551 h 1745551"/>
                  <a:gd name="connsiteX19" fmla="*/ 421473 w 1961391"/>
                  <a:gd name="connsiteY19" fmla="*/ 1656697 h 1745551"/>
                  <a:gd name="connsiteX20" fmla="*/ 20411 w 1961391"/>
                  <a:gd name="connsiteY20" fmla="*/ 961629 h 1745551"/>
                  <a:gd name="connsiteX21" fmla="*/ 0 w 1961391"/>
                  <a:gd name="connsiteY21" fmla="*/ 872775 h 1745551"/>
                  <a:gd name="connsiteX22" fmla="*/ 20411 w 1961391"/>
                  <a:gd name="connsiteY22" fmla="*/ 783921 h 1745551"/>
                  <a:gd name="connsiteX23" fmla="*/ 421473 w 1961391"/>
                  <a:gd name="connsiteY23" fmla="*/ 88854 h 1745551"/>
                  <a:gd name="connsiteX24" fmla="*/ 576168 w 1961391"/>
                  <a:gd name="connsiteY24" fmla="*/ 0 h 1745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61391" h="1745551">
                    <a:moveTo>
                      <a:pt x="576168" y="0"/>
                    </a:moveTo>
                    <a:lnTo>
                      <a:pt x="863600" y="0"/>
                    </a:lnTo>
                    <a:lnTo>
                      <a:pt x="1097791" y="0"/>
                    </a:lnTo>
                    <a:lnTo>
                      <a:pt x="1385223" y="0"/>
                    </a:lnTo>
                    <a:cubicBezTo>
                      <a:pt x="1441086" y="0"/>
                      <a:pt x="1511271" y="40128"/>
                      <a:pt x="1539918" y="88854"/>
                    </a:cubicBezTo>
                    <a:cubicBezTo>
                      <a:pt x="1940980" y="783921"/>
                      <a:pt x="1940980" y="783921"/>
                      <a:pt x="1940980" y="783921"/>
                    </a:cubicBezTo>
                    <a:cubicBezTo>
                      <a:pt x="1954587" y="808285"/>
                      <a:pt x="1961391" y="840530"/>
                      <a:pt x="1961391" y="872775"/>
                    </a:cubicBezTo>
                    <a:cubicBezTo>
                      <a:pt x="1961391" y="905021"/>
                      <a:pt x="1954587" y="937267"/>
                      <a:pt x="1940980" y="961629"/>
                    </a:cubicBezTo>
                    <a:cubicBezTo>
                      <a:pt x="1539918" y="1656697"/>
                      <a:pt x="1539918" y="1656697"/>
                      <a:pt x="1539918" y="1656697"/>
                    </a:cubicBezTo>
                    <a:cubicBezTo>
                      <a:pt x="1511271" y="1705424"/>
                      <a:pt x="1441086" y="1745551"/>
                      <a:pt x="1385223" y="1745551"/>
                    </a:cubicBezTo>
                    <a:cubicBezTo>
                      <a:pt x="1284958" y="1745551"/>
                      <a:pt x="1197225" y="1745551"/>
                      <a:pt x="1120460" y="1745551"/>
                    </a:cubicBezTo>
                    <a:lnTo>
                      <a:pt x="1097791" y="1745551"/>
                    </a:lnTo>
                    <a:lnTo>
                      <a:pt x="1039896" y="1745551"/>
                    </a:lnTo>
                    <a:lnTo>
                      <a:pt x="1013340" y="1745551"/>
                    </a:lnTo>
                    <a:lnTo>
                      <a:pt x="948051" y="1745551"/>
                    </a:lnTo>
                    <a:lnTo>
                      <a:pt x="921495" y="1745551"/>
                    </a:lnTo>
                    <a:lnTo>
                      <a:pt x="863600" y="1745551"/>
                    </a:lnTo>
                    <a:lnTo>
                      <a:pt x="840931" y="1745551"/>
                    </a:lnTo>
                    <a:cubicBezTo>
                      <a:pt x="764166" y="1745551"/>
                      <a:pt x="676433" y="1745551"/>
                      <a:pt x="576168" y="1745551"/>
                    </a:cubicBezTo>
                    <a:cubicBezTo>
                      <a:pt x="520305" y="1745551"/>
                      <a:pt x="450120" y="1705424"/>
                      <a:pt x="421473" y="1656697"/>
                    </a:cubicBezTo>
                    <a:cubicBezTo>
                      <a:pt x="421473" y="1656697"/>
                      <a:pt x="421473" y="1656697"/>
                      <a:pt x="20411" y="961629"/>
                    </a:cubicBezTo>
                    <a:cubicBezTo>
                      <a:pt x="6804" y="937267"/>
                      <a:pt x="0" y="905021"/>
                      <a:pt x="0" y="872775"/>
                    </a:cubicBezTo>
                    <a:cubicBezTo>
                      <a:pt x="0" y="840530"/>
                      <a:pt x="6804" y="808285"/>
                      <a:pt x="20411" y="783921"/>
                    </a:cubicBezTo>
                    <a:cubicBezTo>
                      <a:pt x="20411" y="783921"/>
                      <a:pt x="20411" y="783921"/>
                      <a:pt x="421473" y="88854"/>
                    </a:cubicBezTo>
                    <a:cubicBezTo>
                      <a:pt x="450120" y="40128"/>
                      <a:pt x="520305" y="0"/>
                      <a:pt x="5761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2590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5257193" y="2633694"/>
                <a:ext cx="1677614" cy="1493004"/>
              </a:xfrm>
              <a:custGeom>
                <a:avLst/>
                <a:gdLst>
                  <a:gd name="connsiteX0" fmla="*/ 576168 w 1961391"/>
                  <a:gd name="connsiteY0" fmla="*/ 0 h 1745551"/>
                  <a:gd name="connsiteX1" fmla="*/ 863600 w 1961391"/>
                  <a:gd name="connsiteY1" fmla="*/ 0 h 1745551"/>
                  <a:gd name="connsiteX2" fmla="*/ 1097791 w 1961391"/>
                  <a:gd name="connsiteY2" fmla="*/ 0 h 1745551"/>
                  <a:gd name="connsiteX3" fmla="*/ 1385223 w 1961391"/>
                  <a:gd name="connsiteY3" fmla="*/ 0 h 1745551"/>
                  <a:gd name="connsiteX4" fmla="*/ 1539918 w 1961391"/>
                  <a:gd name="connsiteY4" fmla="*/ 88854 h 1745551"/>
                  <a:gd name="connsiteX5" fmla="*/ 1940980 w 1961391"/>
                  <a:gd name="connsiteY5" fmla="*/ 783921 h 1745551"/>
                  <a:gd name="connsiteX6" fmla="*/ 1961391 w 1961391"/>
                  <a:gd name="connsiteY6" fmla="*/ 872775 h 1745551"/>
                  <a:gd name="connsiteX7" fmla="*/ 1940980 w 1961391"/>
                  <a:gd name="connsiteY7" fmla="*/ 961629 h 1745551"/>
                  <a:gd name="connsiteX8" fmla="*/ 1539918 w 1961391"/>
                  <a:gd name="connsiteY8" fmla="*/ 1656697 h 1745551"/>
                  <a:gd name="connsiteX9" fmla="*/ 1385223 w 1961391"/>
                  <a:gd name="connsiteY9" fmla="*/ 1745551 h 1745551"/>
                  <a:gd name="connsiteX10" fmla="*/ 1120460 w 1961391"/>
                  <a:gd name="connsiteY10" fmla="*/ 1745551 h 1745551"/>
                  <a:gd name="connsiteX11" fmla="*/ 1097791 w 1961391"/>
                  <a:gd name="connsiteY11" fmla="*/ 1745551 h 1745551"/>
                  <a:gd name="connsiteX12" fmla="*/ 1039896 w 1961391"/>
                  <a:gd name="connsiteY12" fmla="*/ 1745551 h 1745551"/>
                  <a:gd name="connsiteX13" fmla="*/ 1013340 w 1961391"/>
                  <a:gd name="connsiteY13" fmla="*/ 1745551 h 1745551"/>
                  <a:gd name="connsiteX14" fmla="*/ 948051 w 1961391"/>
                  <a:gd name="connsiteY14" fmla="*/ 1745551 h 1745551"/>
                  <a:gd name="connsiteX15" fmla="*/ 921495 w 1961391"/>
                  <a:gd name="connsiteY15" fmla="*/ 1745551 h 1745551"/>
                  <a:gd name="connsiteX16" fmla="*/ 863600 w 1961391"/>
                  <a:gd name="connsiteY16" fmla="*/ 1745551 h 1745551"/>
                  <a:gd name="connsiteX17" fmla="*/ 840931 w 1961391"/>
                  <a:gd name="connsiteY17" fmla="*/ 1745551 h 1745551"/>
                  <a:gd name="connsiteX18" fmla="*/ 576168 w 1961391"/>
                  <a:gd name="connsiteY18" fmla="*/ 1745551 h 1745551"/>
                  <a:gd name="connsiteX19" fmla="*/ 421473 w 1961391"/>
                  <a:gd name="connsiteY19" fmla="*/ 1656697 h 1745551"/>
                  <a:gd name="connsiteX20" fmla="*/ 20411 w 1961391"/>
                  <a:gd name="connsiteY20" fmla="*/ 961629 h 1745551"/>
                  <a:gd name="connsiteX21" fmla="*/ 0 w 1961391"/>
                  <a:gd name="connsiteY21" fmla="*/ 872775 h 1745551"/>
                  <a:gd name="connsiteX22" fmla="*/ 20411 w 1961391"/>
                  <a:gd name="connsiteY22" fmla="*/ 783921 h 1745551"/>
                  <a:gd name="connsiteX23" fmla="*/ 421473 w 1961391"/>
                  <a:gd name="connsiteY23" fmla="*/ 88854 h 1745551"/>
                  <a:gd name="connsiteX24" fmla="*/ 576168 w 1961391"/>
                  <a:gd name="connsiteY24" fmla="*/ 0 h 1745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61391" h="1745551">
                    <a:moveTo>
                      <a:pt x="576168" y="0"/>
                    </a:moveTo>
                    <a:lnTo>
                      <a:pt x="863600" y="0"/>
                    </a:lnTo>
                    <a:lnTo>
                      <a:pt x="1097791" y="0"/>
                    </a:lnTo>
                    <a:lnTo>
                      <a:pt x="1385223" y="0"/>
                    </a:lnTo>
                    <a:cubicBezTo>
                      <a:pt x="1441086" y="0"/>
                      <a:pt x="1511271" y="40128"/>
                      <a:pt x="1539918" y="88854"/>
                    </a:cubicBezTo>
                    <a:cubicBezTo>
                      <a:pt x="1940980" y="783921"/>
                      <a:pt x="1940980" y="783921"/>
                      <a:pt x="1940980" y="783921"/>
                    </a:cubicBezTo>
                    <a:cubicBezTo>
                      <a:pt x="1954587" y="808285"/>
                      <a:pt x="1961391" y="840530"/>
                      <a:pt x="1961391" y="872775"/>
                    </a:cubicBezTo>
                    <a:cubicBezTo>
                      <a:pt x="1961391" y="905021"/>
                      <a:pt x="1954587" y="937267"/>
                      <a:pt x="1940980" y="961629"/>
                    </a:cubicBezTo>
                    <a:cubicBezTo>
                      <a:pt x="1539918" y="1656697"/>
                      <a:pt x="1539918" y="1656697"/>
                      <a:pt x="1539918" y="1656697"/>
                    </a:cubicBezTo>
                    <a:cubicBezTo>
                      <a:pt x="1511271" y="1705424"/>
                      <a:pt x="1441086" y="1745551"/>
                      <a:pt x="1385223" y="1745551"/>
                    </a:cubicBezTo>
                    <a:cubicBezTo>
                      <a:pt x="1284958" y="1745551"/>
                      <a:pt x="1197225" y="1745551"/>
                      <a:pt x="1120460" y="1745551"/>
                    </a:cubicBezTo>
                    <a:lnTo>
                      <a:pt x="1097791" y="1745551"/>
                    </a:lnTo>
                    <a:lnTo>
                      <a:pt x="1039896" y="1745551"/>
                    </a:lnTo>
                    <a:lnTo>
                      <a:pt x="1013340" y="1745551"/>
                    </a:lnTo>
                    <a:lnTo>
                      <a:pt x="948051" y="1745551"/>
                    </a:lnTo>
                    <a:lnTo>
                      <a:pt x="921495" y="1745551"/>
                    </a:lnTo>
                    <a:lnTo>
                      <a:pt x="863600" y="1745551"/>
                    </a:lnTo>
                    <a:lnTo>
                      <a:pt x="840931" y="1745551"/>
                    </a:lnTo>
                    <a:cubicBezTo>
                      <a:pt x="764166" y="1745551"/>
                      <a:pt x="676433" y="1745551"/>
                      <a:pt x="576168" y="1745551"/>
                    </a:cubicBezTo>
                    <a:cubicBezTo>
                      <a:pt x="520305" y="1745551"/>
                      <a:pt x="450120" y="1705424"/>
                      <a:pt x="421473" y="1656697"/>
                    </a:cubicBezTo>
                    <a:cubicBezTo>
                      <a:pt x="421473" y="1656697"/>
                      <a:pt x="421473" y="1656697"/>
                      <a:pt x="20411" y="961629"/>
                    </a:cubicBezTo>
                    <a:cubicBezTo>
                      <a:pt x="6804" y="937267"/>
                      <a:pt x="0" y="905021"/>
                      <a:pt x="0" y="872775"/>
                    </a:cubicBezTo>
                    <a:cubicBezTo>
                      <a:pt x="0" y="840530"/>
                      <a:pt x="6804" y="808285"/>
                      <a:pt x="20411" y="783921"/>
                    </a:cubicBezTo>
                    <a:cubicBezTo>
                      <a:pt x="20411" y="783921"/>
                      <a:pt x="20411" y="783921"/>
                      <a:pt x="421473" y="88854"/>
                    </a:cubicBezTo>
                    <a:cubicBezTo>
                      <a:pt x="450120" y="40128"/>
                      <a:pt x="520305" y="0"/>
                      <a:pt x="576168" y="0"/>
                    </a:cubicBezTo>
                    <a:close/>
                  </a:path>
                </a:pathLst>
              </a:custGeom>
              <a:solidFill>
                <a:srgbClr val="213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2590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491220" y="3502820"/>
              <a:ext cx="12095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Part.03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860801" y="4328606"/>
            <a:ext cx="447039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solidFill>
            <a:srgbClr val="213F99"/>
          </a:solidFill>
          <a:ln>
            <a:solidFill>
              <a:srgbClr val="252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6"/>
          <p:cNvSpPr txBox="1"/>
          <p:nvPr/>
        </p:nvSpPr>
        <p:spPr>
          <a:xfrm>
            <a:off x="64332" y="1094493"/>
            <a:ext cx="3122839" cy="46418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见证权重增长</a:t>
            </a:r>
          </a:p>
        </p:txBody>
      </p:sp>
      <p:pic>
        <p:nvPicPr>
          <p:cNvPr id="13321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" y="121285"/>
            <a:ext cx="2265045" cy="5734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" name="矩形 22">
            <a:extLst>
              <a:ext uri="{FF2B5EF4-FFF2-40B4-BE49-F238E27FC236}">
                <a16:creationId xmlns:a16="http://schemas.microsoft.com/office/drawing/2014/main" id="{B6324454-A230-CDDD-32C5-F5E24F92BA73}"/>
              </a:ext>
            </a:extLst>
          </p:cNvPr>
          <p:cNvSpPr/>
          <p:nvPr/>
        </p:nvSpPr>
        <p:spPr>
          <a:xfrm>
            <a:off x="828629" y="5578841"/>
            <a:ext cx="6139730" cy="112851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 algn="just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110D6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发行速度（每秒新生成和发行的区块）</a:t>
            </a:r>
            <a:endParaRPr lang="en-US" altLang="zh-CN" b="1" dirty="0">
              <a:solidFill>
                <a:srgbClr val="110D6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110D6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见证权重增长速度随发行速度的增长而变大</a:t>
            </a:r>
            <a:endParaRPr lang="en-US" altLang="zh-CN" b="1" dirty="0">
              <a:solidFill>
                <a:srgbClr val="110D6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110D6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意味着用户越多，见证权重增长越快，体现了高扩展性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7645ACE-BD85-7B57-5A2C-0CCF8480A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72" y="12096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图片 1">
            <a:extLst>
              <a:ext uri="{FF2B5EF4-FFF2-40B4-BE49-F238E27FC236}">
                <a16:creationId xmlns:a16="http://schemas.microsoft.com/office/drawing/2014/main" id="{2A8FA47B-949B-3C6E-414B-2996C9591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72" y="1666868"/>
            <a:ext cx="4318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0DDBBE5-EC8D-5D31-02B9-E093FAD43402}"/>
              </a:ext>
            </a:extLst>
          </p:cNvPr>
          <p:cNvSpPr txBox="1"/>
          <p:nvPr/>
        </p:nvSpPr>
        <p:spPr>
          <a:xfrm>
            <a:off x="200909" y="4923105"/>
            <a:ext cx="3887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3048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62450" algn="l"/>
              </a:tabLst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宋体" panose="02010600030101010101" pitchFamily="2" charset="-122"/>
              </a:rPr>
              <a:t>图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宋体" panose="02010600030101010101" pitchFamily="2" charset="-122"/>
              </a:rPr>
              <a:t>3.1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宋体" panose="02010600030101010101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宋体" panose="02010600030101010101" pitchFamily="2" charset="-122"/>
              </a:rPr>
              <a:t>发行速度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宋体" panose="02010600030101010101" pitchFamily="2" charset="-122"/>
              </a:rPr>
              <a:t>时见证权重增长速度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8747D4AF-F9D4-1CFD-77CA-D7197791D6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512" y="1673160"/>
            <a:ext cx="4316095" cy="323977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B3FADA2F-F699-3CFE-E5ED-520D5C745D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979" y="1666233"/>
            <a:ext cx="4316095" cy="3239770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0274AD04-BF14-19B7-A243-38173666A2E3}"/>
              </a:ext>
            </a:extLst>
          </p:cNvPr>
          <p:cNvSpPr txBox="1"/>
          <p:nvPr/>
        </p:nvSpPr>
        <p:spPr>
          <a:xfrm>
            <a:off x="4137909" y="4923105"/>
            <a:ext cx="3887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3048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62450" algn="l"/>
              </a:tabLst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宋体" panose="02010600030101010101" pitchFamily="2" charset="-122"/>
              </a:rPr>
              <a:t>图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宋体" panose="02010600030101010101" pitchFamily="2" charset="-122"/>
              </a:rPr>
              <a:t>3.2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宋体" panose="02010600030101010101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宋体" panose="02010600030101010101" pitchFamily="2" charset="-122"/>
              </a:rPr>
              <a:t>发行速度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宋体" panose="02010600030101010101" pitchFamily="2" charset="-122"/>
              </a:rPr>
              <a:t>时见证权重增长速度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69533C2-203F-860C-8C91-9774D45E805B}"/>
              </a:ext>
            </a:extLst>
          </p:cNvPr>
          <p:cNvSpPr txBox="1"/>
          <p:nvPr/>
        </p:nvSpPr>
        <p:spPr>
          <a:xfrm>
            <a:off x="8278325" y="4943690"/>
            <a:ext cx="3887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3048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62450" algn="l"/>
              </a:tabLst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宋体" panose="02010600030101010101" pitchFamily="2" charset="-122"/>
              </a:rPr>
              <a:t>图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宋体" panose="02010600030101010101" pitchFamily="2" charset="-122"/>
              </a:rPr>
              <a:t>3.3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宋体" panose="02010600030101010101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宋体" panose="02010600030101010101" pitchFamily="2" charset="-122"/>
              </a:rPr>
              <a:t>发行速度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宋体" panose="02010600030101010101" pitchFamily="2" charset="-122"/>
              </a:rPr>
              <a:t>50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宋体" panose="02010600030101010101" pitchFamily="2" charset="-122"/>
              </a:rPr>
              <a:t>时见证权重增长速度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3" name="直接连接符 22">
            <a:extLst>
              <a:ext uri="{FF2B5EF4-FFF2-40B4-BE49-F238E27FC236}">
                <a16:creationId xmlns:a16="http://schemas.microsoft.com/office/drawing/2014/main" id="{7A2F8872-3784-0DE1-6571-F54F7C77901C}"/>
              </a:ext>
            </a:extLst>
          </p:cNvPr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8E322C05-373A-2A16-302A-F3624BCBCBB9}"/>
              </a:ext>
            </a:extLst>
          </p:cNvPr>
          <p:cNvSpPr/>
          <p:nvPr/>
        </p:nvSpPr>
        <p:spPr>
          <a:xfrm>
            <a:off x="8410882" y="-10175"/>
            <a:ext cx="1666001" cy="792000"/>
          </a:xfrm>
          <a:prstGeom prst="rect">
            <a:avLst/>
          </a:prstGeom>
          <a:solidFill>
            <a:srgbClr val="213F99"/>
          </a:solidFill>
          <a:ln>
            <a:solidFill>
              <a:srgbClr val="252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400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55" name="直接连接符 24">
            <a:extLst>
              <a:ext uri="{FF2B5EF4-FFF2-40B4-BE49-F238E27FC236}">
                <a16:creationId xmlns:a16="http://schemas.microsoft.com/office/drawing/2014/main" id="{6B1FCE94-CD39-D17E-2012-1ABDE343E213}"/>
              </a:ext>
            </a:extLst>
          </p:cNvPr>
          <p:cNvCxnSpPr/>
          <p:nvPr/>
        </p:nvCxnSpPr>
        <p:spPr>
          <a:xfrm>
            <a:off x="101195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6">
            <a:extLst>
              <a:ext uri="{FF2B5EF4-FFF2-40B4-BE49-F238E27FC236}">
                <a16:creationId xmlns:a16="http://schemas.microsoft.com/office/drawing/2014/main" id="{197DBFF3-3691-000C-04C7-7F4D6A710D21}"/>
              </a:ext>
            </a:extLst>
          </p:cNvPr>
          <p:cNvSpPr txBox="1"/>
          <p:nvPr/>
        </p:nvSpPr>
        <p:spPr>
          <a:xfrm>
            <a:off x="5089262" y="224420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id="{533580CC-1766-D889-BE53-BD627546697F}"/>
              </a:ext>
            </a:extLst>
          </p:cNvPr>
          <p:cNvSpPr txBox="1"/>
          <p:nvPr/>
        </p:nvSpPr>
        <p:spPr>
          <a:xfrm>
            <a:off x="6714256" y="234256"/>
            <a:ext cx="164322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研究内容与创新</a:t>
            </a:r>
          </a:p>
        </p:txBody>
      </p:sp>
      <p:sp>
        <p:nvSpPr>
          <p:cNvPr id="58" name="TextBox 11">
            <a:extLst>
              <a:ext uri="{FF2B5EF4-FFF2-40B4-BE49-F238E27FC236}">
                <a16:creationId xmlns:a16="http://schemas.microsoft.com/office/drawing/2014/main" id="{78524495-47A4-F69B-0A37-34331E3A9059}"/>
              </a:ext>
            </a:extLst>
          </p:cNvPr>
          <p:cNvSpPr txBox="1"/>
          <p:nvPr/>
        </p:nvSpPr>
        <p:spPr>
          <a:xfrm>
            <a:off x="10182151" y="236420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研究总结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 30">
            <a:extLst>
              <a:ext uri="{FF2B5EF4-FFF2-40B4-BE49-F238E27FC236}">
                <a16:creationId xmlns:a16="http://schemas.microsoft.com/office/drawing/2014/main" id="{DABECD44-56DF-DA82-28FE-F04CDA62BDAC}"/>
              </a:ext>
            </a:extLst>
          </p:cNvPr>
          <p:cNvCxnSpPr/>
          <p:nvPr/>
        </p:nvCxnSpPr>
        <p:spPr>
          <a:xfrm>
            <a:off x="6523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9">
            <a:extLst>
              <a:ext uri="{FF2B5EF4-FFF2-40B4-BE49-F238E27FC236}">
                <a16:creationId xmlns:a16="http://schemas.microsoft.com/office/drawing/2014/main" id="{D0D17679-9C14-645D-2E4C-3F60037E9F76}"/>
              </a:ext>
            </a:extLst>
          </p:cNvPr>
          <p:cNvSpPr txBox="1"/>
          <p:nvPr/>
        </p:nvSpPr>
        <p:spPr>
          <a:xfrm>
            <a:off x="8439056" y="234256"/>
            <a:ext cx="1666001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研究结果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solidFill>
            <a:srgbClr val="213F99"/>
          </a:solidFill>
          <a:ln>
            <a:solidFill>
              <a:srgbClr val="252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6"/>
          <p:cNvSpPr txBox="1"/>
          <p:nvPr/>
        </p:nvSpPr>
        <p:spPr>
          <a:xfrm>
            <a:off x="64332" y="1094493"/>
            <a:ext cx="3122839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见证权重与吞吐量</a:t>
            </a:r>
          </a:p>
        </p:txBody>
      </p:sp>
      <p:pic>
        <p:nvPicPr>
          <p:cNvPr id="13321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" y="121285"/>
            <a:ext cx="2265045" cy="5734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" name="文本框 37"/>
          <p:cNvSpPr txBox="1"/>
          <p:nvPr/>
        </p:nvSpPr>
        <p:spPr>
          <a:xfrm>
            <a:off x="10847705" y="1621790"/>
            <a:ext cx="1209040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级别相似度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59F046DD-790F-8EF8-1310-EB324DFBDE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5"/>
          <a:stretch/>
        </p:blipFill>
        <p:spPr>
          <a:xfrm>
            <a:off x="760654" y="1551939"/>
            <a:ext cx="5170793" cy="3578759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8590609B-2828-A4DC-A451-2483A80F4F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5"/>
          <a:stretch/>
        </p:blipFill>
        <p:spPr>
          <a:xfrm>
            <a:off x="6143039" y="1540784"/>
            <a:ext cx="5288307" cy="3660093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09F2EA03-3903-D1F5-9B1A-F01837CC3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445582"/>
              </p:ext>
            </p:extLst>
          </p:nvPr>
        </p:nvGraphicFramePr>
        <p:xfrm>
          <a:off x="743191" y="5501005"/>
          <a:ext cx="5263515" cy="1356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2195">
                  <a:extLst>
                    <a:ext uri="{9D8B030D-6E8A-4147-A177-3AD203B41FA5}">
                      <a16:colId xmlns:a16="http://schemas.microsoft.com/office/drawing/2014/main" val="621102717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348249302"/>
                    </a:ext>
                  </a:extLst>
                </a:gridCol>
                <a:gridCol w="951230">
                  <a:extLst>
                    <a:ext uri="{9D8B030D-6E8A-4147-A177-3AD203B41FA5}">
                      <a16:colId xmlns:a16="http://schemas.microsoft.com/office/drawing/2014/main" val="772356911"/>
                    </a:ext>
                  </a:extLst>
                </a:gridCol>
                <a:gridCol w="1014095">
                  <a:extLst>
                    <a:ext uri="{9D8B030D-6E8A-4147-A177-3AD203B41FA5}">
                      <a16:colId xmlns:a16="http://schemas.microsoft.com/office/drawing/2014/main" val="2985281536"/>
                    </a:ext>
                  </a:extLst>
                </a:gridCol>
                <a:gridCol w="1198245">
                  <a:extLst>
                    <a:ext uri="{9D8B030D-6E8A-4147-A177-3AD203B41FA5}">
                      <a16:colId xmlns:a16="http://schemas.microsoft.com/office/drawing/2014/main" val="2574990818"/>
                    </a:ext>
                  </a:extLst>
                </a:gridCol>
              </a:tblGrid>
              <a:tr h="34226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1200">
                          <a:effectLst/>
                        </a:rPr>
                        <a:t>类型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1200">
                          <a:effectLst/>
                        </a:rPr>
                        <a:t>比特币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1200">
                          <a:effectLst/>
                        </a:rPr>
                        <a:t>以太坊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1200">
                          <a:effectLst/>
                        </a:rPr>
                        <a:t>本项目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1200">
                          <a:effectLst/>
                        </a:rPr>
                        <a:t>本项目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2009576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1200">
                          <a:effectLst/>
                        </a:rPr>
                        <a:t>通信时延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r>
                        <a:rPr lang="zh-CN" sz="1200">
                          <a:effectLst/>
                        </a:rPr>
                        <a:t>秒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r>
                        <a:rPr lang="zh-CN" sz="1200">
                          <a:effectLst/>
                        </a:rPr>
                        <a:t>秒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r>
                        <a:rPr lang="zh-CN" sz="1200">
                          <a:effectLst/>
                        </a:rPr>
                        <a:t>秒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r>
                        <a:rPr lang="zh-CN" sz="1200">
                          <a:effectLst/>
                        </a:rPr>
                        <a:t>秒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384108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1200">
                          <a:effectLst/>
                        </a:rPr>
                        <a:t>发行速度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块</a:t>
                      </a:r>
                      <a:r>
                        <a:rPr lang="en-US" sz="1200">
                          <a:effectLst/>
                        </a:rPr>
                        <a:t>/600</a:t>
                      </a:r>
                      <a:r>
                        <a:rPr lang="zh-CN" sz="1200">
                          <a:effectLst/>
                        </a:rPr>
                        <a:t>秒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块</a:t>
                      </a:r>
                      <a:r>
                        <a:rPr lang="en-US" sz="1200">
                          <a:effectLst/>
                        </a:rPr>
                        <a:t>/15</a:t>
                      </a:r>
                      <a:r>
                        <a:rPr lang="zh-CN" sz="1200">
                          <a:effectLst/>
                        </a:rPr>
                        <a:t>秒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r>
                        <a:rPr lang="zh-CN" sz="1200">
                          <a:effectLst/>
                        </a:rPr>
                        <a:t>块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zh-CN" sz="1200">
                          <a:effectLst/>
                        </a:rPr>
                        <a:t>秒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>
                          <a:effectLst/>
                        </a:rPr>
                        <a:t>1000</a:t>
                      </a:r>
                      <a:r>
                        <a:rPr lang="zh-CN" sz="1200">
                          <a:effectLst/>
                        </a:rPr>
                        <a:t>块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zh-CN" sz="1200">
                          <a:effectLst/>
                        </a:rPr>
                        <a:t>秒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1290298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sz="1200">
                          <a:effectLst/>
                        </a:rPr>
                        <a:t>吞吐量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dirty="0">
                          <a:effectLst/>
                        </a:rPr>
                        <a:t>3.33</a:t>
                      </a:r>
                      <a:r>
                        <a:rPr lang="zh-CN" sz="1200" dirty="0">
                          <a:effectLst/>
                        </a:rPr>
                        <a:t>交易</a:t>
                      </a:r>
                      <a:r>
                        <a:rPr lang="en-US" sz="1200" dirty="0">
                          <a:effectLst/>
                        </a:rPr>
                        <a:t>/</a:t>
                      </a:r>
                      <a:r>
                        <a:rPr lang="zh-CN" sz="1200" dirty="0">
                          <a:effectLst/>
                        </a:rPr>
                        <a:t>秒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r>
                        <a:rPr lang="zh-CN" sz="1200">
                          <a:effectLst/>
                        </a:rPr>
                        <a:t>交易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zh-CN" sz="1200">
                          <a:effectLst/>
                        </a:rPr>
                        <a:t>秒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>
                          <a:effectLst/>
                        </a:rPr>
                        <a:t>120</a:t>
                      </a:r>
                      <a:r>
                        <a:rPr lang="zh-CN" sz="1200">
                          <a:effectLst/>
                        </a:rPr>
                        <a:t>交易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zh-CN" sz="1200">
                          <a:effectLst/>
                        </a:rPr>
                        <a:t>秒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1200" dirty="0">
                          <a:effectLst/>
                        </a:rPr>
                        <a:t>500</a:t>
                      </a:r>
                      <a:r>
                        <a:rPr lang="zh-CN" sz="1200" dirty="0">
                          <a:effectLst/>
                        </a:rPr>
                        <a:t>交易</a:t>
                      </a:r>
                      <a:r>
                        <a:rPr lang="en-US" sz="1200" dirty="0">
                          <a:effectLst/>
                        </a:rPr>
                        <a:t>/</a:t>
                      </a:r>
                      <a:r>
                        <a:rPr lang="zh-CN" sz="1200" dirty="0">
                          <a:effectLst/>
                        </a:rPr>
                        <a:t>秒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2564698"/>
                  </a:ext>
                </a:extLst>
              </a:tr>
            </a:tbl>
          </a:graphicData>
        </a:graphic>
      </p:graphicFrame>
      <p:sp>
        <p:nvSpPr>
          <p:cNvPr id="16" name="Rectangle 1">
            <a:extLst>
              <a:ext uri="{FF2B5EF4-FFF2-40B4-BE49-F238E27FC236}">
                <a16:creationId xmlns:a16="http://schemas.microsoft.com/office/drawing/2014/main" id="{7E1D5AAA-DB26-D9F6-AEB9-F5189ACFD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222" y="6567173"/>
            <a:ext cx="33137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362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362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362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362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362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362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362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362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362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304800" algn="ctr"/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表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3.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1 不同区块链的吞吐量比较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D4FF6FF-DC10-985D-3113-795616B28359}"/>
              </a:ext>
            </a:extLst>
          </p:cNvPr>
          <p:cNvSpPr txBox="1"/>
          <p:nvPr/>
        </p:nvSpPr>
        <p:spPr>
          <a:xfrm>
            <a:off x="649963" y="5162625"/>
            <a:ext cx="50744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362450" algn="l"/>
              </a:tabLst>
            </a:pP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图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3.4 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发行速度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150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时见证权重增长速度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1FE3B71-858E-9C28-E3DC-828F23A319D2}"/>
              </a:ext>
            </a:extLst>
          </p:cNvPr>
          <p:cNvSpPr txBox="1"/>
          <p:nvPr/>
        </p:nvSpPr>
        <p:spPr>
          <a:xfrm>
            <a:off x="6425366" y="5162625"/>
            <a:ext cx="50744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362450" algn="l"/>
              </a:tabLst>
            </a:pP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图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3.5 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不同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发行速度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下的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见证权重增长速度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5C5F5A4-7E4A-A394-2733-0BCA5951D8B4}"/>
              </a:ext>
            </a:extLst>
          </p:cNvPr>
          <p:cNvSpPr txBox="1"/>
          <p:nvPr/>
        </p:nvSpPr>
        <p:spPr>
          <a:xfrm>
            <a:off x="6420749" y="5694557"/>
            <a:ext cx="6329854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110D6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确认速度随发行速度的增长</a:t>
            </a:r>
            <a:r>
              <a:rPr lang="zh-CN" altLang="en-US" b="1">
                <a:solidFill>
                  <a:srgbClr val="110D6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而变快</a:t>
            </a:r>
            <a:endParaRPr lang="en-US" altLang="zh-CN" b="1" dirty="0">
              <a:solidFill>
                <a:srgbClr val="110D6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110D6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实现高吞吐量和高扩展性</a:t>
            </a:r>
            <a:endParaRPr lang="en-US" altLang="zh-CN" b="1" dirty="0">
              <a:solidFill>
                <a:srgbClr val="110D6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1" name="直接连接符 22">
            <a:extLst>
              <a:ext uri="{FF2B5EF4-FFF2-40B4-BE49-F238E27FC236}">
                <a16:creationId xmlns:a16="http://schemas.microsoft.com/office/drawing/2014/main" id="{9B2EF5E0-9E7E-D6B9-52AF-E8294CD251B3}"/>
              </a:ext>
            </a:extLst>
          </p:cNvPr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90088CCF-4E52-6558-4B3D-06F3D5121D4E}"/>
              </a:ext>
            </a:extLst>
          </p:cNvPr>
          <p:cNvSpPr/>
          <p:nvPr/>
        </p:nvSpPr>
        <p:spPr>
          <a:xfrm>
            <a:off x="8410882" y="-10175"/>
            <a:ext cx="1666001" cy="792000"/>
          </a:xfrm>
          <a:prstGeom prst="rect">
            <a:avLst/>
          </a:prstGeom>
          <a:solidFill>
            <a:srgbClr val="213F99"/>
          </a:solidFill>
          <a:ln>
            <a:solidFill>
              <a:srgbClr val="252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400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3" name="直接连接符 24">
            <a:extLst>
              <a:ext uri="{FF2B5EF4-FFF2-40B4-BE49-F238E27FC236}">
                <a16:creationId xmlns:a16="http://schemas.microsoft.com/office/drawing/2014/main" id="{690B02BD-3671-02B3-3757-A4C59E7EF272}"/>
              </a:ext>
            </a:extLst>
          </p:cNvPr>
          <p:cNvCxnSpPr/>
          <p:nvPr/>
        </p:nvCxnSpPr>
        <p:spPr>
          <a:xfrm>
            <a:off x="101195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">
            <a:extLst>
              <a:ext uri="{FF2B5EF4-FFF2-40B4-BE49-F238E27FC236}">
                <a16:creationId xmlns:a16="http://schemas.microsoft.com/office/drawing/2014/main" id="{6342FF23-65E7-4335-46AE-D9D9E7C2B93E}"/>
              </a:ext>
            </a:extLst>
          </p:cNvPr>
          <p:cNvSpPr txBox="1"/>
          <p:nvPr/>
        </p:nvSpPr>
        <p:spPr>
          <a:xfrm>
            <a:off x="5089262" y="224420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65" name="TextBox 7">
            <a:extLst>
              <a:ext uri="{FF2B5EF4-FFF2-40B4-BE49-F238E27FC236}">
                <a16:creationId xmlns:a16="http://schemas.microsoft.com/office/drawing/2014/main" id="{B99416B4-6C2B-5051-6CD6-D94A7C7EFA16}"/>
              </a:ext>
            </a:extLst>
          </p:cNvPr>
          <p:cNvSpPr txBox="1"/>
          <p:nvPr/>
        </p:nvSpPr>
        <p:spPr>
          <a:xfrm>
            <a:off x="6714256" y="234256"/>
            <a:ext cx="164322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研究内容与创新</a:t>
            </a:r>
          </a:p>
        </p:txBody>
      </p:sp>
      <p:sp>
        <p:nvSpPr>
          <p:cNvPr id="66" name="TextBox 11">
            <a:extLst>
              <a:ext uri="{FF2B5EF4-FFF2-40B4-BE49-F238E27FC236}">
                <a16:creationId xmlns:a16="http://schemas.microsoft.com/office/drawing/2014/main" id="{E34B4DB9-1CA6-E00D-3D25-900D534E0DC7}"/>
              </a:ext>
            </a:extLst>
          </p:cNvPr>
          <p:cNvSpPr txBox="1"/>
          <p:nvPr/>
        </p:nvSpPr>
        <p:spPr>
          <a:xfrm>
            <a:off x="10182151" y="236420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研究总结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30">
            <a:extLst>
              <a:ext uri="{FF2B5EF4-FFF2-40B4-BE49-F238E27FC236}">
                <a16:creationId xmlns:a16="http://schemas.microsoft.com/office/drawing/2014/main" id="{FB72D9F1-ED0F-8E68-97DA-A12FB909E590}"/>
              </a:ext>
            </a:extLst>
          </p:cNvPr>
          <p:cNvCxnSpPr/>
          <p:nvPr/>
        </p:nvCxnSpPr>
        <p:spPr>
          <a:xfrm>
            <a:off x="6523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9">
            <a:extLst>
              <a:ext uri="{FF2B5EF4-FFF2-40B4-BE49-F238E27FC236}">
                <a16:creationId xmlns:a16="http://schemas.microsoft.com/office/drawing/2014/main" id="{03297EDB-AA19-8899-34C6-B6EA1E2EEB91}"/>
              </a:ext>
            </a:extLst>
          </p:cNvPr>
          <p:cNvSpPr txBox="1"/>
          <p:nvPr/>
        </p:nvSpPr>
        <p:spPr>
          <a:xfrm>
            <a:off x="8439056" y="234256"/>
            <a:ext cx="1666001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研究结果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solidFill>
            <a:srgbClr val="213F99"/>
          </a:solidFill>
          <a:ln>
            <a:solidFill>
              <a:srgbClr val="252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6"/>
          <p:cNvSpPr txBox="1"/>
          <p:nvPr/>
        </p:nvSpPr>
        <p:spPr>
          <a:xfrm>
            <a:off x="64332" y="1094493"/>
            <a:ext cx="3122839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联邦学习鲁棒性</a:t>
            </a:r>
          </a:p>
        </p:txBody>
      </p:sp>
      <p:pic>
        <p:nvPicPr>
          <p:cNvPr id="13321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" y="121285"/>
            <a:ext cx="2265045" cy="5734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" name="矩形 22">
            <a:extLst>
              <a:ext uri="{FF2B5EF4-FFF2-40B4-BE49-F238E27FC236}">
                <a16:creationId xmlns:a16="http://schemas.microsoft.com/office/drawing/2014/main" id="{B6324454-A230-CDDD-32C5-F5E24F92BA73}"/>
              </a:ext>
            </a:extLst>
          </p:cNvPr>
          <p:cNvSpPr/>
          <p:nvPr/>
        </p:nvSpPr>
        <p:spPr>
          <a:xfrm>
            <a:off x="828629" y="5578841"/>
            <a:ext cx="9772696" cy="150810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 algn="just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110D6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论文假设于诚实的大多数</a:t>
            </a:r>
            <a:endParaRPr lang="en-US" altLang="zh-CN" b="1" dirty="0">
              <a:solidFill>
                <a:srgbClr val="110D6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110D6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面对缩放攻击、随机符号攻击、标签反转攻击鲁棒性高</a:t>
            </a:r>
            <a:endParaRPr lang="en-US" altLang="zh-CN" b="1" dirty="0">
              <a:solidFill>
                <a:srgbClr val="110D6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110D6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即使随机选择，只引用前两个区块的设置，也以概率论的方式起到了保护作用</a:t>
            </a:r>
          </a:p>
          <a:p>
            <a:pPr marL="342900" indent="-342900" algn="just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Ø"/>
              <a:defRPr/>
            </a:pPr>
            <a:endParaRPr lang="en-US" altLang="zh-CN" b="1" dirty="0">
              <a:solidFill>
                <a:srgbClr val="110D6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7645ACE-BD85-7B57-5A2C-0CCF8480A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72" y="12096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DDBBE5-EC8D-5D31-02B9-E093FAD43402}"/>
              </a:ext>
            </a:extLst>
          </p:cNvPr>
          <p:cNvSpPr txBox="1"/>
          <p:nvPr/>
        </p:nvSpPr>
        <p:spPr>
          <a:xfrm>
            <a:off x="221672" y="4952773"/>
            <a:ext cx="3764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3048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62450" algn="l"/>
              </a:tabLst>
            </a:pP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图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不同缩放攻击程度下的准确率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274AD04-BF14-19B7-A243-38173666A2E3}"/>
              </a:ext>
            </a:extLst>
          </p:cNvPr>
          <p:cNvSpPr txBox="1"/>
          <p:nvPr/>
        </p:nvSpPr>
        <p:spPr>
          <a:xfrm>
            <a:off x="4028766" y="4989627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3048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62450" algn="l"/>
              </a:tabLst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图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3.7 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不同随机符号攻击程度下的准确率</a:t>
            </a:r>
          </a:p>
        </p:txBody>
      </p:sp>
      <p:cxnSp>
        <p:nvCxnSpPr>
          <p:cNvPr id="53" name="直接连接符 22">
            <a:extLst>
              <a:ext uri="{FF2B5EF4-FFF2-40B4-BE49-F238E27FC236}">
                <a16:creationId xmlns:a16="http://schemas.microsoft.com/office/drawing/2014/main" id="{7A2F8872-3784-0DE1-6571-F54F7C77901C}"/>
              </a:ext>
            </a:extLst>
          </p:cNvPr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8E322C05-373A-2A16-302A-F3624BCBCBB9}"/>
              </a:ext>
            </a:extLst>
          </p:cNvPr>
          <p:cNvSpPr/>
          <p:nvPr/>
        </p:nvSpPr>
        <p:spPr>
          <a:xfrm>
            <a:off x="8410882" y="-10175"/>
            <a:ext cx="1666001" cy="792000"/>
          </a:xfrm>
          <a:prstGeom prst="rect">
            <a:avLst/>
          </a:prstGeom>
          <a:solidFill>
            <a:srgbClr val="213F99"/>
          </a:solidFill>
          <a:ln>
            <a:solidFill>
              <a:srgbClr val="252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400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55" name="直接连接符 24">
            <a:extLst>
              <a:ext uri="{FF2B5EF4-FFF2-40B4-BE49-F238E27FC236}">
                <a16:creationId xmlns:a16="http://schemas.microsoft.com/office/drawing/2014/main" id="{6B1FCE94-CD39-D17E-2012-1ABDE343E213}"/>
              </a:ext>
            </a:extLst>
          </p:cNvPr>
          <p:cNvCxnSpPr/>
          <p:nvPr/>
        </p:nvCxnSpPr>
        <p:spPr>
          <a:xfrm>
            <a:off x="101195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6">
            <a:extLst>
              <a:ext uri="{FF2B5EF4-FFF2-40B4-BE49-F238E27FC236}">
                <a16:creationId xmlns:a16="http://schemas.microsoft.com/office/drawing/2014/main" id="{197DBFF3-3691-000C-04C7-7F4D6A710D21}"/>
              </a:ext>
            </a:extLst>
          </p:cNvPr>
          <p:cNvSpPr txBox="1"/>
          <p:nvPr/>
        </p:nvSpPr>
        <p:spPr>
          <a:xfrm>
            <a:off x="5089262" y="224420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id="{533580CC-1766-D889-BE53-BD627546697F}"/>
              </a:ext>
            </a:extLst>
          </p:cNvPr>
          <p:cNvSpPr txBox="1"/>
          <p:nvPr/>
        </p:nvSpPr>
        <p:spPr>
          <a:xfrm>
            <a:off x="6714256" y="234256"/>
            <a:ext cx="164322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研究内容与创新</a:t>
            </a:r>
          </a:p>
        </p:txBody>
      </p:sp>
      <p:sp>
        <p:nvSpPr>
          <p:cNvPr id="58" name="TextBox 11">
            <a:extLst>
              <a:ext uri="{FF2B5EF4-FFF2-40B4-BE49-F238E27FC236}">
                <a16:creationId xmlns:a16="http://schemas.microsoft.com/office/drawing/2014/main" id="{78524495-47A4-F69B-0A37-34331E3A9059}"/>
              </a:ext>
            </a:extLst>
          </p:cNvPr>
          <p:cNvSpPr txBox="1"/>
          <p:nvPr/>
        </p:nvSpPr>
        <p:spPr>
          <a:xfrm>
            <a:off x="10182151" y="236420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研究总结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 30">
            <a:extLst>
              <a:ext uri="{FF2B5EF4-FFF2-40B4-BE49-F238E27FC236}">
                <a16:creationId xmlns:a16="http://schemas.microsoft.com/office/drawing/2014/main" id="{DABECD44-56DF-DA82-28FE-F04CDA62BDAC}"/>
              </a:ext>
            </a:extLst>
          </p:cNvPr>
          <p:cNvCxnSpPr/>
          <p:nvPr/>
        </p:nvCxnSpPr>
        <p:spPr>
          <a:xfrm>
            <a:off x="6523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9">
            <a:extLst>
              <a:ext uri="{FF2B5EF4-FFF2-40B4-BE49-F238E27FC236}">
                <a16:creationId xmlns:a16="http://schemas.microsoft.com/office/drawing/2014/main" id="{D0D17679-9C14-645D-2E4C-3F60037E9F76}"/>
              </a:ext>
            </a:extLst>
          </p:cNvPr>
          <p:cNvSpPr txBox="1"/>
          <p:nvPr/>
        </p:nvSpPr>
        <p:spPr>
          <a:xfrm>
            <a:off x="8439056" y="234256"/>
            <a:ext cx="1666001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研究结果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3FC4CB-FC17-C601-76B4-14A132143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12" y="13587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097" name="图片 27">
            <a:extLst>
              <a:ext uri="{FF2B5EF4-FFF2-40B4-BE49-F238E27FC236}">
                <a16:creationId xmlns:a16="http://schemas.microsoft.com/office/drawing/2014/main" id="{FC6F0EB6-91BC-0D00-7FF7-E9CC41888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1" y="1815963"/>
            <a:ext cx="4124911" cy="309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AE881F9-B5C7-EEB0-8003-2AE0A9447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691" y="1815963"/>
            <a:ext cx="4163744" cy="312446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5BDE848-C085-03E0-37A3-95C226BA11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183" y="1819229"/>
            <a:ext cx="4163744" cy="312446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11986F1D-DDED-A35A-47F5-9B3E559C10EA}"/>
              </a:ext>
            </a:extLst>
          </p:cNvPr>
          <p:cNvSpPr txBox="1"/>
          <p:nvPr/>
        </p:nvSpPr>
        <p:spPr>
          <a:xfrm>
            <a:off x="8009652" y="4986361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3048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362450" algn="l"/>
              </a:tabLst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图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3.8 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不同标签反转攻击程度下的准确率</a:t>
            </a:r>
          </a:p>
        </p:txBody>
      </p:sp>
    </p:spTree>
    <p:extLst>
      <p:ext uri="{BB962C8B-B14F-4D97-AF65-F5344CB8AC3E}">
        <p14:creationId xmlns:p14="http://schemas.microsoft.com/office/powerpoint/2010/main" val="3952432286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4227754" y="-1106246"/>
            <a:ext cx="3736490" cy="12192002"/>
          </a:xfrm>
          <a:prstGeom prst="rect">
            <a:avLst/>
          </a:prstGeom>
          <a:solidFill>
            <a:srgbClr val="213F99"/>
          </a:solidFill>
          <a:ln>
            <a:solidFill>
              <a:srgbClr val="8D1F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321300" y="2739550"/>
            <a:ext cx="1549400" cy="1378900"/>
            <a:chOff x="5321300" y="3044202"/>
            <a:chExt cx="1549400" cy="1378900"/>
          </a:xfrm>
        </p:grpSpPr>
        <p:grpSp>
          <p:nvGrpSpPr>
            <p:cNvPr id="5" name="组合 4"/>
            <p:cNvGrpSpPr/>
            <p:nvPr/>
          </p:nvGrpSpPr>
          <p:grpSpPr>
            <a:xfrm>
              <a:off x="5321300" y="3044202"/>
              <a:ext cx="1549400" cy="1378900"/>
              <a:chOff x="5127859" y="2518592"/>
              <a:chExt cx="1936282" cy="1723208"/>
            </a:xfrm>
          </p:grpSpPr>
          <p:sp>
            <p:nvSpPr>
              <p:cNvPr id="6" name="任意多边形 5"/>
              <p:cNvSpPr/>
              <p:nvPr/>
            </p:nvSpPr>
            <p:spPr>
              <a:xfrm>
                <a:off x="5127859" y="2518592"/>
                <a:ext cx="1936282" cy="1723208"/>
              </a:xfrm>
              <a:custGeom>
                <a:avLst/>
                <a:gdLst>
                  <a:gd name="connsiteX0" fmla="*/ 576168 w 1961391"/>
                  <a:gd name="connsiteY0" fmla="*/ 0 h 1745551"/>
                  <a:gd name="connsiteX1" fmla="*/ 863600 w 1961391"/>
                  <a:gd name="connsiteY1" fmla="*/ 0 h 1745551"/>
                  <a:gd name="connsiteX2" fmla="*/ 1097791 w 1961391"/>
                  <a:gd name="connsiteY2" fmla="*/ 0 h 1745551"/>
                  <a:gd name="connsiteX3" fmla="*/ 1385223 w 1961391"/>
                  <a:gd name="connsiteY3" fmla="*/ 0 h 1745551"/>
                  <a:gd name="connsiteX4" fmla="*/ 1539918 w 1961391"/>
                  <a:gd name="connsiteY4" fmla="*/ 88854 h 1745551"/>
                  <a:gd name="connsiteX5" fmla="*/ 1940980 w 1961391"/>
                  <a:gd name="connsiteY5" fmla="*/ 783921 h 1745551"/>
                  <a:gd name="connsiteX6" fmla="*/ 1961391 w 1961391"/>
                  <a:gd name="connsiteY6" fmla="*/ 872775 h 1745551"/>
                  <a:gd name="connsiteX7" fmla="*/ 1940980 w 1961391"/>
                  <a:gd name="connsiteY7" fmla="*/ 961629 h 1745551"/>
                  <a:gd name="connsiteX8" fmla="*/ 1539918 w 1961391"/>
                  <a:gd name="connsiteY8" fmla="*/ 1656697 h 1745551"/>
                  <a:gd name="connsiteX9" fmla="*/ 1385223 w 1961391"/>
                  <a:gd name="connsiteY9" fmla="*/ 1745551 h 1745551"/>
                  <a:gd name="connsiteX10" fmla="*/ 1120460 w 1961391"/>
                  <a:gd name="connsiteY10" fmla="*/ 1745551 h 1745551"/>
                  <a:gd name="connsiteX11" fmla="*/ 1097791 w 1961391"/>
                  <a:gd name="connsiteY11" fmla="*/ 1745551 h 1745551"/>
                  <a:gd name="connsiteX12" fmla="*/ 1039896 w 1961391"/>
                  <a:gd name="connsiteY12" fmla="*/ 1745551 h 1745551"/>
                  <a:gd name="connsiteX13" fmla="*/ 1013340 w 1961391"/>
                  <a:gd name="connsiteY13" fmla="*/ 1745551 h 1745551"/>
                  <a:gd name="connsiteX14" fmla="*/ 948051 w 1961391"/>
                  <a:gd name="connsiteY14" fmla="*/ 1745551 h 1745551"/>
                  <a:gd name="connsiteX15" fmla="*/ 921495 w 1961391"/>
                  <a:gd name="connsiteY15" fmla="*/ 1745551 h 1745551"/>
                  <a:gd name="connsiteX16" fmla="*/ 863600 w 1961391"/>
                  <a:gd name="connsiteY16" fmla="*/ 1745551 h 1745551"/>
                  <a:gd name="connsiteX17" fmla="*/ 840931 w 1961391"/>
                  <a:gd name="connsiteY17" fmla="*/ 1745551 h 1745551"/>
                  <a:gd name="connsiteX18" fmla="*/ 576168 w 1961391"/>
                  <a:gd name="connsiteY18" fmla="*/ 1745551 h 1745551"/>
                  <a:gd name="connsiteX19" fmla="*/ 421473 w 1961391"/>
                  <a:gd name="connsiteY19" fmla="*/ 1656697 h 1745551"/>
                  <a:gd name="connsiteX20" fmla="*/ 20411 w 1961391"/>
                  <a:gd name="connsiteY20" fmla="*/ 961629 h 1745551"/>
                  <a:gd name="connsiteX21" fmla="*/ 0 w 1961391"/>
                  <a:gd name="connsiteY21" fmla="*/ 872775 h 1745551"/>
                  <a:gd name="connsiteX22" fmla="*/ 20411 w 1961391"/>
                  <a:gd name="connsiteY22" fmla="*/ 783921 h 1745551"/>
                  <a:gd name="connsiteX23" fmla="*/ 421473 w 1961391"/>
                  <a:gd name="connsiteY23" fmla="*/ 88854 h 1745551"/>
                  <a:gd name="connsiteX24" fmla="*/ 576168 w 1961391"/>
                  <a:gd name="connsiteY24" fmla="*/ 0 h 1745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61391" h="1745551">
                    <a:moveTo>
                      <a:pt x="576168" y="0"/>
                    </a:moveTo>
                    <a:lnTo>
                      <a:pt x="863600" y="0"/>
                    </a:lnTo>
                    <a:lnTo>
                      <a:pt x="1097791" y="0"/>
                    </a:lnTo>
                    <a:lnTo>
                      <a:pt x="1385223" y="0"/>
                    </a:lnTo>
                    <a:cubicBezTo>
                      <a:pt x="1441086" y="0"/>
                      <a:pt x="1511271" y="40128"/>
                      <a:pt x="1539918" y="88854"/>
                    </a:cubicBezTo>
                    <a:cubicBezTo>
                      <a:pt x="1940980" y="783921"/>
                      <a:pt x="1940980" y="783921"/>
                      <a:pt x="1940980" y="783921"/>
                    </a:cubicBezTo>
                    <a:cubicBezTo>
                      <a:pt x="1954587" y="808285"/>
                      <a:pt x="1961391" y="840530"/>
                      <a:pt x="1961391" y="872775"/>
                    </a:cubicBezTo>
                    <a:cubicBezTo>
                      <a:pt x="1961391" y="905021"/>
                      <a:pt x="1954587" y="937267"/>
                      <a:pt x="1940980" y="961629"/>
                    </a:cubicBezTo>
                    <a:cubicBezTo>
                      <a:pt x="1539918" y="1656697"/>
                      <a:pt x="1539918" y="1656697"/>
                      <a:pt x="1539918" y="1656697"/>
                    </a:cubicBezTo>
                    <a:cubicBezTo>
                      <a:pt x="1511271" y="1705424"/>
                      <a:pt x="1441086" y="1745551"/>
                      <a:pt x="1385223" y="1745551"/>
                    </a:cubicBezTo>
                    <a:cubicBezTo>
                      <a:pt x="1284958" y="1745551"/>
                      <a:pt x="1197225" y="1745551"/>
                      <a:pt x="1120460" y="1745551"/>
                    </a:cubicBezTo>
                    <a:lnTo>
                      <a:pt x="1097791" y="1745551"/>
                    </a:lnTo>
                    <a:lnTo>
                      <a:pt x="1039896" y="1745551"/>
                    </a:lnTo>
                    <a:lnTo>
                      <a:pt x="1013340" y="1745551"/>
                    </a:lnTo>
                    <a:lnTo>
                      <a:pt x="948051" y="1745551"/>
                    </a:lnTo>
                    <a:lnTo>
                      <a:pt x="921495" y="1745551"/>
                    </a:lnTo>
                    <a:lnTo>
                      <a:pt x="863600" y="1745551"/>
                    </a:lnTo>
                    <a:lnTo>
                      <a:pt x="840931" y="1745551"/>
                    </a:lnTo>
                    <a:cubicBezTo>
                      <a:pt x="764166" y="1745551"/>
                      <a:pt x="676433" y="1745551"/>
                      <a:pt x="576168" y="1745551"/>
                    </a:cubicBezTo>
                    <a:cubicBezTo>
                      <a:pt x="520305" y="1745551"/>
                      <a:pt x="450120" y="1705424"/>
                      <a:pt x="421473" y="1656697"/>
                    </a:cubicBezTo>
                    <a:cubicBezTo>
                      <a:pt x="421473" y="1656697"/>
                      <a:pt x="421473" y="1656697"/>
                      <a:pt x="20411" y="961629"/>
                    </a:cubicBezTo>
                    <a:cubicBezTo>
                      <a:pt x="6804" y="937267"/>
                      <a:pt x="0" y="905021"/>
                      <a:pt x="0" y="872775"/>
                    </a:cubicBezTo>
                    <a:cubicBezTo>
                      <a:pt x="0" y="840530"/>
                      <a:pt x="6804" y="808285"/>
                      <a:pt x="20411" y="783921"/>
                    </a:cubicBezTo>
                    <a:cubicBezTo>
                      <a:pt x="20411" y="783921"/>
                      <a:pt x="20411" y="783921"/>
                      <a:pt x="421473" y="88854"/>
                    </a:cubicBezTo>
                    <a:cubicBezTo>
                      <a:pt x="450120" y="40128"/>
                      <a:pt x="520305" y="0"/>
                      <a:pt x="5761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2590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5257193" y="2633694"/>
                <a:ext cx="1677614" cy="1493004"/>
              </a:xfrm>
              <a:custGeom>
                <a:avLst/>
                <a:gdLst>
                  <a:gd name="connsiteX0" fmla="*/ 576168 w 1961391"/>
                  <a:gd name="connsiteY0" fmla="*/ 0 h 1745551"/>
                  <a:gd name="connsiteX1" fmla="*/ 863600 w 1961391"/>
                  <a:gd name="connsiteY1" fmla="*/ 0 h 1745551"/>
                  <a:gd name="connsiteX2" fmla="*/ 1097791 w 1961391"/>
                  <a:gd name="connsiteY2" fmla="*/ 0 h 1745551"/>
                  <a:gd name="connsiteX3" fmla="*/ 1385223 w 1961391"/>
                  <a:gd name="connsiteY3" fmla="*/ 0 h 1745551"/>
                  <a:gd name="connsiteX4" fmla="*/ 1539918 w 1961391"/>
                  <a:gd name="connsiteY4" fmla="*/ 88854 h 1745551"/>
                  <a:gd name="connsiteX5" fmla="*/ 1940980 w 1961391"/>
                  <a:gd name="connsiteY5" fmla="*/ 783921 h 1745551"/>
                  <a:gd name="connsiteX6" fmla="*/ 1961391 w 1961391"/>
                  <a:gd name="connsiteY6" fmla="*/ 872775 h 1745551"/>
                  <a:gd name="connsiteX7" fmla="*/ 1940980 w 1961391"/>
                  <a:gd name="connsiteY7" fmla="*/ 961629 h 1745551"/>
                  <a:gd name="connsiteX8" fmla="*/ 1539918 w 1961391"/>
                  <a:gd name="connsiteY8" fmla="*/ 1656697 h 1745551"/>
                  <a:gd name="connsiteX9" fmla="*/ 1385223 w 1961391"/>
                  <a:gd name="connsiteY9" fmla="*/ 1745551 h 1745551"/>
                  <a:gd name="connsiteX10" fmla="*/ 1120460 w 1961391"/>
                  <a:gd name="connsiteY10" fmla="*/ 1745551 h 1745551"/>
                  <a:gd name="connsiteX11" fmla="*/ 1097791 w 1961391"/>
                  <a:gd name="connsiteY11" fmla="*/ 1745551 h 1745551"/>
                  <a:gd name="connsiteX12" fmla="*/ 1039896 w 1961391"/>
                  <a:gd name="connsiteY12" fmla="*/ 1745551 h 1745551"/>
                  <a:gd name="connsiteX13" fmla="*/ 1013340 w 1961391"/>
                  <a:gd name="connsiteY13" fmla="*/ 1745551 h 1745551"/>
                  <a:gd name="connsiteX14" fmla="*/ 948051 w 1961391"/>
                  <a:gd name="connsiteY14" fmla="*/ 1745551 h 1745551"/>
                  <a:gd name="connsiteX15" fmla="*/ 921495 w 1961391"/>
                  <a:gd name="connsiteY15" fmla="*/ 1745551 h 1745551"/>
                  <a:gd name="connsiteX16" fmla="*/ 863600 w 1961391"/>
                  <a:gd name="connsiteY16" fmla="*/ 1745551 h 1745551"/>
                  <a:gd name="connsiteX17" fmla="*/ 840931 w 1961391"/>
                  <a:gd name="connsiteY17" fmla="*/ 1745551 h 1745551"/>
                  <a:gd name="connsiteX18" fmla="*/ 576168 w 1961391"/>
                  <a:gd name="connsiteY18" fmla="*/ 1745551 h 1745551"/>
                  <a:gd name="connsiteX19" fmla="*/ 421473 w 1961391"/>
                  <a:gd name="connsiteY19" fmla="*/ 1656697 h 1745551"/>
                  <a:gd name="connsiteX20" fmla="*/ 20411 w 1961391"/>
                  <a:gd name="connsiteY20" fmla="*/ 961629 h 1745551"/>
                  <a:gd name="connsiteX21" fmla="*/ 0 w 1961391"/>
                  <a:gd name="connsiteY21" fmla="*/ 872775 h 1745551"/>
                  <a:gd name="connsiteX22" fmla="*/ 20411 w 1961391"/>
                  <a:gd name="connsiteY22" fmla="*/ 783921 h 1745551"/>
                  <a:gd name="connsiteX23" fmla="*/ 421473 w 1961391"/>
                  <a:gd name="connsiteY23" fmla="*/ 88854 h 1745551"/>
                  <a:gd name="connsiteX24" fmla="*/ 576168 w 1961391"/>
                  <a:gd name="connsiteY24" fmla="*/ 0 h 1745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61391" h="1745551">
                    <a:moveTo>
                      <a:pt x="576168" y="0"/>
                    </a:moveTo>
                    <a:lnTo>
                      <a:pt x="863600" y="0"/>
                    </a:lnTo>
                    <a:lnTo>
                      <a:pt x="1097791" y="0"/>
                    </a:lnTo>
                    <a:lnTo>
                      <a:pt x="1385223" y="0"/>
                    </a:lnTo>
                    <a:cubicBezTo>
                      <a:pt x="1441086" y="0"/>
                      <a:pt x="1511271" y="40128"/>
                      <a:pt x="1539918" y="88854"/>
                    </a:cubicBezTo>
                    <a:cubicBezTo>
                      <a:pt x="1940980" y="783921"/>
                      <a:pt x="1940980" y="783921"/>
                      <a:pt x="1940980" y="783921"/>
                    </a:cubicBezTo>
                    <a:cubicBezTo>
                      <a:pt x="1954587" y="808285"/>
                      <a:pt x="1961391" y="840530"/>
                      <a:pt x="1961391" y="872775"/>
                    </a:cubicBezTo>
                    <a:cubicBezTo>
                      <a:pt x="1961391" y="905021"/>
                      <a:pt x="1954587" y="937267"/>
                      <a:pt x="1940980" y="961629"/>
                    </a:cubicBezTo>
                    <a:cubicBezTo>
                      <a:pt x="1539918" y="1656697"/>
                      <a:pt x="1539918" y="1656697"/>
                      <a:pt x="1539918" y="1656697"/>
                    </a:cubicBezTo>
                    <a:cubicBezTo>
                      <a:pt x="1511271" y="1705424"/>
                      <a:pt x="1441086" y="1745551"/>
                      <a:pt x="1385223" y="1745551"/>
                    </a:cubicBezTo>
                    <a:cubicBezTo>
                      <a:pt x="1284958" y="1745551"/>
                      <a:pt x="1197225" y="1745551"/>
                      <a:pt x="1120460" y="1745551"/>
                    </a:cubicBezTo>
                    <a:lnTo>
                      <a:pt x="1097791" y="1745551"/>
                    </a:lnTo>
                    <a:lnTo>
                      <a:pt x="1039896" y="1745551"/>
                    </a:lnTo>
                    <a:lnTo>
                      <a:pt x="1013340" y="1745551"/>
                    </a:lnTo>
                    <a:lnTo>
                      <a:pt x="948051" y="1745551"/>
                    </a:lnTo>
                    <a:lnTo>
                      <a:pt x="921495" y="1745551"/>
                    </a:lnTo>
                    <a:lnTo>
                      <a:pt x="863600" y="1745551"/>
                    </a:lnTo>
                    <a:lnTo>
                      <a:pt x="840931" y="1745551"/>
                    </a:lnTo>
                    <a:cubicBezTo>
                      <a:pt x="764166" y="1745551"/>
                      <a:pt x="676433" y="1745551"/>
                      <a:pt x="576168" y="1745551"/>
                    </a:cubicBezTo>
                    <a:cubicBezTo>
                      <a:pt x="520305" y="1745551"/>
                      <a:pt x="450120" y="1705424"/>
                      <a:pt x="421473" y="1656697"/>
                    </a:cubicBezTo>
                    <a:cubicBezTo>
                      <a:pt x="421473" y="1656697"/>
                      <a:pt x="421473" y="1656697"/>
                      <a:pt x="20411" y="961629"/>
                    </a:cubicBezTo>
                    <a:cubicBezTo>
                      <a:pt x="6804" y="937267"/>
                      <a:pt x="0" y="905021"/>
                      <a:pt x="0" y="872775"/>
                    </a:cubicBezTo>
                    <a:cubicBezTo>
                      <a:pt x="0" y="840530"/>
                      <a:pt x="6804" y="808285"/>
                      <a:pt x="20411" y="783921"/>
                    </a:cubicBezTo>
                    <a:cubicBezTo>
                      <a:pt x="20411" y="783921"/>
                      <a:pt x="20411" y="783921"/>
                      <a:pt x="421473" y="88854"/>
                    </a:cubicBezTo>
                    <a:cubicBezTo>
                      <a:pt x="450120" y="40128"/>
                      <a:pt x="520305" y="0"/>
                      <a:pt x="576168" y="0"/>
                    </a:cubicBezTo>
                    <a:close/>
                  </a:path>
                </a:pathLst>
              </a:custGeom>
              <a:solidFill>
                <a:srgbClr val="213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2590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491220" y="3502820"/>
              <a:ext cx="12095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Part.05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860801" y="4789616"/>
            <a:ext cx="4470399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研究总结</a:t>
            </a:r>
            <a:endParaRPr lang="zh-CN" altLang="en-US" sz="40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pic>
        <p:nvPicPr>
          <p:cNvPr id="73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" y="121285"/>
            <a:ext cx="2265045" cy="5734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4" name="TextBox 6"/>
          <p:cNvSpPr txBox="1"/>
          <p:nvPr/>
        </p:nvSpPr>
        <p:spPr>
          <a:xfrm>
            <a:off x="225416" y="1023826"/>
            <a:ext cx="6488840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区块链的去中心化联邦学习系统</a:t>
            </a:r>
          </a:p>
        </p:txBody>
      </p:sp>
      <p:cxnSp>
        <p:nvCxnSpPr>
          <p:cNvPr id="93" name="直接连接符 92"/>
          <p:cNvCxnSpPr/>
          <p:nvPr/>
        </p:nvCxnSpPr>
        <p:spPr>
          <a:xfrm>
            <a:off x="425752" y="1528840"/>
            <a:ext cx="3087384" cy="0"/>
          </a:xfrm>
          <a:prstGeom prst="line">
            <a:avLst/>
          </a:prstGeom>
          <a:ln>
            <a:solidFill>
              <a:srgbClr val="252D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13055" y="1798955"/>
            <a:ext cx="5983605" cy="3404235"/>
          </a:xfrm>
          <a:prstGeom prst="rect">
            <a:avLst/>
          </a:prstGeom>
          <a:noFill/>
          <a:ln>
            <a:solidFill>
              <a:srgbClr val="213F99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43"/>
          <p:cNvSpPr/>
          <p:nvPr/>
        </p:nvSpPr>
        <p:spPr>
          <a:xfrm>
            <a:off x="1873885" y="5598795"/>
            <a:ext cx="8444230" cy="922020"/>
          </a:xfrm>
          <a:prstGeom prst="roundRect">
            <a:avLst>
              <a:gd name="adj" fmla="val 6817"/>
            </a:avLst>
          </a:prstGeom>
          <a:solidFill>
            <a:srgbClr val="D9D9D9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000" kern="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kern="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DAG</a:t>
            </a:r>
            <a:r>
              <a:rPr lang="zh-CN" altLang="en-US" sz="20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区块链的去中心化联邦学习</a:t>
            </a:r>
            <a:r>
              <a:rPr sz="2000" kern="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系统，实现了</a:t>
            </a:r>
            <a:r>
              <a:rPr lang="zh-CN" altLang="en-US" sz="20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训练模块</a:t>
            </a:r>
            <a:r>
              <a:rPr lang="zh-CN" altLang="en-US" sz="20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区块链模块</a:t>
            </a:r>
            <a:r>
              <a:rPr lang="zh-CN" altLang="en-US" sz="20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隐私保护模块</a:t>
            </a:r>
            <a:r>
              <a:rPr lang="zh-CN" altLang="en-US" sz="20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模型参数选择模块</a:t>
            </a:r>
            <a:r>
              <a:rPr lang="zh-CN" altLang="en-US" sz="20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sz="2000" kern="1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20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验证了所提出方法的有效性</a:t>
            </a:r>
            <a:endParaRPr sz="2000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形 30" descr="固定 纯色填充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885" y="5357495"/>
            <a:ext cx="384175" cy="3841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5BE28A7-2CB0-8866-6DC5-318C8DD9DD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" t="5783" r="3988" b="6743"/>
          <a:stretch/>
        </p:blipFill>
        <p:spPr bwMode="auto">
          <a:xfrm>
            <a:off x="425752" y="1876741"/>
            <a:ext cx="5853430" cy="32486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219978B-56F5-1F6A-3519-A8533735D3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777" y="1783647"/>
            <a:ext cx="4650630" cy="3365009"/>
          </a:xfrm>
          <a:prstGeom prst="rect">
            <a:avLst/>
          </a:prstGeom>
        </p:spPr>
      </p:pic>
      <p:cxnSp>
        <p:nvCxnSpPr>
          <p:cNvPr id="28" name="直接连接符 22">
            <a:extLst>
              <a:ext uri="{FF2B5EF4-FFF2-40B4-BE49-F238E27FC236}">
                <a16:creationId xmlns:a16="http://schemas.microsoft.com/office/drawing/2014/main" id="{9C0BD995-8811-C399-7D5B-8D732AC126CC}"/>
              </a:ext>
            </a:extLst>
          </p:cNvPr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97C8EA64-AAFC-D491-3FB7-BF112E887314}"/>
              </a:ext>
            </a:extLst>
          </p:cNvPr>
          <p:cNvSpPr/>
          <p:nvPr/>
        </p:nvSpPr>
        <p:spPr>
          <a:xfrm>
            <a:off x="10196643" y="9835"/>
            <a:ext cx="1666001" cy="792000"/>
          </a:xfrm>
          <a:prstGeom prst="rect">
            <a:avLst/>
          </a:prstGeom>
          <a:solidFill>
            <a:srgbClr val="213F99"/>
          </a:solidFill>
          <a:ln>
            <a:solidFill>
              <a:srgbClr val="252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400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34" name="直接连接符 24">
            <a:extLst>
              <a:ext uri="{FF2B5EF4-FFF2-40B4-BE49-F238E27FC236}">
                <a16:creationId xmlns:a16="http://schemas.microsoft.com/office/drawing/2014/main" id="{BC516573-CAA9-3E2C-5437-30CDDDE40264}"/>
              </a:ext>
            </a:extLst>
          </p:cNvPr>
          <p:cNvCxnSpPr/>
          <p:nvPr/>
        </p:nvCxnSpPr>
        <p:spPr>
          <a:xfrm>
            <a:off x="101195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>
            <a:extLst>
              <a:ext uri="{FF2B5EF4-FFF2-40B4-BE49-F238E27FC236}">
                <a16:creationId xmlns:a16="http://schemas.microsoft.com/office/drawing/2014/main" id="{3560023E-5B2F-1281-4586-61A24D17264B}"/>
              </a:ext>
            </a:extLst>
          </p:cNvPr>
          <p:cNvSpPr txBox="1"/>
          <p:nvPr/>
        </p:nvSpPr>
        <p:spPr>
          <a:xfrm>
            <a:off x="5089262" y="224420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8861BBAA-B524-B907-1637-50A9E29178AA}"/>
              </a:ext>
            </a:extLst>
          </p:cNvPr>
          <p:cNvSpPr txBox="1"/>
          <p:nvPr/>
        </p:nvSpPr>
        <p:spPr>
          <a:xfrm>
            <a:off x="6714256" y="234256"/>
            <a:ext cx="164322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研究内容与创新</a:t>
            </a:r>
          </a:p>
        </p:txBody>
      </p:sp>
      <p:sp>
        <p:nvSpPr>
          <p:cNvPr id="37" name="TextBox 11">
            <a:extLst>
              <a:ext uri="{FF2B5EF4-FFF2-40B4-BE49-F238E27FC236}">
                <a16:creationId xmlns:a16="http://schemas.microsoft.com/office/drawing/2014/main" id="{58FD0867-0F60-974F-E149-4C46A78ADF10}"/>
              </a:ext>
            </a:extLst>
          </p:cNvPr>
          <p:cNvSpPr txBox="1"/>
          <p:nvPr/>
        </p:nvSpPr>
        <p:spPr>
          <a:xfrm>
            <a:off x="10354605" y="236420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研究总结</a:t>
            </a:r>
          </a:p>
        </p:txBody>
      </p:sp>
      <p:cxnSp>
        <p:nvCxnSpPr>
          <p:cNvPr id="38" name="直接连接符 30">
            <a:extLst>
              <a:ext uri="{FF2B5EF4-FFF2-40B4-BE49-F238E27FC236}">
                <a16:creationId xmlns:a16="http://schemas.microsoft.com/office/drawing/2014/main" id="{77274B9A-CEFE-E4C3-1F2A-942988AD4E77}"/>
              </a:ext>
            </a:extLst>
          </p:cNvPr>
          <p:cNvCxnSpPr/>
          <p:nvPr/>
        </p:nvCxnSpPr>
        <p:spPr>
          <a:xfrm>
            <a:off x="6523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9">
            <a:extLst>
              <a:ext uri="{FF2B5EF4-FFF2-40B4-BE49-F238E27FC236}">
                <a16:creationId xmlns:a16="http://schemas.microsoft.com/office/drawing/2014/main" id="{670603B8-D8B7-B75E-3E72-60C27B1C2727}"/>
              </a:ext>
            </a:extLst>
          </p:cNvPr>
          <p:cNvSpPr txBox="1"/>
          <p:nvPr/>
        </p:nvSpPr>
        <p:spPr>
          <a:xfrm>
            <a:off x="8439056" y="234256"/>
            <a:ext cx="1666001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研究结果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425752" y="1528840"/>
            <a:ext cx="3087384" cy="0"/>
          </a:xfrm>
          <a:prstGeom prst="line">
            <a:avLst/>
          </a:prstGeom>
          <a:ln>
            <a:solidFill>
              <a:srgbClr val="252D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722947" y="2170878"/>
            <a:ext cx="10746105" cy="3575201"/>
            <a:chOff x="997828" y="3162920"/>
            <a:chExt cx="10272279" cy="2620341"/>
          </a:xfrm>
        </p:grpSpPr>
        <p:sp>
          <p:nvSpPr>
            <p:cNvPr id="68" name="学论网www.xuelun.me-矩形 1"/>
            <p:cNvSpPr/>
            <p:nvPr/>
          </p:nvSpPr>
          <p:spPr>
            <a:xfrm>
              <a:off x="997828" y="3162920"/>
              <a:ext cx="1498686" cy="1212380"/>
            </a:xfrm>
            <a:prstGeom prst="rect">
              <a:avLst/>
            </a:prstGeom>
            <a:solidFill>
              <a:srgbClr val="213F99"/>
            </a:solidFill>
            <a:ln w="19050">
              <a:solidFill>
                <a:srgbClr val="252D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2400" b="1" kern="0">
                  <a:gradFill>
                    <a:gsLst>
                      <a:gs pos="100000">
                        <a:schemeClr val="bg1"/>
                      </a:gs>
                      <a:gs pos="0">
                        <a:schemeClr val="bg1">
                          <a:lumMod val="95000"/>
                        </a:schemeClr>
                      </a:gs>
                    </a:gsLst>
                    <a:path path="circle">
                      <a:fillToRect l="100000" b="100000"/>
                    </a:path>
                  </a:gradFill>
                  <a:ea typeface="微软雅黑" panose="020B0503020204020204" pitchFamily="34" charset="-122"/>
                </a:rPr>
                <a:t>总结</a:t>
              </a:r>
              <a:endParaRPr lang="en-US" altLang="zh-CN" sz="24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997828" y="4559243"/>
              <a:ext cx="10272279" cy="1224018"/>
              <a:chOff x="997828" y="4559243"/>
              <a:chExt cx="10272279" cy="1224018"/>
            </a:xfrm>
          </p:grpSpPr>
          <p:sp>
            <p:nvSpPr>
              <p:cNvPr id="70" name="学论网www.xuelun.me-矩形 1"/>
              <p:cNvSpPr/>
              <p:nvPr/>
            </p:nvSpPr>
            <p:spPr>
              <a:xfrm>
                <a:off x="997828" y="4559243"/>
                <a:ext cx="1498942" cy="1224015"/>
              </a:xfrm>
              <a:prstGeom prst="rect">
                <a:avLst/>
              </a:prstGeom>
              <a:solidFill>
                <a:srgbClr val="213F99"/>
              </a:solidFill>
              <a:ln w="19050">
                <a:solidFill>
                  <a:srgbClr val="252D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zh-CN" altLang="en-US" sz="2400" b="1" kern="0">
                    <a:gradFill>
                      <a:gsLst>
                        <a:gs pos="100000">
                          <a:schemeClr val="bg1"/>
                        </a:gs>
                        <a:gs pos="0">
                          <a:schemeClr val="bg1">
                            <a:lumMod val="95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  <a:ea typeface="微软雅黑" panose="020B0503020204020204" pitchFamily="34" charset="-122"/>
                  </a:rPr>
                  <a:t>局限性</a:t>
                </a:r>
                <a:endParaRPr lang="en-US" altLang="zh-CN" sz="2400" b="1" kern="0" dirty="0">
                  <a:gradFill>
                    <a:gsLst>
                      <a:gs pos="100000">
                        <a:schemeClr val="bg1"/>
                      </a:gs>
                      <a:gs pos="0">
                        <a:schemeClr val="bg1">
                          <a:lumMod val="95000"/>
                        </a:schemeClr>
                      </a:gs>
                    </a:gsLst>
                    <a:path path="circle">
                      <a:fillToRect l="100000" b="100000"/>
                    </a:path>
                  </a:gra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学论网www.xuelun.me-矩形 4"/>
              <p:cNvSpPr/>
              <p:nvPr/>
            </p:nvSpPr>
            <p:spPr>
              <a:xfrm>
                <a:off x="2623022" y="4559246"/>
                <a:ext cx="8647085" cy="12240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rtlCol="0" anchor="ctr"/>
              <a:lstStyle/>
              <a:p>
                <a:pPr marL="342900" indent="-34290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kern="1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缺乏对</a:t>
                </a:r>
                <a:r>
                  <a:rPr lang="en" altLang="zh-CN" sz="2000" kern="10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DAG</a:t>
                </a:r>
                <a:r>
                  <a:rPr lang="zh-CN" altLang="en-US" sz="2000" kern="10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区块链的具体</a:t>
                </a:r>
                <a:r>
                  <a:rPr lang="zh-CN" altLang="en-US" sz="2000" b="1" kern="1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安全性分析</a:t>
                </a:r>
                <a:r>
                  <a:rPr lang="zh-CN" altLang="en-US" sz="2000" kern="10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，在不大幅度损失系统性能的情况下探索针对</a:t>
                </a:r>
                <a:r>
                  <a:rPr lang="en" altLang="zh-CN" sz="2000" kern="10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DAG</a:t>
                </a:r>
                <a:r>
                  <a:rPr lang="zh-CN" altLang="en-US" sz="2000" kern="10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区块链的</a:t>
                </a:r>
                <a:r>
                  <a:rPr lang="zh-CN" altLang="en-US" sz="2000" b="1" kern="1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安全防护措施</a:t>
                </a:r>
              </a:p>
              <a:p>
                <a:pPr marL="342900" indent="-342900" algn="just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kern="10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针对去中心化联邦学习系统，设计相应的</a:t>
                </a:r>
                <a:r>
                  <a:rPr lang="zh-CN" altLang="en-US" sz="2000" b="1" kern="1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激励机制</a:t>
                </a:r>
                <a:r>
                  <a:rPr lang="zh-CN" altLang="en-US" sz="2000" kern="100" dirty="0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，奖励用户的可靠贡献，提高用户参与度。</a:t>
                </a:r>
              </a:p>
            </p:txBody>
          </p:sp>
        </p:grpSp>
      </p:grpSp>
      <p:sp>
        <p:nvSpPr>
          <p:cNvPr id="28" name="TextBox 6"/>
          <p:cNvSpPr txBox="1"/>
          <p:nvPr/>
        </p:nvSpPr>
        <p:spPr>
          <a:xfrm>
            <a:off x="210727" y="1111921"/>
            <a:ext cx="3465138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研究总结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pic>
        <p:nvPicPr>
          <p:cNvPr id="73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" y="121285"/>
            <a:ext cx="2265045" cy="5734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学论网www.xuelun.me-矩形 4"/>
          <p:cNvSpPr/>
          <p:nvPr/>
        </p:nvSpPr>
        <p:spPr>
          <a:xfrm>
            <a:off x="2423106" y="2170878"/>
            <a:ext cx="9045946" cy="167005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rtlCol="0" anchor="ctr"/>
          <a:lstStyle/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提出了一种面向去中心化联邦学习的</a:t>
            </a:r>
            <a:r>
              <a:rPr lang="en-US" altLang="zh-CN" sz="20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DAG</a:t>
            </a:r>
            <a:r>
              <a:rPr lang="zh-CN" altLang="en-US" sz="20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区块链设计</a:t>
            </a:r>
            <a:endParaRPr lang="en-US" altLang="zh-CN" sz="2000" b="1" kern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提出了一种</a:t>
            </a:r>
            <a:r>
              <a:rPr lang="zh-CN" altLang="en-US" sz="20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DAG</a:t>
            </a:r>
            <a:r>
              <a:rPr lang="zh-CN" altLang="en-US" sz="20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区块链的去中心化联邦学习方法</a:t>
            </a:r>
            <a:endParaRPr lang="zh-CN" altLang="en-US" sz="2000" b="1" kern="100"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2">
            <a:extLst>
              <a:ext uri="{FF2B5EF4-FFF2-40B4-BE49-F238E27FC236}">
                <a16:creationId xmlns:a16="http://schemas.microsoft.com/office/drawing/2014/main" id="{BAA8F61A-B5ED-992B-1E68-61F6F260334C}"/>
              </a:ext>
            </a:extLst>
          </p:cNvPr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31B4F64-C95B-3165-A45D-AAC4D94D58CF}"/>
              </a:ext>
            </a:extLst>
          </p:cNvPr>
          <p:cNvSpPr/>
          <p:nvPr/>
        </p:nvSpPr>
        <p:spPr>
          <a:xfrm>
            <a:off x="10196643" y="9835"/>
            <a:ext cx="1666001" cy="792000"/>
          </a:xfrm>
          <a:prstGeom prst="rect">
            <a:avLst/>
          </a:prstGeom>
          <a:solidFill>
            <a:srgbClr val="213F99"/>
          </a:solidFill>
          <a:ln>
            <a:solidFill>
              <a:srgbClr val="252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400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3" name="直接连接符 24">
            <a:extLst>
              <a:ext uri="{FF2B5EF4-FFF2-40B4-BE49-F238E27FC236}">
                <a16:creationId xmlns:a16="http://schemas.microsoft.com/office/drawing/2014/main" id="{E7977F8F-E33E-1C37-0382-80E8157A2A77}"/>
              </a:ext>
            </a:extLst>
          </p:cNvPr>
          <p:cNvCxnSpPr/>
          <p:nvPr/>
        </p:nvCxnSpPr>
        <p:spPr>
          <a:xfrm>
            <a:off x="101195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6">
            <a:extLst>
              <a:ext uri="{FF2B5EF4-FFF2-40B4-BE49-F238E27FC236}">
                <a16:creationId xmlns:a16="http://schemas.microsoft.com/office/drawing/2014/main" id="{C63A4117-75FE-82BE-8FF9-BDDBB441DE97}"/>
              </a:ext>
            </a:extLst>
          </p:cNvPr>
          <p:cNvSpPr txBox="1"/>
          <p:nvPr/>
        </p:nvSpPr>
        <p:spPr>
          <a:xfrm>
            <a:off x="5089262" y="224420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6EDB3687-4AA3-25D8-D8F2-E187FA86DC5D}"/>
              </a:ext>
            </a:extLst>
          </p:cNvPr>
          <p:cNvSpPr txBox="1"/>
          <p:nvPr/>
        </p:nvSpPr>
        <p:spPr>
          <a:xfrm>
            <a:off x="6714256" y="234256"/>
            <a:ext cx="164322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研究内容与创新</a:t>
            </a:r>
          </a:p>
        </p:txBody>
      </p:sp>
      <p:sp>
        <p:nvSpPr>
          <p:cNvPr id="27" name="TextBox 11">
            <a:extLst>
              <a:ext uri="{FF2B5EF4-FFF2-40B4-BE49-F238E27FC236}">
                <a16:creationId xmlns:a16="http://schemas.microsoft.com/office/drawing/2014/main" id="{CCD7779A-1BA6-533F-0435-C11D72A472C8}"/>
              </a:ext>
            </a:extLst>
          </p:cNvPr>
          <p:cNvSpPr txBox="1"/>
          <p:nvPr/>
        </p:nvSpPr>
        <p:spPr>
          <a:xfrm>
            <a:off x="10354605" y="236420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研究总结</a:t>
            </a:r>
          </a:p>
        </p:txBody>
      </p:sp>
      <p:cxnSp>
        <p:nvCxnSpPr>
          <p:cNvPr id="29" name="直接连接符 30">
            <a:extLst>
              <a:ext uri="{FF2B5EF4-FFF2-40B4-BE49-F238E27FC236}">
                <a16:creationId xmlns:a16="http://schemas.microsoft.com/office/drawing/2014/main" id="{B8433AA9-C8D3-D47A-A347-A9E5644FEE3C}"/>
              </a:ext>
            </a:extLst>
          </p:cNvPr>
          <p:cNvCxnSpPr/>
          <p:nvPr/>
        </p:nvCxnSpPr>
        <p:spPr>
          <a:xfrm>
            <a:off x="6523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9">
            <a:extLst>
              <a:ext uri="{FF2B5EF4-FFF2-40B4-BE49-F238E27FC236}">
                <a16:creationId xmlns:a16="http://schemas.microsoft.com/office/drawing/2014/main" id="{13E5088A-F3D6-58EA-0C73-3A8B2F593EE3}"/>
              </a:ext>
            </a:extLst>
          </p:cNvPr>
          <p:cNvSpPr txBox="1"/>
          <p:nvPr/>
        </p:nvSpPr>
        <p:spPr>
          <a:xfrm>
            <a:off x="8439056" y="234256"/>
            <a:ext cx="1666001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研究结果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-1791046" y="1892300"/>
            <a:ext cx="5651845" cy="3073400"/>
          </a:xfrm>
          <a:prstGeom prst="roundRect">
            <a:avLst>
              <a:gd name="adj" fmla="val 50000"/>
            </a:avLst>
          </a:prstGeom>
          <a:solidFill>
            <a:srgbClr val="213F99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-1556426" y="1998319"/>
            <a:ext cx="5261917" cy="2861362"/>
          </a:xfrm>
          <a:prstGeom prst="roundRect">
            <a:avLst>
              <a:gd name="adj" fmla="val 50000"/>
            </a:avLst>
          </a:prstGeom>
          <a:solidFill>
            <a:srgbClr val="213F99"/>
          </a:solidFill>
          <a:ln w="28575" cmpd="sng">
            <a:solidFill>
              <a:srgbClr val="213F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867275" y="1283970"/>
            <a:ext cx="1163320" cy="607060"/>
          </a:xfrm>
          <a:prstGeom prst="roundRect">
            <a:avLst>
              <a:gd name="adj" fmla="val 50000"/>
            </a:avLst>
          </a:prstGeom>
          <a:solidFill>
            <a:srgbClr val="213F99"/>
          </a:solidFill>
          <a:ln>
            <a:solidFill>
              <a:srgbClr val="252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67275" y="2530071"/>
            <a:ext cx="1163320" cy="607060"/>
          </a:xfrm>
          <a:prstGeom prst="roundRect">
            <a:avLst>
              <a:gd name="adj" fmla="val 50000"/>
            </a:avLst>
          </a:prstGeom>
          <a:solidFill>
            <a:srgbClr val="213F99"/>
          </a:solidFill>
          <a:ln>
            <a:solidFill>
              <a:srgbClr val="252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867275" y="3733289"/>
            <a:ext cx="1163320" cy="607060"/>
          </a:xfrm>
          <a:prstGeom prst="roundRect">
            <a:avLst>
              <a:gd name="adj" fmla="val 50000"/>
            </a:avLst>
          </a:prstGeom>
          <a:solidFill>
            <a:srgbClr val="213F99"/>
          </a:solidFill>
          <a:ln>
            <a:solidFill>
              <a:srgbClr val="252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867275" y="4994910"/>
            <a:ext cx="1163320" cy="577850"/>
          </a:xfrm>
          <a:prstGeom prst="roundRect">
            <a:avLst>
              <a:gd name="adj" fmla="val 50000"/>
            </a:avLst>
          </a:prstGeom>
          <a:solidFill>
            <a:srgbClr val="213F99"/>
          </a:solidFill>
          <a:ln>
            <a:solidFill>
              <a:srgbClr val="252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6228080" y="1285240"/>
            <a:ext cx="5036266" cy="607060"/>
          </a:xfrm>
          <a:prstGeom prst="roundRect">
            <a:avLst>
              <a:gd name="adj" fmla="val 50000"/>
            </a:avLst>
          </a:prstGeom>
          <a:solidFill>
            <a:srgbClr val="213F99"/>
          </a:solidFill>
          <a:ln>
            <a:solidFill>
              <a:srgbClr val="252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228080" y="2530071"/>
            <a:ext cx="5036266" cy="607060"/>
          </a:xfrm>
          <a:prstGeom prst="roundRect">
            <a:avLst>
              <a:gd name="adj" fmla="val 50000"/>
            </a:avLst>
          </a:prstGeom>
          <a:solidFill>
            <a:srgbClr val="213F99"/>
          </a:solidFill>
          <a:ln>
            <a:solidFill>
              <a:srgbClr val="252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研究内容与创新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6228080" y="3733289"/>
            <a:ext cx="5036268" cy="607060"/>
          </a:xfrm>
          <a:prstGeom prst="roundRect">
            <a:avLst>
              <a:gd name="adj" fmla="val 50000"/>
            </a:avLst>
          </a:prstGeom>
          <a:solidFill>
            <a:srgbClr val="213F99"/>
          </a:solidFill>
          <a:ln>
            <a:solidFill>
              <a:srgbClr val="252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6228080" y="4993640"/>
            <a:ext cx="5036266" cy="577850"/>
          </a:xfrm>
          <a:prstGeom prst="roundRect">
            <a:avLst>
              <a:gd name="adj" fmla="val 50000"/>
            </a:avLst>
          </a:prstGeom>
          <a:solidFill>
            <a:srgbClr val="213F99"/>
          </a:solidFill>
          <a:ln>
            <a:solidFill>
              <a:srgbClr val="252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研究总结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78"/>
          <p:cNvSpPr txBox="1"/>
          <p:nvPr/>
        </p:nvSpPr>
        <p:spPr>
          <a:xfrm>
            <a:off x="565975" y="3733289"/>
            <a:ext cx="20633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5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2665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TextBox 79"/>
          <p:cNvSpPr txBox="1"/>
          <p:nvPr/>
        </p:nvSpPr>
        <p:spPr>
          <a:xfrm>
            <a:off x="641317" y="2677173"/>
            <a:ext cx="1912703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pic>
        <p:nvPicPr>
          <p:cNvPr id="3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" y="121285"/>
            <a:ext cx="2265045" cy="5734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4227754" y="-1106246"/>
            <a:ext cx="3736490" cy="12192002"/>
          </a:xfrm>
          <a:prstGeom prst="rect">
            <a:avLst/>
          </a:prstGeom>
          <a:solidFill>
            <a:srgbClr val="213F99"/>
          </a:solidFill>
          <a:ln>
            <a:solidFill>
              <a:srgbClr val="8D1F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321300" y="2739550"/>
            <a:ext cx="1549400" cy="1378900"/>
            <a:chOff x="5321300" y="3044202"/>
            <a:chExt cx="1549400" cy="1378900"/>
          </a:xfrm>
        </p:grpSpPr>
        <p:grpSp>
          <p:nvGrpSpPr>
            <p:cNvPr id="5" name="组合 4"/>
            <p:cNvGrpSpPr/>
            <p:nvPr/>
          </p:nvGrpSpPr>
          <p:grpSpPr>
            <a:xfrm>
              <a:off x="5321300" y="3044202"/>
              <a:ext cx="1549400" cy="1378900"/>
              <a:chOff x="5127859" y="2518592"/>
              <a:chExt cx="1936282" cy="1723208"/>
            </a:xfrm>
          </p:grpSpPr>
          <p:sp>
            <p:nvSpPr>
              <p:cNvPr id="6" name="任意多边形 5"/>
              <p:cNvSpPr/>
              <p:nvPr/>
            </p:nvSpPr>
            <p:spPr>
              <a:xfrm>
                <a:off x="5127859" y="2518592"/>
                <a:ext cx="1936282" cy="1723208"/>
              </a:xfrm>
              <a:custGeom>
                <a:avLst/>
                <a:gdLst>
                  <a:gd name="connsiteX0" fmla="*/ 576168 w 1961391"/>
                  <a:gd name="connsiteY0" fmla="*/ 0 h 1745551"/>
                  <a:gd name="connsiteX1" fmla="*/ 863600 w 1961391"/>
                  <a:gd name="connsiteY1" fmla="*/ 0 h 1745551"/>
                  <a:gd name="connsiteX2" fmla="*/ 1097791 w 1961391"/>
                  <a:gd name="connsiteY2" fmla="*/ 0 h 1745551"/>
                  <a:gd name="connsiteX3" fmla="*/ 1385223 w 1961391"/>
                  <a:gd name="connsiteY3" fmla="*/ 0 h 1745551"/>
                  <a:gd name="connsiteX4" fmla="*/ 1539918 w 1961391"/>
                  <a:gd name="connsiteY4" fmla="*/ 88854 h 1745551"/>
                  <a:gd name="connsiteX5" fmla="*/ 1940980 w 1961391"/>
                  <a:gd name="connsiteY5" fmla="*/ 783921 h 1745551"/>
                  <a:gd name="connsiteX6" fmla="*/ 1961391 w 1961391"/>
                  <a:gd name="connsiteY6" fmla="*/ 872775 h 1745551"/>
                  <a:gd name="connsiteX7" fmla="*/ 1940980 w 1961391"/>
                  <a:gd name="connsiteY7" fmla="*/ 961629 h 1745551"/>
                  <a:gd name="connsiteX8" fmla="*/ 1539918 w 1961391"/>
                  <a:gd name="connsiteY8" fmla="*/ 1656697 h 1745551"/>
                  <a:gd name="connsiteX9" fmla="*/ 1385223 w 1961391"/>
                  <a:gd name="connsiteY9" fmla="*/ 1745551 h 1745551"/>
                  <a:gd name="connsiteX10" fmla="*/ 1120460 w 1961391"/>
                  <a:gd name="connsiteY10" fmla="*/ 1745551 h 1745551"/>
                  <a:gd name="connsiteX11" fmla="*/ 1097791 w 1961391"/>
                  <a:gd name="connsiteY11" fmla="*/ 1745551 h 1745551"/>
                  <a:gd name="connsiteX12" fmla="*/ 1039896 w 1961391"/>
                  <a:gd name="connsiteY12" fmla="*/ 1745551 h 1745551"/>
                  <a:gd name="connsiteX13" fmla="*/ 1013340 w 1961391"/>
                  <a:gd name="connsiteY13" fmla="*/ 1745551 h 1745551"/>
                  <a:gd name="connsiteX14" fmla="*/ 948051 w 1961391"/>
                  <a:gd name="connsiteY14" fmla="*/ 1745551 h 1745551"/>
                  <a:gd name="connsiteX15" fmla="*/ 921495 w 1961391"/>
                  <a:gd name="connsiteY15" fmla="*/ 1745551 h 1745551"/>
                  <a:gd name="connsiteX16" fmla="*/ 863600 w 1961391"/>
                  <a:gd name="connsiteY16" fmla="*/ 1745551 h 1745551"/>
                  <a:gd name="connsiteX17" fmla="*/ 840931 w 1961391"/>
                  <a:gd name="connsiteY17" fmla="*/ 1745551 h 1745551"/>
                  <a:gd name="connsiteX18" fmla="*/ 576168 w 1961391"/>
                  <a:gd name="connsiteY18" fmla="*/ 1745551 h 1745551"/>
                  <a:gd name="connsiteX19" fmla="*/ 421473 w 1961391"/>
                  <a:gd name="connsiteY19" fmla="*/ 1656697 h 1745551"/>
                  <a:gd name="connsiteX20" fmla="*/ 20411 w 1961391"/>
                  <a:gd name="connsiteY20" fmla="*/ 961629 h 1745551"/>
                  <a:gd name="connsiteX21" fmla="*/ 0 w 1961391"/>
                  <a:gd name="connsiteY21" fmla="*/ 872775 h 1745551"/>
                  <a:gd name="connsiteX22" fmla="*/ 20411 w 1961391"/>
                  <a:gd name="connsiteY22" fmla="*/ 783921 h 1745551"/>
                  <a:gd name="connsiteX23" fmla="*/ 421473 w 1961391"/>
                  <a:gd name="connsiteY23" fmla="*/ 88854 h 1745551"/>
                  <a:gd name="connsiteX24" fmla="*/ 576168 w 1961391"/>
                  <a:gd name="connsiteY24" fmla="*/ 0 h 1745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61391" h="1745551">
                    <a:moveTo>
                      <a:pt x="576168" y="0"/>
                    </a:moveTo>
                    <a:lnTo>
                      <a:pt x="863600" y="0"/>
                    </a:lnTo>
                    <a:lnTo>
                      <a:pt x="1097791" y="0"/>
                    </a:lnTo>
                    <a:lnTo>
                      <a:pt x="1385223" y="0"/>
                    </a:lnTo>
                    <a:cubicBezTo>
                      <a:pt x="1441086" y="0"/>
                      <a:pt x="1511271" y="40128"/>
                      <a:pt x="1539918" y="88854"/>
                    </a:cubicBezTo>
                    <a:cubicBezTo>
                      <a:pt x="1940980" y="783921"/>
                      <a:pt x="1940980" y="783921"/>
                      <a:pt x="1940980" y="783921"/>
                    </a:cubicBezTo>
                    <a:cubicBezTo>
                      <a:pt x="1954587" y="808285"/>
                      <a:pt x="1961391" y="840530"/>
                      <a:pt x="1961391" y="872775"/>
                    </a:cubicBezTo>
                    <a:cubicBezTo>
                      <a:pt x="1961391" y="905021"/>
                      <a:pt x="1954587" y="937267"/>
                      <a:pt x="1940980" y="961629"/>
                    </a:cubicBezTo>
                    <a:cubicBezTo>
                      <a:pt x="1539918" y="1656697"/>
                      <a:pt x="1539918" y="1656697"/>
                      <a:pt x="1539918" y="1656697"/>
                    </a:cubicBezTo>
                    <a:cubicBezTo>
                      <a:pt x="1511271" y="1705424"/>
                      <a:pt x="1441086" y="1745551"/>
                      <a:pt x="1385223" y="1745551"/>
                    </a:cubicBezTo>
                    <a:cubicBezTo>
                      <a:pt x="1284958" y="1745551"/>
                      <a:pt x="1197225" y="1745551"/>
                      <a:pt x="1120460" y="1745551"/>
                    </a:cubicBezTo>
                    <a:lnTo>
                      <a:pt x="1097791" y="1745551"/>
                    </a:lnTo>
                    <a:lnTo>
                      <a:pt x="1039896" y="1745551"/>
                    </a:lnTo>
                    <a:lnTo>
                      <a:pt x="1013340" y="1745551"/>
                    </a:lnTo>
                    <a:lnTo>
                      <a:pt x="948051" y="1745551"/>
                    </a:lnTo>
                    <a:lnTo>
                      <a:pt x="921495" y="1745551"/>
                    </a:lnTo>
                    <a:lnTo>
                      <a:pt x="863600" y="1745551"/>
                    </a:lnTo>
                    <a:lnTo>
                      <a:pt x="840931" y="1745551"/>
                    </a:lnTo>
                    <a:cubicBezTo>
                      <a:pt x="764166" y="1745551"/>
                      <a:pt x="676433" y="1745551"/>
                      <a:pt x="576168" y="1745551"/>
                    </a:cubicBezTo>
                    <a:cubicBezTo>
                      <a:pt x="520305" y="1745551"/>
                      <a:pt x="450120" y="1705424"/>
                      <a:pt x="421473" y="1656697"/>
                    </a:cubicBezTo>
                    <a:cubicBezTo>
                      <a:pt x="421473" y="1656697"/>
                      <a:pt x="421473" y="1656697"/>
                      <a:pt x="20411" y="961629"/>
                    </a:cubicBezTo>
                    <a:cubicBezTo>
                      <a:pt x="6804" y="937267"/>
                      <a:pt x="0" y="905021"/>
                      <a:pt x="0" y="872775"/>
                    </a:cubicBezTo>
                    <a:cubicBezTo>
                      <a:pt x="0" y="840530"/>
                      <a:pt x="6804" y="808285"/>
                      <a:pt x="20411" y="783921"/>
                    </a:cubicBezTo>
                    <a:cubicBezTo>
                      <a:pt x="20411" y="783921"/>
                      <a:pt x="20411" y="783921"/>
                      <a:pt x="421473" y="88854"/>
                    </a:cubicBezTo>
                    <a:cubicBezTo>
                      <a:pt x="450120" y="40128"/>
                      <a:pt x="520305" y="0"/>
                      <a:pt x="5761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2590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5257193" y="2633694"/>
                <a:ext cx="1677614" cy="1493004"/>
              </a:xfrm>
              <a:custGeom>
                <a:avLst/>
                <a:gdLst>
                  <a:gd name="connsiteX0" fmla="*/ 576168 w 1961391"/>
                  <a:gd name="connsiteY0" fmla="*/ 0 h 1745551"/>
                  <a:gd name="connsiteX1" fmla="*/ 863600 w 1961391"/>
                  <a:gd name="connsiteY1" fmla="*/ 0 h 1745551"/>
                  <a:gd name="connsiteX2" fmla="*/ 1097791 w 1961391"/>
                  <a:gd name="connsiteY2" fmla="*/ 0 h 1745551"/>
                  <a:gd name="connsiteX3" fmla="*/ 1385223 w 1961391"/>
                  <a:gd name="connsiteY3" fmla="*/ 0 h 1745551"/>
                  <a:gd name="connsiteX4" fmla="*/ 1539918 w 1961391"/>
                  <a:gd name="connsiteY4" fmla="*/ 88854 h 1745551"/>
                  <a:gd name="connsiteX5" fmla="*/ 1940980 w 1961391"/>
                  <a:gd name="connsiteY5" fmla="*/ 783921 h 1745551"/>
                  <a:gd name="connsiteX6" fmla="*/ 1961391 w 1961391"/>
                  <a:gd name="connsiteY6" fmla="*/ 872775 h 1745551"/>
                  <a:gd name="connsiteX7" fmla="*/ 1940980 w 1961391"/>
                  <a:gd name="connsiteY7" fmla="*/ 961629 h 1745551"/>
                  <a:gd name="connsiteX8" fmla="*/ 1539918 w 1961391"/>
                  <a:gd name="connsiteY8" fmla="*/ 1656697 h 1745551"/>
                  <a:gd name="connsiteX9" fmla="*/ 1385223 w 1961391"/>
                  <a:gd name="connsiteY9" fmla="*/ 1745551 h 1745551"/>
                  <a:gd name="connsiteX10" fmla="*/ 1120460 w 1961391"/>
                  <a:gd name="connsiteY10" fmla="*/ 1745551 h 1745551"/>
                  <a:gd name="connsiteX11" fmla="*/ 1097791 w 1961391"/>
                  <a:gd name="connsiteY11" fmla="*/ 1745551 h 1745551"/>
                  <a:gd name="connsiteX12" fmla="*/ 1039896 w 1961391"/>
                  <a:gd name="connsiteY12" fmla="*/ 1745551 h 1745551"/>
                  <a:gd name="connsiteX13" fmla="*/ 1013340 w 1961391"/>
                  <a:gd name="connsiteY13" fmla="*/ 1745551 h 1745551"/>
                  <a:gd name="connsiteX14" fmla="*/ 948051 w 1961391"/>
                  <a:gd name="connsiteY14" fmla="*/ 1745551 h 1745551"/>
                  <a:gd name="connsiteX15" fmla="*/ 921495 w 1961391"/>
                  <a:gd name="connsiteY15" fmla="*/ 1745551 h 1745551"/>
                  <a:gd name="connsiteX16" fmla="*/ 863600 w 1961391"/>
                  <a:gd name="connsiteY16" fmla="*/ 1745551 h 1745551"/>
                  <a:gd name="connsiteX17" fmla="*/ 840931 w 1961391"/>
                  <a:gd name="connsiteY17" fmla="*/ 1745551 h 1745551"/>
                  <a:gd name="connsiteX18" fmla="*/ 576168 w 1961391"/>
                  <a:gd name="connsiteY18" fmla="*/ 1745551 h 1745551"/>
                  <a:gd name="connsiteX19" fmla="*/ 421473 w 1961391"/>
                  <a:gd name="connsiteY19" fmla="*/ 1656697 h 1745551"/>
                  <a:gd name="connsiteX20" fmla="*/ 20411 w 1961391"/>
                  <a:gd name="connsiteY20" fmla="*/ 961629 h 1745551"/>
                  <a:gd name="connsiteX21" fmla="*/ 0 w 1961391"/>
                  <a:gd name="connsiteY21" fmla="*/ 872775 h 1745551"/>
                  <a:gd name="connsiteX22" fmla="*/ 20411 w 1961391"/>
                  <a:gd name="connsiteY22" fmla="*/ 783921 h 1745551"/>
                  <a:gd name="connsiteX23" fmla="*/ 421473 w 1961391"/>
                  <a:gd name="connsiteY23" fmla="*/ 88854 h 1745551"/>
                  <a:gd name="connsiteX24" fmla="*/ 576168 w 1961391"/>
                  <a:gd name="connsiteY24" fmla="*/ 0 h 1745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61391" h="1745551">
                    <a:moveTo>
                      <a:pt x="576168" y="0"/>
                    </a:moveTo>
                    <a:lnTo>
                      <a:pt x="863600" y="0"/>
                    </a:lnTo>
                    <a:lnTo>
                      <a:pt x="1097791" y="0"/>
                    </a:lnTo>
                    <a:lnTo>
                      <a:pt x="1385223" y="0"/>
                    </a:lnTo>
                    <a:cubicBezTo>
                      <a:pt x="1441086" y="0"/>
                      <a:pt x="1511271" y="40128"/>
                      <a:pt x="1539918" y="88854"/>
                    </a:cubicBezTo>
                    <a:cubicBezTo>
                      <a:pt x="1940980" y="783921"/>
                      <a:pt x="1940980" y="783921"/>
                      <a:pt x="1940980" y="783921"/>
                    </a:cubicBezTo>
                    <a:cubicBezTo>
                      <a:pt x="1954587" y="808285"/>
                      <a:pt x="1961391" y="840530"/>
                      <a:pt x="1961391" y="872775"/>
                    </a:cubicBezTo>
                    <a:cubicBezTo>
                      <a:pt x="1961391" y="905021"/>
                      <a:pt x="1954587" y="937267"/>
                      <a:pt x="1940980" y="961629"/>
                    </a:cubicBezTo>
                    <a:cubicBezTo>
                      <a:pt x="1539918" y="1656697"/>
                      <a:pt x="1539918" y="1656697"/>
                      <a:pt x="1539918" y="1656697"/>
                    </a:cubicBezTo>
                    <a:cubicBezTo>
                      <a:pt x="1511271" y="1705424"/>
                      <a:pt x="1441086" y="1745551"/>
                      <a:pt x="1385223" y="1745551"/>
                    </a:cubicBezTo>
                    <a:cubicBezTo>
                      <a:pt x="1284958" y="1745551"/>
                      <a:pt x="1197225" y="1745551"/>
                      <a:pt x="1120460" y="1745551"/>
                    </a:cubicBezTo>
                    <a:lnTo>
                      <a:pt x="1097791" y="1745551"/>
                    </a:lnTo>
                    <a:lnTo>
                      <a:pt x="1039896" y="1745551"/>
                    </a:lnTo>
                    <a:lnTo>
                      <a:pt x="1013340" y="1745551"/>
                    </a:lnTo>
                    <a:lnTo>
                      <a:pt x="948051" y="1745551"/>
                    </a:lnTo>
                    <a:lnTo>
                      <a:pt x="921495" y="1745551"/>
                    </a:lnTo>
                    <a:lnTo>
                      <a:pt x="863600" y="1745551"/>
                    </a:lnTo>
                    <a:lnTo>
                      <a:pt x="840931" y="1745551"/>
                    </a:lnTo>
                    <a:cubicBezTo>
                      <a:pt x="764166" y="1745551"/>
                      <a:pt x="676433" y="1745551"/>
                      <a:pt x="576168" y="1745551"/>
                    </a:cubicBezTo>
                    <a:cubicBezTo>
                      <a:pt x="520305" y="1745551"/>
                      <a:pt x="450120" y="1705424"/>
                      <a:pt x="421473" y="1656697"/>
                    </a:cubicBezTo>
                    <a:cubicBezTo>
                      <a:pt x="421473" y="1656697"/>
                      <a:pt x="421473" y="1656697"/>
                      <a:pt x="20411" y="961629"/>
                    </a:cubicBezTo>
                    <a:cubicBezTo>
                      <a:pt x="6804" y="937267"/>
                      <a:pt x="0" y="905021"/>
                      <a:pt x="0" y="872775"/>
                    </a:cubicBezTo>
                    <a:cubicBezTo>
                      <a:pt x="0" y="840530"/>
                      <a:pt x="6804" y="808285"/>
                      <a:pt x="20411" y="783921"/>
                    </a:cubicBezTo>
                    <a:cubicBezTo>
                      <a:pt x="20411" y="783921"/>
                      <a:pt x="20411" y="783921"/>
                      <a:pt x="421473" y="88854"/>
                    </a:cubicBezTo>
                    <a:cubicBezTo>
                      <a:pt x="450120" y="40128"/>
                      <a:pt x="520305" y="0"/>
                      <a:pt x="576168" y="0"/>
                    </a:cubicBezTo>
                    <a:close/>
                  </a:path>
                </a:pathLst>
              </a:custGeom>
              <a:solidFill>
                <a:srgbClr val="213F99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2590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491220" y="3502820"/>
              <a:ext cx="12095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Part.01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06851" y="4789616"/>
            <a:ext cx="417829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40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" y="121285"/>
            <a:ext cx="2265045" cy="5734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23" name="直接连接符 22"/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864639" y="10296"/>
            <a:ext cx="1666001" cy="792000"/>
          </a:xfrm>
          <a:prstGeom prst="rect">
            <a:avLst/>
          </a:prstGeom>
          <a:solidFill>
            <a:srgbClr val="213F99"/>
          </a:solidFill>
          <a:ln>
            <a:solidFill>
              <a:srgbClr val="252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400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01195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"/>
          <p:cNvSpPr txBox="1"/>
          <p:nvPr/>
        </p:nvSpPr>
        <p:spPr>
          <a:xfrm>
            <a:off x="5089262" y="224420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27" name="TextBox 7"/>
          <p:cNvSpPr txBox="1"/>
          <p:nvPr/>
        </p:nvSpPr>
        <p:spPr>
          <a:xfrm>
            <a:off x="6573170" y="234256"/>
            <a:ext cx="164322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研究内容与创新</a:t>
            </a:r>
          </a:p>
        </p:txBody>
      </p:sp>
      <p:sp>
        <p:nvSpPr>
          <p:cNvPr id="30" name="TextBox 11"/>
          <p:cNvSpPr txBox="1"/>
          <p:nvPr/>
        </p:nvSpPr>
        <p:spPr>
          <a:xfrm>
            <a:off x="10182151" y="236420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研究总结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6523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solidFill>
            <a:srgbClr val="213F99"/>
          </a:solidFill>
          <a:ln>
            <a:solidFill>
              <a:srgbClr val="252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6"/>
          <p:cNvSpPr txBox="1"/>
          <p:nvPr/>
        </p:nvSpPr>
        <p:spPr>
          <a:xfrm>
            <a:off x="536660" y="1125030"/>
            <a:ext cx="2078952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pic>
        <p:nvPicPr>
          <p:cNvPr id="13321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" y="121285"/>
            <a:ext cx="2265045" cy="5734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F04FA8A-C889-C393-5F77-FC686A774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87" y="2692043"/>
            <a:ext cx="2811421" cy="2811421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0012E552-DFBA-6730-C4AE-FB752213CFBC}"/>
              </a:ext>
            </a:extLst>
          </p:cNvPr>
          <p:cNvSpPr txBox="1"/>
          <p:nvPr/>
        </p:nvSpPr>
        <p:spPr>
          <a:xfrm>
            <a:off x="2376284" y="5363476"/>
            <a:ext cx="1019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2000" b="1">
                <a:solidFill>
                  <a:srgbClr val="110D6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区块链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8D952D4-3E7B-9D69-DCC9-503434390B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79" t="54543" r="21345" b="24575"/>
          <a:stretch/>
        </p:blipFill>
        <p:spPr>
          <a:xfrm>
            <a:off x="2337051" y="1498674"/>
            <a:ext cx="1210206" cy="119336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632DC4C-3369-FE36-9BD2-5499FA73849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4" r="73959" b="56847"/>
          <a:stretch/>
        </p:blipFill>
        <p:spPr>
          <a:xfrm>
            <a:off x="133246" y="1906400"/>
            <a:ext cx="1488237" cy="144637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4430598-1E34-55A6-CCF1-7E7611BE40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5" t="20069" r="57683" b="57118"/>
          <a:stretch/>
        </p:blipFill>
        <p:spPr>
          <a:xfrm>
            <a:off x="433681" y="4307380"/>
            <a:ext cx="937933" cy="1303729"/>
          </a:xfrm>
          <a:prstGeom prst="rect">
            <a:avLst/>
          </a:prstGeom>
        </p:spPr>
      </p:pic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3B277780-4D0C-C060-863A-DB50B1376E21}"/>
              </a:ext>
            </a:extLst>
          </p:cNvPr>
          <p:cNvCxnSpPr>
            <a:stCxn id="14" idx="0"/>
          </p:cNvCxnSpPr>
          <p:nvPr/>
        </p:nvCxnSpPr>
        <p:spPr>
          <a:xfrm flipH="1">
            <a:off x="2886196" y="2692043"/>
            <a:ext cx="2" cy="533708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C34EF94E-9AF5-C5CA-C5C3-ED047644A751}"/>
              </a:ext>
            </a:extLst>
          </p:cNvPr>
          <p:cNvCxnSpPr>
            <a:cxnSpLocks/>
          </p:cNvCxnSpPr>
          <p:nvPr/>
        </p:nvCxnSpPr>
        <p:spPr>
          <a:xfrm>
            <a:off x="1480486" y="3225751"/>
            <a:ext cx="471523" cy="393873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34BB9B37-4226-97FA-816C-C5380E8F0294}"/>
              </a:ext>
            </a:extLst>
          </p:cNvPr>
          <p:cNvCxnSpPr>
            <a:cxnSpLocks/>
          </p:cNvCxnSpPr>
          <p:nvPr/>
        </p:nvCxnSpPr>
        <p:spPr>
          <a:xfrm flipV="1">
            <a:off x="1217231" y="4672121"/>
            <a:ext cx="610022" cy="287124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图片 13313">
            <a:extLst>
              <a:ext uri="{FF2B5EF4-FFF2-40B4-BE49-F238E27FC236}">
                <a16:creationId xmlns:a16="http://schemas.microsoft.com/office/drawing/2014/main" id="{3F8B9D3C-9297-7E82-BE54-21BC3E92CB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851" y="1848170"/>
            <a:ext cx="4374206" cy="3434562"/>
          </a:xfrm>
          <a:prstGeom prst="rect">
            <a:avLst/>
          </a:prstGeom>
        </p:spPr>
      </p:pic>
      <p:sp>
        <p:nvSpPr>
          <p:cNvPr id="70" name="箭头: 右 118">
            <a:extLst>
              <a:ext uri="{FF2B5EF4-FFF2-40B4-BE49-F238E27FC236}">
                <a16:creationId xmlns:a16="http://schemas.microsoft.com/office/drawing/2014/main" id="{4E18E57E-20FA-24CA-E305-C01C2753414A}"/>
              </a:ext>
            </a:extLst>
          </p:cNvPr>
          <p:cNvSpPr/>
          <p:nvPr/>
        </p:nvSpPr>
        <p:spPr>
          <a:xfrm>
            <a:off x="4007913" y="3438166"/>
            <a:ext cx="771482" cy="494476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箭头: 右 118">
            <a:extLst>
              <a:ext uri="{FF2B5EF4-FFF2-40B4-BE49-F238E27FC236}">
                <a16:creationId xmlns:a16="http://schemas.microsoft.com/office/drawing/2014/main" id="{636A1942-9ADE-47FE-2A98-95D6F8781529}"/>
              </a:ext>
            </a:extLst>
          </p:cNvPr>
          <p:cNvSpPr/>
          <p:nvPr/>
        </p:nvSpPr>
        <p:spPr>
          <a:xfrm>
            <a:off x="9390513" y="3438166"/>
            <a:ext cx="771482" cy="494476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105">
            <a:extLst>
              <a:ext uri="{FF2B5EF4-FFF2-40B4-BE49-F238E27FC236}">
                <a16:creationId xmlns:a16="http://schemas.microsoft.com/office/drawing/2014/main" id="{67B6FF1D-48C5-3D44-8347-64533C91523D}"/>
              </a:ext>
            </a:extLst>
          </p:cNvPr>
          <p:cNvSpPr/>
          <p:nvPr/>
        </p:nvSpPr>
        <p:spPr>
          <a:xfrm>
            <a:off x="10640071" y="1125030"/>
            <a:ext cx="693636" cy="1446279"/>
          </a:xfrm>
          <a:prstGeom prst="roundRect">
            <a:avLst>
              <a:gd name="adj" fmla="val 5957"/>
            </a:avLst>
          </a:prstGeom>
          <a:solidFill>
            <a:schemeClr val="bg2">
              <a:lumMod val="90000"/>
              <a:alpha val="60000"/>
            </a:schemeClr>
          </a:solidFill>
          <a:ln w="9525"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个人数据价值实现</a:t>
            </a:r>
          </a:p>
        </p:txBody>
      </p:sp>
      <p:sp>
        <p:nvSpPr>
          <p:cNvPr id="75" name="矩形: 圆角 105">
            <a:extLst>
              <a:ext uri="{FF2B5EF4-FFF2-40B4-BE49-F238E27FC236}">
                <a16:creationId xmlns:a16="http://schemas.microsoft.com/office/drawing/2014/main" id="{088BF0DF-7324-2A49-4009-E3D49529C783}"/>
              </a:ext>
            </a:extLst>
          </p:cNvPr>
          <p:cNvSpPr/>
          <p:nvPr/>
        </p:nvSpPr>
        <p:spPr>
          <a:xfrm>
            <a:off x="10640071" y="2946740"/>
            <a:ext cx="693636" cy="1446279"/>
          </a:xfrm>
          <a:prstGeom prst="roundRect">
            <a:avLst>
              <a:gd name="adj" fmla="val 5957"/>
            </a:avLst>
          </a:prstGeom>
          <a:solidFill>
            <a:schemeClr val="bg2">
              <a:lumMod val="90000"/>
              <a:alpha val="60000"/>
            </a:schemeClr>
          </a:solidFill>
          <a:ln w="9525"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数据市场流通</a:t>
            </a:r>
          </a:p>
        </p:txBody>
      </p:sp>
      <p:sp>
        <p:nvSpPr>
          <p:cNvPr id="76" name="矩形: 圆角 105">
            <a:extLst>
              <a:ext uri="{FF2B5EF4-FFF2-40B4-BE49-F238E27FC236}">
                <a16:creationId xmlns:a16="http://schemas.microsoft.com/office/drawing/2014/main" id="{21D68AFF-DBB6-1742-73A3-B06FDBE8FB7F}"/>
              </a:ext>
            </a:extLst>
          </p:cNvPr>
          <p:cNvSpPr/>
          <p:nvPr/>
        </p:nvSpPr>
        <p:spPr>
          <a:xfrm>
            <a:off x="10649587" y="4798857"/>
            <a:ext cx="693636" cy="1446279"/>
          </a:xfrm>
          <a:prstGeom prst="roundRect">
            <a:avLst>
              <a:gd name="adj" fmla="val 5957"/>
            </a:avLst>
          </a:prstGeom>
          <a:solidFill>
            <a:schemeClr val="bg2">
              <a:lumMod val="90000"/>
              <a:alpha val="60000"/>
            </a:schemeClr>
          </a:solidFill>
          <a:ln w="9525"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可信公正人工智能</a:t>
            </a:r>
          </a:p>
        </p:txBody>
      </p:sp>
      <p:sp>
        <p:nvSpPr>
          <p:cNvPr id="13315" name="左大括号 13314">
            <a:extLst>
              <a:ext uri="{FF2B5EF4-FFF2-40B4-BE49-F238E27FC236}">
                <a16:creationId xmlns:a16="http://schemas.microsoft.com/office/drawing/2014/main" id="{EDA6F346-C72A-5050-8A3A-C99BE7DCC44E}"/>
              </a:ext>
            </a:extLst>
          </p:cNvPr>
          <p:cNvSpPr/>
          <p:nvPr/>
        </p:nvSpPr>
        <p:spPr>
          <a:xfrm>
            <a:off x="10199055" y="1652722"/>
            <a:ext cx="285216" cy="406536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EA7D827-F99C-D6F8-56AF-1ECAEE6357B0}"/>
              </a:ext>
            </a:extLst>
          </p:cNvPr>
          <p:cNvSpPr txBox="1"/>
          <p:nvPr/>
        </p:nvSpPr>
        <p:spPr>
          <a:xfrm>
            <a:off x="6735570" y="5366685"/>
            <a:ext cx="1287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2000" b="1">
                <a:solidFill>
                  <a:srgbClr val="110D6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联邦学习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D13A846-4D03-781B-3B88-9EFFEA3B6BE4}"/>
              </a:ext>
            </a:extLst>
          </p:cNvPr>
          <p:cNvSpPr txBox="1"/>
          <p:nvPr/>
        </p:nvSpPr>
        <p:spPr>
          <a:xfrm>
            <a:off x="1758518" y="2506102"/>
            <a:ext cx="1210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2000" b="1">
                <a:solidFill>
                  <a:srgbClr val="110D6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智能汽车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FF8EF2D-564D-85EE-5A4E-85EBBC2AE2AF}"/>
              </a:ext>
            </a:extLst>
          </p:cNvPr>
          <p:cNvSpPr txBox="1"/>
          <p:nvPr/>
        </p:nvSpPr>
        <p:spPr>
          <a:xfrm>
            <a:off x="153360" y="3346850"/>
            <a:ext cx="1210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2000" b="1">
                <a:solidFill>
                  <a:srgbClr val="110D6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计算终端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2A2626F-03D7-16FD-BE0E-EE889D373551}"/>
              </a:ext>
            </a:extLst>
          </p:cNvPr>
          <p:cNvSpPr txBox="1"/>
          <p:nvPr/>
        </p:nvSpPr>
        <p:spPr>
          <a:xfrm>
            <a:off x="312036" y="5703965"/>
            <a:ext cx="1210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2000" b="1">
                <a:solidFill>
                  <a:srgbClr val="110D6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移动设备</a:t>
            </a:r>
          </a:p>
        </p:txBody>
      </p:sp>
      <p:sp>
        <p:nvSpPr>
          <p:cNvPr id="83" name="圆角矩形 62">
            <a:extLst>
              <a:ext uri="{FF2B5EF4-FFF2-40B4-BE49-F238E27FC236}">
                <a16:creationId xmlns:a16="http://schemas.microsoft.com/office/drawing/2014/main" id="{0AA98E34-4211-7A7F-BCC3-3F37E34485CD}"/>
              </a:ext>
            </a:extLst>
          </p:cNvPr>
          <p:cNvSpPr/>
          <p:nvPr/>
        </p:nvSpPr>
        <p:spPr>
          <a:xfrm>
            <a:off x="1217231" y="6046718"/>
            <a:ext cx="9124432" cy="6899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9850" cap="flat" cmpd="thickThin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区块链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联邦学习释放数据要素价值，推动数据要素流通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6" name="TextBox 9">
            <a:extLst>
              <a:ext uri="{FF2B5EF4-FFF2-40B4-BE49-F238E27FC236}">
                <a16:creationId xmlns:a16="http://schemas.microsoft.com/office/drawing/2014/main" id="{E753FC78-4865-8CAD-D89B-03C6B5C79ACA}"/>
              </a:ext>
            </a:extLst>
          </p:cNvPr>
          <p:cNvSpPr txBox="1"/>
          <p:nvPr/>
        </p:nvSpPr>
        <p:spPr>
          <a:xfrm>
            <a:off x="8439056" y="234256"/>
            <a:ext cx="1666001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研究结果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82842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solidFill>
            <a:srgbClr val="213F99"/>
          </a:solidFill>
          <a:ln>
            <a:solidFill>
              <a:srgbClr val="252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6"/>
          <p:cNvSpPr txBox="1"/>
          <p:nvPr/>
        </p:nvSpPr>
        <p:spPr>
          <a:xfrm>
            <a:off x="578914" y="1119461"/>
            <a:ext cx="2012648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</a:p>
        </p:txBody>
      </p:sp>
      <p:sp>
        <p:nvSpPr>
          <p:cNvPr id="3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pic>
        <p:nvPicPr>
          <p:cNvPr id="15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" y="121285"/>
            <a:ext cx="2265045" cy="5734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" name="矩形 29">
            <a:extLst>
              <a:ext uri="{FF2B5EF4-FFF2-40B4-BE49-F238E27FC236}">
                <a16:creationId xmlns:a16="http://schemas.microsoft.com/office/drawing/2014/main" id="{D1A69231-84C8-ECCD-04B9-55F5D9669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622" y="1907704"/>
            <a:ext cx="3832654" cy="1760428"/>
          </a:xfrm>
          <a:prstGeom prst="rect">
            <a:avLst/>
          </a:prstGeom>
          <a:noFill/>
          <a:ln w="12700" algn="ctr">
            <a:solidFill>
              <a:srgbClr val="333399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6" name="文本框 19">
            <a:extLst>
              <a:ext uri="{FF2B5EF4-FFF2-40B4-BE49-F238E27FC236}">
                <a16:creationId xmlns:a16="http://schemas.microsoft.com/office/drawing/2014/main" id="{BE13753F-300D-60B9-A354-8B7397B73420}"/>
              </a:ext>
            </a:extLst>
          </p:cNvPr>
          <p:cNvSpPr txBox="1"/>
          <p:nvPr/>
        </p:nvSpPr>
        <p:spPr>
          <a:xfrm>
            <a:off x="1458505" y="2300574"/>
            <a:ext cx="3832654" cy="116903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可扩展性差，吞吐量低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单一链的数据结构限制了性能发展</a:t>
            </a:r>
          </a:p>
        </p:txBody>
      </p:sp>
      <p:sp>
        <p:nvSpPr>
          <p:cNvPr id="48" name="圆角矩形 62">
            <a:extLst>
              <a:ext uri="{FF2B5EF4-FFF2-40B4-BE49-F238E27FC236}">
                <a16:creationId xmlns:a16="http://schemas.microsoft.com/office/drawing/2014/main" id="{96E166C7-82AB-AF93-4047-15FB5518ED82}"/>
              </a:ext>
            </a:extLst>
          </p:cNvPr>
          <p:cNvSpPr/>
          <p:nvPr/>
        </p:nvSpPr>
        <p:spPr>
          <a:xfrm>
            <a:off x="1458622" y="1622873"/>
            <a:ext cx="3832654" cy="531459"/>
          </a:xfrm>
          <a:prstGeom prst="roundRect">
            <a:avLst/>
          </a:prstGeom>
          <a:solidFill>
            <a:srgbClr val="213F99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914400">
              <a:defRPr/>
            </a:pPr>
            <a:r>
              <a:rPr lang="zh-CN" altLang="en-US" sz="24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</a:t>
            </a:r>
          </a:p>
        </p:txBody>
      </p:sp>
      <p:sp>
        <p:nvSpPr>
          <p:cNvPr id="49" name="矩形 29">
            <a:extLst>
              <a:ext uri="{FF2B5EF4-FFF2-40B4-BE49-F238E27FC236}">
                <a16:creationId xmlns:a16="http://schemas.microsoft.com/office/drawing/2014/main" id="{00D24F2D-2580-5962-2870-EF55252BF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679" y="1892184"/>
            <a:ext cx="3832654" cy="1816194"/>
          </a:xfrm>
          <a:prstGeom prst="rect">
            <a:avLst/>
          </a:prstGeom>
          <a:noFill/>
          <a:ln w="12700" algn="ctr">
            <a:solidFill>
              <a:srgbClr val="333399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0" name="文本框 19">
            <a:extLst>
              <a:ext uri="{FF2B5EF4-FFF2-40B4-BE49-F238E27FC236}">
                <a16:creationId xmlns:a16="http://schemas.microsoft.com/office/drawing/2014/main" id="{7FB0F9CA-5F24-7B09-868D-BBE07404A113}"/>
              </a:ext>
            </a:extLst>
          </p:cNvPr>
          <p:cNvSpPr txBox="1"/>
          <p:nvPr/>
        </p:nvSpPr>
        <p:spPr>
          <a:xfrm>
            <a:off x="6823562" y="2285054"/>
            <a:ext cx="3832654" cy="11689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面对攻击缺乏可信度与鲁棒性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缺乏经济要素，以支持激励、支付等功能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62">
            <a:extLst>
              <a:ext uri="{FF2B5EF4-FFF2-40B4-BE49-F238E27FC236}">
                <a16:creationId xmlns:a16="http://schemas.microsoft.com/office/drawing/2014/main" id="{DA62B87A-175F-D2E8-F970-F3274117B472}"/>
              </a:ext>
            </a:extLst>
          </p:cNvPr>
          <p:cNvSpPr/>
          <p:nvPr/>
        </p:nvSpPr>
        <p:spPr>
          <a:xfrm>
            <a:off x="6823679" y="1607353"/>
            <a:ext cx="3832654" cy="531459"/>
          </a:xfrm>
          <a:prstGeom prst="roundRect">
            <a:avLst/>
          </a:prstGeom>
          <a:solidFill>
            <a:srgbClr val="213F99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914400">
              <a:defRPr/>
            </a:pPr>
            <a:r>
              <a:rPr lang="zh-CN" altLang="en-US" sz="24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去中心化联邦学习</a:t>
            </a:r>
          </a:p>
        </p:txBody>
      </p:sp>
      <p:sp>
        <p:nvSpPr>
          <p:cNvPr id="61" name="矩形 29">
            <a:extLst>
              <a:ext uri="{FF2B5EF4-FFF2-40B4-BE49-F238E27FC236}">
                <a16:creationId xmlns:a16="http://schemas.microsoft.com/office/drawing/2014/main" id="{0CC5996F-0397-608F-269D-AD47852A2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1562" y="4475320"/>
            <a:ext cx="6773487" cy="1730058"/>
          </a:xfrm>
          <a:prstGeom prst="rect">
            <a:avLst/>
          </a:prstGeom>
          <a:noFill/>
          <a:ln w="12700" algn="ctr">
            <a:solidFill>
              <a:srgbClr val="333399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62" name="文本框 19">
            <a:extLst>
              <a:ext uri="{FF2B5EF4-FFF2-40B4-BE49-F238E27FC236}">
                <a16:creationId xmlns:a16="http://schemas.microsoft.com/office/drawing/2014/main" id="{EE3342C7-8D06-8F17-F687-90025AB69743}"/>
              </a:ext>
            </a:extLst>
          </p:cNvPr>
          <p:cNvSpPr txBox="1"/>
          <p:nvPr/>
        </p:nvSpPr>
        <p:spPr>
          <a:xfrm>
            <a:off x="2709256" y="4882124"/>
            <a:ext cx="6773487" cy="11689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为了实现可信，基于智能合约的聚合开销巨大延迟高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单一链的基于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PoX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的共识性能低下，资源浪费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面对物联网的终端不稳定状态，同步的训练方法不适应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A099E929-C6C4-FF63-5447-88985FB916A2}"/>
              </a:ext>
            </a:extLst>
          </p:cNvPr>
          <p:cNvSpPr/>
          <p:nvPr/>
        </p:nvSpPr>
        <p:spPr>
          <a:xfrm>
            <a:off x="2591562" y="4190489"/>
            <a:ext cx="6773487" cy="531459"/>
          </a:xfrm>
          <a:prstGeom prst="roundRect">
            <a:avLst/>
          </a:prstGeom>
          <a:solidFill>
            <a:srgbClr val="213F99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defTabSz="914400">
              <a:defRPr/>
            </a:pPr>
            <a:r>
              <a:rPr lang="zh-CN" altLang="en-US" sz="24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基于区块链的去中心化联邦学习 </a:t>
            </a:r>
            <a:r>
              <a:rPr lang="zh-CN" altLang="en-US" sz="32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挑战</a:t>
            </a:r>
            <a:endParaRPr lang="zh-CN" altLang="en-US" sz="24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箭头: 右 118">
            <a:extLst>
              <a:ext uri="{FF2B5EF4-FFF2-40B4-BE49-F238E27FC236}">
                <a16:creationId xmlns:a16="http://schemas.microsoft.com/office/drawing/2014/main" id="{672AF082-C0FF-6024-5C4E-F7D0D111DF5F}"/>
              </a:ext>
            </a:extLst>
          </p:cNvPr>
          <p:cNvSpPr/>
          <p:nvPr/>
        </p:nvSpPr>
        <p:spPr>
          <a:xfrm rot="5400000">
            <a:off x="4283623" y="3672966"/>
            <a:ext cx="539217" cy="45329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箭头: 右 118">
            <a:extLst>
              <a:ext uri="{FF2B5EF4-FFF2-40B4-BE49-F238E27FC236}">
                <a16:creationId xmlns:a16="http://schemas.microsoft.com/office/drawing/2014/main" id="{FA594ABB-CA7C-4887-9494-4AE0CDDA4969}"/>
              </a:ext>
            </a:extLst>
          </p:cNvPr>
          <p:cNvSpPr/>
          <p:nvPr/>
        </p:nvSpPr>
        <p:spPr>
          <a:xfrm rot="5400000">
            <a:off x="7205205" y="3741369"/>
            <a:ext cx="539217" cy="45329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22">
            <a:extLst>
              <a:ext uri="{FF2B5EF4-FFF2-40B4-BE49-F238E27FC236}">
                <a16:creationId xmlns:a16="http://schemas.microsoft.com/office/drawing/2014/main" id="{A3E5FC12-3514-B3B3-64F6-2269A74682F1}"/>
              </a:ext>
            </a:extLst>
          </p:cNvPr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FC50005F-02E1-5705-6E72-A5A3209B8D06}"/>
              </a:ext>
            </a:extLst>
          </p:cNvPr>
          <p:cNvSpPr/>
          <p:nvPr/>
        </p:nvSpPr>
        <p:spPr>
          <a:xfrm>
            <a:off x="4864639" y="10296"/>
            <a:ext cx="1666001" cy="792000"/>
          </a:xfrm>
          <a:prstGeom prst="rect">
            <a:avLst/>
          </a:prstGeom>
          <a:solidFill>
            <a:srgbClr val="213F99"/>
          </a:solidFill>
          <a:ln>
            <a:solidFill>
              <a:srgbClr val="252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400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9" name="直接连接符 24">
            <a:extLst>
              <a:ext uri="{FF2B5EF4-FFF2-40B4-BE49-F238E27FC236}">
                <a16:creationId xmlns:a16="http://schemas.microsoft.com/office/drawing/2014/main" id="{EE870344-1B30-21DE-8DCE-DDE5356ED268}"/>
              </a:ext>
            </a:extLst>
          </p:cNvPr>
          <p:cNvCxnSpPr/>
          <p:nvPr/>
        </p:nvCxnSpPr>
        <p:spPr>
          <a:xfrm>
            <a:off x="101195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">
            <a:extLst>
              <a:ext uri="{FF2B5EF4-FFF2-40B4-BE49-F238E27FC236}">
                <a16:creationId xmlns:a16="http://schemas.microsoft.com/office/drawing/2014/main" id="{0621A8E6-3F49-86D0-8158-F3E7185D1A6E}"/>
              </a:ext>
            </a:extLst>
          </p:cNvPr>
          <p:cNvSpPr txBox="1"/>
          <p:nvPr/>
        </p:nvSpPr>
        <p:spPr>
          <a:xfrm>
            <a:off x="5089262" y="224420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71" name="TextBox 7">
            <a:extLst>
              <a:ext uri="{FF2B5EF4-FFF2-40B4-BE49-F238E27FC236}">
                <a16:creationId xmlns:a16="http://schemas.microsoft.com/office/drawing/2014/main" id="{62F74295-B6D6-1481-6639-6D47744214FC}"/>
              </a:ext>
            </a:extLst>
          </p:cNvPr>
          <p:cNvSpPr txBox="1"/>
          <p:nvPr/>
        </p:nvSpPr>
        <p:spPr>
          <a:xfrm>
            <a:off x="6573170" y="234256"/>
            <a:ext cx="164322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研究内容与创新</a:t>
            </a:r>
          </a:p>
        </p:txBody>
      </p:sp>
      <p:sp>
        <p:nvSpPr>
          <p:cNvPr id="72" name="TextBox 11">
            <a:extLst>
              <a:ext uri="{FF2B5EF4-FFF2-40B4-BE49-F238E27FC236}">
                <a16:creationId xmlns:a16="http://schemas.microsoft.com/office/drawing/2014/main" id="{D719DE04-9E0C-09FA-9EF3-81DB42633DDB}"/>
              </a:ext>
            </a:extLst>
          </p:cNvPr>
          <p:cNvSpPr txBox="1"/>
          <p:nvPr/>
        </p:nvSpPr>
        <p:spPr>
          <a:xfrm>
            <a:off x="10182151" y="236420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研究总结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直接连接符 30">
            <a:extLst>
              <a:ext uri="{FF2B5EF4-FFF2-40B4-BE49-F238E27FC236}">
                <a16:creationId xmlns:a16="http://schemas.microsoft.com/office/drawing/2014/main" id="{42C7AA69-5E14-8C67-4CB0-93AE20AB399F}"/>
              </a:ext>
            </a:extLst>
          </p:cNvPr>
          <p:cNvCxnSpPr/>
          <p:nvPr/>
        </p:nvCxnSpPr>
        <p:spPr>
          <a:xfrm>
            <a:off x="6523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9">
            <a:extLst>
              <a:ext uri="{FF2B5EF4-FFF2-40B4-BE49-F238E27FC236}">
                <a16:creationId xmlns:a16="http://schemas.microsoft.com/office/drawing/2014/main" id="{65F127CC-19AF-9C92-F3D9-81D9577B3B81}"/>
              </a:ext>
            </a:extLst>
          </p:cNvPr>
          <p:cNvSpPr txBox="1"/>
          <p:nvPr/>
        </p:nvSpPr>
        <p:spPr>
          <a:xfrm>
            <a:off x="8439056" y="234256"/>
            <a:ext cx="1666001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研究结果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4227754" y="-1106246"/>
            <a:ext cx="3736490" cy="12192002"/>
          </a:xfrm>
          <a:prstGeom prst="rect">
            <a:avLst/>
          </a:prstGeom>
          <a:solidFill>
            <a:srgbClr val="213F99"/>
          </a:solidFill>
          <a:ln>
            <a:solidFill>
              <a:srgbClr val="8D1F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321300" y="2739550"/>
            <a:ext cx="1549400" cy="1378900"/>
            <a:chOff x="5321300" y="3044202"/>
            <a:chExt cx="1549400" cy="1378900"/>
          </a:xfrm>
        </p:grpSpPr>
        <p:grpSp>
          <p:nvGrpSpPr>
            <p:cNvPr id="5" name="组合 4"/>
            <p:cNvGrpSpPr/>
            <p:nvPr/>
          </p:nvGrpSpPr>
          <p:grpSpPr>
            <a:xfrm>
              <a:off x="5321300" y="3044202"/>
              <a:ext cx="1549400" cy="1378900"/>
              <a:chOff x="5127859" y="2518592"/>
              <a:chExt cx="1936282" cy="1723208"/>
            </a:xfrm>
          </p:grpSpPr>
          <p:sp>
            <p:nvSpPr>
              <p:cNvPr id="6" name="任意多边形 5"/>
              <p:cNvSpPr/>
              <p:nvPr/>
            </p:nvSpPr>
            <p:spPr>
              <a:xfrm>
                <a:off x="5127859" y="2518592"/>
                <a:ext cx="1936282" cy="1723208"/>
              </a:xfrm>
              <a:custGeom>
                <a:avLst/>
                <a:gdLst>
                  <a:gd name="connsiteX0" fmla="*/ 576168 w 1961391"/>
                  <a:gd name="connsiteY0" fmla="*/ 0 h 1745551"/>
                  <a:gd name="connsiteX1" fmla="*/ 863600 w 1961391"/>
                  <a:gd name="connsiteY1" fmla="*/ 0 h 1745551"/>
                  <a:gd name="connsiteX2" fmla="*/ 1097791 w 1961391"/>
                  <a:gd name="connsiteY2" fmla="*/ 0 h 1745551"/>
                  <a:gd name="connsiteX3" fmla="*/ 1385223 w 1961391"/>
                  <a:gd name="connsiteY3" fmla="*/ 0 h 1745551"/>
                  <a:gd name="connsiteX4" fmla="*/ 1539918 w 1961391"/>
                  <a:gd name="connsiteY4" fmla="*/ 88854 h 1745551"/>
                  <a:gd name="connsiteX5" fmla="*/ 1940980 w 1961391"/>
                  <a:gd name="connsiteY5" fmla="*/ 783921 h 1745551"/>
                  <a:gd name="connsiteX6" fmla="*/ 1961391 w 1961391"/>
                  <a:gd name="connsiteY6" fmla="*/ 872775 h 1745551"/>
                  <a:gd name="connsiteX7" fmla="*/ 1940980 w 1961391"/>
                  <a:gd name="connsiteY7" fmla="*/ 961629 h 1745551"/>
                  <a:gd name="connsiteX8" fmla="*/ 1539918 w 1961391"/>
                  <a:gd name="connsiteY8" fmla="*/ 1656697 h 1745551"/>
                  <a:gd name="connsiteX9" fmla="*/ 1385223 w 1961391"/>
                  <a:gd name="connsiteY9" fmla="*/ 1745551 h 1745551"/>
                  <a:gd name="connsiteX10" fmla="*/ 1120460 w 1961391"/>
                  <a:gd name="connsiteY10" fmla="*/ 1745551 h 1745551"/>
                  <a:gd name="connsiteX11" fmla="*/ 1097791 w 1961391"/>
                  <a:gd name="connsiteY11" fmla="*/ 1745551 h 1745551"/>
                  <a:gd name="connsiteX12" fmla="*/ 1039896 w 1961391"/>
                  <a:gd name="connsiteY12" fmla="*/ 1745551 h 1745551"/>
                  <a:gd name="connsiteX13" fmla="*/ 1013340 w 1961391"/>
                  <a:gd name="connsiteY13" fmla="*/ 1745551 h 1745551"/>
                  <a:gd name="connsiteX14" fmla="*/ 948051 w 1961391"/>
                  <a:gd name="connsiteY14" fmla="*/ 1745551 h 1745551"/>
                  <a:gd name="connsiteX15" fmla="*/ 921495 w 1961391"/>
                  <a:gd name="connsiteY15" fmla="*/ 1745551 h 1745551"/>
                  <a:gd name="connsiteX16" fmla="*/ 863600 w 1961391"/>
                  <a:gd name="connsiteY16" fmla="*/ 1745551 h 1745551"/>
                  <a:gd name="connsiteX17" fmla="*/ 840931 w 1961391"/>
                  <a:gd name="connsiteY17" fmla="*/ 1745551 h 1745551"/>
                  <a:gd name="connsiteX18" fmla="*/ 576168 w 1961391"/>
                  <a:gd name="connsiteY18" fmla="*/ 1745551 h 1745551"/>
                  <a:gd name="connsiteX19" fmla="*/ 421473 w 1961391"/>
                  <a:gd name="connsiteY19" fmla="*/ 1656697 h 1745551"/>
                  <a:gd name="connsiteX20" fmla="*/ 20411 w 1961391"/>
                  <a:gd name="connsiteY20" fmla="*/ 961629 h 1745551"/>
                  <a:gd name="connsiteX21" fmla="*/ 0 w 1961391"/>
                  <a:gd name="connsiteY21" fmla="*/ 872775 h 1745551"/>
                  <a:gd name="connsiteX22" fmla="*/ 20411 w 1961391"/>
                  <a:gd name="connsiteY22" fmla="*/ 783921 h 1745551"/>
                  <a:gd name="connsiteX23" fmla="*/ 421473 w 1961391"/>
                  <a:gd name="connsiteY23" fmla="*/ 88854 h 1745551"/>
                  <a:gd name="connsiteX24" fmla="*/ 576168 w 1961391"/>
                  <a:gd name="connsiteY24" fmla="*/ 0 h 1745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61391" h="1745551">
                    <a:moveTo>
                      <a:pt x="576168" y="0"/>
                    </a:moveTo>
                    <a:lnTo>
                      <a:pt x="863600" y="0"/>
                    </a:lnTo>
                    <a:lnTo>
                      <a:pt x="1097791" y="0"/>
                    </a:lnTo>
                    <a:lnTo>
                      <a:pt x="1385223" y="0"/>
                    </a:lnTo>
                    <a:cubicBezTo>
                      <a:pt x="1441086" y="0"/>
                      <a:pt x="1511271" y="40128"/>
                      <a:pt x="1539918" y="88854"/>
                    </a:cubicBezTo>
                    <a:cubicBezTo>
                      <a:pt x="1940980" y="783921"/>
                      <a:pt x="1940980" y="783921"/>
                      <a:pt x="1940980" y="783921"/>
                    </a:cubicBezTo>
                    <a:cubicBezTo>
                      <a:pt x="1954587" y="808285"/>
                      <a:pt x="1961391" y="840530"/>
                      <a:pt x="1961391" y="872775"/>
                    </a:cubicBezTo>
                    <a:cubicBezTo>
                      <a:pt x="1961391" y="905021"/>
                      <a:pt x="1954587" y="937267"/>
                      <a:pt x="1940980" y="961629"/>
                    </a:cubicBezTo>
                    <a:cubicBezTo>
                      <a:pt x="1539918" y="1656697"/>
                      <a:pt x="1539918" y="1656697"/>
                      <a:pt x="1539918" y="1656697"/>
                    </a:cubicBezTo>
                    <a:cubicBezTo>
                      <a:pt x="1511271" y="1705424"/>
                      <a:pt x="1441086" y="1745551"/>
                      <a:pt x="1385223" y="1745551"/>
                    </a:cubicBezTo>
                    <a:cubicBezTo>
                      <a:pt x="1284958" y="1745551"/>
                      <a:pt x="1197225" y="1745551"/>
                      <a:pt x="1120460" y="1745551"/>
                    </a:cubicBezTo>
                    <a:lnTo>
                      <a:pt x="1097791" y="1745551"/>
                    </a:lnTo>
                    <a:lnTo>
                      <a:pt x="1039896" y="1745551"/>
                    </a:lnTo>
                    <a:lnTo>
                      <a:pt x="1013340" y="1745551"/>
                    </a:lnTo>
                    <a:lnTo>
                      <a:pt x="948051" y="1745551"/>
                    </a:lnTo>
                    <a:lnTo>
                      <a:pt x="921495" y="1745551"/>
                    </a:lnTo>
                    <a:lnTo>
                      <a:pt x="863600" y="1745551"/>
                    </a:lnTo>
                    <a:lnTo>
                      <a:pt x="840931" y="1745551"/>
                    </a:lnTo>
                    <a:cubicBezTo>
                      <a:pt x="764166" y="1745551"/>
                      <a:pt x="676433" y="1745551"/>
                      <a:pt x="576168" y="1745551"/>
                    </a:cubicBezTo>
                    <a:cubicBezTo>
                      <a:pt x="520305" y="1745551"/>
                      <a:pt x="450120" y="1705424"/>
                      <a:pt x="421473" y="1656697"/>
                    </a:cubicBezTo>
                    <a:cubicBezTo>
                      <a:pt x="421473" y="1656697"/>
                      <a:pt x="421473" y="1656697"/>
                      <a:pt x="20411" y="961629"/>
                    </a:cubicBezTo>
                    <a:cubicBezTo>
                      <a:pt x="6804" y="937267"/>
                      <a:pt x="0" y="905021"/>
                      <a:pt x="0" y="872775"/>
                    </a:cubicBezTo>
                    <a:cubicBezTo>
                      <a:pt x="0" y="840530"/>
                      <a:pt x="6804" y="808285"/>
                      <a:pt x="20411" y="783921"/>
                    </a:cubicBezTo>
                    <a:cubicBezTo>
                      <a:pt x="20411" y="783921"/>
                      <a:pt x="20411" y="783921"/>
                      <a:pt x="421473" y="88854"/>
                    </a:cubicBezTo>
                    <a:cubicBezTo>
                      <a:pt x="450120" y="40128"/>
                      <a:pt x="520305" y="0"/>
                      <a:pt x="5761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2590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5257193" y="2633694"/>
                <a:ext cx="1677614" cy="1493004"/>
              </a:xfrm>
              <a:custGeom>
                <a:avLst/>
                <a:gdLst>
                  <a:gd name="connsiteX0" fmla="*/ 576168 w 1961391"/>
                  <a:gd name="connsiteY0" fmla="*/ 0 h 1745551"/>
                  <a:gd name="connsiteX1" fmla="*/ 863600 w 1961391"/>
                  <a:gd name="connsiteY1" fmla="*/ 0 h 1745551"/>
                  <a:gd name="connsiteX2" fmla="*/ 1097791 w 1961391"/>
                  <a:gd name="connsiteY2" fmla="*/ 0 h 1745551"/>
                  <a:gd name="connsiteX3" fmla="*/ 1385223 w 1961391"/>
                  <a:gd name="connsiteY3" fmla="*/ 0 h 1745551"/>
                  <a:gd name="connsiteX4" fmla="*/ 1539918 w 1961391"/>
                  <a:gd name="connsiteY4" fmla="*/ 88854 h 1745551"/>
                  <a:gd name="connsiteX5" fmla="*/ 1940980 w 1961391"/>
                  <a:gd name="connsiteY5" fmla="*/ 783921 h 1745551"/>
                  <a:gd name="connsiteX6" fmla="*/ 1961391 w 1961391"/>
                  <a:gd name="connsiteY6" fmla="*/ 872775 h 1745551"/>
                  <a:gd name="connsiteX7" fmla="*/ 1940980 w 1961391"/>
                  <a:gd name="connsiteY7" fmla="*/ 961629 h 1745551"/>
                  <a:gd name="connsiteX8" fmla="*/ 1539918 w 1961391"/>
                  <a:gd name="connsiteY8" fmla="*/ 1656697 h 1745551"/>
                  <a:gd name="connsiteX9" fmla="*/ 1385223 w 1961391"/>
                  <a:gd name="connsiteY9" fmla="*/ 1745551 h 1745551"/>
                  <a:gd name="connsiteX10" fmla="*/ 1120460 w 1961391"/>
                  <a:gd name="connsiteY10" fmla="*/ 1745551 h 1745551"/>
                  <a:gd name="connsiteX11" fmla="*/ 1097791 w 1961391"/>
                  <a:gd name="connsiteY11" fmla="*/ 1745551 h 1745551"/>
                  <a:gd name="connsiteX12" fmla="*/ 1039896 w 1961391"/>
                  <a:gd name="connsiteY12" fmla="*/ 1745551 h 1745551"/>
                  <a:gd name="connsiteX13" fmla="*/ 1013340 w 1961391"/>
                  <a:gd name="connsiteY13" fmla="*/ 1745551 h 1745551"/>
                  <a:gd name="connsiteX14" fmla="*/ 948051 w 1961391"/>
                  <a:gd name="connsiteY14" fmla="*/ 1745551 h 1745551"/>
                  <a:gd name="connsiteX15" fmla="*/ 921495 w 1961391"/>
                  <a:gd name="connsiteY15" fmla="*/ 1745551 h 1745551"/>
                  <a:gd name="connsiteX16" fmla="*/ 863600 w 1961391"/>
                  <a:gd name="connsiteY16" fmla="*/ 1745551 h 1745551"/>
                  <a:gd name="connsiteX17" fmla="*/ 840931 w 1961391"/>
                  <a:gd name="connsiteY17" fmla="*/ 1745551 h 1745551"/>
                  <a:gd name="connsiteX18" fmla="*/ 576168 w 1961391"/>
                  <a:gd name="connsiteY18" fmla="*/ 1745551 h 1745551"/>
                  <a:gd name="connsiteX19" fmla="*/ 421473 w 1961391"/>
                  <a:gd name="connsiteY19" fmla="*/ 1656697 h 1745551"/>
                  <a:gd name="connsiteX20" fmla="*/ 20411 w 1961391"/>
                  <a:gd name="connsiteY20" fmla="*/ 961629 h 1745551"/>
                  <a:gd name="connsiteX21" fmla="*/ 0 w 1961391"/>
                  <a:gd name="connsiteY21" fmla="*/ 872775 h 1745551"/>
                  <a:gd name="connsiteX22" fmla="*/ 20411 w 1961391"/>
                  <a:gd name="connsiteY22" fmla="*/ 783921 h 1745551"/>
                  <a:gd name="connsiteX23" fmla="*/ 421473 w 1961391"/>
                  <a:gd name="connsiteY23" fmla="*/ 88854 h 1745551"/>
                  <a:gd name="connsiteX24" fmla="*/ 576168 w 1961391"/>
                  <a:gd name="connsiteY24" fmla="*/ 0 h 1745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61391" h="1745551">
                    <a:moveTo>
                      <a:pt x="576168" y="0"/>
                    </a:moveTo>
                    <a:lnTo>
                      <a:pt x="863600" y="0"/>
                    </a:lnTo>
                    <a:lnTo>
                      <a:pt x="1097791" y="0"/>
                    </a:lnTo>
                    <a:lnTo>
                      <a:pt x="1385223" y="0"/>
                    </a:lnTo>
                    <a:cubicBezTo>
                      <a:pt x="1441086" y="0"/>
                      <a:pt x="1511271" y="40128"/>
                      <a:pt x="1539918" y="88854"/>
                    </a:cubicBezTo>
                    <a:cubicBezTo>
                      <a:pt x="1940980" y="783921"/>
                      <a:pt x="1940980" y="783921"/>
                      <a:pt x="1940980" y="783921"/>
                    </a:cubicBezTo>
                    <a:cubicBezTo>
                      <a:pt x="1954587" y="808285"/>
                      <a:pt x="1961391" y="840530"/>
                      <a:pt x="1961391" y="872775"/>
                    </a:cubicBezTo>
                    <a:cubicBezTo>
                      <a:pt x="1961391" y="905021"/>
                      <a:pt x="1954587" y="937267"/>
                      <a:pt x="1940980" y="961629"/>
                    </a:cubicBezTo>
                    <a:cubicBezTo>
                      <a:pt x="1539918" y="1656697"/>
                      <a:pt x="1539918" y="1656697"/>
                      <a:pt x="1539918" y="1656697"/>
                    </a:cubicBezTo>
                    <a:cubicBezTo>
                      <a:pt x="1511271" y="1705424"/>
                      <a:pt x="1441086" y="1745551"/>
                      <a:pt x="1385223" y="1745551"/>
                    </a:cubicBezTo>
                    <a:cubicBezTo>
                      <a:pt x="1284958" y="1745551"/>
                      <a:pt x="1197225" y="1745551"/>
                      <a:pt x="1120460" y="1745551"/>
                    </a:cubicBezTo>
                    <a:lnTo>
                      <a:pt x="1097791" y="1745551"/>
                    </a:lnTo>
                    <a:lnTo>
                      <a:pt x="1039896" y="1745551"/>
                    </a:lnTo>
                    <a:lnTo>
                      <a:pt x="1013340" y="1745551"/>
                    </a:lnTo>
                    <a:lnTo>
                      <a:pt x="948051" y="1745551"/>
                    </a:lnTo>
                    <a:lnTo>
                      <a:pt x="921495" y="1745551"/>
                    </a:lnTo>
                    <a:lnTo>
                      <a:pt x="863600" y="1745551"/>
                    </a:lnTo>
                    <a:lnTo>
                      <a:pt x="840931" y="1745551"/>
                    </a:lnTo>
                    <a:cubicBezTo>
                      <a:pt x="764166" y="1745551"/>
                      <a:pt x="676433" y="1745551"/>
                      <a:pt x="576168" y="1745551"/>
                    </a:cubicBezTo>
                    <a:cubicBezTo>
                      <a:pt x="520305" y="1745551"/>
                      <a:pt x="450120" y="1705424"/>
                      <a:pt x="421473" y="1656697"/>
                    </a:cubicBezTo>
                    <a:cubicBezTo>
                      <a:pt x="421473" y="1656697"/>
                      <a:pt x="421473" y="1656697"/>
                      <a:pt x="20411" y="961629"/>
                    </a:cubicBezTo>
                    <a:cubicBezTo>
                      <a:pt x="6804" y="937267"/>
                      <a:pt x="0" y="905021"/>
                      <a:pt x="0" y="872775"/>
                    </a:cubicBezTo>
                    <a:cubicBezTo>
                      <a:pt x="0" y="840530"/>
                      <a:pt x="6804" y="808285"/>
                      <a:pt x="20411" y="783921"/>
                    </a:cubicBezTo>
                    <a:cubicBezTo>
                      <a:pt x="20411" y="783921"/>
                      <a:pt x="20411" y="783921"/>
                      <a:pt x="421473" y="88854"/>
                    </a:cubicBezTo>
                    <a:cubicBezTo>
                      <a:pt x="450120" y="40128"/>
                      <a:pt x="520305" y="0"/>
                      <a:pt x="576168" y="0"/>
                    </a:cubicBezTo>
                    <a:close/>
                  </a:path>
                </a:pathLst>
              </a:custGeom>
              <a:solidFill>
                <a:srgbClr val="213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2590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491220" y="3502820"/>
              <a:ext cx="12095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Part.02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06851" y="4789616"/>
            <a:ext cx="438900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研究内容与创新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solidFill>
            <a:srgbClr val="213F99"/>
          </a:solidFill>
          <a:ln>
            <a:solidFill>
              <a:srgbClr val="252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6"/>
          <p:cNvSpPr txBox="1"/>
          <p:nvPr/>
        </p:nvSpPr>
        <p:spPr>
          <a:xfrm>
            <a:off x="311452" y="1034613"/>
            <a:ext cx="10048573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研究内容一：面向去中心化联邦学习的高扩展性、高吞吐量区块链设计</a:t>
            </a:r>
          </a:p>
        </p:txBody>
      </p:sp>
      <p:sp>
        <p:nvSpPr>
          <p:cNvPr id="3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pic>
        <p:nvPicPr>
          <p:cNvPr id="11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" y="121285"/>
            <a:ext cx="2265045" cy="5734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27000" y="127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E7939F4-E1C0-774F-D902-D29D662F391A}"/>
              </a:ext>
            </a:extLst>
          </p:cNvPr>
          <p:cNvSpPr txBox="1"/>
          <p:nvPr/>
        </p:nvSpPr>
        <p:spPr>
          <a:xfrm>
            <a:off x="412724" y="3690379"/>
            <a:ext cx="3240000" cy="2880000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9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FCCD129-37B5-F028-C804-FFF86FE7840E}"/>
              </a:ext>
            </a:extLst>
          </p:cNvPr>
          <p:cNvSpPr txBox="1"/>
          <p:nvPr/>
        </p:nvSpPr>
        <p:spPr>
          <a:xfrm>
            <a:off x="412724" y="3690379"/>
            <a:ext cx="3240000" cy="504000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① 基于有向无环图的参数引用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B87B7A3-2852-E874-10D5-3C1E06DB45DB}"/>
              </a:ext>
            </a:extLst>
          </p:cNvPr>
          <p:cNvSpPr txBox="1"/>
          <p:nvPr/>
        </p:nvSpPr>
        <p:spPr>
          <a:xfrm>
            <a:off x="412725" y="4216118"/>
            <a:ext cx="3247151" cy="1970981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L="216000" marR="0" lvl="0" indent="-216000" algn="l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从单一链结构转向有向无环图结构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16000" marR="0" lvl="0" indent="-216000" algn="l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轻量化区块存储模型参数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78E7B51-EA0E-7789-CB28-C5AF64F3A0A9}"/>
              </a:ext>
            </a:extLst>
          </p:cNvPr>
          <p:cNvSpPr txBox="1"/>
          <p:nvPr/>
        </p:nvSpPr>
        <p:spPr>
          <a:xfrm>
            <a:off x="4424831" y="3690379"/>
            <a:ext cx="3240000" cy="2880000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9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E6AE8D2-7E84-4399-E14D-1546DE530EF8}"/>
              </a:ext>
            </a:extLst>
          </p:cNvPr>
          <p:cNvSpPr txBox="1"/>
          <p:nvPr/>
        </p:nvSpPr>
        <p:spPr>
          <a:xfrm>
            <a:off x="4424831" y="3690379"/>
            <a:ext cx="3240000" cy="504000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② </a:t>
            </a:r>
            <a:r>
              <a:rPr lang="zh-CN" altLang="en-US" dirty="0"/>
              <a:t>基于随机游走的区块搜索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5C79BFE-DBF8-5FD3-F45C-128911D1D6DE}"/>
              </a:ext>
            </a:extLst>
          </p:cNvPr>
          <p:cNvSpPr txBox="1"/>
          <p:nvPr/>
        </p:nvSpPr>
        <p:spPr>
          <a:xfrm>
            <a:off x="4424831" y="4216119"/>
            <a:ext cx="3291169" cy="694004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L="216000" indent="-216000" defTabSz="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基于见证权重进行随机游走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6000" indent="-216000" defTabSz="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惩处懒惰节点、抵御大权重攻击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D5ABECD-26A9-1BDD-0320-2ECA377B1121}"/>
              </a:ext>
            </a:extLst>
          </p:cNvPr>
          <p:cNvSpPr txBox="1"/>
          <p:nvPr/>
        </p:nvSpPr>
        <p:spPr>
          <a:xfrm>
            <a:off x="8488107" y="3690379"/>
            <a:ext cx="3240000" cy="2880000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9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E40435F-3B61-EFFA-1A0C-324E6C014369}"/>
              </a:ext>
            </a:extLst>
          </p:cNvPr>
          <p:cNvSpPr txBox="1"/>
          <p:nvPr/>
        </p:nvSpPr>
        <p:spPr>
          <a:xfrm>
            <a:off x="8488107" y="3690379"/>
            <a:ext cx="3240000" cy="504000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③ 基于见证权重的区块确认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42D0B5D-95A7-0BB1-8139-3A0EE10614DF}"/>
              </a:ext>
            </a:extLst>
          </p:cNvPr>
          <p:cNvSpPr txBox="1"/>
          <p:nvPr/>
        </p:nvSpPr>
        <p:spPr>
          <a:xfrm>
            <a:off x="8488107" y="4216119"/>
            <a:ext cx="3291169" cy="1008000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L="216000" marR="0" lvl="0" indent="-216000" defTabSz="457200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权重增长速度与用户数量成正比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6000" marR="0" lvl="0" indent="-216000" defTabSz="457200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基于权重阈值的区块确认，高扩展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箭头: 下 39">
            <a:extLst>
              <a:ext uri="{FF2B5EF4-FFF2-40B4-BE49-F238E27FC236}">
                <a16:creationId xmlns:a16="http://schemas.microsoft.com/office/drawing/2014/main" id="{26D4F641-C016-0027-0C5D-D7E7CD88161B}"/>
              </a:ext>
            </a:extLst>
          </p:cNvPr>
          <p:cNvSpPr/>
          <p:nvPr/>
        </p:nvSpPr>
        <p:spPr>
          <a:xfrm rot="16200000">
            <a:off x="3894778" y="4482824"/>
            <a:ext cx="288000" cy="527451"/>
          </a:xfrm>
          <a:prstGeom prst="downArrow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DCA64D7-6C34-43E1-6B40-8074B962683F}"/>
              </a:ext>
            </a:extLst>
          </p:cNvPr>
          <p:cNvSpPr txBox="1"/>
          <p:nvPr/>
        </p:nvSpPr>
        <p:spPr>
          <a:xfrm>
            <a:off x="3706475" y="4910123"/>
            <a:ext cx="625860" cy="8280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数据结构支撑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CCF8775-88B0-B68D-1E39-F03730AB5A4B}"/>
              </a:ext>
            </a:extLst>
          </p:cNvPr>
          <p:cNvSpPr txBox="1"/>
          <p:nvPr/>
        </p:nvSpPr>
        <p:spPr>
          <a:xfrm>
            <a:off x="7757327" y="4910123"/>
            <a:ext cx="625860" cy="8280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数据操作基础</a:t>
            </a:r>
          </a:p>
        </p:txBody>
      </p:sp>
      <p:sp>
        <p:nvSpPr>
          <p:cNvPr id="67" name="箭头: 下 42">
            <a:extLst>
              <a:ext uri="{FF2B5EF4-FFF2-40B4-BE49-F238E27FC236}">
                <a16:creationId xmlns:a16="http://schemas.microsoft.com/office/drawing/2014/main" id="{01286931-8E6A-2920-C94E-2AEED3C560D3}"/>
              </a:ext>
            </a:extLst>
          </p:cNvPr>
          <p:cNvSpPr/>
          <p:nvPr/>
        </p:nvSpPr>
        <p:spPr>
          <a:xfrm rot="16200000">
            <a:off x="7958054" y="4482824"/>
            <a:ext cx="288000" cy="527451"/>
          </a:xfrm>
          <a:prstGeom prst="downArrow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5ED75933-3FBC-510E-DF67-43EB37FF8B9F}"/>
              </a:ext>
            </a:extLst>
          </p:cNvPr>
          <p:cNvGrpSpPr/>
          <p:nvPr/>
        </p:nvGrpSpPr>
        <p:grpSpPr>
          <a:xfrm>
            <a:off x="346079" y="1675578"/>
            <a:ext cx="7079522" cy="526595"/>
            <a:chOff x="360000" y="1010453"/>
            <a:chExt cx="7079522" cy="648001"/>
          </a:xfrm>
        </p:grpSpPr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613F821F-A512-27A9-9D18-D1F9C330753C}"/>
                </a:ext>
              </a:extLst>
            </p:cNvPr>
            <p:cNvSpPr/>
            <p:nvPr/>
          </p:nvSpPr>
          <p:spPr>
            <a:xfrm>
              <a:off x="526993" y="1028454"/>
              <a:ext cx="6912529" cy="612000"/>
            </a:xfrm>
            <a:prstGeom prst="rect">
              <a:avLst/>
            </a:prstGeom>
            <a:solidFill>
              <a:schemeClr val="bg1">
                <a:lumMod val="50000"/>
                <a:alpha val="29804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45" name="组合 42">
              <a:extLst>
                <a:ext uri="{FF2B5EF4-FFF2-40B4-BE49-F238E27FC236}">
                  <a16:creationId xmlns:a16="http://schemas.microsoft.com/office/drawing/2014/main" id="{C4BD3B15-6188-D018-3BE7-9C3B9E8F8D8F}"/>
                </a:ext>
              </a:extLst>
            </p:cNvPr>
            <p:cNvGrpSpPr/>
            <p:nvPr/>
          </p:nvGrpSpPr>
          <p:grpSpPr>
            <a:xfrm>
              <a:off x="360000" y="1010453"/>
              <a:ext cx="1643076" cy="567446"/>
              <a:chOff x="1497875" y="1471834"/>
              <a:chExt cx="1286651" cy="388174"/>
            </a:xfrm>
            <a:solidFill>
              <a:srgbClr val="E74C2E"/>
            </a:solidFill>
          </p:grpSpPr>
          <p:grpSp>
            <p:nvGrpSpPr>
              <p:cNvPr id="148" name="组合 47">
                <a:extLst>
                  <a:ext uri="{FF2B5EF4-FFF2-40B4-BE49-F238E27FC236}">
                    <a16:creationId xmlns:a16="http://schemas.microsoft.com/office/drawing/2014/main" id="{15A91F68-644F-1277-B41D-24E9DE2E83DA}"/>
                  </a:ext>
                </a:extLst>
              </p:cNvPr>
              <p:cNvGrpSpPr/>
              <p:nvPr/>
            </p:nvGrpSpPr>
            <p:grpSpPr>
              <a:xfrm>
                <a:off x="1497876" y="1537671"/>
                <a:ext cx="1286650" cy="322337"/>
                <a:chOff x="1" y="-406414"/>
                <a:chExt cx="1706208" cy="427446"/>
              </a:xfrm>
              <a:grpFill/>
            </p:grpSpPr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1AE46802-FEA4-D86A-88EB-A49E5B91B309}"/>
                    </a:ext>
                  </a:extLst>
                </p:cNvPr>
                <p:cNvSpPr/>
                <p:nvPr/>
              </p:nvSpPr>
              <p:spPr>
                <a:xfrm>
                  <a:off x="1" y="-406414"/>
                  <a:ext cx="1506529" cy="427294"/>
                </a:xfrm>
                <a:prstGeom prst="rect">
                  <a:avLst/>
                </a:prstGeom>
                <a:solidFill>
                  <a:srgbClr val="0020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51" name="直角三角形 150">
                  <a:extLst>
                    <a:ext uri="{FF2B5EF4-FFF2-40B4-BE49-F238E27FC236}">
                      <a16:creationId xmlns:a16="http://schemas.microsoft.com/office/drawing/2014/main" id="{D0C97BD7-F864-33E9-BD90-61E415D9F45A}"/>
                    </a:ext>
                  </a:extLst>
                </p:cNvPr>
                <p:cNvSpPr/>
                <p:nvPr/>
              </p:nvSpPr>
              <p:spPr>
                <a:xfrm>
                  <a:off x="1498809" y="-396979"/>
                  <a:ext cx="207400" cy="418011"/>
                </a:xfrm>
                <a:prstGeom prst="rtTriangle">
                  <a:avLst/>
                </a:prstGeom>
                <a:solidFill>
                  <a:srgbClr val="0020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149" name="直角三角形 148">
                <a:extLst>
                  <a:ext uri="{FF2B5EF4-FFF2-40B4-BE49-F238E27FC236}">
                    <a16:creationId xmlns:a16="http://schemas.microsoft.com/office/drawing/2014/main" id="{E2542D09-D2E5-E8AA-424C-DAAC80243528}"/>
                  </a:ext>
                </a:extLst>
              </p:cNvPr>
              <p:cNvSpPr/>
              <p:nvPr/>
            </p:nvSpPr>
            <p:spPr>
              <a:xfrm flipH="1">
                <a:off x="1497875" y="1471834"/>
                <a:ext cx="130627" cy="65837"/>
              </a:xfrm>
              <a:prstGeom prst="rtTriangle">
                <a:avLst/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46" name="文本框 66">
              <a:extLst>
                <a:ext uri="{FF2B5EF4-FFF2-40B4-BE49-F238E27FC236}">
                  <a16:creationId xmlns:a16="http://schemas.microsoft.com/office/drawing/2014/main" id="{B2840A1D-A228-B79F-063D-6C4D666B6BFE}"/>
                </a:ext>
              </a:extLst>
            </p:cNvPr>
            <p:cNvSpPr txBox="1"/>
            <p:nvPr/>
          </p:nvSpPr>
          <p:spPr>
            <a:xfrm>
              <a:off x="644481" y="1010455"/>
              <a:ext cx="999492" cy="64799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工作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BE744BD6-B8F8-B11B-40FE-071A4CEAC06C}"/>
                </a:ext>
              </a:extLst>
            </p:cNvPr>
            <p:cNvSpPr txBox="1"/>
            <p:nvPr/>
          </p:nvSpPr>
          <p:spPr>
            <a:xfrm>
              <a:off x="2482178" y="1010454"/>
              <a:ext cx="4285951" cy="648000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基于有向无环图的模型参数引用关系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FBB4283F-0512-D286-7414-6658135183D3}"/>
              </a:ext>
            </a:extLst>
          </p:cNvPr>
          <p:cNvGrpSpPr/>
          <p:nvPr/>
        </p:nvGrpSpPr>
        <p:grpSpPr>
          <a:xfrm>
            <a:off x="308876" y="2327446"/>
            <a:ext cx="7116725" cy="511187"/>
            <a:chOff x="360001" y="1010454"/>
            <a:chExt cx="7116725" cy="648000"/>
          </a:xfrm>
        </p:grpSpPr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4059295E-4CAF-4CDB-1163-A6F4210B6320}"/>
                </a:ext>
              </a:extLst>
            </p:cNvPr>
            <p:cNvSpPr/>
            <p:nvPr/>
          </p:nvSpPr>
          <p:spPr>
            <a:xfrm>
              <a:off x="526994" y="1028454"/>
              <a:ext cx="6949732" cy="612000"/>
            </a:xfrm>
            <a:prstGeom prst="rect">
              <a:avLst/>
            </a:prstGeom>
            <a:solidFill>
              <a:schemeClr val="bg1">
                <a:lumMod val="50000"/>
                <a:alpha val="29804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54" name="组合 42">
              <a:extLst>
                <a:ext uri="{FF2B5EF4-FFF2-40B4-BE49-F238E27FC236}">
                  <a16:creationId xmlns:a16="http://schemas.microsoft.com/office/drawing/2014/main" id="{54C9B431-707C-9640-58DF-E38323AFD65F}"/>
                </a:ext>
              </a:extLst>
            </p:cNvPr>
            <p:cNvGrpSpPr/>
            <p:nvPr/>
          </p:nvGrpSpPr>
          <p:grpSpPr>
            <a:xfrm>
              <a:off x="360001" y="1010454"/>
              <a:ext cx="1680279" cy="557044"/>
              <a:chOff x="1497875" y="1471834"/>
              <a:chExt cx="1315783" cy="381058"/>
            </a:xfrm>
            <a:solidFill>
              <a:srgbClr val="E74C2E"/>
            </a:solidFill>
          </p:grpSpPr>
          <p:grpSp>
            <p:nvGrpSpPr>
              <p:cNvPr id="157" name="组合 47">
                <a:extLst>
                  <a:ext uri="{FF2B5EF4-FFF2-40B4-BE49-F238E27FC236}">
                    <a16:creationId xmlns:a16="http://schemas.microsoft.com/office/drawing/2014/main" id="{8C8AD757-BBE2-9A52-2103-B440273C19E5}"/>
                  </a:ext>
                </a:extLst>
              </p:cNvPr>
              <p:cNvGrpSpPr/>
              <p:nvPr/>
            </p:nvGrpSpPr>
            <p:grpSpPr>
              <a:xfrm>
                <a:off x="1497876" y="1537670"/>
                <a:ext cx="1315782" cy="315222"/>
                <a:chOff x="1" y="-406415"/>
                <a:chExt cx="1744840" cy="418011"/>
              </a:xfrm>
              <a:grpFill/>
            </p:grpSpPr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9E24234D-DAA2-0303-FC50-31B128EF44DC}"/>
                    </a:ext>
                  </a:extLst>
                </p:cNvPr>
                <p:cNvSpPr/>
                <p:nvPr/>
              </p:nvSpPr>
              <p:spPr>
                <a:xfrm>
                  <a:off x="1" y="-406414"/>
                  <a:ext cx="1545162" cy="418009"/>
                </a:xfrm>
                <a:prstGeom prst="rect">
                  <a:avLst/>
                </a:prstGeom>
                <a:solidFill>
                  <a:srgbClr val="0020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60" name="直角三角形 159">
                  <a:extLst>
                    <a:ext uri="{FF2B5EF4-FFF2-40B4-BE49-F238E27FC236}">
                      <a16:creationId xmlns:a16="http://schemas.microsoft.com/office/drawing/2014/main" id="{DE075606-6DE6-6075-CDC5-CA2909A2AE80}"/>
                    </a:ext>
                  </a:extLst>
                </p:cNvPr>
                <p:cNvSpPr/>
                <p:nvPr/>
              </p:nvSpPr>
              <p:spPr>
                <a:xfrm>
                  <a:off x="1537441" y="-406415"/>
                  <a:ext cx="207400" cy="418011"/>
                </a:xfrm>
                <a:prstGeom prst="rtTriangle">
                  <a:avLst/>
                </a:prstGeom>
                <a:solidFill>
                  <a:srgbClr val="0020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158" name="直角三角形 157">
                <a:extLst>
                  <a:ext uri="{FF2B5EF4-FFF2-40B4-BE49-F238E27FC236}">
                    <a16:creationId xmlns:a16="http://schemas.microsoft.com/office/drawing/2014/main" id="{89D67220-0C82-8466-5580-6CA4880A7F0C}"/>
                  </a:ext>
                </a:extLst>
              </p:cNvPr>
              <p:cNvSpPr/>
              <p:nvPr/>
            </p:nvSpPr>
            <p:spPr>
              <a:xfrm flipH="1">
                <a:off x="1497875" y="1471834"/>
                <a:ext cx="130627" cy="65837"/>
              </a:xfrm>
              <a:prstGeom prst="rtTriangle">
                <a:avLst/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55" name="文本框 66">
              <a:extLst>
                <a:ext uri="{FF2B5EF4-FFF2-40B4-BE49-F238E27FC236}">
                  <a16:creationId xmlns:a16="http://schemas.microsoft.com/office/drawing/2014/main" id="{AD32C96F-8F87-770F-70DA-67EA7AC829C6}"/>
                </a:ext>
              </a:extLst>
            </p:cNvPr>
            <p:cNvSpPr txBox="1"/>
            <p:nvPr/>
          </p:nvSpPr>
          <p:spPr>
            <a:xfrm>
              <a:off x="644480" y="1010455"/>
              <a:ext cx="961527" cy="64799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3F32423C-7717-D92E-F9A1-F547FC9F4C81}"/>
                </a:ext>
              </a:extLst>
            </p:cNvPr>
            <p:cNvSpPr txBox="1"/>
            <p:nvPr/>
          </p:nvSpPr>
          <p:spPr>
            <a:xfrm>
              <a:off x="2482178" y="1010454"/>
              <a:ext cx="4994547" cy="648000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基于随机游走的区块搜索算法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BBB6F0CC-6DAC-4D41-A303-E1EDBECA29B4}"/>
              </a:ext>
            </a:extLst>
          </p:cNvPr>
          <p:cNvGrpSpPr/>
          <p:nvPr/>
        </p:nvGrpSpPr>
        <p:grpSpPr>
          <a:xfrm>
            <a:off x="307328" y="2992735"/>
            <a:ext cx="7116726" cy="511187"/>
            <a:chOff x="360000" y="1010454"/>
            <a:chExt cx="7116726" cy="648000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0EABA4E3-B6E5-B285-75B6-CBC8236BC1AE}"/>
                </a:ext>
              </a:extLst>
            </p:cNvPr>
            <p:cNvSpPr/>
            <p:nvPr/>
          </p:nvSpPr>
          <p:spPr>
            <a:xfrm>
              <a:off x="526994" y="1028454"/>
              <a:ext cx="6949732" cy="612000"/>
            </a:xfrm>
            <a:prstGeom prst="rect">
              <a:avLst/>
            </a:prstGeom>
            <a:solidFill>
              <a:schemeClr val="bg1">
                <a:lumMod val="50000"/>
                <a:alpha val="29804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3" name="组合 42">
              <a:extLst>
                <a:ext uri="{FF2B5EF4-FFF2-40B4-BE49-F238E27FC236}">
                  <a16:creationId xmlns:a16="http://schemas.microsoft.com/office/drawing/2014/main" id="{6B0AA061-F4B6-ABAA-4190-40BF707C4CEE}"/>
                </a:ext>
              </a:extLst>
            </p:cNvPr>
            <p:cNvGrpSpPr/>
            <p:nvPr/>
          </p:nvGrpSpPr>
          <p:grpSpPr>
            <a:xfrm>
              <a:off x="360000" y="1010456"/>
              <a:ext cx="1686121" cy="557043"/>
              <a:chOff x="1497875" y="1471834"/>
              <a:chExt cx="1320358" cy="381057"/>
            </a:xfrm>
            <a:solidFill>
              <a:srgbClr val="E74C2E"/>
            </a:solidFill>
          </p:grpSpPr>
          <p:grpSp>
            <p:nvGrpSpPr>
              <p:cNvPr id="166" name="组合 47">
                <a:extLst>
                  <a:ext uri="{FF2B5EF4-FFF2-40B4-BE49-F238E27FC236}">
                    <a16:creationId xmlns:a16="http://schemas.microsoft.com/office/drawing/2014/main" id="{C83E9463-9E7F-483B-D8F8-BA5E88DFD356}"/>
                  </a:ext>
                </a:extLst>
              </p:cNvPr>
              <p:cNvGrpSpPr/>
              <p:nvPr/>
            </p:nvGrpSpPr>
            <p:grpSpPr>
              <a:xfrm>
                <a:off x="1497876" y="1530239"/>
                <a:ext cx="1320357" cy="322652"/>
                <a:chOff x="1" y="-416269"/>
                <a:chExt cx="1750907" cy="427864"/>
              </a:xfrm>
              <a:grpFill/>
            </p:grpSpPr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F20CD1EE-B34F-2B8B-62EB-A11881A41273}"/>
                    </a:ext>
                  </a:extLst>
                </p:cNvPr>
                <p:cNvSpPr/>
                <p:nvPr/>
              </p:nvSpPr>
              <p:spPr>
                <a:xfrm>
                  <a:off x="1" y="-406414"/>
                  <a:ext cx="1546770" cy="418009"/>
                </a:xfrm>
                <a:prstGeom prst="rect">
                  <a:avLst/>
                </a:prstGeom>
                <a:solidFill>
                  <a:srgbClr val="0020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69" name="直角三角形 168">
                  <a:extLst>
                    <a:ext uri="{FF2B5EF4-FFF2-40B4-BE49-F238E27FC236}">
                      <a16:creationId xmlns:a16="http://schemas.microsoft.com/office/drawing/2014/main" id="{C8373A0C-D283-5BE7-C9F6-42D472138E06}"/>
                    </a:ext>
                  </a:extLst>
                </p:cNvPr>
                <p:cNvSpPr/>
                <p:nvPr/>
              </p:nvSpPr>
              <p:spPr>
                <a:xfrm>
                  <a:off x="1543508" y="-416269"/>
                  <a:ext cx="207400" cy="418011"/>
                </a:xfrm>
                <a:prstGeom prst="rtTriangle">
                  <a:avLst/>
                </a:prstGeom>
                <a:solidFill>
                  <a:srgbClr val="0020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167" name="直角三角形 166">
                <a:extLst>
                  <a:ext uri="{FF2B5EF4-FFF2-40B4-BE49-F238E27FC236}">
                    <a16:creationId xmlns:a16="http://schemas.microsoft.com/office/drawing/2014/main" id="{AA9C650E-C08D-F621-A15A-4A2A6DF3FF21}"/>
                  </a:ext>
                </a:extLst>
              </p:cNvPr>
              <p:cNvSpPr/>
              <p:nvPr/>
            </p:nvSpPr>
            <p:spPr>
              <a:xfrm flipH="1">
                <a:off x="1497875" y="1471834"/>
                <a:ext cx="130627" cy="65837"/>
              </a:xfrm>
              <a:prstGeom prst="rtTriangle">
                <a:avLst/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64" name="文本框 66">
              <a:extLst>
                <a:ext uri="{FF2B5EF4-FFF2-40B4-BE49-F238E27FC236}">
                  <a16:creationId xmlns:a16="http://schemas.microsoft.com/office/drawing/2014/main" id="{DC89F03D-3C58-5A67-CA37-1EE7DB4AF1E4}"/>
                </a:ext>
              </a:extLst>
            </p:cNvPr>
            <p:cNvSpPr txBox="1"/>
            <p:nvPr/>
          </p:nvSpPr>
          <p:spPr>
            <a:xfrm>
              <a:off x="644480" y="1010455"/>
              <a:ext cx="896333" cy="64799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</a:t>
              </a:r>
              <a:r>
                <a:rPr lang="en-US" altLang="zh-CN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885C3589-C8E2-1D7C-5287-29C4CAB44333}"/>
                </a:ext>
              </a:extLst>
            </p:cNvPr>
            <p:cNvSpPr txBox="1"/>
            <p:nvPr/>
          </p:nvSpPr>
          <p:spPr>
            <a:xfrm>
              <a:off x="2482178" y="1010454"/>
              <a:ext cx="4994547" cy="648000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pPr algn="just" defTabSz="457200"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基于见证权重的区块（交易）确认机制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70" name="图片 169">
            <a:extLst>
              <a:ext uri="{FF2B5EF4-FFF2-40B4-BE49-F238E27FC236}">
                <a16:creationId xmlns:a16="http://schemas.microsoft.com/office/drawing/2014/main" id="{26AEE911-B05E-05B1-25AF-037A82965C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1"/>
          <a:stretch/>
        </p:blipFill>
        <p:spPr bwMode="auto">
          <a:xfrm>
            <a:off x="625400" y="4884024"/>
            <a:ext cx="2728618" cy="15698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7E221F8-C3AF-9433-9AF7-17E7812EFB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t="8434" r="6031" b="9524"/>
          <a:stretch/>
        </p:blipFill>
        <p:spPr>
          <a:xfrm>
            <a:off x="4953714" y="4902783"/>
            <a:ext cx="2320710" cy="1555553"/>
          </a:xfrm>
          <a:prstGeom prst="rect">
            <a:avLst/>
          </a:prstGeom>
        </p:spPr>
      </p:pic>
      <p:pic>
        <p:nvPicPr>
          <p:cNvPr id="171" name="图片 170">
            <a:extLst>
              <a:ext uri="{FF2B5EF4-FFF2-40B4-BE49-F238E27FC236}">
                <a16:creationId xmlns:a16="http://schemas.microsoft.com/office/drawing/2014/main" id="{BFDE5A70-8498-8479-6110-6BA7B2A836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687" y="5040125"/>
            <a:ext cx="1675464" cy="1257646"/>
          </a:xfrm>
          <a:prstGeom prst="rect">
            <a:avLst/>
          </a:prstGeom>
        </p:spPr>
      </p:pic>
      <p:pic>
        <p:nvPicPr>
          <p:cNvPr id="172" name="图片 171">
            <a:extLst>
              <a:ext uri="{FF2B5EF4-FFF2-40B4-BE49-F238E27FC236}">
                <a16:creationId xmlns:a16="http://schemas.microsoft.com/office/drawing/2014/main" id="{0132086A-1D00-3BB7-C860-D8F975E94B7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6" r="8809"/>
          <a:stretch/>
        </p:blipFill>
        <p:spPr>
          <a:xfrm>
            <a:off x="10126008" y="5007888"/>
            <a:ext cx="1594549" cy="1375988"/>
          </a:xfrm>
          <a:prstGeom prst="rect">
            <a:avLst/>
          </a:prstGeom>
        </p:spPr>
      </p:pic>
      <p:sp>
        <p:nvSpPr>
          <p:cNvPr id="173" name="矩形: 圆角 118">
            <a:extLst>
              <a:ext uri="{FF2B5EF4-FFF2-40B4-BE49-F238E27FC236}">
                <a16:creationId xmlns:a16="http://schemas.microsoft.com/office/drawing/2014/main" id="{C5F9EBD3-5D02-409A-EA0B-D16087240E98}"/>
              </a:ext>
            </a:extLst>
          </p:cNvPr>
          <p:cNvSpPr/>
          <p:nvPr/>
        </p:nvSpPr>
        <p:spPr>
          <a:xfrm>
            <a:off x="8301771" y="1838559"/>
            <a:ext cx="911497" cy="1499943"/>
          </a:xfrm>
          <a:prstGeom prst="roundRect">
            <a:avLst>
              <a:gd name="adj" fmla="val 15747"/>
            </a:avLst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适应联邦学习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7" name="矩形: 圆角 118">
            <a:extLst>
              <a:ext uri="{FF2B5EF4-FFF2-40B4-BE49-F238E27FC236}">
                <a16:creationId xmlns:a16="http://schemas.microsoft.com/office/drawing/2014/main" id="{2EBC94E0-1A8B-968A-CC51-863A163B11F2}"/>
              </a:ext>
            </a:extLst>
          </p:cNvPr>
          <p:cNvSpPr/>
          <p:nvPr/>
        </p:nvSpPr>
        <p:spPr>
          <a:xfrm>
            <a:off x="9448524" y="1838559"/>
            <a:ext cx="911497" cy="1499943"/>
          </a:xfrm>
          <a:prstGeom prst="roundRect">
            <a:avLst>
              <a:gd name="adj" fmla="val 15747"/>
            </a:avLst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高扩展性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8" name="矩形: 圆角 118">
            <a:extLst>
              <a:ext uri="{FF2B5EF4-FFF2-40B4-BE49-F238E27FC236}">
                <a16:creationId xmlns:a16="http://schemas.microsoft.com/office/drawing/2014/main" id="{F84C0F20-CC07-FB1F-960F-196599B05F93}"/>
              </a:ext>
            </a:extLst>
          </p:cNvPr>
          <p:cNvSpPr/>
          <p:nvPr/>
        </p:nvSpPr>
        <p:spPr>
          <a:xfrm>
            <a:off x="10649940" y="1824360"/>
            <a:ext cx="911497" cy="1514142"/>
          </a:xfrm>
          <a:prstGeom prst="roundRect">
            <a:avLst>
              <a:gd name="adj" fmla="val 15747"/>
            </a:avLst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高吞吐量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87" name="直接连接符 22">
            <a:extLst>
              <a:ext uri="{FF2B5EF4-FFF2-40B4-BE49-F238E27FC236}">
                <a16:creationId xmlns:a16="http://schemas.microsoft.com/office/drawing/2014/main" id="{FF15461B-097A-3D7D-2944-DA3E497B5EB9}"/>
              </a:ext>
            </a:extLst>
          </p:cNvPr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矩形 187">
            <a:extLst>
              <a:ext uri="{FF2B5EF4-FFF2-40B4-BE49-F238E27FC236}">
                <a16:creationId xmlns:a16="http://schemas.microsoft.com/office/drawing/2014/main" id="{E8C5DAB6-612C-FC1F-3B31-5004542C5C94}"/>
              </a:ext>
            </a:extLst>
          </p:cNvPr>
          <p:cNvSpPr/>
          <p:nvPr/>
        </p:nvSpPr>
        <p:spPr>
          <a:xfrm>
            <a:off x="6628873" y="-6419"/>
            <a:ext cx="1666001" cy="792000"/>
          </a:xfrm>
          <a:prstGeom prst="rect">
            <a:avLst/>
          </a:prstGeom>
          <a:solidFill>
            <a:srgbClr val="213F99"/>
          </a:solidFill>
          <a:ln>
            <a:solidFill>
              <a:srgbClr val="252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400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189" name="直接连接符 24">
            <a:extLst>
              <a:ext uri="{FF2B5EF4-FFF2-40B4-BE49-F238E27FC236}">
                <a16:creationId xmlns:a16="http://schemas.microsoft.com/office/drawing/2014/main" id="{EB323C62-14FA-EF0F-7C95-C70DA4FB4EEC}"/>
              </a:ext>
            </a:extLst>
          </p:cNvPr>
          <p:cNvCxnSpPr/>
          <p:nvPr/>
        </p:nvCxnSpPr>
        <p:spPr>
          <a:xfrm>
            <a:off x="101195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6">
            <a:extLst>
              <a:ext uri="{FF2B5EF4-FFF2-40B4-BE49-F238E27FC236}">
                <a16:creationId xmlns:a16="http://schemas.microsoft.com/office/drawing/2014/main" id="{3C5E6EBC-A634-6C93-5CED-7D58DA670504}"/>
              </a:ext>
            </a:extLst>
          </p:cNvPr>
          <p:cNvSpPr txBox="1"/>
          <p:nvPr/>
        </p:nvSpPr>
        <p:spPr>
          <a:xfrm>
            <a:off x="5089262" y="224420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191" name="TextBox 7">
            <a:extLst>
              <a:ext uri="{FF2B5EF4-FFF2-40B4-BE49-F238E27FC236}">
                <a16:creationId xmlns:a16="http://schemas.microsoft.com/office/drawing/2014/main" id="{B241F74D-3763-7216-E94F-9C3A910AFBF8}"/>
              </a:ext>
            </a:extLst>
          </p:cNvPr>
          <p:cNvSpPr txBox="1"/>
          <p:nvPr/>
        </p:nvSpPr>
        <p:spPr>
          <a:xfrm>
            <a:off x="6682955" y="220125"/>
            <a:ext cx="164322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研究内容与创新</a:t>
            </a:r>
          </a:p>
        </p:txBody>
      </p:sp>
      <p:sp>
        <p:nvSpPr>
          <p:cNvPr id="192" name="TextBox 11">
            <a:extLst>
              <a:ext uri="{FF2B5EF4-FFF2-40B4-BE49-F238E27FC236}">
                <a16:creationId xmlns:a16="http://schemas.microsoft.com/office/drawing/2014/main" id="{CEBDCAD8-1632-A279-63EA-E143AD9E4762}"/>
              </a:ext>
            </a:extLst>
          </p:cNvPr>
          <p:cNvSpPr txBox="1"/>
          <p:nvPr/>
        </p:nvSpPr>
        <p:spPr>
          <a:xfrm>
            <a:off x="10182151" y="236420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研究总结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3" name="直接连接符 30">
            <a:extLst>
              <a:ext uri="{FF2B5EF4-FFF2-40B4-BE49-F238E27FC236}">
                <a16:creationId xmlns:a16="http://schemas.microsoft.com/office/drawing/2014/main" id="{8311C7ED-04E6-BB96-A4F9-1624203CC1A5}"/>
              </a:ext>
            </a:extLst>
          </p:cNvPr>
          <p:cNvCxnSpPr/>
          <p:nvPr/>
        </p:nvCxnSpPr>
        <p:spPr>
          <a:xfrm>
            <a:off x="6523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9">
            <a:extLst>
              <a:ext uri="{FF2B5EF4-FFF2-40B4-BE49-F238E27FC236}">
                <a16:creationId xmlns:a16="http://schemas.microsoft.com/office/drawing/2014/main" id="{A71E0500-B6E6-1756-3DEC-5798D5B65233}"/>
              </a:ext>
            </a:extLst>
          </p:cNvPr>
          <p:cNvSpPr txBox="1"/>
          <p:nvPr/>
        </p:nvSpPr>
        <p:spPr>
          <a:xfrm>
            <a:off x="8439056" y="234256"/>
            <a:ext cx="1666001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研究结果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solidFill>
            <a:srgbClr val="213F99"/>
          </a:solidFill>
          <a:ln>
            <a:solidFill>
              <a:srgbClr val="252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6"/>
          <p:cNvSpPr txBox="1"/>
          <p:nvPr/>
        </p:nvSpPr>
        <p:spPr>
          <a:xfrm>
            <a:off x="311452" y="1034613"/>
            <a:ext cx="7353379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研究内容二：基于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区块链的高鲁棒性联邦学习</a:t>
            </a:r>
          </a:p>
        </p:txBody>
      </p:sp>
      <p:sp>
        <p:nvSpPr>
          <p:cNvPr id="3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pic>
        <p:nvPicPr>
          <p:cNvPr id="11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" y="121285"/>
            <a:ext cx="2265045" cy="5734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27000" y="127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E7939F4-E1C0-774F-D902-D29D662F391A}"/>
              </a:ext>
            </a:extLst>
          </p:cNvPr>
          <p:cNvSpPr txBox="1"/>
          <p:nvPr/>
        </p:nvSpPr>
        <p:spPr>
          <a:xfrm>
            <a:off x="412724" y="3690379"/>
            <a:ext cx="3240000" cy="2880000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9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FCCD129-37B5-F028-C804-FFF86FE7840E}"/>
              </a:ext>
            </a:extLst>
          </p:cNvPr>
          <p:cNvSpPr txBox="1"/>
          <p:nvPr/>
        </p:nvSpPr>
        <p:spPr>
          <a:xfrm>
            <a:off x="412724" y="3690379"/>
            <a:ext cx="3240000" cy="504000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①</a:t>
            </a:r>
            <a:r>
              <a:rPr lang="zh-CN" altLang="en-US" dirty="0"/>
              <a:t>基于余弦相似度的选择标准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B87B7A3-2852-E874-10D5-3C1E06DB45DB}"/>
              </a:ext>
            </a:extLst>
          </p:cNvPr>
          <p:cNvSpPr txBox="1"/>
          <p:nvPr/>
        </p:nvSpPr>
        <p:spPr>
          <a:xfrm>
            <a:off x="412725" y="4216118"/>
            <a:ext cx="3247151" cy="1970981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L="216000" marR="0" lvl="0" indent="-216000" algn="l" defTabSz="4572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模型更新的余弦相似度评价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78E7B51-EA0E-7789-CB28-C5AF64F3A0A9}"/>
              </a:ext>
            </a:extLst>
          </p:cNvPr>
          <p:cNvSpPr txBox="1"/>
          <p:nvPr/>
        </p:nvSpPr>
        <p:spPr>
          <a:xfrm>
            <a:off x="4424831" y="3690379"/>
            <a:ext cx="3240000" cy="2880000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9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E6AE8D2-7E84-4399-E14D-1546DE530EF8}"/>
              </a:ext>
            </a:extLst>
          </p:cNvPr>
          <p:cNvSpPr txBox="1"/>
          <p:nvPr/>
        </p:nvSpPr>
        <p:spPr>
          <a:xfrm>
            <a:off x="4424831" y="3690379"/>
            <a:ext cx="3240000" cy="504000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②基于聚类的客户端选择机制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5C79BFE-DBF8-5FD3-F45C-128911D1D6DE}"/>
              </a:ext>
            </a:extLst>
          </p:cNvPr>
          <p:cNvSpPr txBox="1"/>
          <p:nvPr/>
        </p:nvSpPr>
        <p:spPr>
          <a:xfrm>
            <a:off x="4424831" y="4216119"/>
            <a:ext cx="3291169" cy="694004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L="216000" indent="-216000" defTabSz="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基于聚类对模型更新进行分辨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6000" indent="-216000" defTabSz="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二次聚类涵盖未识别更新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D5ABECD-26A9-1BDD-0320-2ECA377B1121}"/>
              </a:ext>
            </a:extLst>
          </p:cNvPr>
          <p:cNvSpPr txBox="1"/>
          <p:nvPr/>
        </p:nvSpPr>
        <p:spPr>
          <a:xfrm>
            <a:off x="8488107" y="3690379"/>
            <a:ext cx="3240000" cy="2880000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9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E40435F-3B61-EFFA-1A0C-324E6C014369}"/>
              </a:ext>
            </a:extLst>
          </p:cNvPr>
          <p:cNvSpPr txBox="1"/>
          <p:nvPr/>
        </p:nvSpPr>
        <p:spPr>
          <a:xfrm>
            <a:off x="8488107" y="3690379"/>
            <a:ext cx="3240000" cy="504000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③在共识的可信聚合方法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42D0B5D-95A7-0BB1-8139-3A0EE10614DF}"/>
              </a:ext>
            </a:extLst>
          </p:cNvPr>
          <p:cNvSpPr txBox="1"/>
          <p:nvPr/>
        </p:nvSpPr>
        <p:spPr>
          <a:xfrm>
            <a:off x="8488107" y="4216119"/>
            <a:ext cx="3291169" cy="1008000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L="216000" marR="0" lvl="0" indent="-216000" defTabSz="457200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在共识内的参数聚合方法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6000" marR="0" lvl="0" indent="-216000" defTabSz="457200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区块链提供聚合可信设置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箭头: 下 39">
            <a:extLst>
              <a:ext uri="{FF2B5EF4-FFF2-40B4-BE49-F238E27FC236}">
                <a16:creationId xmlns:a16="http://schemas.microsoft.com/office/drawing/2014/main" id="{26D4F641-C016-0027-0C5D-D7E7CD88161B}"/>
              </a:ext>
            </a:extLst>
          </p:cNvPr>
          <p:cNvSpPr/>
          <p:nvPr/>
        </p:nvSpPr>
        <p:spPr>
          <a:xfrm rot="16200000">
            <a:off x="3894778" y="4482824"/>
            <a:ext cx="288000" cy="527451"/>
          </a:xfrm>
          <a:prstGeom prst="downArrow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DCA64D7-6C34-43E1-6B40-8074B962683F}"/>
              </a:ext>
            </a:extLst>
          </p:cNvPr>
          <p:cNvSpPr txBox="1"/>
          <p:nvPr/>
        </p:nvSpPr>
        <p:spPr>
          <a:xfrm>
            <a:off x="3706475" y="4910123"/>
            <a:ext cx="625860" cy="8280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理论支撑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CCF8775-88B0-B68D-1E39-F03730AB5A4B}"/>
              </a:ext>
            </a:extLst>
          </p:cNvPr>
          <p:cNvSpPr txBox="1"/>
          <p:nvPr/>
        </p:nvSpPr>
        <p:spPr>
          <a:xfrm>
            <a:off x="7757327" y="4910123"/>
            <a:ext cx="625860" cy="8280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9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标准构建机制</a:t>
            </a:r>
          </a:p>
        </p:txBody>
      </p:sp>
      <p:sp>
        <p:nvSpPr>
          <p:cNvPr id="67" name="箭头: 下 42">
            <a:extLst>
              <a:ext uri="{FF2B5EF4-FFF2-40B4-BE49-F238E27FC236}">
                <a16:creationId xmlns:a16="http://schemas.microsoft.com/office/drawing/2014/main" id="{01286931-8E6A-2920-C94E-2AEED3C560D3}"/>
              </a:ext>
            </a:extLst>
          </p:cNvPr>
          <p:cNvSpPr/>
          <p:nvPr/>
        </p:nvSpPr>
        <p:spPr>
          <a:xfrm rot="16200000">
            <a:off x="7958054" y="4482824"/>
            <a:ext cx="288000" cy="527451"/>
          </a:xfrm>
          <a:prstGeom prst="downArrow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5ED75933-3FBC-510E-DF67-43EB37FF8B9F}"/>
              </a:ext>
            </a:extLst>
          </p:cNvPr>
          <p:cNvGrpSpPr/>
          <p:nvPr/>
        </p:nvGrpSpPr>
        <p:grpSpPr>
          <a:xfrm>
            <a:off x="346079" y="1675578"/>
            <a:ext cx="7079522" cy="526596"/>
            <a:chOff x="360000" y="1010452"/>
            <a:chExt cx="7079522" cy="648002"/>
          </a:xfrm>
        </p:grpSpPr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613F821F-A512-27A9-9D18-D1F9C330753C}"/>
                </a:ext>
              </a:extLst>
            </p:cNvPr>
            <p:cNvSpPr/>
            <p:nvPr/>
          </p:nvSpPr>
          <p:spPr>
            <a:xfrm>
              <a:off x="526993" y="1028454"/>
              <a:ext cx="6912529" cy="612000"/>
            </a:xfrm>
            <a:prstGeom prst="rect">
              <a:avLst/>
            </a:prstGeom>
            <a:solidFill>
              <a:schemeClr val="bg1">
                <a:lumMod val="50000"/>
                <a:alpha val="29804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45" name="组合 42">
              <a:extLst>
                <a:ext uri="{FF2B5EF4-FFF2-40B4-BE49-F238E27FC236}">
                  <a16:creationId xmlns:a16="http://schemas.microsoft.com/office/drawing/2014/main" id="{C4BD3B15-6188-D018-3BE7-9C3B9E8F8D8F}"/>
                </a:ext>
              </a:extLst>
            </p:cNvPr>
            <p:cNvGrpSpPr/>
            <p:nvPr/>
          </p:nvGrpSpPr>
          <p:grpSpPr>
            <a:xfrm>
              <a:off x="360000" y="1010452"/>
              <a:ext cx="1508642" cy="557045"/>
              <a:chOff x="1497875" y="1471834"/>
              <a:chExt cx="1181379" cy="381059"/>
            </a:xfrm>
            <a:solidFill>
              <a:srgbClr val="E74C2E"/>
            </a:solidFill>
          </p:grpSpPr>
          <p:grpSp>
            <p:nvGrpSpPr>
              <p:cNvPr id="148" name="组合 47">
                <a:extLst>
                  <a:ext uri="{FF2B5EF4-FFF2-40B4-BE49-F238E27FC236}">
                    <a16:creationId xmlns:a16="http://schemas.microsoft.com/office/drawing/2014/main" id="{15A91F68-644F-1277-B41D-24E9DE2E83DA}"/>
                  </a:ext>
                </a:extLst>
              </p:cNvPr>
              <p:cNvGrpSpPr/>
              <p:nvPr/>
            </p:nvGrpSpPr>
            <p:grpSpPr>
              <a:xfrm>
                <a:off x="1497876" y="1537671"/>
                <a:ext cx="1181378" cy="315222"/>
                <a:chOff x="1" y="-406414"/>
                <a:chExt cx="1566609" cy="418011"/>
              </a:xfrm>
              <a:grpFill/>
            </p:grpSpPr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1AE46802-FEA4-D86A-88EB-A49E5B91B309}"/>
                    </a:ext>
                  </a:extLst>
                </p:cNvPr>
                <p:cNvSpPr/>
                <p:nvPr/>
              </p:nvSpPr>
              <p:spPr>
                <a:xfrm>
                  <a:off x="1" y="-406414"/>
                  <a:ext cx="1362818" cy="418009"/>
                </a:xfrm>
                <a:prstGeom prst="rect">
                  <a:avLst/>
                </a:prstGeom>
                <a:solidFill>
                  <a:srgbClr val="0020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51" name="直角三角形 150">
                  <a:extLst>
                    <a:ext uri="{FF2B5EF4-FFF2-40B4-BE49-F238E27FC236}">
                      <a16:creationId xmlns:a16="http://schemas.microsoft.com/office/drawing/2014/main" id="{D0C97BD7-F864-33E9-BD90-61E415D9F45A}"/>
                    </a:ext>
                  </a:extLst>
                </p:cNvPr>
                <p:cNvSpPr/>
                <p:nvPr/>
              </p:nvSpPr>
              <p:spPr>
                <a:xfrm>
                  <a:off x="1359210" y="-406414"/>
                  <a:ext cx="207400" cy="418011"/>
                </a:xfrm>
                <a:prstGeom prst="rtTriangle">
                  <a:avLst/>
                </a:prstGeom>
                <a:solidFill>
                  <a:srgbClr val="0020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149" name="直角三角形 148">
                <a:extLst>
                  <a:ext uri="{FF2B5EF4-FFF2-40B4-BE49-F238E27FC236}">
                    <a16:creationId xmlns:a16="http://schemas.microsoft.com/office/drawing/2014/main" id="{E2542D09-D2E5-E8AA-424C-DAAC80243528}"/>
                  </a:ext>
                </a:extLst>
              </p:cNvPr>
              <p:cNvSpPr/>
              <p:nvPr/>
            </p:nvSpPr>
            <p:spPr>
              <a:xfrm flipH="1">
                <a:off x="1497875" y="1471834"/>
                <a:ext cx="130627" cy="65837"/>
              </a:xfrm>
              <a:prstGeom prst="rtTriangle">
                <a:avLst/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46" name="文本框 66">
              <a:extLst>
                <a:ext uri="{FF2B5EF4-FFF2-40B4-BE49-F238E27FC236}">
                  <a16:creationId xmlns:a16="http://schemas.microsoft.com/office/drawing/2014/main" id="{B2840A1D-A228-B79F-063D-6C4D666B6BFE}"/>
                </a:ext>
              </a:extLst>
            </p:cNvPr>
            <p:cNvSpPr txBox="1"/>
            <p:nvPr/>
          </p:nvSpPr>
          <p:spPr>
            <a:xfrm>
              <a:off x="644481" y="1010455"/>
              <a:ext cx="909680" cy="64799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BE744BD6-B8F8-B11B-40FE-071A4CEAC06C}"/>
                </a:ext>
              </a:extLst>
            </p:cNvPr>
            <p:cNvSpPr txBox="1"/>
            <p:nvPr/>
          </p:nvSpPr>
          <p:spPr>
            <a:xfrm>
              <a:off x="2482178" y="1010454"/>
              <a:ext cx="4806167" cy="648000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基于余弦相似度的客户端选择标准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FBB4283F-0512-D286-7414-6658135183D3}"/>
              </a:ext>
            </a:extLst>
          </p:cNvPr>
          <p:cNvGrpSpPr/>
          <p:nvPr/>
        </p:nvGrpSpPr>
        <p:grpSpPr>
          <a:xfrm>
            <a:off x="308876" y="2327446"/>
            <a:ext cx="7116725" cy="511187"/>
            <a:chOff x="360001" y="1010454"/>
            <a:chExt cx="7116725" cy="648000"/>
          </a:xfrm>
        </p:grpSpPr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4059295E-4CAF-4CDB-1163-A6F4210B6320}"/>
                </a:ext>
              </a:extLst>
            </p:cNvPr>
            <p:cNvSpPr/>
            <p:nvPr/>
          </p:nvSpPr>
          <p:spPr>
            <a:xfrm>
              <a:off x="526994" y="1028454"/>
              <a:ext cx="6949732" cy="612000"/>
            </a:xfrm>
            <a:prstGeom prst="rect">
              <a:avLst/>
            </a:prstGeom>
            <a:solidFill>
              <a:schemeClr val="bg1">
                <a:lumMod val="50000"/>
                <a:alpha val="29804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54" name="组合 42">
              <a:extLst>
                <a:ext uri="{FF2B5EF4-FFF2-40B4-BE49-F238E27FC236}">
                  <a16:creationId xmlns:a16="http://schemas.microsoft.com/office/drawing/2014/main" id="{54C9B431-707C-9640-58DF-E38323AFD65F}"/>
                </a:ext>
              </a:extLst>
            </p:cNvPr>
            <p:cNvGrpSpPr/>
            <p:nvPr/>
          </p:nvGrpSpPr>
          <p:grpSpPr>
            <a:xfrm>
              <a:off x="360001" y="1010454"/>
              <a:ext cx="1545845" cy="557044"/>
              <a:chOff x="1497875" y="1471834"/>
              <a:chExt cx="1210511" cy="381058"/>
            </a:xfrm>
            <a:solidFill>
              <a:srgbClr val="E74C2E"/>
            </a:solidFill>
          </p:grpSpPr>
          <p:grpSp>
            <p:nvGrpSpPr>
              <p:cNvPr id="157" name="组合 47">
                <a:extLst>
                  <a:ext uri="{FF2B5EF4-FFF2-40B4-BE49-F238E27FC236}">
                    <a16:creationId xmlns:a16="http://schemas.microsoft.com/office/drawing/2014/main" id="{8C8AD757-BBE2-9A52-2103-B440273C19E5}"/>
                  </a:ext>
                </a:extLst>
              </p:cNvPr>
              <p:cNvGrpSpPr/>
              <p:nvPr/>
            </p:nvGrpSpPr>
            <p:grpSpPr>
              <a:xfrm>
                <a:off x="1497876" y="1534049"/>
                <a:ext cx="1210510" cy="318843"/>
                <a:chOff x="1" y="-411218"/>
                <a:chExt cx="1605241" cy="422813"/>
              </a:xfrm>
              <a:grpFill/>
            </p:grpSpPr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9E24234D-DAA2-0303-FC50-31B128EF44DC}"/>
                    </a:ext>
                  </a:extLst>
                </p:cNvPr>
                <p:cNvSpPr/>
                <p:nvPr/>
              </p:nvSpPr>
              <p:spPr>
                <a:xfrm>
                  <a:off x="1" y="-406414"/>
                  <a:ext cx="1397842" cy="418009"/>
                </a:xfrm>
                <a:prstGeom prst="rect">
                  <a:avLst/>
                </a:prstGeom>
                <a:solidFill>
                  <a:srgbClr val="0020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60" name="直角三角形 159">
                  <a:extLst>
                    <a:ext uri="{FF2B5EF4-FFF2-40B4-BE49-F238E27FC236}">
                      <a16:creationId xmlns:a16="http://schemas.microsoft.com/office/drawing/2014/main" id="{DE075606-6DE6-6075-CDC5-CA2909A2AE80}"/>
                    </a:ext>
                  </a:extLst>
                </p:cNvPr>
                <p:cNvSpPr/>
                <p:nvPr/>
              </p:nvSpPr>
              <p:spPr>
                <a:xfrm>
                  <a:off x="1397842" y="-411218"/>
                  <a:ext cx="207400" cy="418011"/>
                </a:xfrm>
                <a:prstGeom prst="rtTriangle">
                  <a:avLst/>
                </a:prstGeom>
                <a:solidFill>
                  <a:srgbClr val="0020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158" name="直角三角形 157">
                <a:extLst>
                  <a:ext uri="{FF2B5EF4-FFF2-40B4-BE49-F238E27FC236}">
                    <a16:creationId xmlns:a16="http://schemas.microsoft.com/office/drawing/2014/main" id="{89D67220-0C82-8466-5580-6CA4880A7F0C}"/>
                  </a:ext>
                </a:extLst>
              </p:cNvPr>
              <p:cNvSpPr/>
              <p:nvPr/>
            </p:nvSpPr>
            <p:spPr>
              <a:xfrm flipH="1">
                <a:off x="1497875" y="1471834"/>
                <a:ext cx="130627" cy="65837"/>
              </a:xfrm>
              <a:prstGeom prst="rtTriangle">
                <a:avLst/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55" name="文本框 66">
              <a:extLst>
                <a:ext uri="{FF2B5EF4-FFF2-40B4-BE49-F238E27FC236}">
                  <a16:creationId xmlns:a16="http://schemas.microsoft.com/office/drawing/2014/main" id="{AD32C96F-8F87-770F-70DA-67EA7AC829C6}"/>
                </a:ext>
              </a:extLst>
            </p:cNvPr>
            <p:cNvSpPr txBox="1"/>
            <p:nvPr/>
          </p:nvSpPr>
          <p:spPr>
            <a:xfrm>
              <a:off x="644480" y="1010455"/>
              <a:ext cx="961527" cy="64799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工作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3F32423C-7717-D92E-F9A1-F547FC9F4C81}"/>
                </a:ext>
              </a:extLst>
            </p:cNvPr>
            <p:cNvSpPr txBox="1"/>
            <p:nvPr/>
          </p:nvSpPr>
          <p:spPr>
            <a:xfrm>
              <a:off x="2482178" y="1010454"/>
              <a:ext cx="4994547" cy="648000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pPr algn="just" defTabSz="457200"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基于聚类的客户端选择机制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BBB6F0CC-6DAC-4D41-A303-E1EDBECA29B4}"/>
              </a:ext>
            </a:extLst>
          </p:cNvPr>
          <p:cNvGrpSpPr/>
          <p:nvPr/>
        </p:nvGrpSpPr>
        <p:grpSpPr>
          <a:xfrm>
            <a:off x="307329" y="2992735"/>
            <a:ext cx="7116725" cy="511187"/>
            <a:chOff x="360001" y="1010454"/>
            <a:chExt cx="7116725" cy="648000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0EABA4E3-B6E5-B285-75B6-CBC8236BC1AE}"/>
                </a:ext>
              </a:extLst>
            </p:cNvPr>
            <p:cNvSpPr/>
            <p:nvPr/>
          </p:nvSpPr>
          <p:spPr>
            <a:xfrm>
              <a:off x="526994" y="1028454"/>
              <a:ext cx="6949732" cy="612000"/>
            </a:xfrm>
            <a:prstGeom prst="rect">
              <a:avLst/>
            </a:prstGeom>
            <a:solidFill>
              <a:schemeClr val="bg1">
                <a:lumMod val="50000"/>
                <a:alpha val="29804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3" name="组合 42">
              <a:extLst>
                <a:ext uri="{FF2B5EF4-FFF2-40B4-BE49-F238E27FC236}">
                  <a16:creationId xmlns:a16="http://schemas.microsoft.com/office/drawing/2014/main" id="{6B0AA061-F4B6-ABAA-4190-40BF707C4CEE}"/>
                </a:ext>
              </a:extLst>
            </p:cNvPr>
            <p:cNvGrpSpPr/>
            <p:nvPr/>
          </p:nvGrpSpPr>
          <p:grpSpPr>
            <a:xfrm>
              <a:off x="360001" y="1010456"/>
              <a:ext cx="1545846" cy="558116"/>
              <a:chOff x="1497875" y="1471834"/>
              <a:chExt cx="1210512" cy="381791"/>
            </a:xfrm>
            <a:solidFill>
              <a:srgbClr val="E74C2E"/>
            </a:solidFill>
          </p:grpSpPr>
          <p:grpSp>
            <p:nvGrpSpPr>
              <p:cNvPr id="166" name="组合 47">
                <a:extLst>
                  <a:ext uri="{FF2B5EF4-FFF2-40B4-BE49-F238E27FC236}">
                    <a16:creationId xmlns:a16="http://schemas.microsoft.com/office/drawing/2014/main" id="{C83E9463-9E7F-483B-D8F8-BA5E88DFD356}"/>
                  </a:ext>
                </a:extLst>
              </p:cNvPr>
              <p:cNvGrpSpPr/>
              <p:nvPr/>
            </p:nvGrpSpPr>
            <p:grpSpPr>
              <a:xfrm>
                <a:off x="1497876" y="1537671"/>
                <a:ext cx="1210511" cy="315954"/>
                <a:chOff x="1" y="-406414"/>
                <a:chExt cx="1605242" cy="418982"/>
              </a:xfrm>
              <a:grpFill/>
            </p:grpSpPr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F20CD1EE-B34F-2B8B-62EB-A11881A41273}"/>
                    </a:ext>
                  </a:extLst>
                </p:cNvPr>
                <p:cNvSpPr/>
                <p:nvPr/>
              </p:nvSpPr>
              <p:spPr>
                <a:xfrm>
                  <a:off x="1" y="-406414"/>
                  <a:ext cx="1397842" cy="418009"/>
                </a:xfrm>
                <a:prstGeom prst="rect">
                  <a:avLst/>
                </a:prstGeom>
                <a:solidFill>
                  <a:srgbClr val="0020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69" name="直角三角形 168">
                  <a:extLst>
                    <a:ext uri="{FF2B5EF4-FFF2-40B4-BE49-F238E27FC236}">
                      <a16:creationId xmlns:a16="http://schemas.microsoft.com/office/drawing/2014/main" id="{C8373A0C-D283-5BE7-C9F6-42D472138E06}"/>
                    </a:ext>
                  </a:extLst>
                </p:cNvPr>
                <p:cNvSpPr/>
                <p:nvPr/>
              </p:nvSpPr>
              <p:spPr>
                <a:xfrm>
                  <a:off x="1397843" y="-405443"/>
                  <a:ext cx="207400" cy="418011"/>
                </a:xfrm>
                <a:prstGeom prst="rtTriangle">
                  <a:avLst/>
                </a:prstGeom>
                <a:solidFill>
                  <a:srgbClr val="00206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167" name="直角三角形 166">
                <a:extLst>
                  <a:ext uri="{FF2B5EF4-FFF2-40B4-BE49-F238E27FC236}">
                    <a16:creationId xmlns:a16="http://schemas.microsoft.com/office/drawing/2014/main" id="{AA9C650E-C08D-F621-A15A-4A2A6DF3FF21}"/>
                  </a:ext>
                </a:extLst>
              </p:cNvPr>
              <p:cNvSpPr/>
              <p:nvPr/>
            </p:nvSpPr>
            <p:spPr>
              <a:xfrm flipH="1">
                <a:off x="1497875" y="1471834"/>
                <a:ext cx="130627" cy="65837"/>
              </a:xfrm>
              <a:prstGeom prst="rtTriangle">
                <a:avLst/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64" name="文本框 66">
              <a:extLst>
                <a:ext uri="{FF2B5EF4-FFF2-40B4-BE49-F238E27FC236}">
                  <a16:creationId xmlns:a16="http://schemas.microsoft.com/office/drawing/2014/main" id="{DC89F03D-3C58-5A67-CA37-1EE7DB4AF1E4}"/>
                </a:ext>
              </a:extLst>
            </p:cNvPr>
            <p:cNvSpPr txBox="1"/>
            <p:nvPr/>
          </p:nvSpPr>
          <p:spPr>
            <a:xfrm>
              <a:off x="644480" y="1010455"/>
              <a:ext cx="909680" cy="64799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工作</a:t>
              </a:r>
              <a:r>
                <a:rPr lang="en-US" altLang="zh-CN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885C3589-C8E2-1D7C-5287-29C4CAB44333}"/>
                </a:ext>
              </a:extLst>
            </p:cNvPr>
            <p:cNvSpPr txBox="1"/>
            <p:nvPr/>
          </p:nvSpPr>
          <p:spPr>
            <a:xfrm>
              <a:off x="2482178" y="1010454"/>
              <a:ext cx="4994547" cy="648000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pPr algn="just" defTabSz="457200">
                <a:defRPr/>
              </a:pPr>
              <a:r>
                <a:rPr lang="zh-CN" altLang="en-US" sz="20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在共识的可信聚合方法</a:t>
              </a:r>
            </a:p>
          </p:txBody>
        </p:sp>
      </p:grpSp>
      <p:sp>
        <p:nvSpPr>
          <p:cNvPr id="173" name="矩形: 圆角 118">
            <a:extLst>
              <a:ext uri="{FF2B5EF4-FFF2-40B4-BE49-F238E27FC236}">
                <a16:creationId xmlns:a16="http://schemas.microsoft.com/office/drawing/2014/main" id="{C5F9EBD3-5D02-409A-EA0B-D16087240E98}"/>
              </a:ext>
            </a:extLst>
          </p:cNvPr>
          <p:cNvSpPr/>
          <p:nvPr/>
        </p:nvSpPr>
        <p:spPr>
          <a:xfrm>
            <a:off x="8301771" y="1838559"/>
            <a:ext cx="911497" cy="1499943"/>
          </a:xfrm>
          <a:prstGeom prst="roundRect">
            <a:avLst>
              <a:gd name="adj" fmla="val 15747"/>
            </a:avLst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高鲁棒性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7" name="矩形: 圆角 118">
            <a:extLst>
              <a:ext uri="{FF2B5EF4-FFF2-40B4-BE49-F238E27FC236}">
                <a16:creationId xmlns:a16="http://schemas.microsoft.com/office/drawing/2014/main" id="{2EBC94E0-1A8B-968A-CC51-863A163B11F2}"/>
              </a:ext>
            </a:extLst>
          </p:cNvPr>
          <p:cNvSpPr/>
          <p:nvPr/>
        </p:nvSpPr>
        <p:spPr>
          <a:xfrm>
            <a:off x="9448524" y="1838559"/>
            <a:ext cx="911497" cy="1499943"/>
          </a:xfrm>
          <a:prstGeom prst="roundRect">
            <a:avLst>
              <a:gd name="adj" fmla="val 15747"/>
            </a:avLst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在共识内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8" name="矩形: 圆角 118">
            <a:extLst>
              <a:ext uri="{FF2B5EF4-FFF2-40B4-BE49-F238E27FC236}">
                <a16:creationId xmlns:a16="http://schemas.microsoft.com/office/drawing/2014/main" id="{F84C0F20-CC07-FB1F-960F-196599B05F93}"/>
              </a:ext>
            </a:extLst>
          </p:cNvPr>
          <p:cNvSpPr/>
          <p:nvPr/>
        </p:nvSpPr>
        <p:spPr>
          <a:xfrm>
            <a:off x="10649940" y="1824360"/>
            <a:ext cx="911497" cy="1514142"/>
          </a:xfrm>
          <a:prstGeom prst="roundRect">
            <a:avLst>
              <a:gd name="adj" fmla="val 15747"/>
            </a:avLst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可信设置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32F043F6-0C69-4D50-C65B-59CAC1A76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4" y="4755799"/>
            <a:ext cx="3420168" cy="1729248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E9524C3E-E417-A56A-58B2-C47319A316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" r="7279"/>
          <a:stretch/>
        </p:blipFill>
        <p:spPr bwMode="auto">
          <a:xfrm>
            <a:off x="4649676" y="5088422"/>
            <a:ext cx="3086987" cy="11165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9369A20D-FFDC-C48F-486A-EFE2E9117E6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" t="5774" r="3356" b="5813"/>
          <a:stretch/>
        </p:blipFill>
        <p:spPr bwMode="auto">
          <a:xfrm>
            <a:off x="8733967" y="4899867"/>
            <a:ext cx="2748280" cy="15465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3" name="直接连接符 22">
            <a:extLst>
              <a:ext uri="{FF2B5EF4-FFF2-40B4-BE49-F238E27FC236}">
                <a16:creationId xmlns:a16="http://schemas.microsoft.com/office/drawing/2014/main" id="{6018AFE9-7A39-7603-9FB5-75F05E291128}"/>
              </a:ext>
            </a:extLst>
          </p:cNvPr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3AD1453A-EAFA-2940-2C55-4BDD535B9AEF}"/>
              </a:ext>
            </a:extLst>
          </p:cNvPr>
          <p:cNvSpPr/>
          <p:nvPr/>
        </p:nvSpPr>
        <p:spPr>
          <a:xfrm>
            <a:off x="6628873" y="-6419"/>
            <a:ext cx="1666001" cy="792000"/>
          </a:xfrm>
          <a:prstGeom prst="rect">
            <a:avLst/>
          </a:prstGeom>
          <a:solidFill>
            <a:srgbClr val="213F99"/>
          </a:solidFill>
          <a:ln>
            <a:solidFill>
              <a:srgbClr val="252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400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75" name="直接连接符 24">
            <a:extLst>
              <a:ext uri="{FF2B5EF4-FFF2-40B4-BE49-F238E27FC236}">
                <a16:creationId xmlns:a16="http://schemas.microsoft.com/office/drawing/2014/main" id="{47D91716-978F-C74C-4737-61812DF18992}"/>
              </a:ext>
            </a:extLst>
          </p:cNvPr>
          <p:cNvCxnSpPr/>
          <p:nvPr/>
        </p:nvCxnSpPr>
        <p:spPr>
          <a:xfrm>
            <a:off x="101195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6">
            <a:extLst>
              <a:ext uri="{FF2B5EF4-FFF2-40B4-BE49-F238E27FC236}">
                <a16:creationId xmlns:a16="http://schemas.microsoft.com/office/drawing/2014/main" id="{C60A06A1-DD22-D976-1F20-0D8F7FA92ADE}"/>
              </a:ext>
            </a:extLst>
          </p:cNvPr>
          <p:cNvSpPr txBox="1"/>
          <p:nvPr/>
        </p:nvSpPr>
        <p:spPr>
          <a:xfrm>
            <a:off x="5089262" y="224420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77" name="TextBox 7">
            <a:extLst>
              <a:ext uri="{FF2B5EF4-FFF2-40B4-BE49-F238E27FC236}">
                <a16:creationId xmlns:a16="http://schemas.microsoft.com/office/drawing/2014/main" id="{338C9682-06EE-9663-531C-23DC406F1EAF}"/>
              </a:ext>
            </a:extLst>
          </p:cNvPr>
          <p:cNvSpPr txBox="1"/>
          <p:nvPr/>
        </p:nvSpPr>
        <p:spPr>
          <a:xfrm>
            <a:off x="6682955" y="220125"/>
            <a:ext cx="164322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研究内容与创新</a:t>
            </a:r>
          </a:p>
        </p:txBody>
      </p:sp>
      <p:sp>
        <p:nvSpPr>
          <p:cNvPr id="78" name="TextBox 11">
            <a:extLst>
              <a:ext uri="{FF2B5EF4-FFF2-40B4-BE49-F238E27FC236}">
                <a16:creationId xmlns:a16="http://schemas.microsoft.com/office/drawing/2014/main" id="{441C2655-5A33-1C83-9A31-0F8AF6EC7BFB}"/>
              </a:ext>
            </a:extLst>
          </p:cNvPr>
          <p:cNvSpPr txBox="1"/>
          <p:nvPr/>
        </p:nvSpPr>
        <p:spPr>
          <a:xfrm>
            <a:off x="10182151" y="236420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研究总结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9" name="直接连接符 30">
            <a:extLst>
              <a:ext uri="{FF2B5EF4-FFF2-40B4-BE49-F238E27FC236}">
                <a16:creationId xmlns:a16="http://schemas.microsoft.com/office/drawing/2014/main" id="{6A54D2E6-1399-43D6-FB9A-C0FAD8F24D1F}"/>
              </a:ext>
            </a:extLst>
          </p:cNvPr>
          <p:cNvCxnSpPr/>
          <p:nvPr/>
        </p:nvCxnSpPr>
        <p:spPr>
          <a:xfrm>
            <a:off x="6523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9">
            <a:extLst>
              <a:ext uri="{FF2B5EF4-FFF2-40B4-BE49-F238E27FC236}">
                <a16:creationId xmlns:a16="http://schemas.microsoft.com/office/drawing/2014/main" id="{745B5CCB-FB1E-A7A9-594F-13497B8B3BEE}"/>
              </a:ext>
            </a:extLst>
          </p:cNvPr>
          <p:cNvSpPr txBox="1"/>
          <p:nvPr/>
        </p:nvSpPr>
        <p:spPr>
          <a:xfrm>
            <a:off x="8439056" y="234256"/>
            <a:ext cx="1666001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研究结果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454576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>
            <a:cxnSpLocks/>
          </p:cNvCxnSpPr>
          <p:nvPr/>
        </p:nvCxnSpPr>
        <p:spPr>
          <a:xfrm>
            <a:off x="311452" y="1611401"/>
            <a:ext cx="5784548" cy="0"/>
          </a:xfrm>
          <a:prstGeom prst="line">
            <a:avLst/>
          </a:prstGeom>
          <a:solidFill>
            <a:srgbClr val="213F99"/>
          </a:solidFill>
          <a:ln>
            <a:solidFill>
              <a:srgbClr val="252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6"/>
          <p:cNvSpPr txBox="1"/>
          <p:nvPr/>
        </p:nvSpPr>
        <p:spPr>
          <a:xfrm>
            <a:off x="311452" y="1034613"/>
            <a:ext cx="7353379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将区块选择重构为客户端问题</a:t>
            </a:r>
          </a:p>
        </p:txBody>
      </p:sp>
      <p:sp>
        <p:nvSpPr>
          <p:cNvPr id="3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pic>
        <p:nvPicPr>
          <p:cNvPr id="11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" y="121285"/>
            <a:ext cx="2265045" cy="5734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27000" y="127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E7939F4-E1C0-774F-D902-D29D662F391A}"/>
              </a:ext>
            </a:extLst>
          </p:cNvPr>
          <p:cNvSpPr txBox="1"/>
          <p:nvPr/>
        </p:nvSpPr>
        <p:spPr>
          <a:xfrm>
            <a:off x="4199153" y="1923328"/>
            <a:ext cx="4000989" cy="3916525"/>
          </a:xfrm>
          <a:prstGeom prst="rect">
            <a:avLst/>
          </a:prstGeom>
          <a:solidFill>
            <a:sysClr val="window" lastClr="FFFFFF"/>
          </a:solidFill>
          <a:ln w="12700"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9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FCCD129-37B5-F028-C804-FFF86FE7840E}"/>
              </a:ext>
            </a:extLst>
          </p:cNvPr>
          <p:cNvSpPr txBox="1"/>
          <p:nvPr/>
        </p:nvSpPr>
        <p:spPr>
          <a:xfrm>
            <a:off x="4199153" y="1923329"/>
            <a:ext cx="4000989" cy="685392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如何选择一个好的区块（参数）</a:t>
            </a:r>
          </a:p>
        </p:txBody>
      </p:sp>
      <p:cxnSp>
        <p:nvCxnSpPr>
          <p:cNvPr id="73" name="直接连接符 22">
            <a:extLst>
              <a:ext uri="{FF2B5EF4-FFF2-40B4-BE49-F238E27FC236}">
                <a16:creationId xmlns:a16="http://schemas.microsoft.com/office/drawing/2014/main" id="{6018AFE9-7A39-7603-9FB5-75F05E291128}"/>
              </a:ext>
            </a:extLst>
          </p:cNvPr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3AD1453A-EAFA-2940-2C55-4BDD535B9AEF}"/>
              </a:ext>
            </a:extLst>
          </p:cNvPr>
          <p:cNvSpPr/>
          <p:nvPr/>
        </p:nvSpPr>
        <p:spPr>
          <a:xfrm>
            <a:off x="6628873" y="-6419"/>
            <a:ext cx="1666001" cy="792000"/>
          </a:xfrm>
          <a:prstGeom prst="rect">
            <a:avLst/>
          </a:prstGeom>
          <a:solidFill>
            <a:srgbClr val="213F99"/>
          </a:solidFill>
          <a:ln>
            <a:solidFill>
              <a:srgbClr val="252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400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75" name="直接连接符 24">
            <a:extLst>
              <a:ext uri="{FF2B5EF4-FFF2-40B4-BE49-F238E27FC236}">
                <a16:creationId xmlns:a16="http://schemas.microsoft.com/office/drawing/2014/main" id="{47D91716-978F-C74C-4737-61812DF18992}"/>
              </a:ext>
            </a:extLst>
          </p:cNvPr>
          <p:cNvCxnSpPr/>
          <p:nvPr/>
        </p:nvCxnSpPr>
        <p:spPr>
          <a:xfrm>
            <a:off x="101195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6">
            <a:extLst>
              <a:ext uri="{FF2B5EF4-FFF2-40B4-BE49-F238E27FC236}">
                <a16:creationId xmlns:a16="http://schemas.microsoft.com/office/drawing/2014/main" id="{C60A06A1-DD22-D976-1F20-0D8F7FA92ADE}"/>
              </a:ext>
            </a:extLst>
          </p:cNvPr>
          <p:cNvSpPr txBox="1"/>
          <p:nvPr/>
        </p:nvSpPr>
        <p:spPr>
          <a:xfrm>
            <a:off x="5089262" y="224420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77" name="TextBox 7">
            <a:extLst>
              <a:ext uri="{FF2B5EF4-FFF2-40B4-BE49-F238E27FC236}">
                <a16:creationId xmlns:a16="http://schemas.microsoft.com/office/drawing/2014/main" id="{338C9682-06EE-9663-531C-23DC406F1EAF}"/>
              </a:ext>
            </a:extLst>
          </p:cNvPr>
          <p:cNvSpPr txBox="1"/>
          <p:nvPr/>
        </p:nvSpPr>
        <p:spPr>
          <a:xfrm>
            <a:off x="6682955" y="220125"/>
            <a:ext cx="164322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研究内容与创新</a:t>
            </a:r>
          </a:p>
        </p:txBody>
      </p:sp>
      <p:sp>
        <p:nvSpPr>
          <p:cNvPr id="78" name="TextBox 11">
            <a:extLst>
              <a:ext uri="{FF2B5EF4-FFF2-40B4-BE49-F238E27FC236}">
                <a16:creationId xmlns:a16="http://schemas.microsoft.com/office/drawing/2014/main" id="{441C2655-5A33-1C83-9A31-0F8AF6EC7BFB}"/>
              </a:ext>
            </a:extLst>
          </p:cNvPr>
          <p:cNvSpPr txBox="1"/>
          <p:nvPr/>
        </p:nvSpPr>
        <p:spPr>
          <a:xfrm>
            <a:off x="10182151" y="236420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研究总结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9" name="直接连接符 30">
            <a:extLst>
              <a:ext uri="{FF2B5EF4-FFF2-40B4-BE49-F238E27FC236}">
                <a16:creationId xmlns:a16="http://schemas.microsoft.com/office/drawing/2014/main" id="{6A54D2E6-1399-43D6-FB9A-C0FAD8F24D1F}"/>
              </a:ext>
            </a:extLst>
          </p:cNvPr>
          <p:cNvCxnSpPr/>
          <p:nvPr/>
        </p:nvCxnSpPr>
        <p:spPr>
          <a:xfrm>
            <a:off x="6523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9">
            <a:extLst>
              <a:ext uri="{FF2B5EF4-FFF2-40B4-BE49-F238E27FC236}">
                <a16:creationId xmlns:a16="http://schemas.microsoft.com/office/drawing/2014/main" id="{745B5CCB-FB1E-A7A9-594F-13497B8B3BEE}"/>
              </a:ext>
            </a:extLst>
          </p:cNvPr>
          <p:cNvSpPr txBox="1"/>
          <p:nvPr/>
        </p:nvSpPr>
        <p:spPr>
          <a:xfrm>
            <a:off x="8439056" y="234256"/>
            <a:ext cx="1666001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研究结果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: 圆角 72">
            <a:extLst>
              <a:ext uri="{FF2B5EF4-FFF2-40B4-BE49-F238E27FC236}">
                <a16:creationId xmlns:a16="http://schemas.microsoft.com/office/drawing/2014/main" id="{0A67EA0F-741E-C81D-7BD1-8823FC0D3883}"/>
              </a:ext>
            </a:extLst>
          </p:cNvPr>
          <p:cNvSpPr/>
          <p:nvPr/>
        </p:nvSpPr>
        <p:spPr>
          <a:xfrm>
            <a:off x="1212357" y="1906862"/>
            <a:ext cx="2131870" cy="3916525"/>
          </a:xfrm>
          <a:prstGeom prst="roundRect">
            <a:avLst>
              <a:gd name="adj" fmla="val 2964"/>
            </a:avLst>
          </a:prstGeom>
          <a:solidFill>
            <a:srgbClr val="00B050">
              <a:alpha val="10000"/>
            </a:srgbClr>
          </a:solidFill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: 圆角 1">
            <a:extLst>
              <a:ext uri="{FF2B5EF4-FFF2-40B4-BE49-F238E27FC236}">
                <a16:creationId xmlns:a16="http://schemas.microsoft.com/office/drawing/2014/main" id="{02BD232E-8190-0AC4-BB02-A2415B0E5CDF}"/>
              </a:ext>
            </a:extLst>
          </p:cNvPr>
          <p:cNvSpPr/>
          <p:nvPr/>
        </p:nvSpPr>
        <p:spPr>
          <a:xfrm>
            <a:off x="9082439" y="1864639"/>
            <a:ext cx="2131200" cy="4059515"/>
          </a:xfrm>
          <a:prstGeom prst="roundRect">
            <a:avLst>
              <a:gd name="adj" fmla="val 2964"/>
            </a:avLst>
          </a:prstGeom>
          <a:solidFill>
            <a:schemeClr val="tx2">
              <a:lumMod val="20000"/>
              <a:lumOff val="80000"/>
              <a:alpha val="50000"/>
            </a:schemeClr>
          </a:solidFill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4" name="灯片编号占位符 2">
            <a:extLst>
              <a:ext uri="{FF2B5EF4-FFF2-40B4-BE49-F238E27FC236}">
                <a16:creationId xmlns:a16="http://schemas.microsoft.com/office/drawing/2014/main" id="{0622E28B-6822-0FF7-994E-3B19052A7643}"/>
              </a:ext>
            </a:extLst>
          </p:cNvPr>
          <p:cNvSpPr txBox="1">
            <a:spLocks/>
          </p:cNvSpPr>
          <p:nvPr/>
        </p:nvSpPr>
        <p:spPr>
          <a:xfrm>
            <a:off x="11529716" y="6424011"/>
            <a:ext cx="9366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594D11-D358-31AB-8630-465D9178FB6A}"/>
              </a:ext>
            </a:extLst>
          </p:cNvPr>
          <p:cNvSpPr txBox="1"/>
          <p:nvPr/>
        </p:nvSpPr>
        <p:spPr>
          <a:xfrm>
            <a:off x="1809517" y="2038493"/>
            <a:ext cx="93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区块链</a:t>
            </a: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7B751075-399B-204B-61C8-52E4D372286E}"/>
              </a:ext>
            </a:extLst>
          </p:cNvPr>
          <p:cNvSpPr txBox="1"/>
          <p:nvPr/>
        </p:nvSpPr>
        <p:spPr>
          <a:xfrm>
            <a:off x="9611609" y="2007630"/>
            <a:ext cx="119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联邦学习</a:t>
            </a:r>
          </a:p>
        </p:txBody>
      </p:sp>
      <p:sp>
        <p:nvSpPr>
          <p:cNvPr id="229" name="平行四边形 228">
            <a:extLst>
              <a:ext uri="{FF2B5EF4-FFF2-40B4-BE49-F238E27FC236}">
                <a16:creationId xmlns:a16="http://schemas.microsoft.com/office/drawing/2014/main" id="{31BF3051-B119-4E88-1AA4-C115FDA19D2F}"/>
              </a:ext>
            </a:extLst>
          </p:cNvPr>
          <p:cNvSpPr/>
          <p:nvPr/>
        </p:nvSpPr>
        <p:spPr>
          <a:xfrm>
            <a:off x="1451279" y="2611058"/>
            <a:ext cx="1691759" cy="643189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rgbClr val="E6F6DB"/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区块</a:t>
            </a:r>
          </a:p>
        </p:txBody>
      </p:sp>
      <p:sp>
        <p:nvSpPr>
          <p:cNvPr id="230" name="平行四边形 229">
            <a:extLst>
              <a:ext uri="{FF2B5EF4-FFF2-40B4-BE49-F238E27FC236}">
                <a16:creationId xmlns:a16="http://schemas.microsoft.com/office/drawing/2014/main" id="{02765F94-FBE9-8134-3FE9-9F1E38B04E2B}"/>
              </a:ext>
            </a:extLst>
          </p:cNvPr>
          <p:cNvSpPr/>
          <p:nvPr/>
        </p:nvSpPr>
        <p:spPr>
          <a:xfrm>
            <a:off x="1456776" y="3693046"/>
            <a:ext cx="1691760" cy="643189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rgbClr val="E6F6DB"/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区块发布者</a:t>
            </a:r>
          </a:p>
        </p:txBody>
      </p:sp>
      <p:sp>
        <p:nvSpPr>
          <p:cNvPr id="231" name="平行四边形 230">
            <a:extLst>
              <a:ext uri="{FF2B5EF4-FFF2-40B4-BE49-F238E27FC236}">
                <a16:creationId xmlns:a16="http://schemas.microsoft.com/office/drawing/2014/main" id="{D9FB8593-C868-DD70-0D61-0B5C8BF45114}"/>
              </a:ext>
            </a:extLst>
          </p:cNvPr>
          <p:cNvSpPr/>
          <p:nvPr/>
        </p:nvSpPr>
        <p:spPr>
          <a:xfrm>
            <a:off x="1451278" y="4821047"/>
            <a:ext cx="1691760" cy="643189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rgbClr val="E6F6DB"/>
              </a:gs>
              <a:gs pos="100000">
                <a:schemeClr val="bg1"/>
              </a:gs>
            </a:gsLst>
            <a:lin ang="2700000" scaled="1"/>
            <a:tileRect/>
          </a:gra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区块链节点</a:t>
            </a:r>
          </a:p>
        </p:txBody>
      </p:sp>
      <p:sp>
        <p:nvSpPr>
          <p:cNvPr id="232" name="平行四边形 231">
            <a:extLst>
              <a:ext uri="{FF2B5EF4-FFF2-40B4-BE49-F238E27FC236}">
                <a16:creationId xmlns:a16="http://schemas.microsoft.com/office/drawing/2014/main" id="{1E64B12A-5893-F472-4B99-40E372C23D0E}"/>
              </a:ext>
            </a:extLst>
          </p:cNvPr>
          <p:cNvSpPr/>
          <p:nvPr/>
        </p:nvSpPr>
        <p:spPr>
          <a:xfrm>
            <a:off x="9364235" y="2711826"/>
            <a:ext cx="1691759" cy="643189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模型参数</a:t>
            </a:r>
          </a:p>
        </p:txBody>
      </p:sp>
      <p:sp>
        <p:nvSpPr>
          <p:cNvPr id="233" name="平行四边形 232">
            <a:extLst>
              <a:ext uri="{FF2B5EF4-FFF2-40B4-BE49-F238E27FC236}">
                <a16:creationId xmlns:a16="http://schemas.microsoft.com/office/drawing/2014/main" id="{8C338635-A07D-3BB2-2D0B-D9DF4716FD16}"/>
              </a:ext>
            </a:extLst>
          </p:cNvPr>
          <p:cNvSpPr/>
          <p:nvPr/>
        </p:nvSpPr>
        <p:spPr>
          <a:xfrm>
            <a:off x="9364234" y="3793813"/>
            <a:ext cx="1691759" cy="643189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234" name="平行四边形 233">
            <a:extLst>
              <a:ext uri="{FF2B5EF4-FFF2-40B4-BE49-F238E27FC236}">
                <a16:creationId xmlns:a16="http://schemas.microsoft.com/office/drawing/2014/main" id="{0B21BD7E-B6CF-692B-B19F-162729A490F4}"/>
              </a:ext>
            </a:extLst>
          </p:cNvPr>
          <p:cNvSpPr/>
          <p:nvPr/>
        </p:nvSpPr>
        <p:spPr>
          <a:xfrm>
            <a:off x="9364234" y="4921814"/>
            <a:ext cx="1691759" cy="643189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联邦学习节点</a:t>
            </a:r>
          </a:p>
        </p:txBody>
      </p:sp>
      <p:sp>
        <p:nvSpPr>
          <p:cNvPr id="235" name="箭头: 右 73">
            <a:extLst>
              <a:ext uri="{FF2B5EF4-FFF2-40B4-BE49-F238E27FC236}">
                <a16:creationId xmlns:a16="http://schemas.microsoft.com/office/drawing/2014/main" id="{C9E971E9-8435-8278-C5F5-2EBAC3C74BAE}"/>
              </a:ext>
            </a:extLst>
          </p:cNvPr>
          <p:cNvSpPr/>
          <p:nvPr/>
        </p:nvSpPr>
        <p:spPr>
          <a:xfrm rot="10800000">
            <a:off x="8383730" y="2848902"/>
            <a:ext cx="631449" cy="405065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箭头: 右 73">
            <a:extLst>
              <a:ext uri="{FF2B5EF4-FFF2-40B4-BE49-F238E27FC236}">
                <a16:creationId xmlns:a16="http://schemas.microsoft.com/office/drawing/2014/main" id="{C4F27574-04B0-5BB3-F271-ED78A8A4CFEF}"/>
              </a:ext>
            </a:extLst>
          </p:cNvPr>
          <p:cNvSpPr/>
          <p:nvPr/>
        </p:nvSpPr>
        <p:spPr>
          <a:xfrm rot="10800000">
            <a:off x="8374214" y="3894396"/>
            <a:ext cx="631449" cy="405065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箭头: 右 73">
            <a:extLst>
              <a:ext uri="{FF2B5EF4-FFF2-40B4-BE49-F238E27FC236}">
                <a16:creationId xmlns:a16="http://schemas.microsoft.com/office/drawing/2014/main" id="{4E9ED213-5F39-BD8F-4977-98FA08EDDA36}"/>
              </a:ext>
            </a:extLst>
          </p:cNvPr>
          <p:cNvSpPr/>
          <p:nvPr/>
        </p:nvSpPr>
        <p:spPr>
          <a:xfrm rot="10800000">
            <a:off x="8361414" y="5046734"/>
            <a:ext cx="631449" cy="405065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箭头: 右 73">
            <a:extLst>
              <a:ext uri="{FF2B5EF4-FFF2-40B4-BE49-F238E27FC236}">
                <a16:creationId xmlns:a16="http://schemas.microsoft.com/office/drawing/2014/main" id="{F819F649-1F71-F2BB-BD68-0D5251DE2817}"/>
              </a:ext>
            </a:extLst>
          </p:cNvPr>
          <p:cNvSpPr/>
          <p:nvPr/>
        </p:nvSpPr>
        <p:spPr>
          <a:xfrm>
            <a:off x="3458047" y="2748133"/>
            <a:ext cx="631449" cy="405065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箭头: 右 73">
            <a:extLst>
              <a:ext uri="{FF2B5EF4-FFF2-40B4-BE49-F238E27FC236}">
                <a16:creationId xmlns:a16="http://schemas.microsoft.com/office/drawing/2014/main" id="{FF994BE5-27AB-FDDC-B7AA-DA3D46B0AC5A}"/>
              </a:ext>
            </a:extLst>
          </p:cNvPr>
          <p:cNvSpPr/>
          <p:nvPr/>
        </p:nvSpPr>
        <p:spPr>
          <a:xfrm>
            <a:off x="3458047" y="3812106"/>
            <a:ext cx="631449" cy="405065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箭头: 右 73">
            <a:extLst>
              <a:ext uri="{FF2B5EF4-FFF2-40B4-BE49-F238E27FC236}">
                <a16:creationId xmlns:a16="http://schemas.microsoft.com/office/drawing/2014/main" id="{4FF034BF-8043-91D5-AA00-A8C98CDA1450}"/>
              </a:ext>
            </a:extLst>
          </p:cNvPr>
          <p:cNvSpPr/>
          <p:nvPr/>
        </p:nvSpPr>
        <p:spPr>
          <a:xfrm>
            <a:off x="3481252" y="4945967"/>
            <a:ext cx="631449" cy="405065"/>
          </a:xfrm>
          <a:prstGeom prst="rightArrow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8100000" scaled="1"/>
            <a:tileRect/>
          </a:gra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4033203-2626-8E76-B2E6-C8A4E05FD18A}"/>
              </a:ext>
            </a:extLst>
          </p:cNvPr>
          <p:cNvSpPr/>
          <p:nvPr/>
        </p:nvSpPr>
        <p:spPr>
          <a:xfrm>
            <a:off x="4528933" y="2852855"/>
            <a:ext cx="3518727" cy="496190"/>
          </a:xfrm>
          <a:prstGeom prst="round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/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未确认区块搜索算法</a:t>
            </a:r>
          </a:p>
        </p:txBody>
      </p:sp>
      <p:sp>
        <p:nvSpPr>
          <p:cNvPr id="242" name="圆角矩形 241">
            <a:extLst>
              <a:ext uri="{FF2B5EF4-FFF2-40B4-BE49-F238E27FC236}">
                <a16:creationId xmlns:a16="http://schemas.microsoft.com/office/drawing/2014/main" id="{0D5756A1-2CAE-DD26-4AF7-65AB20660CAA}"/>
              </a:ext>
            </a:extLst>
          </p:cNvPr>
          <p:cNvSpPr/>
          <p:nvPr/>
        </p:nvSpPr>
        <p:spPr>
          <a:xfrm>
            <a:off x="4524795" y="3894396"/>
            <a:ext cx="3534100" cy="496190"/>
          </a:xfrm>
          <a:prstGeom prst="round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/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基于余弦相似度的模型参数评价</a:t>
            </a:r>
          </a:p>
        </p:txBody>
      </p:sp>
      <p:sp>
        <p:nvSpPr>
          <p:cNvPr id="243" name="圆角矩形 242">
            <a:extLst>
              <a:ext uri="{FF2B5EF4-FFF2-40B4-BE49-F238E27FC236}">
                <a16:creationId xmlns:a16="http://schemas.microsoft.com/office/drawing/2014/main" id="{50491AB9-99D1-76B9-047C-9BF0396DE152}"/>
              </a:ext>
            </a:extLst>
          </p:cNvPr>
          <p:cNvSpPr/>
          <p:nvPr/>
        </p:nvSpPr>
        <p:spPr>
          <a:xfrm>
            <a:off x="4528691" y="4935937"/>
            <a:ext cx="3534100" cy="496190"/>
          </a:xfrm>
          <a:prstGeom prst="round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200"/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基于聚类的模型参数选择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E50088E-6586-D873-3C99-1EB371ACC5E2}"/>
              </a:ext>
            </a:extLst>
          </p:cNvPr>
          <p:cNvCxnSpPr>
            <a:cxnSpLocks/>
            <a:stCxn id="5" idx="2"/>
            <a:endCxn id="242" idx="0"/>
          </p:cNvCxnSpPr>
          <p:nvPr/>
        </p:nvCxnSpPr>
        <p:spPr>
          <a:xfrm>
            <a:off x="6288297" y="3349045"/>
            <a:ext cx="3548" cy="545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0FA1658-9580-B95C-2D82-5E15EBAA05F0}"/>
              </a:ext>
            </a:extLst>
          </p:cNvPr>
          <p:cNvCxnSpPr>
            <a:stCxn id="242" idx="2"/>
          </p:cNvCxnSpPr>
          <p:nvPr/>
        </p:nvCxnSpPr>
        <p:spPr>
          <a:xfrm flipH="1">
            <a:off x="6291844" y="4390586"/>
            <a:ext cx="1" cy="56086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圆角矩形 62">
            <a:extLst>
              <a:ext uri="{FF2B5EF4-FFF2-40B4-BE49-F238E27FC236}">
                <a16:creationId xmlns:a16="http://schemas.microsoft.com/office/drawing/2014/main" id="{9C98B8BB-62FE-9CBC-CF1C-9DD2923C0EE5}"/>
              </a:ext>
            </a:extLst>
          </p:cNvPr>
          <p:cNvSpPr/>
          <p:nvPr/>
        </p:nvSpPr>
        <p:spPr>
          <a:xfrm>
            <a:off x="3458047" y="6029350"/>
            <a:ext cx="6179813" cy="658668"/>
          </a:xfrm>
          <a:prstGeom prst="roundRect">
            <a:avLst/>
          </a:prstGeom>
          <a:solidFill>
            <a:srgbClr val="C00000"/>
          </a:solidFill>
          <a:ln w="69850" cap="flat" cmpd="thickThin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dirty="0">
                <a:solidFill>
                  <a:prstClr val="whit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选择好的区块 </a:t>
            </a:r>
            <a:r>
              <a:rPr kumimoji="1" lang="en-US" altLang="zh-CN" sz="2800" b="1" dirty="0">
                <a:solidFill>
                  <a:prstClr val="whit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zh-CN" altLang="en-US" sz="2800" b="1" dirty="0">
                <a:solidFill>
                  <a:prstClr val="white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选择好的参数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5656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8" grpId="0" animBg="1"/>
      <p:bldP spid="25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FlZDZjZTMyZGMzMjMyNWQ4MjYyOGQwYWFlMGM3OW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蓝绿色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1582</Words>
  <Application>Microsoft Macintosh PowerPoint</Application>
  <PresentationFormat>宽屏</PresentationFormat>
  <Paragraphs>216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宋体</vt:lpstr>
      <vt:lpstr>Microsoft YaHei</vt:lpstr>
      <vt:lpstr>Microsoft YaHei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情缘素材：https://haosc.taobao.com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DELL;诶是晴天哦</dc:creator>
  <cp:lastModifiedBy>Microsoft Office User</cp:lastModifiedBy>
  <cp:revision>423</cp:revision>
  <dcterms:created xsi:type="dcterms:W3CDTF">2016-11-24T09:20:00Z</dcterms:created>
  <dcterms:modified xsi:type="dcterms:W3CDTF">2024-06-17T13:29:31Z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F308CB8F0EF24114BF00E22E152382CF</vt:lpwstr>
  </property>
</Properties>
</file>