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81" r:id="rId4"/>
    <p:sldId id="283" r:id="rId5"/>
    <p:sldId id="282" r:id="rId6"/>
    <p:sldId id="285" r:id="rId7"/>
    <p:sldId id="28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690" y="198"/>
      </p:cViewPr>
      <p:guideLst/>
    </p:cSldViewPr>
  </p:slideViewPr>
  <p:outlineViewPr>
    <p:cViewPr>
      <p:scale>
        <a:sx n="33" d="100"/>
        <a:sy n="33" d="100"/>
      </p:scale>
      <p:origin x="0" y="-2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2401-6B6F-44BF-BC84-BC5EECE8809B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8C553-2864-49AF-B91A-7CA9C33E5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1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8C553-2864-49AF-B91A-7CA9C33E5F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0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84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18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60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64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99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5D7E-9EE3-4382-9437-76605735635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5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DB0AC-174E-4DF7-9C98-B1FD482B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3B019B-7D36-41EE-97E3-6421356E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19D069-7F07-4EB3-944C-95FAF0D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24FD89-64B3-4977-867F-0D8BD839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0A486-0A0C-4930-A3A3-C98E25A8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56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71ADB-9514-4EEB-B2B8-21C754B1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DFDD2A-80BC-4087-9DFC-7310AAC7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8D102-CFB8-41A4-94FD-A8AF1C03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B658A-7841-44BC-B0CD-DEA371D6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A74FD-2E28-4440-A3E5-4CFBE22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17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8C4527-BC02-4AA9-9FCC-1643EA57C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52B29A-0852-41D9-B411-0ACA12999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06224-8A44-461F-A68C-39E1118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08812-1DCA-4AED-8A03-33F646E2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822E8-7A89-4FD7-9A3F-AEEC48A2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37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81578-3C8E-4322-9539-0AB1E5D8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E9E51-3784-4BD6-BB80-66D2102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483F2-C4DA-4676-BBFF-F5E0630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B8B6A-3F1D-458D-A599-34A01A16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D7509-F304-4CE5-A994-D18687B9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4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387CE-CC82-4DC1-B57F-863BE389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8B3BBF-DA77-41B4-BA98-A1DAC4AB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71B58-7E93-455A-BB9F-58479F4F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ABDC2-3DCB-4BA4-AFD9-1D443DF7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5F34D-B4EA-4B7B-B006-3E46626C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9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457F7-30AA-4A24-83AD-443351BC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2DF94-7AF7-4524-99C1-E29B12C87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DA1E7-0B0F-4913-B8FF-D78F1DCB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5468FF-5A20-482D-BE39-3EE27E02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DDA23-1D67-44CF-AB77-35408DC9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9A62A-15B1-4BA8-805E-E158F92E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97A22-0066-4238-92A2-83EF1149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F671BA-96A3-4A25-A4AE-55D4D0AD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C1927-65C5-4215-B722-A35D2DB7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393AC5-D58D-4E39-8396-3597D377D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B6397A-229A-41F6-87B0-044DF72D9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2E2F87-D583-493D-B1D9-C2FE750A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6AF32-1538-4170-B600-FBA2207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C6B67F-C60C-4D69-AE44-532DE952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8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4452C-FCFA-431A-95A5-31AAAAC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96F6A8-CAFE-4179-BBE0-9D5224B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D4EBAC-BE2A-47E1-AD58-2D206EA0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8A1E12-1716-4979-A695-DE28874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3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F0085A-5996-47A4-A879-5AAFF17D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FD6AC4-DBE4-45C1-9F29-1CD76B3F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E8B756-20A1-4868-8B44-A0696CB8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49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D6C41-B461-49D6-A796-EF9D05C2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96FD1-176F-4389-B486-11CB7C85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BC1E08-E1B1-4B3A-BD1F-74724A78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07AAF4-D34A-48D7-B1D8-C2EAD675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D6312-4ADC-4BD1-88A3-5998AD3E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6C3B2-675C-4F51-A495-6876F389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0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362E8-BB4A-4899-BB2C-18304FA5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240624-BF10-49D3-A6A8-BBF38444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BF9C61-CE22-4432-8C28-6A7E2D8A7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3B5C99-C1A8-4A99-94FF-2C04C62C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ABE57E-3E25-4234-B87E-4B2DC190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DD44C-D796-446C-B1BD-D22BF34E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2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55F8B3-9130-451A-8272-C495E37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C92CEB-1C99-4F43-9B91-CE52BFDD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F2612-1CC5-428C-AE0A-0362EF9CE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479C-E45F-4BD8-A9E1-54E7BD702BC7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9C5E07-EC12-44D5-A700-AAF90058F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3AAA93-DEE2-4855-B38B-53B24059A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05AA-4FC7-47C1-BD93-E63AB3DA7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33E28-B28D-4B36-BCC8-16A2893E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406400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課題２　システム設計書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E81D9-166F-41C7-84F6-05ACC4F9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200" dirty="0">
                <a:solidFill>
                  <a:srgbClr val="C00000"/>
                </a:solidFill>
              </a:rPr>
              <a:t>学籍番号：チャン　ヒュ　コア</a:t>
            </a:r>
            <a:endParaRPr kumimoji="1" lang="en-US" altLang="ja-JP" sz="3200" dirty="0">
              <a:solidFill>
                <a:srgbClr val="C00000"/>
              </a:solidFill>
            </a:endParaRPr>
          </a:p>
          <a:p>
            <a:pPr algn="l"/>
            <a:r>
              <a:rPr lang="ja-JP" altLang="en-US" sz="3200" dirty="0">
                <a:solidFill>
                  <a:srgbClr val="C00000"/>
                </a:solidFill>
              </a:rPr>
              <a:t>氏名　　：</a:t>
            </a:r>
            <a:r>
              <a:rPr lang="en-US" altLang="ja-JP" sz="3200" dirty="0">
                <a:solidFill>
                  <a:srgbClr val="C00000"/>
                </a:solidFill>
              </a:rPr>
              <a:t>19H060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394" y="1012291"/>
            <a:ext cx="11594619" cy="567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300" dirty="0"/>
              <a:t>①　要件定義</a:t>
            </a:r>
            <a:endParaRPr lang="en-US" altLang="ja-JP" sz="4300" dirty="0"/>
          </a:p>
          <a:p>
            <a:pPr marL="1143000" lvl="1" indent="-742950"/>
            <a:r>
              <a:rPr lang="ja-JP" altLang="en-US" sz="3500" dirty="0">
                <a:solidFill>
                  <a:srgbClr val="C00000"/>
                </a:solidFill>
                <a:latin typeface="+mn-ea"/>
              </a:rPr>
              <a:t>全体像　</a:t>
            </a:r>
            <a:endParaRPr lang="en-US" altLang="ja-JP" sz="35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endParaRPr kumimoji="1" lang="ja-JP" alt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32FB297-FEFB-49D0-BB08-CE183786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7F438B1-A908-47E0-B79A-9A637DBAED4A}"/>
              </a:ext>
            </a:extLst>
          </p:cNvPr>
          <p:cNvSpPr/>
          <p:nvPr/>
        </p:nvSpPr>
        <p:spPr>
          <a:xfrm>
            <a:off x="5263882" y="4644294"/>
            <a:ext cx="2139321" cy="16279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6EBAF81-B8D8-436A-B321-D34CBEB19361}"/>
              </a:ext>
            </a:extLst>
          </p:cNvPr>
          <p:cNvSpPr txBox="1"/>
          <p:nvPr/>
        </p:nvSpPr>
        <p:spPr>
          <a:xfrm>
            <a:off x="5323998" y="5038051"/>
            <a:ext cx="201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健康診断アプリ</a:t>
            </a: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CCD99000-571E-44E0-8771-A6396283C571}"/>
              </a:ext>
            </a:extLst>
          </p:cNvPr>
          <p:cNvSpPr/>
          <p:nvPr/>
        </p:nvSpPr>
        <p:spPr>
          <a:xfrm>
            <a:off x="304801" y="2663688"/>
            <a:ext cx="3555530" cy="242633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/>
              <a:t>利用者</a:t>
            </a:r>
            <a:endParaRPr kumimoji="1" lang="en-US" altLang="ja-JP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身長に応じ、標準　体重を知る</a:t>
            </a:r>
            <a:endParaRPr kumimoji="1" lang="en-US" altLang="ja-JP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自分の満腹度を知る</a:t>
            </a:r>
            <a:endParaRPr kumimoji="1" lang="en-US" altLang="ja-JP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400" dirty="0"/>
              <a:t>満腹度判定を知る</a:t>
            </a:r>
            <a:endParaRPr kumimoji="1" lang="en-US" altLang="ja-JP" sz="2400" dirty="0"/>
          </a:p>
        </p:txBody>
      </p:sp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7F321684-9338-4D57-867E-D8A8E1E5A5E5}"/>
              </a:ext>
            </a:extLst>
          </p:cNvPr>
          <p:cNvSpPr/>
          <p:nvPr/>
        </p:nvSpPr>
        <p:spPr>
          <a:xfrm rot="1393359">
            <a:off x="4160527" y="4208986"/>
            <a:ext cx="1076634" cy="86122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E245F6B1-E6B7-4EBC-8DB4-F5F080FFA896}"/>
              </a:ext>
            </a:extLst>
          </p:cNvPr>
          <p:cNvSpPr/>
          <p:nvPr/>
        </p:nvSpPr>
        <p:spPr>
          <a:xfrm>
            <a:off x="4186626" y="783171"/>
            <a:ext cx="4423974" cy="2236260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/>
              <a:t>利用者</a:t>
            </a:r>
            <a:endParaRPr kumimoji="1" lang="en-US" altLang="ja-JP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400" dirty="0"/>
              <a:t>基礎代謝量、消費カロリー</a:t>
            </a:r>
            <a:r>
              <a:rPr kumimoji="1" lang="ja-JP" altLang="en-US" sz="2400" dirty="0"/>
              <a:t>の結果を得られる</a:t>
            </a:r>
            <a:endParaRPr kumimoji="1" lang="en-US" altLang="ja-JP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400" dirty="0"/>
              <a:t>健康についてのアドバイスが得られる</a:t>
            </a:r>
            <a:endParaRPr kumimoji="1" lang="en-US" altLang="ja-JP" sz="2400" dirty="0"/>
          </a:p>
        </p:txBody>
      </p:sp>
      <p:sp>
        <p:nvSpPr>
          <p:cNvPr id="20" name="Mũi tên: Phải 19">
            <a:extLst>
              <a:ext uri="{FF2B5EF4-FFF2-40B4-BE49-F238E27FC236}">
                <a16:creationId xmlns:a16="http://schemas.microsoft.com/office/drawing/2014/main" id="{EC329E47-FF24-4FB6-B3C0-E3282F1621DF}"/>
              </a:ext>
            </a:extLst>
          </p:cNvPr>
          <p:cNvSpPr/>
          <p:nvPr/>
        </p:nvSpPr>
        <p:spPr>
          <a:xfrm rot="5400000">
            <a:off x="5860295" y="3446242"/>
            <a:ext cx="1076634" cy="86122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46663D60-85C8-493D-B963-C1CBCFAD10CE}"/>
              </a:ext>
            </a:extLst>
          </p:cNvPr>
          <p:cNvSpPr/>
          <p:nvPr/>
        </p:nvSpPr>
        <p:spPr>
          <a:xfrm>
            <a:off x="9085118" y="2643406"/>
            <a:ext cx="2464152" cy="32128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/>
                </a:solidFill>
              </a:rPr>
              <a:t>利用者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tx1"/>
                </a:solidFill>
              </a:rPr>
              <a:t>料理のカロリーリストにより、　食品習慣を改善できる。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09CF0A06-BD57-4174-A69A-3B6A76B05122}"/>
              </a:ext>
            </a:extLst>
          </p:cNvPr>
          <p:cNvSpPr/>
          <p:nvPr/>
        </p:nvSpPr>
        <p:spPr>
          <a:xfrm rot="9031266">
            <a:off x="7445960" y="4285853"/>
            <a:ext cx="1076634" cy="86122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7" y="136525"/>
            <a:ext cx="11996928" cy="100360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　</a:t>
            </a:r>
            <a:r>
              <a:rPr kumimoji="1" lang="ja-JP" altLang="en-US" dirty="0"/>
              <a:t>外部仕様設計</a:t>
            </a:r>
            <a:br>
              <a:rPr kumimoji="1" lang="en-US" altLang="ja-JP" sz="3200" dirty="0"/>
            </a:br>
            <a:r>
              <a:rPr kumimoji="1" lang="ja-JP" altLang="en-US" sz="3200" dirty="0"/>
              <a:t>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963E593-5A81-4CED-90A3-6A4A6BC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7" y="940379"/>
            <a:ext cx="11927366" cy="4977242"/>
          </a:xfrm>
        </p:spPr>
        <p:txBody>
          <a:bodyPr>
            <a:normAutofit/>
          </a:bodyPr>
          <a:lstStyle/>
          <a:p>
            <a:pPr marL="1085850" lvl="1" indent="-742950"/>
            <a:r>
              <a:rPr lang="ja-JP" altLang="en-US" sz="3200" dirty="0">
                <a:solidFill>
                  <a:srgbClr val="C00000"/>
                </a:solidFill>
                <a:latin typeface="+mn-ea"/>
              </a:rPr>
              <a:t>機能一覧</a:t>
            </a:r>
            <a:endParaRPr lang="en-US" altLang="ja-JP" sz="3200" dirty="0">
              <a:solidFill>
                <a:srgbClr val="C00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ja-JP" sz="3200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endParaRPr kumimoji="1" lang="ja-JP" alt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E0ABE-F377-469E-B35F-E8226F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8EC60BE1-56D0-4450-B88C-189AF16595DC}"/>
              </a:ext>
            </a:extLst>
          </p:cNvPr>
          <p:cNvSpPr/>
          <p:nvPr/>
        </p:nvSpPr>
        <p:spPr>
          <a:xfrm>
            <a:off x="1804736" y="1636295"/>
            <a:ext cx="4157913" cy="4138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3E17A21-CE19-4496-8EC9-AB40E47FD580}"/>
              </a:ext>
            </a:extLst>
          </p:cNvPr>
          <p:cNvSpPr txBox="1"/>
          <p:nvPr/>
        </p:nvSpPr>
        <p:spPr>
          <a:xfrm>
            <a:off x="1965960" y="1943988"/>
            <a:ext cx="399668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/>
              <a:t>参照</a:t>
            </a:r>
            <a:endParaRPr lang="en-US" altLang="ja-JP" sz="44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ja-JP" altLang="en-US" sz="3200" dirty="0"/>
              <a:t>健康状況に関わる数値、情報</a:t>
            </a:r>
            <a:endParaRPr kumimoji="1" lang="en-US" altLang="ja-JP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ja-JP" altLang="en-US" sz="3200" dirty="0"/>
              <a:t>アドバイス</a:t>
            </a:r>
            <a:endParaRPr kumimoji="1" lang="en-US" altLang="ja-JP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ja-JP" altLang="en-US" sz="3200" dirty="0"/>
              <a:t>料理カロリーの　一覧</a:t>
            </a:r>
            <a:endParaRPr kumimoji="1" lang="en-US" altLang="ja-JP" sz="3200" dirty="0"/>
          </a:p>
          <a:p>
            <a:pPr algn="ctr"/>
            <a:endParaRPr kumimoji="1" lang="ja-JP" altLang="en-US" sz="3200" dirty="0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76C7577-7670-43EC-AA8A-F1B97F07D68F}"/>
              </a:ext>
            </a:extLst>
          </p:cNvPr>
          <p:cNvSpPr/>
          <p:nvPr/>
        </p:nvSpPr>
        <p:spPr>
          <a:xfrm>
            <a:off x="6681536" y="1636295"/>
            <a:ext cx="4157913" cy="4138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07E29DB-BDCE-4442-860D-985DACB664DA}"/>
              </a:ext>
            </a:extLst>
          </p:cNvPr>
          <p:cNvSpPr txBox="1"/>
          <p:nvPr/>
        </p:nvSpPr>
        <p:spPr>
          <a:xfrm>
            <a:off x="6842760" y="1943988"/>
            <a:ext cx="39966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/>
              <a:t>取り出す</a:t>
            </a:r>
            <a:endParaRPr kumimoji="1" lang="en-US" altLang="ja-JP" sz="44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ja-JP" altLang="en-US" sz="3200" dirty="0"/>
              <a:t>基礎代謝量、一日の総消費カロリーの概要を把握できる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906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7" y="136525"/>
            <a:ext cx="11996928" cy="1003609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②　</a:t>
            </a:r>
            <a:r>
              <a:rPr kumimoji="1" lang="ja-JP" altLang="en-US"/>
              <a:t>外部仕様設計</a:t>
            </a:r>
            <a:br>
              <a:rPr kumimoji="1" lang="en-US" altLang="ja-JP" sz="3200"/>
            </a:br>
            <a:r>
              <a:rPr kumimoji="1" lang="ja-JP" altLang="en-US" sz="3200"/>
              <a:t>　</a:t>
            </a:r>
            <a:endParaRPr kumimoji="1" lang="ja-JP" altLang="en-US" sz="32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963E593-5A81-4CED-90A3-6A4A6BC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38329"/>
            <a:ext cx="12137133" cy="4977242"/>
          </a:xfrm>
        </p:spPr>
        <p:txBody>
          <a:bodyPr>
            <a:normAutofit/>
          </a:bodyPr>
          <a:lstStyle/>
          <a:p>
            <a:pPr marL="1085850" lvl="1" indent="-742950"/>
            <a:r>
              <a:rPr lang="ja-JP" altLang="en-US" sz="1800" dirty="0">
                <a:solidFill>
                  <a:srgbClr val="C00000"/>
                </a:solidFill>
                <a:latin typeface="+mn-ea"/>
              </a:rPr>
              <a:t>ユーザインターフェース</a:t>
            </a:r>
            <a:endParaRPr lang="en-US" altLang="ja-JP" sz="18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E0ABE-F377-469E-B35F-E8226F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Hình ảnh 5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3017D1AA-484A-451D-966A-9FDE3E2F4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8" y="940109"/>
            <a:ext cx="2381444" cy="248889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2020D55-6153-45EC-9FCC-23DC6EFE1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8" y="4622298"/>
            <a:ext cx="2381444" cy="218856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B4EF2FA5-A857-456A-B5AE-9141688EC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6" y="2133407"/>
            <a:ext cx="2381444" cy="2488891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5FAEDD6-A7D4-4F5E-8803-94484048A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14" y="2133407"/>
            <a:ext cx="2381444" cy="2488891"/>
          </a:xfrm>
          <a:prstGeom prst="rect">
            <a:avLst/>
          </a:prstGeom>
        </p:spPr>
      </p:pic>
      <p:sp>
        <p:nvSpPr>
          <p:cNvPr id="19" name="Mũi tên: Xuống 18">
            <a:extLst>
              <a:ext uri="{FF2B5EF4-FFF2-40B4-BE49-F238E27FC236}">
                <a16:creationId xmlns:a16="http://schemas.microsoft.com/office/drawing/2014/main" id="{1FBD8E4C-24D2-496F-8AF8-CA9CFD045ED3}"/>
              </a:ext>
            </a:extLst>
          </p:cNvPr>
          <p:cNvSpPr/>
          <p:nvPr/>
        </p:nvSpPr>
        <p:spPr>
          <a:xfrm>
            <a:off x="5003887" y="3629756"/>
            <a:ext cx="442912" cy="61436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Mũi tên: Xuống 19">
            <a:extLst>
              <a:ext uri="{FF2B5EF4-FFF2-40B4-BE49-F238E27FC236}">
                <a16:creationId xmlns:a16="http://schemas.microsoft.com/office/drawing/2014/main" id="{673372D6-6509-4AFA-A76A-242BEB2028E7}"/>
              </a:ext>
            </a:extLst>
          </p:cNvPr>
          <p:cNvSpPr/>
          <p:nvPr/>
        </p:nvSpPr>
        <p:spPr>
          <a:xfrm rot="3789564">
            <a:off x="3323231" y="1991121"/>
            <a:ext cx="637681" cy="117338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Mũi tên: Xuống 20">
            <a:extLst>
              <a:ext uri="{FF2B5EF4-FFF2-40B4-BE49-F238E27FC236}">
                <a16:creationId xmlns:a16="http://schemas.microsoft.com/office/drawing/2014/main" id="{0806F665-8FC6-4F4D-A85D-6CFB192EC4B4}"/>
              </a:ext>
            </a:extLst>
          </p:cNvPr>
          <p:cNvSpPr/>
          <p:nvPr/>
        </p:nvSpPr>
        <p:spPr>
          <a:xfrm rot="18669650">
            <a:off x="8241429" y="2053364"/>
            <a:ext cx="637681" cy="112906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70CE89CB-8F8F-4019-9849-F970F78A41A4}"/>
              </a:ext>
            </a:extLst>
          </p:cNvPr>
          <p:cNvSpPr txBox="1"/>
          <p:nvPr/>
        </p:nvSpPr>
        <p:spPr>
          <a:xfrm>
            <a:off x="5576993" y="3742384"/>
            <a:ext cx="197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判定</a:t>
            </a:r>
            <a:r>
              <a:rPr kumimoji="1" lang="ja-JP" altLang="en-US" sz="1600" dirty="0"/>
              <a:t>開始ボタンをクリック</a:t>
            </a:r>
          </a:p>
        </p:txBody>
      </p:sp>
      <p:sp>
        <p:nvSpPr>
          <p:cNvPr id="23" name="Mũi tên: Xuống 22">
            <a:extLst>
              <a:ext uri="{FF2B5EF4-FFF2-40B4-BE49-F238E27FC236}">
                <a16:creationId xmlns:a16="http://schemas.microsoft.com/office/drawing/2014/main" id="{7E199C26-59B2-4C5E-B0DB-02749C86ADF8}"/>
              </a:ext>
            </a:extLst>
          </p:cNvPr>
          <p:cNvSpPr/>
          <p:nvPr/>
        </p:nvSpPr>
        <p:spPr>
          <a:xfrm rot="14657095">
            <a:off x="3690784" y="2654854"/>
            <a:ext cx="637681" cy="117338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Mũi tên: Xuống 23">
            <a:extLst>
              <a:ext uri="{FF2B5EF4-FFF2-40B4-BE49-F238E27FC236}">
                <a16:creationId xmlns:a16="http://schemas.microsoft.com/office/drawing/2014/main" id="{04932BE5-143A-4050-B1A3-578214AC48B3}"/>
              </a:ext>
            </a:extLst>
          </p:cNvPr>
          <p:cNvSpPr/>
          <p:nvPr/>
        </p:nvSpPr>
        <p:spPr>
          <a:xfrm rot="7966886">
            <a:off x="7837316" y="2630805"/>
            <a:ext cx="637681" cy="117338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DCF96D12-4A56-4C4E-A6FC-D1EC5C9DE1BA}"/>
              </a:ext>
            </a:extLst>
          </p:cNvPr>
          <p:cNvSpPr txBox="1"/>
          <p:nvPr/>
        </p:nvSpPr>
        <p:spPr>
          <a:xfrm>
            <a:off x="201316" y="4800936"/>
            <a:ext cx="270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健康に重要な基礎代謝量と消費カロリーの概要の画面</a:t>
            </a:r>
            <a:endParaRPr kumimoji="1" lang="ja-JP" altLang="en-US" b="1" dirty="0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B863468A-2098-43D7-BF6E-041A35D76179}"/>
              </a:ext>
            </a:extLst>
          </p:cNvPr>
          <p:cNvSpPr txBox="1"/>
          <p:nvPr/>
        </p:nvSpPr>
        <p:spPr>
          <a:xfrm>
            <a:off x="9634330" y="4800936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料理のカロリーの　一覧の画面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745379D-7534-40F4-B525-4B21C8808B26}"/>
              </a:ext>
            </a:extLst>
          </p:cNvPr>
          <p:cNvSpPr txBox="1"/>
          <p:nvPr/>
        </p:nvSpPr>
        <p:spPr>
          <a:xfrm>
            <a:off x="2575839" y="1443649"/>
            <a:ext cx="221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「基礎代謝量と消費カロリとは」をクリック</a:t>
            </a:r>
            <a:endParaRPr kumimoji="1" lang="ja-JP" altLang="en-US" sz="1600" dirty="0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5FA69FBE-5729-41CD-9926-C68587756B14}"/>
              </a:ext>
            </a:extLst>
          </p:cNvPr>
          <p:cNvSpPr txBox="1"/>
          <p:nvPr/>
        </p:nvSpPr>
        <p:spPr>
          <a:xfrm>
            <a:off x="2887338" y="3743369"/>
            <a:ext cx="198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ホームページ戻る</a:t>
            </a:r>
            <a:endParaRPr kumimoji="1" lang="ja-JP" altLang="en-US" sz="1600"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93F69F0F-0453-44A3-A6AB-B039559B9AE9}"/>
              </a:ext>
            </a:extLst>
          </p:cNvPr>
          <p:cNvSpPr txBox="1"/>
          <p:nvPr/>
        </p:nvSpPr>
        <p:spPr>
          <a:xfrm>
            <a:off x="7551568" y="3801007"/>
            <a:ext cx="198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ホームページ戻る</a:t>
            </a:r>
            <a:endParaRPr kumimoji="1" lang="ja-JP" altLang="en-US" sz="1600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48B18-2BB3-445B-928B-3A8EF47AAAE9}"/>
              </a:ext>
            </a:extLst>
          </p:cNvPr>
          <p:cNvSpPr txBox="1"/>
          <p:nvPr/>
        </p:nvSpPr>
        <p:spPr>
          <a:xfrm>
            <a:off x="7519495" y="1616215"/>
            <a:ext cx="198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料理のカロリー　リストをクリック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19CAC307-3429-4A04-9493-4D6C34366282}"/>
              </a:ext>
            </a:extLst>
          </p:cNvPr>
          <p:cNvSpPr txBox="1"/>
          <p:nvPr/>
        </p:nvSpPr>
        <p:spPr>
          <a:xfrm>
            <a:off x="5037876" y="570777"/>
            <a:ext cx="211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ホームページ画面</a:t>
            </a:r>
            <a:endParaRPr kumimoji="1" lang="ja-JP" altLang="en-US" b="1" dirty="0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219AF706-3200-474E-AE33-091552577E33}"/>
              </a:ext>
            </a:extLst>
          </p:cNvPr>
          <p:cNvSpPr txBox="1"/>
          <p:nvPr/>
        </p:nvSpPr>
        <p:spPr>
          <a:xfrm>
            <a:off x="7387890" y="6200358"/>
            <a:ext cx="198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判定の画面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39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7" y="136525"/>
            <a:ext cx="11996928" cy="100360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　</a:t>
            </a:r>
            <a:r>
              <a:rPr kumimoji="1" lang="ja-JP" altLang="en-US" dirty="0"/>
              <a:t>外部仕様設計</a:t>
            </a:r>
            <a:br>
              <a:rPr kumimoji="1" lang="en-US" altLang="ja-JP" sz="3200" dirty="0"/>
            </a:br>
            <a:r>
              <a:rPr kumimoji="1" lang="ja-JP" altLang="en-US" sz="3200" dirty="0"/>
              <a:t>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963E593-5A81-4CED-90A3-6A4A6BC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38329"/>
            <a:ext cx="12137133" cy="4977242"/>
          </a:xfrm>
        </p:spPr>
        <p:txBody>
          <a:bodyPr>
            <a:normAutofit/>
          </a:bodyPr>
          <a:lstStyle/>
          <a:p>
            <a:pPr marL="1085850" lvl="1" indent="-742950"/>
            <a:r>
              <a:rPr lang="ja-JP" altLang="en-US" sz="1800" dirty="0">
                <a:solidFill>
                  <a:srgbClr val="C00000"/>
                </a:solidFill>
                <a:latin typeface="+mn-ea"/>
              </a:rPr>
              <a:t>ユーザインターフェース</a:t>
            </a:r>
            <a:r>
              <a:rPr lang="ja-JP" altLang="en-US" sz="1800" dirty="0">
                <a:latin typeface="+mn-ea"/>
              </a:rPr>
              <a:t>：画面設計</a:t>
            </a:r>
            <a:endParaRPr lang="en-US" altLang="ja-JP" sz="18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E0ABE-F377-469E-B35F-E8226F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BB2D0E7-A1D7-47C2-A37A-C137C39D8EF9}"/>
              </a:ext>
            </a:extLst>
          </p:cNvPr>
          <p:cNvSpPr txBox="1"/>
          <p:nvPr/>
        </p:nvSpPr>
        <p:spPr>
          <a:xfrm>
            <a:off x="680263" y="6125517"/>
            <a:ext cx="32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入力前の画面</a:t>
            </a:r>
          </a:p>
        </p:txBody>
      </p:sp>
      <p:graphicFrame>
        <p:nvGraphicFramePr>
          <p:cNvPr id="8" name="Bảng 27">
            <a:extLst>
              <a:ext uri="{FF2B5EF4-FFF2-40B4-BE49-F238E27FC236}">
                <a16:creationId xmlns:a16="http://schemas.microsoft.com/office/drawing/2014/main" id="{E2772284-6E88-4A7F-8812-333E17CE5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86033"/>
              </p:ext>
            </p:extLst>
          </p:nvPr>
        </p:nvGraphicFramePr>
        <p:xfrm>
          <a:off x="5247861" y="1140134"/>
          <a:ext cx="6803933" cy="29341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4938">
                  <a:extLst>
                    <a:ext uri="{9D8B030D-6E8A-4147-A177-3AD203B41FA5}">
                      <a16:colId xmlns:a16="http://schemas.microsoft.com/office/drawing/2014/main" val="172741732"/>
                    </a:ext>
                  </a:extLst>
                </a:gridCol>
                <a:gridCol w="1695936">
                  <a:extLst>
                    <a:ext uri="{9D8B030D-6E8A-4147-A177-3AD203B41FA5}">
                      <a16:colId xmlns:a16="http://schemas.microsoft.com/office/drawing/2014/main" val="2289302440"/>
                    </a:ext>
                  </a:extLst>
                </a:gridCol>
                <a:gridCol w="4093059">
                  <a:extLst>
                    <a:ext uri="{9D8B030D-6E8A-4147-A177-3AD203B41FA5}">
                      <a16:colId xmlns:a16="http://schemas.microsoft.com/office/drawing/2014/main" val="1595974436"/>
                    </a:ext>
                  </a:extLst>
                </a:gridCol>
              </a:tblGrid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識別子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83466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チェックボックスで性別をチェック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04942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年齢を入力テキストボックス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54404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身長（</a:t>
                      </a:r>
                      <a:r>
                        <a:rPr kumimoji="1" lang="en-US" altLang="ja-JP" dirty="0"/>
                        <a:t>cm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身長を入力テキストボックス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31032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体重（</a:t>
                      </a:r>
                      <a:r>
                        <a:rPr kumimoji="1" lang="en-US" altLang="ja-JP" dirty="0"/>
                        <a:t>kg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体重を入力テキストボックス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23133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活動レベル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どの程度に運動しているかをチェック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37816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判定開始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判定を開始するボタン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92046"/>
                  </a:ext>
                </a:extLst>
              </a:tr>
            </a:tbl>
          </a:graphicData>
        </a:graphic>
      </p:graphicFrame>
      <p:graphicFrame>
        <p:nvGraphicFramePr>
          <p:cNvPr id="9" name="Bảng 29">
            <a:extLst>
              <a:ext uri="{FF2B5EF4-FFF2-40B4-BE49-F238E27FC236}">
                <a16:creationId xmlns:a16="http://schemas.microsoft.com/office/drawing/2014/main" id="{EC2C36EE-D8AF-45F0-96A2-B07042F5E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88226"/>
              </p:ext>
            </p:extLst>
          </p:nvPr>
        </p:nvGraphicFramePr>
        <p:xfrm>
          <a:off x="5247861" y="4454513"/>
          <a:ext cx="6803932" cy="16710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064">
                  <a:extLst>
                    <a:ext uri="{9D8B030D-6E8A-4147-A177-3AD203B41FA5}">
                      <a16:colId xmlns:a16="http://schemas.microsoft.com/office/drawing/2014/main" val="2036455722"/>
                    </a:ext>
                  </a:extLst>
                </a:gridCol>
                <a:gridCol w="6046868">
                  <a:extLst>
                    <a:ext uri="{9D8B030D-6E8A-4147-A177-3AD203B41FA5}">
                      <a16:colId xmlns:a16="http://schemas.microsoft.com/office/drawing/2014/main" val="6751044"/>
                    </a:ext>
                  </a:extLst>
                </a:gridCol>
              </a:tblGrid>
              <a:tr h="41775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操作手順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26764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性別、年齢、身長</a:t>
                      </a:r>
                      <a:r>
                        <a:rPr kumimoji="1" lang="en-US" altLang="ja-JP" dirty="0"/>
                        <a:t>(cm)</a:t>
                      </a:r>
                      <a:r>
                        <a:rPr kumimoji="1" lang="ja-JP" altLang="en-US" dirty="0"/>
                        <a:t>、体重 </a:t>
                      </a:r>
                      <a:r>
                        <a:rPr kumimoji="1" lang="en-US" altLang="ja-JP" dirty="0"/>
                        <a:t>(kg)</a:t>
                      </a:r>
                      <a:r>
                        <a:rPr kumimoji="1" lang="ja-JP" altLang="en-US" dirty="0"/>
                        <a:t>を入力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29380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活動レベルをチェック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04249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判定開始ボタン、消費カロリー計算ボタンを押す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10071"/>
                  </a:ext>
                </a:extLst>
              </a:tr>
            </a:tbl>
          </a:graphicData>
        </a:graphic>
      </p:graphicFrame>
      <p:pic>
        <p:nvPicPr>
          <p:cNvPr id="10" name="Hình ảnh 9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4BDDD114-96D5-4F94-B05C-E386F4EFB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6" y="1242429"/>
            <a:ext cx="4398711" cy="48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7" y="136525"/>
            <a:ext cx="11996928" cy="1003609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　</a:t>
            </a:r>
            <a:r>
              <a:rPr kumimoji="1" lang="ja-JP" altLang="en-US" dirty="0"/>
              <a:t>外部仕様設計</a:t>
            </a:r>
            <a:br>
              <a:rPr kumimoji="1" lang="en-US" altLang="ja-JP" sz="3200" dirty="0"/>
            </a:br>
            <a:r>
              <a:rPr kumimoji="1" lang="ja-JP" altLang="en-US" sz="3200" dirty="0"/>
              <a:t>　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963E593-5A81-4CED-90A3-6A4A6BC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38329"/>
            <a:ext cx="12137133" cy="4977242"/>
          </a:xfrm>
        </p:spPr>
        <p:txBody>
          <a:bodyPr>
            <a:normAutofit/>
          </a:bodyPr>
          <a:lstStyle/>
          <a:p>
            <a:pPr marL="1085850" lvl="1" indent="-742950"/>
            <a:r>
              <a:rPr lang="ja-JP" altLang="en-US" sz="1800" dirty="0">
                <a:solidFill>
                  <a:srgbClr val="C00000"/>
                </a:solidFill>
                <a:latin typeface="+mn-ea"/>
              </a:rPr>
              <a:t>ユーザインターフェース</a:t>
            </a:r>
            <a:r>
              <a:rPr lang="ja-JP" altLang="en-US" sz="1800" dirty="0">
                <a:latin typeface="+mn-ea"/>
              </a:rPr>
              <a:t>：画面設計</a:t>
            </a:r>
            <a:endParaRPr lang="en-US" altLang="ja-JP" sz="1800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E0ABE-F377-469E-B35F-E8226F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BB2D0E7-A1D7-47C2-A37A-C137C39D8EF9}"/>
              </a:ext>
            </a:extLst>
          </p:cNvPr>
          <p:cNvSpPr txBox="1"/>
          <p:nvPr/>
        </p:nvSpPr>
        <p:spPr>
          <a:xfrm>
            <a:off x="680263" y="6125517"/>
            <a:ext cx="32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入力前の画面</a:t>
            </a:r>
          </a:p>
        </p:txBody>
      </p:sp>
      <p:graphicFrame>
        <p:nvGraphicFramePr>
          <p:cNvPr id="8" name="Bảng 27">
            <a:extLst>
              <a:ext uri="{FF2B5EF4-FFF2-40B4-BE49-F238E27FC236}">
                <a16:creationId xmlns:a16="http://schemas.microsoft.com/office/drawing/2014/main" id="{E2772284-6E88-4A7F-8812-333E17CE5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1179"/>
              </p:ext>
            </p:extLst>
          </p:nvPr>
        </p:nvGraphicFramePr>
        <p:xfrm>
          <a:off x="5247861" y="1140134"/>
          <a:ext cx="6803933" cy="273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4938">
                  <a:extLst>
                    <a:ext uri="{9D8B030D-6E8A-4147-A177-3AD203B41FA5}">
                      <a16:colId xmlns:a16="http://schemas.microsoft.com/office/drawing/2014/main" val="172741732"/>
                    </a:ext>
                  </a:extLst>
                </a:gridCol>
                <a:gridCol w="1695936">
                  <a:extLst>
                    <a:ext uri="{9D8B030D-6E8A-4147-A177-3AD203B41FA5}">
                      <a16:colId xmlns:a16="http://schemas.microsoft.com/office/drawing/2014/main" val="2289302440"/>
                    </a:ext>
                  </a:extLst>
                </a:gridCol>
                <a:gridCol w="4093059">
                  <a:extLst>
                    <a:ext uri="{9D8B030D-6E8A-4147-A177-3AD203B41FA5}">
                      <a16:colId xmlns:a16="http://schemas.microsoft.com/office/drawing/2014/main" val="1595974436"/>
                    </a:ext>
                  </a:extLst>
                </a:gridCol>
              </a:tblGrid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識別子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83466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標準体重</a:t>
                      </a:r>
                      <a:r>
                        <a:rPr kumimoji="1" lang="en-US" altLang="ja-JP" dirty="0"/>
                        <a:t>(kg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身長に応じる標準な体重を表示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04942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満腹度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WHO</a:t>
                      </a:r>
                      <a:r>
                        <a:rPr kumimoji="1" lang="ja-JP" altLang="en-US" dirty="0"/>
                        <a:t>の研究による満腹度を表示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54404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満腹度判定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利用者の健康状況を一言で知らせる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31032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アドバイス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現状を改善するのためのアドバイス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23133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料理カロリーの一覧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料理、食品などのカロリーの一覧を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37816"/>
                  </a:ext>
                </a:extLst>
              </a:tr>
            </a:tbl>
          </a:graphicData>
        </a:graphic>
      </p:graphicFrame>
      <p:graphicFrame>
        <p:nvGraphicFramePr>
          <p:cNvPr id="9" name="Bảng 29">
            <a:extLst>
              <a:ext uri="{FF2B5EF4-FFF2-40B4-BE49-F238E27FC236}">
                <a16:creationId xmlns:a16="http://schemas.microsoft.com/office/drawing/2014/main" id="{EC2C36EE-D8AF-45F0-96A2-B07042F5E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5222"/>
              </p:ext>
            </p:extLst>
          </p:nvPr>
        </p:nvGraphicFramePr>
        <p:xfrm>
          <a:off x="5247861" y="4454513"/>
          <a:ext cx="6803932" cy="16710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064">
                  <a:extLst>
                    <a:ext uri="{9D8B030D-6E8A-4147-A177-3AD203B41FA5}">
                      <a16:colId xmlns:a16="http://schemas.microsoft.com/office/drawing/2014/main" val="2036455722"/>
                    </a:ext>
                  </a:extLst>
                </a:gridCol>
                <a:gridCol w="6046868">
                  <a:extLst>
                    <a:ext uri="{9D8B030D-6E8A-4147-A177-3AD203B41FA5}">
                      <a16:colId xmlns:a16="http://schemas.microsoft.com/office/drawing/2014/main" val="6751044"/>
                    </a:ext>
                  </a:extLst>
                </a:gridCol>
              </a:tblGrid>
              <a:tr h="41775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操作手順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26764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判定診断の結果を確認する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29380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アドバイスを参考にする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04249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料理カロリーの一覧をクリックし、確認する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10071"/>
                  </a:ext>
                </a:extLst>
              </a:tr>
            </a:tbl>
          </a:graphicData>
        </a:graphic>
      </p:graphicFrame>
      <p:pic>
        <p:nvPicPr>
          <p:cNvPr id="7" name="Hình ảnh 6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65091DBD-77D9-4FF8-BE17-1158A8010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9" y="1274427"/>
            <a:ext cx="4398711" cy="48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A1B8F0-A092-4C25-804F-3AADA958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1" y="73850"/>
            <a:ext cx="10515600" cy="748058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③テスト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AD3F77E3-4186-48B8-84DF-97E3DF728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210286"/>
              </p:ext>
            </p:extLst>
          </p:nvPr>
        </p:nvGraphicFramePr>
        <p:xfrm>
          <a:off x="271666" y="821908"/>
          <a:ext cx="11648668" cy="3789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577">
                  <a:extLst>
                    <a:ext uri="{9D8B030D-6E8A-4147-A177-3AD203B41FA5}">
                      <a16:colId xmlns:a16="http://schemas.microsoft.com/office/drawing/2014/main" val="2178826153"/>
                    </a:ext>
                  </a:extLst>
                </a:gridCol>
                <a:gridCol w="820971">
                  <a:extLst>
                    <a:ext uri="{9D8B030D-6E8A-4147-A177-3AD203B41FA5}">
                      <a16:colId xmlns:a16="http://schemas.microsoft.com/office/drawing/2014/main" val="481640687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1250761780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1569406969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61697272"/>
                    </a:ext>
                  </a:extLst>
                </a:gridCol>
                <a:gridCol w="1417982">
                  <a:extLst>
                    <a:ext uri="{9D8B030D-6E8A-4147-A177-3AD203B41FA5}">
                      <a16:colId xmlns:a16="http://schemas.microsoft.com/office/drawing/2014/main" val="1030419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315400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721167870"/>
                    </a:ext>
                  </a:extLst>
                </a:gridCol>
                <a:gridCol w="1134639">
                  <a:extLst>
                    <a:ext uri="{9D8B030D-6E8A-4147-A177-3AD203B41FA5}">
                      <a16:colId xmlns:a16="http://schemas.microsoft.com/office/drawing/2014/main" val="979986568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3554211315"/>
                    </a:ext>
                  </a:extLst>
                </a:gridCol>
                <a:gridCol w="1364350">
                  <a:extLst>
                    <a:ext uri="{9D8B030D-6E8A-4147-A177-3AD203B41FA5}">
                      <a16:colId xmlns:a16="http://schemas.microsoft.com/office/drawing/2014/main" val="519207794"/>
                    </a:ext>
                  </a:extLst>
                </a:gridCol>
              </a:tblGrid>
              <a:tr h="55319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入力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出力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6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体重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活動レベル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標準体重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満腹度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満腹度　判定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基礎代謝料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一日の総消費カロリー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7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71.28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やせすぎ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1259.84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1732.28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69.7048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18.94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標準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1371.72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1646.07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56.32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太りぎみ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1396.89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1920.72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6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72.87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満腹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1241.61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2359.06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52.17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21.08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標準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1396.69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1920.72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2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63.58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30.79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満腹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1688.98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2617.93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5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60.62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16.33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やせすぎ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1289.17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2238.81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72558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0968516-A3FD-4EA0-BDC1-CAE0C85DD995}"/>
              </a:ext>
            </a:extLst>
          </p:cNvPr>
          <p:cNvSpPr txBox="1"/>
          <p:nvPr/>
        </p:nvSpPr>
        <p:spPr>
          <a:xfrm>
            <a:off x="271666" y="4818743"/>
            <a:ext cx="1164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注意：活動レベル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ほぼ運動しない。通勤、デスクワーク程度　　～　①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軽い運動。週に１回～２回程度の運動　　　　～　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中程度の運動。週に３回～５回程度の運動　　～　③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激しい運動。週に６回～７回程度の運動</a:t>
            </a:r>
            <a:r>
              <a:rPr lang="en-US" altLang="ja-JP" dirty="0"/>
              <a:t>	</a:t>
            </a:r>
            <a:r>
              <a:rPr lang="ja-JP" altLang="en-US" dirty="0"/>
              <a:t>　 　～　④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非常に激しいの運動。一日に２回程度の運動　～　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504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1033</Words>
  <Application>Microsoft Office PowerPoint</Application>
  <PresentationFormat>Màn hình rộng</PresentationFormat>
  <Paragraphs>203</Paragraphs>
  <Slides>7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</vt:lpstr>
      <vt:lpstr>Office テーマ</vt:lpstr>
      <vt:lpstr>課題２　システム設計書</vt:lpstr>
      <vt:lpstr>Bản trình bày PowerPoint</vt:lpstr>
      <vt:lpstr>②　外部仕様設計 　</vt:lpstr>
      <vt:lpstr>②　外部仕様設計 　</vt:lpstr>
      <vt:lpstr>②　外部仕様設計 　</vt:lpstr>
      <vt:lpstr>②　外部仕様設計 　</vt:lpstr>
      <vt:lpstr>③テスト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課題１　システム設計書</dc:title>
  <dc:creator>松田智恵子</dc:creator>
  <cp:lastModifiedBy>Huy Khoa Trần</cp:lastModifiedBy>
  <cp:revision>28</cp:revision>
  <dcterms:created xsi:type="dcterms:W3CDTF">2020-05-25T05:26:49Z</dcterms:created>
  <dcterms:modified xsi:type="dcterms:W3CDTF">2020-08-10T12:06:12Z</dcterms:modified>
</cp:coreProperties>
</file>