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4441"/>
    <a:srgbClr val="FFFFFF"/>
    <a:srgbClr val="E70012"/>
    <a:srgbClr val="F5F6F9"/>
    <a:srgbClr val="B0B3BF"/>
    <a:srgbClr val="666973"/>
    <a:srgbClr val="333333"/>
    <a:srgbClr val="000000"/>
    <a:srgbClr val="C8C8C8"/>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3E33-F5FA-4353-940F-E45251BA64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891523-2744-453C-916E-FEC2A2AD4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D1A999-EF95-4942-9D31-6565460941DA}"/>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E3878148-EABC-429F-B536-33EC0DC3D1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1F04F-591F-42F7-BA9A-1C5E79F9FF65}"/>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203949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834B-71FC-45BF-AAB1-2E81F15A24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02B339-87A4-419C-99CC-9970BA0EE6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55C63B-AF9E-4E07-BC62-EB962A3B2657}"/>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27BA05E6-D3CD-4F32-A345-54A0B5BFC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D0965-832A-4EE8-A290-FB9536B318F7}"/>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37615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A363E7-68AC-462A-BB7D-827634A84C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D7B450-E0F3-4227-A056-493F2B6E36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D0EBB0-8EF1-4351-9C30-5802BCDC8E1F}"/>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08455392-6FEC-4A11-B305-CE8A10D021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4FAB80-2830-4899-943A-6CB10D1CEBEE}"/>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291516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9017A-64BB-408D-9314-750C509E51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DDA8E4-F96F-420A-9785-17CA47053E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6C14EC-DE8B-406A-B5B2-503FB57380B9}"/>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72598661-626A-40A6-A69A-F5B171C6AE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583C8-D523-4EEE-8D43-0789C85F4C5B}"/>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47237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02CE5-831D-40AC-B643-6241EB23E7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140865-F165-423E-AA4F-B5FA4C3B8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B753BF-2774-4E4E-92E6-EFD1C6B38909}"/>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C4EFF511-A832-4535-9787-D68344F835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A8FD6B-A5F9-437B-A6C6-8EB29E929509}"/>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300199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3258F-2DD5-4B37-9E86-B904B6D388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511106-84F3-4E39-9B87-15EB9E31267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368A8A-3209-4B65-83BF-E8F37E5BEC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9C8CA7-8090-4FDC-A4FC-2080172302F9}"/>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6" name="页脚占位符 5">
            <a:extLst>
              <a:ext uri="{FF2B5EF4-FFF2-40B4-BE49-F238E27FC236}">
                <a16:creationId xmlns:a16="http://schemas.microsoft.com/office/drawing/2014/main" id="{9FBBA2F7-6BAD-4442-A0AA-F8273062F4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95EDDB-23FC-4477-9417-D6F720937D10}"/>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15297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BBE70-DAA0-44AF-BC30-D15FE19C59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719588-A1DF-4AF5-B531-853829FF6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05627E-3852-4884-B122-6985C53718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4EAACC-313A-41C0-8771-B0E17AAC6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75BFF2-3D73-4061-A523-9A2E313FCF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C765DD-763C-490A-9703-D76DAF4528F6}"/>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8" name="页脚占位符 7">
            <a:extLst>
              <a:ext uri="{FF2B5EF4-FFF2-40B4-BE49-F238E27FC236}">
                <a16:creationId xmlns:a16="http://schemas.microsoft.com/office/drawing/2014/main" id="{5B6F40EA-E289-45E4-BC64-3DD7ACDADB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C581E0-BCF1-47FC-A773-68D79A29FBCF}"/>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346941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D70D-65FC-4B96-8698-59D7AAD55A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84802E-52CE-44C9-B1EA-0A209FD10E27}"/>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4" name="页脚占位符 3">
            <a:extLst>
              <a:ext uri="{FF2B5EF4-FFF2-40B4-BE49-F238E27FC236}">
                <a16:creationId xmlns:a16="http://schemas.microsoft.com/office/drawing/2014/main" id="{F3931BEF-E2C4-4C5A-AAEB-530212E865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9F3CA3-A8B5-4590-B9E9-E94038737667}"/>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395879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AA58FD-94D0-4184-8A8B-91FD49265616}"/>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3" name="页脚占位符 2">
            <a:extLst>
              <a:ext uri="{FF2B5EF4-FFF2-40B4-BE49-F238E27FC236}">
                <a16:creationId xmlns:a16="http://schemas.microsoft.com/office/drawing/2014/main" id="{DCB893DC-F914-43AF-B9FA-EA8F46A8BB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5DEB03-A0CE-4E4C-AF09-25223402AC98}"/>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79543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B3E3-D254-47B8-BEEF-78C05323DC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A6DA65-9359-4340-BEFA-911C56F158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CF140F-4D7F-4608-A508-726428850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C77EE3-FE54-4C10-85B5-A9FB40970937}"/>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6" name="页脚占位符 5">
            <a:extLst>
              <a:ext uri="{FF2B5EF4-FFF2-40B4-BE49-F238E27FC236}">
                <a16:creationId xmlns:a16="http://schemas.microsoft.com/office/drawing/2014/main" id="{CCDD365C-1611-4684-97AE-06FC4A207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B2D29-3BC3-40DD-AC5E-C836EC33E16C}"/>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262035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EB38-078D-462B-950B-77F8584D8C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C652FF-3AA0-4D7F-8D98-FB8F951D1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0731D8-1E1B-4A97-9931-B7C0FE45D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8DC196-CCCE-4F86-8631-C52F7C923B49}"/>
              </a:ext>
            </a:extLst>
          </p:cNvPr>
          <p:cNvSpPr>
            <a:spLocks noGrp="1"/>
          </p:cNvSpPr>
          <p:nvPr>
            <p:ph type="dt" sz="half" idx="10"/>
          </p:nvPr>
        </p:nvSpPr>
        <p:spPr/>
        <p:txBody>
          <a:bodyPr/>
          <a:lstStyle/>
          <a:p>
            <a:fld id="{0C3A8C1D-D570-4ED1-ADBC-44A181914AE3}" type="datetimeFigureOut">
              <a:rPr lang="zh-CN" altLang="en-US" smtClean="0"/>
              <a:t>2021/9/13</a:t>
            </a:fld>
            <a:endParaRPr lang="zh-CN" altLang="en-US"/>
          </a:p>
        </p:txBody>
      </p:sp>
      <p:sp>
        <p:nvSpPr>
          <p:cNvPr id="6" name="页脚占位符 5">
            <a:extLst>
              <a:ext uri="{FF2B5EF4-FFF2-40B4-BE49-F238E27FC236}">
                <a16:creationId xmlns:a16="http://schemas.microsoft.com/office/drawing/2014/main" id="{A8B3CC99-0182-4F56-ACD8-8E9BEC1A3B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4755A9-9A8E-4C24-AAAD-6B6ED3C6EDB0}"/>
              </a:ext>
            </a:extLst>
          </p:cNvPr>
          <p:cNvSpPr>
            <a:spLocks noGrp="1"/>
          </p:cNvSpPr>
          <p:nvPr>
            <p:ph type="sldNum" sz="quarter" idx="12"/>
          </p:nvPr>
        </p:nvSpPr>
        <p:spPr/>
        <p:txBody>
          <a:body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35102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6AC8FF-0585-4471-86FB-D3DE3AFF4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A35F94-30F0-43C4-ADF7-657238F4C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A983B-4344-4FDA-836A-D44A996AC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8C1D-D570-4ED1-ADBC-44A181914AE3}" type="datetimeFigureOut">
              <a:rPr lang="zh-CN" altLang="en-US" smtClean="0"/>
              <a:t>2021/9/13</a:t>
            </a:fld>
            <a:endParaRPr lang="zh-CN" altLang="en-US"/>
          </a:p>
        </p:txBody>
      </p:sp>
      <p:sp>
        <p:nvSpPr>
          <p:cNvPr id="5" name="页脚占位符 4">
            <a:extLst>
              <a:ext uri="{FF2B5EF4-FFF2-40B4-BE49-F238E27FC236}">
                <a16:creationId xmlns:a16="http://schemas.microsoft.com/office/drawing/2014/main" id="{ECD2C98B-EBB4-432D-BDD1-AFB0B0EF8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444BDF-48B4-47C1-91BB-11FAC438F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59497-BF7E-4DB7-A671-A7A57CFD8ED7}" type="slidenum">
              <a:rPr lang="zh-CN" altLang="en-US" smtClean="0"/>
              <a:t>‹#›</a:t>
            </a:fld>
            <a:endParaRPr lang="zh-CN" altLang="en-US"/>
          </a:p>
        </p:txBody>
      </p:sp>
    </p:spTree>
    <p:extLst>
      <p:ext uri="{BB962C8B-B14F-4D97-AF65-F5344CB8AC3E}">
        <p14:creationId xmlns:p14="http://schemas.microsoft.com/office/powerpoint/2010/main" val="64609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D2A038-33CB-4A75-8A50-63A8D227A996}"/>
              </a:ext>
            </a:extLst>
          </p:cNvPr>
          <p:cNvSpPr txBox="1"/>
          <p:nvPr/>
        </p:nvSpPr>
        <p:spPr>
          <a:xfrm>
            <a:off x="1038688" y="656947"/>
            <a:ext cx="11153312" cy="461665"/>
          </a:xfrm>
          <a:prstGeom prst="rect">
            <a:avLst/>
          </a:prstGeom>
          <a:noFill/>
        </p:spPr>
        <p:txBody>
          <a:bodyPr wrap="square" rtlCol="0">
            <a:spAutoFit/>
          </a:bodyPr>
          <a:lstStyle/>
          <a:p>
            <a:r>
              <a:rPr lang="en-US" altLang="zh-CN" sz="2400" b="1" i="1" dirty="0">
                <a:latin typeface="微软雅黑" panose="020B0503020204020204" pitchFamily="34" charset="-122"/>
                <a:ea typeface="微软雅黑" panose="020B0503020204020204" pitchFamily="34" charset="-122"/>
              </a:rPr>
              <a:t>COLOR</a:t>
            </a:r>
            <a:endParaRPr lang="zh-CN" altLang="en-US" sz="2400" b="1" i="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D6E7549-3112-4381-8402-5E2102B3490A}"/>
              </a:ext>
            </a:extLst>
          </p:cNvPr>
          <p:cNvSpPr/>
          <p:nvPr/>
        </p:nvSpPr>
        <p:spPr>
          <a:xfrm>
            <a:off x="1038688" y="1514548"/>
            <a:ext cx="5400000" cy="1080000"/>
          </a:xfrm>
          <a:prstGeom prst="rect">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41AA35D-B4D0-4539-A780-F88C49E600E6}"/>
              </a:ext>
            </a:extLst>
          </p:cNvPr>
          <p:cNvSpPr txBox="1"/>
          <p:nvPr/>
        </p:nvSpPr>
        <p:spPr>
          <a:xfrm>
            <a:off x="1038688" y="2660289"/>
            <a:ext cx="540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Main</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#007AFF</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7" name="矩形 6">
            <a:extLst>
              <a:ext uri="{FF2B5EF4-FFF2-40B4-BE49-F238E27FC236}">
                <a16:creationId xmlns:a16="http://schemas.microsoft.com/office/drawing/2014/main" id="{3CE41042-61AE-4E5F-9E56-83D30466855B}"/>
              </a:ext>
            </a:extLst>
          </p:cNvPr>
          <p:cNvSpPr/>
          <p:nvPr/>
        </p:nvSpPr>
        <p:spPr>
          <a:xfrm>
            <a:off x="6438688" y="1514548"/>
            <a:ext cx="1080000" cy="1080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9" name="文本框 8">
            <a:extLst>
              <a:ext uri="{FF2B5EF4-FFF2-40B4-BE49-F238E27FC236}">
                <a16:creationId xmlns:a16="http://schemas.microsoft.com/office/drawing/2014/main" id="{834F5F81-DD7A-483E-A811-ECE1AA287CE7}"/>
              </a:ext>
            </a:extLst>
          </p:cNvPr>
          <p:cNvSpPr txBox="1"/>
          <p:nvPr/>
        </p:nvSpPr>
        <p:spPr>
          <a:xfrm>
            <a:off x="6438688" y="2660289"/>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Text</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#333</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10" name="矩形 9">
            <a:extLst>
              <a:ext uri="{FF2B5EF4-FFF2-40B4-BE49-F238E27FC236}">
                <a16:creationId xmlns:a16="http://schemas.microsoft.com/office/drawing/2014/main" id="{3B3D7EC5-5B82-42FA-83C3-6873A1ABA5B3}"/>
              </a:ext>
            </a:extLst>
          </p:cNvPr>
          <p:cNvSpPr/>
          <p:nvPr/>
        </p:nvSpPr>
        <p:spPr>
          <a:xfrm>
            <a:off x="7518688" y="1514548"/>
            <a:ext cx="1080000" cy="1080000"/>
          </a:xfrm>
          <a:prstGeom prst="rect">
            <a:avLst/>
          </a:prstGeom>
          <a:solidFill>
            <a:srgbClr val="66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11" name="文本框 10">
            <a:extLst>
              <a:ext uri="{FF2B5EF4-FFF2-40B4-BE49-F238E27FC236}">
                <a16:creationId xmlns:a16="http://schemas.microsoft.com/office/drawing/2014/main" id="{13123084-7EB9-4DDE-A16F-B39940DBCB83}"/>
              </a:ext>
            </a:extLst>
          </p:cNvPr>
          <p:cNvSpPr txBox="1"/>
          <p:nvPr/>
        </p:nvSpPr>
        <p:spPr>
          <a:xfrm>
            <a:off x="7518688" y="2660289"/>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Explain</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#666973</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12" name="矩形 11">
            <a:extLst>
              <a:ext uri="{FF2B5EF4-FFF2-40B4-BE49-F238E27FC236}">
                <a16:creationId xmlns:a16="http://schemas.microsoft.com/office/drawing/2014/main" id="{77258EB2-C1F8-45F0-BA7A-980406BDB5D0}"/>
              </a:ext>
            </a:extLst>
          </p:cNvPr>
          <p:cNvSpPr/>
          <p:nvPr/>
        </p:nvSpPr>
        <p:spPr>
          <a:xfrm>
            <a:off x="8598688" y="1514548"/>
            <a:ext cx="1080000" cy="1080000"/>
          </a:xfrm>
          <a:prstGeom prst="rect">
            <a:avLst/>
          </a:prstGeom>
          <a:solidFill>
            <a:srgbClr val="B0B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13" name="文本框 12">
            <a:extLst>
              <a:ext uri="{FF2B5EF4-FFF2-40B4-BE49-F238E27FC236}">
                <a16:creationId xmlns:a16="http://schemas.microsoft.com/office/drawing/2014/main" id="{0CD6623E-19D8-4EFD-A68A-DF59F9BBEF6C}"/>
              </a:ext>
            </a:extLst>
          </p:cNvPr>
          <p:cNvSpPr txBox="1"/>
          <p:nvPr/>
        </p:nvSpPr>
        <p:spPr>
          <a:xfrm>
            <a:off x="8598688" y="2660289"/>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Other</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#B0B3BF</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14" name="矩形 13">
            <a:extLst>
              <a:ext uri="{FF2B5EF4-FFF2-40B4-BE49-F238E27FC236}">
                <a16:creationId xmlns:a16="http://schemas.microsoft.com/office/drawing/2014/main" id="{26CFC834-165C-41CE-90A4-9686307E0BD0}"/>
              </a:ext>
            </a:extLst>
          </p:cNvPr>
          <p:cNvSpPr/>
          <p:nvPr/>
        </p:nvSpPr>
        <p:spPr>
          <a:xfrm>
            <a:off x="9678688" y="1514548"/>
            <a:ext cx="1080000" cy="1080000"/>
          </a:xfrm>
          <a:prstGeom prst="rect">
            <a:avLst/>
          </a:prstGeom>
          <a:solidFill>
            <a:srgbClr val="F5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17" name="文本框 16">
            <a:extLst>
              <a:ext uri="{FF2B5EF4-FFF2-40B4-BE49-F238E27FC236}">
                <a16:creationId xmlns:a16="http://schemas.microsoft.com/office/drawing/2014/main" id="{02E74193-7296-4E8B-A3C2-BE7491338367}"/>
              </a:ext>
            </a:extLst>
          </p:cNvPr>
          <p:cNvSpPr txBox="1"/>
          <p:nvPr/>
        </p:nvSpPr>
        <p:spPr>
          <a:xfrm>
            <a:off x="9678688" y="2660289"/>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BG</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#F5F6F9</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18" name="矩形 17">
            <a:extLst>
              <a:ext uri="{FF2B5EF4-FFF2-40B4-BE49-F238E27FC236}">
                <a16:creationId xmlns:a16="http://schemas.microsoft.com/office/drawing/2014/main" id="{20AC001C-C24F-4005-B6AA-DAEAFB82D65F}"/>
              </a:ext>
            </a:extLst>
          </p:cNvPr>
          <p:cNvSpPr/>
          <p:nvPr/>
        </p:nvSpPr>
        <p:spPr>
          <a:xfrm>
            <a:off x="1038688" y="4197711"/>
            <a:ext cx="1080000" cy="1080000"/>
          </a:xfrm>
          <a:prstGeom prst="rect">
            <a:avLst/>
          </a:prstGeom>
          <a:solidFill>
            <a:srgbClr val="F94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19" name="矩形 18">
            <a:extLst>
              <a:ext uri="{FF2B5EF4-FFF2-40B4-BE49-F238E27FC236}">
                <a16:creationId xmlns:a16="http://schemas.microsoft.com/office/drawing/2014/main" id="{B6509127-271F-4343-B0CB-E7625A7E67B1}"/>
              </a:ext>
            </a:extLst>
          </p:cNvPr>
          <p:cNvSpPr/>
          <p:nvPr/>
        </p:nvSpPr>
        <p:spPr>
          <a:xfrm>
            <a:off x="2118688" y="4197711"/>
            <a:ext cx="1080000" cy="1080000"/>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20" name="矩形 19">
            <a:extLst>
              <a:ext uri="{FF2B5EF4-FFF2-40B4-BE49-F238E27FC236}">
                <a16:creationId xmlns:a16="http://schemas.microsoft.com/office/drawing/2014/main" id="{03431E3B-1271-4EF3-8EAC-BC9FEEBB8FA3}"/>
              </a:ext>
            </a:extLst>
          </p:cNvPr>
          <p:cNvSpPr/>
          <p:nvPr/>
        </p:nvSpPr>
        <p:spPr>
          <a:xfrm>
            <a:off x="3198688" y="4197711"/>
            <a:ext cx="1080000" cy="1080000"/>
          </a:xfrm>
          <a:prstGeom prst="rect">
            <a:avLst/>
          </a:prstGeom>
          <a:solidFill>
            <a:srgbClr val="2E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endParaRPr>
          </a:p>
        </p:txBody>
      </p:sp>
      <p:sp>
        <p:nvSpPr>
          <p:cNvPr id="21" name="文本框 20">
            <a:extLst>
              <a:ext uri="{FF2B5EF4-FFF2-40B4-BE49-F238E27FC236}">
                <a16:creationId xmlns:a16="http://schemas.microsoft.com/office/drawing/2014/main" id="{6CFB8C1C-C309-4C0E-9680-EF5778271B5B}"/>
              </a:ext>
            </a:extLst>
          </p:cNvPr>
          <p:cNvSpPr txBox="1"/>
          <p:nvPr/>
        </p:nvSpPr>
        <p:spPr>
          <a:xfrm>
            <a:off x="1038688" y="5343452"/>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Danger</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#F94441</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22" name="文本框 21">
            <a:extLst>
              <a:ext uri="{FF2B5EF4-FFF2-40B4-BE49-F238E27FC236}">
                <a16:creationId xmlns:a16="http://schemas.microsoft.com/office/drawing/2014/main" id="{F08F667C-5E42-4712-B533-3390E8998E86}"/>
              </a:ext>
            </a:extLst>
          </p:cNvPr>
          <p:cNvSpPr txBox="1"/>
          <p:nvPr/>
        </p:nvSpPr>
        <p:spPr>
          <a:xfrm>
            <a:off x="2118688" y="5343452"/>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Warm</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#FF8700</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23" name="文本框 22">
            <a:extLst>
              <a:ext uri="{FF2B5EF4-FFF2-40B4-BE49-F238E27FC236}">
                <a16:creationId xmlns:a16="http://schemas.microsoft.com/office/drawing/2014/main" id="{3CD09905-5D03-475A-8292-11B9E2BC8050}"/>
              </a:ext>
            </a:extLst>
          </p:cNvPr>
          <p:cNvSpPr txBox="1"/>
          <p:nvPr/>
        </p:nvSpPr>
        <p:spPr>
          <a:xfrm>
            <a:off x="3198688" y="5343452"/>
            <a:ext cx="1080000" cy="523220"/>
          </a:xfrm>
          <a:prstGeom prst="rect">
            <a:avLst/>
          </a:prstGeom>
          <a:noFill/>
        </p:spPr>
        <p:txBody>
          <a:bodyPr wrap="square" rtlCol="0">
            <a:spAutoFit/>
          </a:bodyPr>
          <a:lstStyle/>
          <a:p>
            <a:r>
              <a:rPr lang="en-US" altLang="zh-CN" sz="1600" b="1" i="1" dirty="0">
                <a:latin typeface="微软雅黑" panose="020B0503020204020204" pitchFamily="34" charset="-122"/>
                <a:ea typeface="微软雅黑" panose="020B0503020204020204" pitchFamily="34" charset="-122"/>
                <a:cs typeface="等距更纱黑体 SC" panose="02000509000000000000" pitchFamily="49" charset="-122"/>
              </a:rPr>
              <a:t>Normal</a:t>
            </a:r>
          </a:p>
          <a:p>
            <a:r>
              <a:rPr lang="en-US" altLang="zh-CN" sz="1200" b="1" i="1" dirty="0">
                <a:latin typeface="微软雅黑" panose="020B0503020204020204" pitchFamily="34" charset="-122"/>
                <a:ea typeface="微软雅黑" panose="020B0503020204020204" pitchFamily="34" charset="-122"/>
                <a:cs typeface="等距更纱黑体 SC" panose="02000509000000000000" pitchFamily="49" charset="-122"/>
              </a:rPr>
              <a:t>#2EAE00</a:t>
            </a:r>
            <a:endParaRPr lang="zh-CN" altLang="en-US" sz="1200" b="1" i="1" dirty="0">
              <a:latin typeface="微软雅黑" panose="020B0503020204020204" pitchFamily="34" charset="-122"/>
              <a:ea typeface="微软雅黑" panose="020B0503020204020204" pitchFamily="34" charset="-122"/>
              <a:cs typeface="等距更纱黑体 SC" panose="02000509000000000000" pitchFamily="49" charset="-122"/>
            </a:endParaRPr>
          </a:p>
        </p:txBody>
      </p:sp>
      <p:sp>
        <p:nvSpPr>
          <p:cNvPr id="24" name="文本框 23">
            <a:extLst>
              <a:ext uri="{FF2B5EF4-FFF2-40B4-BE49-F238E27FC236}">
                <a16:creationId xmlns:a16="http://schemas.microsoft.com/office/drawing/2014/main" id="{9A4D62CE-00B8-44E1-A09E-1DDF954D329B}"/>
              </a:ext>
            </a:extLst>
          </p:cNvPr>
          <p:cNvSpPr txBox="1"/>
          <p:nvPr/>
        </p:nvSpPr>
        <p:spPr>
          <a:xfrm>
            <a:off x="5477164" y="4197711"/>
            <a:ext cx="4987636" cy="1970924"/>
          </a:xfrm>
          <a:prstGeom prst="rect">
            <a:avLst/>
          </a:prstGeom>
          <a:noFill/>
        </p:spPr>
        <p:txBody>
          <a:bodyPr wrap="square" rtlCol="0">
            <a:spAutoFit/>
          </a:bodyPr>
          <a:lstStyle/>
          <a:p>
            <a:pPr>
              <a:lnSpc>
                <a:spcPct val="150000"/>
              </a:lnSpc>
              <a:spcAft>
                <a:spcPts val="750"/>
              </a:spcAft>
            </a:pPr>
            <a:r>
              <a:rPr lang="zh-CN" altLang="en-US" sz="1100" dirty="0">
                <a:solidFill>
                  <a:srgbClr val="666973"/>
                </a:solidFill>
                <a:latin typeface="微软雅黑" panose="020B0503020204020204" pitchFamily="34" charset="-122"/>
                <a:ea typeface="微软雅黑" panose="020B0503020204020204" pitchFamily="34" charset="-122"/>
              </a:rPr>
              <a:t>颜色由内容色和提示色两部分组成，分别撑起界面的基础信息和状态，主色为高纯度蓝色，更具有视觉冲击力和科技感。其他内容色向蓝色色相微微靠拢，使整个界面更加通透协调。提示色和蓝色也在同一纬度。</a:t>
            </a:r>
            <a:endParaRPr lang="en-US" altLang="zh-CN" sz="500" dirty="0">
              <a:solidFill>
                <a:srgbClr val="666973"/>
              </a:solidFill>
              <a:latin typeface="微软雅黑" panose="020B0503020204020204" pitchFamily="34" charset="-122"/>
              <a:ea typeface="微软雅黑" panose="020B0503020204020204" pitchFamily="34" charset="-122"/>
            </a:endParaRPr>
          </a:p>
          <a:p>
            <a:pPr>
              <a:lnSpc>
                <a:spcPct val="150000"/>
              </a:lnSpc>
              <a:spcAft>
                <a:spcPts val="750"/>
              </a:spcAft>
            </a:pPr>
            <a:r>
              <a:rPr lang="en-US" altLang="zh-CN" sz="900" i="1" dirty="0">
                <a:solidFill>
                  <a:srgbClr val="B0B3BF"/>
                </a:solidFill>
                <a:latin typeface="微软雅黑" panose="020B0503020204020204" pitchFamily="34" charset="-122"/>
                <a:ea typeface="微软雅黑" panose="020B0503020204020204" pitchFamily="34" charset="-122"/>
              </a:rPr>
              <a:t>The color is composed of content color and prompt color, which respectively support the basic information and state of the interface. The main color is high-purity blue, which has more visual impact and sense of science and technology. Other content color is slightly closer to the blue color, making the whole interface more transparent and coordinated. Cue colors and blue are also at the same latitude.</a:t>
            </a:r>
          </a:p>
        </p:txBody>
      </p:sp>
    </p:spTree>
    <p:extLst>
      <p:ext uri="{BB962C8B-B14F-4D97-AF65-F5344CB8AC3E}">
        <p14:creationId xmlns:p14="http://schemas.microsoft.com/office/powerpoint/2010/main" val="228693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6F9"/>
        </a:solidFill>
        <a:effectLst/>
      </p:bgPr>
    </p:bg>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C7C167F4-3646-412F-ADF9-80B96EF36EFA}"/>
              </a:ext>
            </a:extLst>
          </p:cNvPr>
          <p:cNvCxnSpPr>
            <a:cxnSpLocks/>
          </p:cNvCxnSpPr>
          <p:nvPr/>
        </p:nvCxnSpPr>
        <p:spPr>
          <a:xfrm flipV="1">
            <a:off x="1256145" y="3269673"/>
            <a:ext cx="775855" cy="581892"/>
          </a:xfrm>
          <a:prstGeom prst="line">
            <a:avLst/>
          </a:prstGeom>
          <a:ln w="101600">
            <a:solidFill>
              <a:srgbClr val="F9444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60F46A84-C7AC-41AB-A8D8-FB7AD3BC1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132" y="1233441"/>
            <a:ext cx="7806432" cy="4391118"/>
          </a:xfrm>
          <a:prstGeom prst="rect">
            <a:avLst/>
          </a:prstGeom>
          <a:ln>
            <a:noFill/>
          </a:ln>
          <a:effectLst>
            <a:outerShdw blurRad="317500" dist="139700" dir="2700000" sx="98000" sy="98000" algn="tl" rotWithShape="0">
              <a:srgbClr val="333333">
                <a:alpha val="60000"/>
              </a:srgbClr>
            </a:outerShdw>
          </a:effectLst>
        </p:spPr>
      </p:pic>
      <p:sp>
        <p:nvSpPr>
          <p:cNvPr id="6" name="文本框 5">
            <a:extLst>
              <a:ext uri="{FF2B5EF4-FFF2-40B4-BE49-F238E27FC236}">
                <a16:creationId xmlns:a16="http://schemas.microsoft.com/office/drawing/2014/main" id="{AB8710AA-BAF6-43E3-9CA9-16E796DC36FA}"/>
              </a:ext>
            </a:extLst>
          </p:cNvPr>
          <p:cNvSpPr txBox="1"/>
          <p:nvPr/>
        </p:nvSpPr>
        <p:spPr>
          <a:xfrm>
            <a:off x="460652" y="2845154"/>
            <a:ext cx="3142696" cy="1167692"/>
          </a:xfrm>
          <a:prstGeom prst="rect">
            <a:avLst/>
          </a:prstGeom>
          <a:noFill/>
        </p:spPr>
        <p:txBody>
          <a:bodyPr wrap="square" rtlCol="0">
            <a:spAutoFit/>
          </a:bodyPr>
          <a:lstStyle/>
          <a:p>
            <a:pPr>
              <a:lnSpc>
                <a:spcPct val="150000"/>
              </a:lnSpc>
            </a:pPr>
            <a:r>
              <a:rPr lang="en-US" altLang="zh-CN" sz="3600" b="1" dirty="0">
                <a:latin typeface="微软雅黑" panose="020B0503020204020204" pitchFamily="34" charset="-122"/>
                <a:ea typeface="微软雅黑" panose="020B0503020204020204" pitchFamily="34" charset="-122"/>
              </a:rPr>
              <a:t>UI</a:t>
            </a:r>
            <a:r>
              <a:rPr lang="zh-CN" altLang="en-US" sz="3600" b="1" dirty="0">
                <a:latin typeface="微软雅黑" panose="020B0503020204020204" pitchFamily="34" charset="-122"/>
                <a:ea typeface="微软雅黑" panose="020B0503020204020204" pitchFamily="34" charset="-122"/>
              </a:rPr>
              <a:t>规范</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色彩</a:t>
            </a:r>
            <a:endParaRPr lang="en-US" altLang="zh-CN" sz="36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UI SPECIFICATION-COLOR</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2007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166</Words>
  <Application>Microsoft Office PowerPoint</Application>
  <PresentationFormat>宽屏</PresentationFormat>
  <Paragraphs>21</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微软雅黑</vt:lpstr>
      <vt:lpstr>Arial</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寅恺</dc:creator>
  <cp:lastModifiedBy>胡 寅恺</cp:lastModifiedBy>
  <cp:revision>25</cp:revision>
  <dcterms:created xsi:type="dcterms:W3CDTF">2021-09-13T03:57:24Z</dcterms:created>
  <dcterms:modified xsi:type="dcterms:W3CDTF">2021-09-13T11:24:31Z</dcterms:modified>
</cp:coreProperties>
</file>