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82" r:id="rId4"/>
    <p:sldId id="258" r:id="rId5"/>
    <p:sldId id="259" r:id="rId6"/>
    <p:sldId id="261" r:id="rId7"/>
    <p:sldId id="278" r:id="rId8"/>
    <p:sldId id="260" r:id="rId9"/>
    <p:sldId id="262" r:id="rId10"/>
    <p:sldId id="263" r:id="rId11"/>
    <p:sldId id="264" r:id="rId12"/>
    <p:sldId id="265" r:id="rId13"/>
    <p:sldId id="279" r:id="rId14"/>
    <p:sldId id="266" r:id="rId15"/>
    <p:sldId id="267" r:id="rId16"/>
    <p:sldId id="268" r:id="rId17"/>
    <p:sldId id="269" r:id="rId18"/>
    <p:sldId id="280" r:id="rId19"/>
    <p:sldId id="272" r:id="rId20"/>
    <p:sldId id="270" r:id="rId21"/>
    <p:sldId id="281" r:id="rId22"/>
    <p:sldId id="271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0F78-39B7-4013-8A07-4D8EEE0DFCA8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A4A1-C430-4E31-A9D8-648BF702843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6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0F78-39B7-4013-8A07-4D8EEE0DFCA8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A4A1-C430-4E31-A9D8-648BF7028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0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0F78-39B7-4013-8A07-4D8EEE0DFCA8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A4A1-C430-4E31-A9D8-648BF7028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27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0F78-39B7-4013-8A07-4D8EEE0DFCA8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A4A1-C430-4E31-A9D8-648BF7028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54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0F78-39B7-4013-8A07-4D8EEE0DFCA8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A4A1-C430-4E31-A9D8-648BF702843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40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0F78-39B7-4013-8A07-4D8EEE0DFCA8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A4A1-C430-4E31-A9D8-648BF7028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5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0F78-39B7-4013-8A07-4D8EEE0DFCA8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A4A1-C430-4E31-A9D8-648BF7028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8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0F78-39B7-4013-8A07-4D8EEE0DFCA8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A4A1-C430-4E31-A9D8-648BF7028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6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0F78-39B7-4013-8A07-4D8EEE0DFCA8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A4A1-C430-4E31-A9D8-648BF7028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1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AE80F78-39B7-4013-8A07-4D8EEE0DFCA8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8DA4A1-C430-4E31-A9D8-648BF7028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7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0F78-39B7-4013-8A07-4D8EEE0DFCA8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A4A1-C430-4E31-A9D8-648BF7028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0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E80F78-39B7-4013-8A07-4D8EEE0DFCA8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8DA4A1-C430-4E31-A9D8-648BF702843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3259" y="1846487"/>
            <a:ext cx="6517482" cy="188191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程序考试交流（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黄思</a:t>
            </a:r>
            <a:r>
              <a:rPr lang="zh-CN" altLang="en-US" dirty="0" smtClean="0"/>
              <a:t>光 </a:t>
            </a:r>
            <a:r>
              <a:rPr lang="en-US" altLang="zh-CN" dirty="0" smtClean="0"/>
              <a:t>20161212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05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往年试题</a:t>
            </a:r>
            <a:r>
              <a:rPr lang="en-US" altLang="zh-CN" dirty="0"/>
              <a:t>-</a:t>
            </a:r>
            <a:r>
              <a:rPr lang="zh-CN" altLang="en-US" dirty="0"/>
              <a:t>举例</a:t>
            </a:r>
            <a:r>
              <a:rPr lang="en-US" altLang="zh-CN" dirty="0"/>
              <a:t>(</a:t>
            </a:r>
            <a:r>
              <a:rPr lang="zh-CN" altLang="en-US" dirty="0" smtClean="0"/>
              <a:t>第</a:t>
            </a:r>
            <a:r>
              <a:rPr lang="en-US" altLang="zh-CN" dirty="0"/>
              <a:t>3</a:t>
            </a:r>
            <a:r>
              <a:rPr lang="zh-CN" altLang="en-US" dirty="0" smtClean="0"/>
              <a:t>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五子棋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93" y="2252936"/>
            <a:ext cx="5429984" cy="38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往年试题</a:t>
            </a:r>
            <a:r>
              <a:rPr lang="en-US" altLang="zh-CN" dirty="0"/>
              <a:t>-</a:t>
            </a:r>
            <a:r>
              <a:rPr lang="zh-CN" altLang="en-US" dirty="0"/>
              <a:t>举例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黑白棋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00" y="1845734"/>
            <a:ext cx="3862317" cy="444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往年试题</a:t>
            </a:r>
            <a:r>
              <a:rPr lang="en-US" altLang="zh-CN" dirty="0"/>
              <a:t>-</a:t>
            </a:r>
            <a:r>
              <a:rPr lang="zh-CN" altLang="en-US" dirty="0"/>
              <a:t>举例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画图板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计算器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手机键盘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1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基础知识</a:t>
            </a:r>
            <a:endParaRPr lang="zh-CN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其实是想考察这些东西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1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熟悉</a:t>
            </a:r>
            <a:r>
              <a:rPr lang="en-US" altLang="zh-CN" sz="2800" dirty="0" smtClean="0">
                <a:solidFill>
                  <a:srgbClr val="FF0000"/>
                </a:solidFill>
              </a:rPr>
              <a:t>IO</a:t>
            </a:r>
            <a:r>
              <a:rPr lang="zh-CN" altLang="en-US" sz="2800" dirty="0" smtClean="0"/>
              <a:t>相关的类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控制台输入输出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System.in/out, Scanner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基本文件读写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FileReader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FileWriter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BfferedWriter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对象序列化</a:t>
            </a:r>
            <a:r>
              <a:rPr lang="en-US" altLang="zh-CN" dirty="0" smtClean="0"/>
              <a:t>(Java</a:t>
            </a:r>
            <a:r>
              <a:rPr lang="zh-CN" altLang="en-US" dirty="0" smtClean="0"/>
              <a:t>对象与字节序列的相互转化，常用于第三题游戏的保存于加载</a:t>
            </a:r>
            <a:r>
              <a:rPr lang="en-US" altLang="zh-CN" dirty="0" smtClean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Serializable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74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熟悉</a:t>
            </a:r>
            <a:r>
              <a:rPr lang="zh-CN" altLang="en-US" sz="2800" dirty="0">
                <a:solidFill>
                  <a:srgbClr val="FF0000"/>
                </a:solidFill>
              </a:rPr>
              <a:t>字符串</a:t>
            </a:r>
            <a:r>
              <a:rPr lang="zh-CN" altLang="en-US" sz="2800" dirty="0"/>
              <a:t>操作</a:t>
            </a:r>
            <a:r>
              <a:rPr lang="zh-CN" altLang="en-US" sz="2800" dirty="0" smtClean="0"/>
              <a:t>方法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split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trim</a:t>
            </a:r>
            <a:r>
              <a:rPr lang="zh-CN" altLang="en-US" sz="2000" dirty="0"/>
              <a:t>、</a:t>
            </a:r>
            <a:r>
              <a:rPr lang="en-US" altLang="zh-CN" sz="2000" dirty="0"/>
              <a:t>replace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subString</a:t>
            </a:r>
            <a:r>
              <a:rPr lang="zh-CN" altLang="en-US" sz="2000" dirty="0"/>
              <a:t>、</a:t>
            </a:r>
            <a:r>
              <a:rPr lang="en-US" altLang="zh-CN" sz="2000" dirty="0"/>
              <a:t>contact</a:t>
            </a:r>
            <a:r>
              <a:rPr lang="zh-CN" altLang="en-US" sz="2000" dirty="0"/>
              <a:t>操作</a:t>
            </a:r>
            <a:r>
              <a:rPr lang="zh-CN" altLang="en-US" sz="2000" dirty="0" smtClean="0"/>
              <a:t>方法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valueOf</a:t>
            </a:r>
            <a:r>
              <a:rPr lang="zh-CN" altLang="en-US" sz="2000" dirty="0"/>
              <a:t>、</a:t>
            </a:r>
            <a:r>
              <a:rPr lang="en-US" altLang="zh-CN" sz="2000" dirty="0" err="1" smtClean="0"/>
              <a:t>Integer.parseInt</a:t>
            </a:r>
            <a:r>
              <a:rPr lang="zh-CN" altLang="en-US" sz="2000" dirty="0"/>
              <a:t>等类型转换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201168" lvl="1" indent="0">
              <a:buNone/>
            </a:pPr>
            <a:r>
              <a:rPr lang="zh-CN" altLang="en-US" sz="2800" dirty="0"/>
              <a:t>熟悉</a:t>
            </a:r>
            <a:r>
              <a:rPr lang="en-US" altLang="zh-CN" sz="2800" dirty="0">
                <a:solidFill>
                  <a:srgbClr val="FF0000"/>
                </a:solidFill>
              </a:rPr>
              <a:t>Collection</a:t>
            </a:r>
            <a:r>
              <a:rPr lang="zh-CN" altLang="en-US" sz="2800" dirty="0"/>
              <a:t>相关</a:t>
            </a:r>
            <a:r>
              <a:rPr lang="zh-CN" altLang="en-US" sz="2800" dirty="0" smtClean="0"/>
              <a:t>类及其方法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List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ArrayList</a:t>
            </a:r>
            <a:r>
              <a:rPr lang="en-US" altLang="zh-CN" sz="2000" dirty="0"/>
              <a:t> , </a:t>
            </a:r>
            <a:r>
              <a:rPr lang="en-US" altLang="zh-CN" sz="2000" dirty="0" err="1"/>
              <a:t>LinkedList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Map</a:t>
            </a:r>
            <a:r>
              <a:rPr lang="zh-CN" altLang="en-US" sz="2000" dirty="0" smtClean="0"/>
              <a:t>：</a:t>
            </a:r>
            <a:r>
              <a:rPr lang="en-US" altLang="zh-CN" sz="2000" dirty="0" err="1"/>
              <a:t>HashMap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TreeMap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Set</a:t>
            </a:r>
            <a:r>
              <a:rPr lang="zh-CN" altLang="en-US" sz="2000" dirty="0" smtClean="0"/>
              <a:t>：</a:t>
            </a:r>
            <a:r>
              <a:rPr lang="en-US" altLang="zh-CN" sz="2000" dirty="0" err="1"/>
              <a:t>HashSet</a:t>
            </a:r>
            <a:r>
              <a:rPr lang="en-US" altLang="zh-CN" sz="2000" dirty="0"/>
              <a:t>, </a:t>
            </a:r>
            <a:r>
              <a:rPr lang="en-US" altLang="zh-CN" sz="2000" dirty="0" err="1" smtClean="0"/>
              <a:t>TreeSet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增、删、改、遍历、对象比较（</a:t>
            </a:r>
            <a:r>
              <a:rPr lang="en-US" altLang="zh-CN" sz="2000" dirty="0" smtClean="0"/>
              <a:t>Comparator</a:t>
            </a:r>
            <a:r>
              <a:rPr lang="zh-CN" altLang="en-US" sz="2000" dirty="0" smtClean="0"/>
              <a:t>）等方法</a:t>
            </a:r>
            <a:endParaRPr lang="en-US" altLang="zh-CN" sz="2000" dirty="0"/>
          </a:p>
          <a:p>
            <a:pPr marL="201168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65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熟悉</a:t>
            </a:r>
            <a:r>
              <a:rPr lang="en-US" altLang="zh-CN" sz="2800" dirty="0">
                <a:solidFill>
                  <a:srgbClr val="FF0000"/>
                </a:solidFill>
              </a:rPr>
              <a:t>GUI</a:t>
            </a:r>
            <a:r>
              <a:rPr lang="zh-CN" altLang="en-US" sz="2800" dirty="0"/>
              <a:t>相关的类与方法</a:t>
            </a:r>
            <a:endParaRPr lang="en-US" altLang="zh-CN" sz="28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基本控件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JButton</a:t>
            </a:r>
            <a:r>
              <a:rPr lang="en-US" altLang="zh-CN" dirty="0"/>
              <a:t>, </a:t>
            </a:r>
            <a:r>
              <a:rPr lang="en-US" altLang="zh-CN" dirty="0" err="1"/>
              <a:t>JLabel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JTextField</a:t>
            </a:r>
            <a:r>
              <a:rPr lang="en-US" altLang="zh-CN" dirty="0"/>
              <a:t>, </a:t>
            </a:r>
            <a:r>
              <a:rPr lang="en-US" altLang="zh-CN" dirty="0" err="1"/>
              <a:t>JRadioButton</a:t>
            </a:r>
            <a:r>
              <a:rPr lang="en-US" altLang="zh-CN" dirty="0"/>
              <a:t>, </a:t>
            </a:r>
            <a:r>
              <a:rPr lang="en-US" altLang="zh-CN" dirty="0" err="1"/>
              <a:t>JCheckBox</a:t>
            </a:r>
            <a:endParaRPr lang="en-US" altLang="zh-C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布局：</a:t>
            </a:r>
            <a:r>
              <a:rPr lang="en-US" altLang="zh-CN" dirty="0"/>
              <a:t> </a:t>
            </a:r>
            <a:r>
              <a:rPr lang="en-US" altLang="zh-CN" dirty="0" err="1"/>
              <a:t>FlowLayout</a:t>
            </a:r>
            <a:r>
              <a:rPr lang="en-US" altLang="zh-CN" dirty="0"/>
              <a:t> 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BorderLayout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GirdLayout</a:t>
            </a:r>
            <a:endParaRPr lang="en-US" altLang="zh-CN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/>
              <a:t>事件</a:t>
            </a:r>
            <a:r>
              <a:rPr lang="zh-CN" altLang="en-US" dirty="0"/>
              <a:t>响应：</a:t>
            </a:r>
            <a:r>
              <a:rPr lang="en-US" altLang="zh-CN" dirty="0"/>
              <a:t> </a:t>
            </a:r>
            <a:r>
              <a:rPr lang="en-US" altLang="zh-CN" dirty="0" err="1"/>
              <a:t>ActionListener</a:t>
            </a:r>
            <a:r>
              <a:rPr lang="en-US" altLang="zh-CN" dirty="0" smtClean="0"/>
              <a:t>,  </a:t>
            </a:r>
            <a:r>
              <a:rPr lang="en-US" altLang="zh-CN" dirty="0" err="1" smtClean="0"/>
              <a:t>MouseListener</a:t>
            </a:r>
            <a:endParaRPr lang="en-US" altLang="zh-CN" dirty="0" smtClean="0"/>
          </a:p>
          <a:p>
            <a:pPr marL="91440" lvl="1" indent="-91440" algn="just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dirty="0"/>
              <a:t>容器：</a:t>
            </a:r>
            <a:r>
              <a:rPr lang="en-US" altLang="zh-CN" sz="2000" dirty="0" err="1" smtClean="0"/>
              <a:t>Jframe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Jpanel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Jdialog</a:t>
            </a:r>
            <a:endParaRPr lang="en-US" altLang="zh-CN" sz="20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0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熟悉</a:t>
            </a:r>
            <a:r>
              <a:rPr lang="en-US" altLang="zh-CN" sz="2800" dirty="0">
                <a:solidFill>
                  <a:srgbClr val="FF0000"/>
                </a:solidFill>
              </a:rPr>
              <a:t>Javadoc</a:t>
            </a:r>
            <a:r>
              <a:rPr lang="zh-CN" altLang="en-US" sz="2800" dirty="0"/>
              <a:t>注释方式</a:t>
            </a:r>
          </a:p>
          <a:p>
            <a:r>
              <a:rPr lang="en-US" altLang="zh-CN" sz="2400" dirty="0"/>
              <a:t>@author </a:t>
            </a:r>
            <a:r>
              <a:rPr lang="zh-CN" altLang="en-US" sz="2400" dirty="0"/>
              <a:t>标明开发该类</a:t>
            </a:r>
            <a:r>
              <a:rPr lang="zh-CN" altLang="en-US" sz="2400" dirty="0" smtClean="0"/>
              <a:t>模块或方法的</a:t>
            </a:r>
            <a:r>
              <a:rPr lang="zh-CN" altLang="en-US" sz="2400" dirty="0"/>
              <a:t>作者 </a:t>
            </a:r>
            <a:br>
              <a:rPr lang="zh-CN" altLang="en-US" sz="2400" dirty="0"/>
            </a:br>
            <a:r>
              <a:rPr lang="en-US" altLang="zh-CN" sz="2400" dirty="0"/>
              <a:t>@version </a:t>
            </a:r>
            <a:r>
              <a:rPr lang="zh-CN" altLang="en-US" sz="2400" dirty="0"/>
              <a:t>标明该类</a:t>
            </a:r>
            <a:r>
              <a:rPr lang="zh-CN" altLang="en-US" sz="2400" dirty="0" smtClean="0"/>
              <a:t>模块或方法的</a:t>
            </a:r>
            <a:r>
              <a:rPr lang="zh-CN" altLang="en-US" sz="2400" dirty="0"/>
              <a:t>版本 </a:t>
            </a:r>
            <a:br>
              <a:rPr lang="zh-CN" altLang="en-US" sz="2400" dirty="0"/>
            </a:br>
            <a:r>
              <a:rPr lang="en-US" altLang="zh-CN" sz="2400" dirty="0"/>
              <a:t>@see </a:t>
            </a:r>
            <a:r>
              <a:rPr lang="zh-CN" altLang="en-US" sz="2400" dirty="0"/>
              <a:t>参考转向，也就是相关主题 </a:t>
            </a:r>
            <a:br>
              <a:rPr lang="zh-CN" altLang="en-US" sz="2400" dirty="0"/>
            </a:br>
            <a:r>
              <a:rPr lang="en-US" altLang="zh-CN" sz="2400" dirty="0"/>
              <a:t>@</a:t>
            </a:r>
            <a:r>
              <a:rPr lang="en-US" altLang="zh-CN" sz="2400" dirty="0" err="1"/>
              <a:t>param</a:t>
            </a:r>
            <a:r>
              <a:rPr lang="en-US" altLang="zh-CN" sz="2400" dirty="0"/>
              <a:t> </a:t>
            </a:r>
            <a:r>
              <a:rPr lang="zh-CN" altLang="en-US" sz="2400" dirty="0"/>
              <a:t>对方法中某参数的说明 </a:t>
            </a:r>
            <a:br>
              <a:rPr lang="zh-CN" altLang="en-US" sz="2400" dirty="0"/>
            </a:br>
            <a:r>
              <a:rPr lang="en-US" altLang="zh-CN" sz="2400" dirty="0"/>
              <a:t>@return </a:t>
            </a:r>
            <a:r>
              <a:rPr lang="zh-CN" altLang="en-US" sz="2400" dirty="0"/>
              <a:t>对方法返回值的说明 </a:t>
            </a:r>
            <a:br>
              <a:rPr lang="zh-CN" altLang="en-US" sz="2400" dirty="0"/>
            </a:br>
            <a:r>
              <a:rPr lang="en-US" altLang="zh-CN" sz="2400" dirty="0"/>
              <a:t>@exception </a:t>
            </a:r>
            <a:r>
              <a:rPr lang="zh-CN" altLang="en-US" sz="2400" dirty="0"/>
              <a:t>对方法可能抛出的异常进行说明</a:t>
            </a: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注释也会记入分数，特别是对类以及方法实现的注释。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评分方式</a:t>
            </a:r>
            <a:endParaRPr lang="zh-CN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仅供参考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5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评分方式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按照实现的功能点逐步给分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算法题目</a:t>
            </a:r>
          </a:p>
          <a:p>
            <a:endParaRPr lang="zh-CN" altLang="en-US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n</a:t>
            </a:r>
            <a:r>
              <a:rPr lang="zh-CN" altLang="en-US" dirty="0"/>
              <a:t>可变					</a:t>
            </a:r>
            <a:r>
              <a:rPr lang="en-US" altLang="zh-CN" dirty="0"/>
              <a:t>3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能够接收并处理实数		</a:t>
            </a:r>
            <a:r>
              <a:rPr lang="en-US" altLang="zh-CN" dirty="0" smtClean="0"/>
              <a:t>	6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能够正确输出结果			</a:t>
            </a:r>
            <a:r>
              <a:rPr lang="en-US" altLang="zh-CN" dirty="0"/>
              <a:t>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算法设计部分				</a:t>
            </a:r>
            <a:r>
              <a:rPr lang="en-US" altLang="zh-CN" dirty="0" smtClean="0"/>
              <a:t>9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FF0000"/>
                </a:solidFill>
              </a:rPr>
              <a:t>合理注释                                                           </a:t>
            </a:r>
            <a:r>
              <a:rPr lang="en-US" altLang="zh-CN" dirty="0" smtClean="0"/>
              <a:t>2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63" y="2850002"/>
            <a:ext cx="8742537" cy="50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程考说明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往年试题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基础知识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评分</a:t>
            </a:r>
            <a:r>
              <a:rPr lang="zh-CN" altLang="en-US" sz="2800" dirty="0" smtClean="0"/>
              <a:t>方式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 smtClean="0"/>
              <a:t>Tips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 smtClean="0"/>
              <a:t>其他资料</a:t>
            </a:r>
            <a:endParaRPr lang="en-US" altLang="zh-CN" sz="2800" dirty="0" smtClean="0"/>
          </a:p>
          <a:p>
            <a:pPr marL="457200" indent="-457200">
              <a:buFont typeface="+mj-lt"/>
              <a:buAutoNum type="arabicPeriod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04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评分方式</a:t>
            </a:r>
            <a:r>
              <a:rPr lang="en-US" altLang="zh-CN" dirty="0"/>
              <a:t>(</a:t>
            </a:r>
            <a:r>
              <a:rPr lang="zh-CN" altLang="en-US" dirty="0"/>
              <a:t>参考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65125" indent="-282575" algn="l" rtl="0" fontAlgn="base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fontAlgn="base">
              <a:spcBef>
                <a:spcPct val="20000"/>
              </a:spcBef>
              <a:spcAft>
                <a:spcPct val="0"/>
              </a:spcAft>
              <a:buClr>
                <a:srgbClr val="C32D2E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fontAlgn="base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539496" indent="-457200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3000" dirty="0" smtClean="0"/>
              <a:t>界面题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界面部分 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分值：</a:t>
            </a:r>
            <a:r>
              <a:rPr lang="en-US" altLang="zh-CN" dirty="0" smtClean="0"/>
              <a:t>9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dirty="0" smtClean="0"/>
              <a:t>生成图形界面 </a:t>
            </a:r>
            <a:r>
              <a:rPr lang="en-US" altLang="zh-CN" dirty="0" smtClean="0"/>
              <a:t>					2 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dirty="0" smtClean="0"/>
              <a:t>能够产生要求的按钮 </a:t>
            </a:r>
            <a:r>
              <a:rPr lang="en-US" altLang="zh-CN" dirty="0" smtClean="0"/>
              <a:t>				2 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dirty="0" smtClean="0"/>
              <a:t>按钮按照要求进行排列 </a:t>
            </a:r>
            <a:r>
              <a:rPr lang="en-US" altLang="zh-CN" dirty="0" smtClean="0"/>
              <a:t>			3 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dirty="0" smtClean="0"/>
              <a:t>所有按钮的标示正确无误</a:t>
            </a:r>
            <a:r>
              <a:rPr lang="en-US" altLang="zh-CN" dirty="0" smtClean="0"/>
              <a:t> 			2 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注释部分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分值： </a:t>
            </a:r>
            <a:r>
              <a:rPr lang="en-US" altLang="zh-CN" dirty="0" smtClean="0"/>
              <a:t>10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功能部分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分值： </a:t>
            </a:r>
            <a:r>
              <a:rPr lang="en-US" altLang="zh-CN" dirty="0" smtClean="0"/>
              <a:t>31</a:t>
            </a:r>
            <a:endParaRPr lang="zh-CN" altLang="en-US" dirty="0" smtClean="0"/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dirty="0"/>
              <a:t>逻辑功能实现正确</a:t>
            </a:r>
            <a:r>
              <a:rPr lang="en-US" altLang="zh-CN" dirty="0" smtClean="0"/>
              <a:t>				6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zh-CN" altLang="en-US" dirty="0" smtClean="0"/>
              <a:t>事件响应正确      </a:t>
            </a:r>
            <a:r>
              <a:rPr lang="en-US" altLang="zh-CN" dirty="0" smtClean="0"/>
              <a:t>				6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错误提示    </a:t>
            </a:r>
            <a:r>
              <a:rPr lang="en-US" altLang="zh-CN" dirty="0" smtClean="0"/>
              <a:t>			                             4</a:t>
            </a: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altLang="zh-CN" dirty="0" smtClean="0"/>
              <a:t>……</a:t>
            </a:r>
            <a:endParaRPr lang="zh-CN" altLang="en-US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zh-CN" altLang="en-US" dirty="0" smtClean="0">
              <a:solidFill>
                <a:srgbClr val="000000"/>
              </a:solidFill>
              <a:latin typeface="宋体"/>
              <a:ea typeface="宋体"/>
            </a:endParaRPr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endParaRPr lang="zh-CN" altLang="en-US" dirty="0" smtClean="0"/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endParaRPr lang="zh-CN" altLang="en-US" dirty="0" smtClean="0"/>
          </a:p>
          <a:p>
            <a:pPr marL="886968" lvl="2" fontAlgn="auto">
              <a:spcAft>
                <a:spcPts val="0"/>
              </a:spcAft>
              <a:buFont typeface="Wingdings 2"/>
              <a:buChar char=""/>
              <a:defRPr/>
            </a:pPr>
            <a:endParaRPr lang="en-US" altLang="zh-CN" dirty="0" smtClean="0"/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endParaRPr lang="en-US" altLang="zh-CN" dirty="0" smtClean="0"/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7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经验之谈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148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IDE: Eclipse</a:t>
            </a:r>
            <a:r>
              <a:rPr lang="zh-CN" altLang="en-US" sz="2800" dirty="0" smtClean="0"/>
              <a:t>设置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代码提示功能设置</a:t>
            </a:r>
            <a:r>
              <a:rPr lang="en-US" altLang="zh-CN" sz="2400" dirty="0" smtClean="0"/>
              <a:t>:</a:t>
            </a:r>
          </a:p>
          <a:p>
            <a:r>
              <a:rPr lang="en-US" altLang="zh-CN" dirty="0"/>
              <a:t>Window -&gt; Preferences -&gt; Java -&gt; Editor -&gt; Content Assist   -&gt; Auto Activation Triggers for Java</a:t>
            </a:r>
            <a:r>
              <a:rPr lang="zh-CN" altLang="en-US" dirty="0"/>
              <a:t>，填上“</a:t>
            </a:r>
            <a:r>
              <a:rPr lang="en-US" altLang="zh-CN" dirty="0"/>
              <a:t>.</a:t>
            </a:r>
            <a:r>
              <a:rPr lang="en-US" altLang="zh-CN" dirty="0" err="1"/>
              <a:t>abcde</a:t>
            </a:r>
            <a:r>
              <a:rPr lang="en-US" altLang="zh-CN" dirty="0"/>
              <a:t>…”</a:t>
            </a:r>
            <a:r>
              <a:rPr lang="zh-CN" altLang="en-US" dirty="0"/>
              <a:t>所有</a:t>
            </a:r>
            <a:r>
              <a:rPr lang="zh-CN" altLang="en-US" dirty="0" smtClean="0"/>
              <a:t>字母</a:t>
            </a:r>
            <a:endParaRPr lang="en-US" altLang="zh-CN" dirty="0" smtClean="0"/>
          </a:p>
          <a:p>
            <a:endParaRPr lang="zh-CN" alt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自动生成</a:t>
            </a:r>
            <a:r>
              <a:rPr lang="en-US" altLang="zh-CN" sz="2400" dirty="0" err="1"/>
              <a:t>javadoc</a:t>
            </a:r>
            <a:r>
              <a:rPr lang="zh-CN" altLang="en-US" sz="2400" dirty="0"/>
              <a:t>注释</a:t>
            </a:r>
          </a:p>
          <a:p>
            <a:r>
              <a:rPr lang="zh-CN" altLang="en-US" dirty="0"/>
              <a:t>右键单击类名</a:t>
            </a:r>
            <a:r>
              <a:rPr lang="en-US" altLang="zh-CN" dirty="0"/>
              <a:t>/</a:t>
            </a:r>
            <a:r>
              <a:rPr lang="zh-CN" altLang="en-US" dirty="0"/>
              <a:t>方法名，</a:t>
            </a:r>
            <a:r>
              <a:rPr lang="en-US" altLang="zh-CN" dirty="0"/>
              <a:t>Source -&gt; Generate Element </a:t>
            </a:r>
            <a:r>
              <a:rPr lang="en-US" altLang="zh-CN" dirty="0" smtClean="0"/>
              <a:t>Comment</a:t>
            </a:r>
            <a:endParaRPr lang="zh-CN" altLang="en-US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89726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913972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熟悉快捷键</a:t>
            </a:r>
            <a:r>
              <a:rPr lang="en-US" altLang="zh-CN" sz="2800" dirty="0"/>
              <a:t>(Eclipse)</a:t>
            </a:r>
          </a:p>
          <a:p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37589"/>
              </p:ext>
            </p:extLst>
          </p:nvPr>
        </p:nvGraphicFramePr>
        <p:xfrm>
          <a:off x="1151075" y="2840427"/>
          <a:ext cx="6573558" cy="2468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779"/>
                <a:gridCol w="3286779"/>
              </a:tblGrid>
              <a:tr h="4114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快捷键</a:t>
                      </a:r>
                      <a:endParaRPr lang="zh-CN" altLang="en-US" dirty="0"/>
                    </a:p>
                  </a:txBody>
                  <a:tcPr/>
                </a:tc>
              </a:tr>
              <a:tr h="4114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代码自动提示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Alt+/</a:t>
                      </a:r>
                      <a:endParaRPr lang="zh-CN" altLang="en-US" dirty="0"/>
                    </a:p>
                  </a:txBody>
                  <a:tcPr/>
                </a:tc>
              </a:tr>
              <a:tr h="4114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删除一行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Ctrl+D</a:t>
                      </a:r>
                      <a:endParaRPr lang="zh-CN" altLang="en-US" dirty="0"/>
                    </a:p>
                  </a:txBody>
                  <a:tcPr/>
                </a:tc>
              </a:tr>
              <a:tr h="4114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快速修复错误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Ctrl+1</a:t>
                      </a:r>
                      <a:endParaRPr lang="zh-CN" altLang="en-US" dirty="0"/>
                    </a:p>
                  </a:txBody>
                  <a:tcPr/>
                </a:tc>
              </a:tr>
              <a:tr h="4114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注释当前行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Ctrl+/</a:t>
                      </a:r>
                      <a:endParaRPr lang="zh-CN" altLang="en-US" dirty="0"/>
                    </a:p>
                  </a:txBody>
                  <a:tcPr/>
                </a:tc>
              </a:tr>
              <a:tr h="41142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代码格式化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Ctrl+Shift+F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3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开考前按自己的使用习惯设置好</a:t>
            </a:r>
            <a:r>
              <a:rPr lang="en-US" altLang="zh-CN" sz="2400" dirty="0" smtClean="0"/>
              <a:t>IDE</a:t>
            </a:r>
            <a:r>
              <a:rPr lang="zh-CN" altLang="en-US" sz="2400" dirty="0" smtClean="0"/>
              <a:t>，并测试</a:t>
            </a:r>
            <a:r>
              <a:rPr lang="en-US" altLang="zh-CN" sz="2400" dirty="0" smtClean="0"/>
              <a:t>IDE</a:t>
            </a:r>
            <a:r>
              <a:rPr lang="zh-CN" altLang="en-US" sz="2400" dirty="0" smtClean="0"/>
              <a:t>能用（</a:t>
            </a:r>
            <a:r>
              <a:rPr lang="en-US" altLang="zh-CN" sz="2400" dirty="0" smtClean="0"/>
              <a:t>Hello World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最终结果正确不是</a:t>
            </a:r>
            <a:r>
              <a:rPr lang="zh-CN" altLang="en-US" sz="2400" dirty="0" smtClean="0"/>
              <a:t>目的，要尽量覆盖所有功能点要求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评分按功能点给分</a:t>
            </a:r>
            <a:r>
              <a:rPr lang="zh-CN" altLang="en-US" sz="2400" dirty="0" smtClean="0"/>
              <a:t>，每个功能点要</a:t>
            </a:r>
            <a:r>
              <a:rPr lang="zh-CN" altLang="en-US" sz="2400" dirty="0" smtClean="0"/>
              <a:t>有对应的类或实现函数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一定要写注释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是一个给分点</a:t>
            </a:r>
            <a:r>
              <a:rPr lang="en-US" altLang="zh-CN" sz="24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时间分配合理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先易后难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前两题尽量在一个小时内做完</a:t>
            </a:r>
            <a:endParaRPr lang="en-US" altLang="zh-CN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给第三题留出足够时间</a:t>
            </a:r>
            <a:endParaRPr lang="en-US" altLang="zh-CN" sz="2000" dirty="0" smtClean="0"/>
          </a:p>
          <a:p>
            <a:pPr marL="201168" lvl="1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9696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能否顺利通过</a:t>
            </a:r>
            <a:r>
              <a:rPr lang="en-US" altLang="zh-CN" sz="2400" dirty="0" smtClean="0"/>
              <a:t>?—</a:t>
            </a:r>
            <a:r>
              <a:rPr lang="zh-CN" altLang="en-US" sz="2400" dirty="0" smtClean="0"/>
              <a:t>经验之谈</a:t>
            </a:r>
            <a:endParaRPr lang="en-US" altLang="zh-CN" sz="24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000" dirty="0" smtClean="0"/>
              <a:t>第三题</a:t>
            </a:r>
            <a:r>
              <a:rPr lang="zh-CN" altLang="en-US" sz="2000" dirty="0"/>
              <a:t>画出界面写好注释能得一半分</a:t>
            </a:r>
            <a:endParaRPr lang="en-US" altLang="zh-CN" sz="20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2000" dirty="0"/>
              <a:t>前两题做出</a:t>
            </a:r>
            <a:r>
              <a:rPr lang="zh-CN" altLang="en-US" sz="2000" dirty="0" smtClean="0"/>
              <a:t>来（无明显</a:t>
            </a:r>
            <a:r>
              <a:rPr lang="en-US" altLang="zh-CN" sz="2000" dirty="0" smtClean="0"/>
              <a:t>BUG</a:t>
            </a:r>
            <a:r>
              <a:rPr lang="zh-CN" altLang="en-US" sz="2000" dirty="0" smtClean="0"/>
              <a:t>，注释合理）</a:t>
            </a:r>
            <a:r>
              <a:rPr lang="en-US" altLang="zh-CN" sz="2000" dirty="0" smtClean="0"/>
              <a:t>+ </a:t>
            </a:r>
            <a:r>
              <a:rPr lang="zh-CN" altLang="en-US" sz="2000" dirty="0" smtClean="0"/>
              <a:t>第三</a:t>
            </a:r>
            <a:r>
              <a:rPr lang="zh-CN" altLang="en-US" sz="2000" dirty="0"/>
              <a:t>题一半分</a:t>
            </a:r>
            <a:r>
              <a:rPr lang="zh-CN" altLang="en-US" sz="2000" dirty="0" smtClean="0"/>
              <a:t>（比较保险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429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其他相关资料</a:t>
            </a:r>
            <a:r>
              <a:rPr lang="en-US" altLang="zh-CN" dirty="0" smtClean="0"/>
              <a:t>(</a:t>
            </a:r>
            <a:r>
              <a:rPr lang="zh-CN" altLang="en-US" dirty="0" smtClean="0"/>
              <a:t>福利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78" y="1928888"/>
            <a:ext cx="6183009" cy="14785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78" y="3587082"/>
            <a:ext cx="5933333" cy="17714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0378" y="5538158"/>
            <a:ext cx="350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找志愿者部要</a:t>
            </a:r>
            <a:r>
              <a:rPr lang="en-US" altLang="zh-CN" dirty="0" smtClean="0">
                <a:solidFill>
                  <a:srgbClr val="FF0000"/>
                </a:solidFill>
              </a:rPr>
              <a:t>~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320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71931" y="2475781"/>
            <a:ext cx="52793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/>
              <a:t>Thanks </a:t>
            </a:r>
          </a:p>
          <a:p>
            <a:pPr algn="ctr"/>
            <a:r>
              <a:rPr lang="en-US" altLang="zh-CN" sz="4400" dirty="0" smtClean="0"/>
              <a:t>Q &amp; A</a:t>
            </a:r>
            <a:endParaRPr lang="zh-CN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439948" y="1207698"/>
            <a:ext cx="5607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祝大家顺利通过程序考试</a:t>
            </a:r>
            <a:r>
              <a:rPr lang="en-US" altLang="zh-CN" sz="2400" dirty="0" smtClean="0"/>
              <a:t>,</a:t>
            </a:r>
          </a:p>
          <a:p>
            <a:r>
              <a:rPr lang="zh-CN" altLang="en-US" sz="2400" dirty="0" smtClean="0"/>
              <a:t>开开心心过圣诞节</a:t>
            </a:r>
            <a:r>
              <a:rPr lang="en-US" altLang="zh-CN" sz="2400" dirty="0" smtClean="0"/>
              <a:t>~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784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程考说明</a:t>
            </a:r>
            <a:endParaRPr lang="zh-CN" altLang="en-US" sz="60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就是这个事儿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3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22960" y="259309"/>
            <a:ext cx="7543800" cy="1450757"/>
          </a:xfrm>
        </p:spPr>
        <p:txBody>
          <a:bodyPr/>
          <a:lstStyle/>
          <a:p>
            <a:r>
              <a:rPr lang="zh-CN" altLang="en-US" dirty="0" smtClean="0"/>
              <a:t>程考说明</a:t>
            </a:r>
            <a:r>
              <a:rPr lang="en-US" altLang="zh-CN" dirty="0" smtClean="0"/>
              <a:t>-</a:t>
            </a:r>
            <a:r>
              <a:rPr lang="zh-CN" altLang="en-US" dirty="0" smtClean="0"/>
              <a:t>考察目标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基本编程能力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基础算法实现能力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基本</a:t>
            </a:r>
            <a:r>
              <a:rPr lang="en-US" altLang="zh-CN" dirty="0" smtClean="0"/>
              <a:t>GUI</a:t>
            </a:r>
            <a:r>
              <a:rPr lang="zh-CN" altLang="en-US" dirty="0" smtClean="0"/>
              <a:t>作图能力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Java API</a:t>
            </a:r>
            <a:r>
              <a:rPr lang="zh-CN" altLang="en-US" dirty="0" smtClean="0"/>
              <a:t>的应用熟练程度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是否会代码注释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通过性考试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非选拔性与技术性考核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41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程考说明</a:t>
            </a:r>
            <a:r>
              <a:rPr lang="en-US" altLang="zh-CN" dirty="0" smtClean="0"/>
              <a:t>-</a:t>
            </a:r>
            <a:r>
              <a:rPr lang="zh-CN" altLang="en-US" dirty="0" smtClean="0"/>
              <a:t>考察方式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时间</a:t>
            </a:r>
            <a:r>
              <a:rPr lang="zh-CN" altLang="en-US" dirty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三个小时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IDE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Eclipse </a:t>
            </a:r>
            <a:r>
              <a:rPr lang="zh-CN" altLang="en-US" dirty="0" smtClean="0"/>
              <a:t>或 </a:t>
            </a:r>
            <a:r>
              <a:rPr lang="en-US" altLang="zh-CN" dirty="0" err="1" smtClean="0"/>
              <a:t>NetBeans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要求：不能联网，独立完成，</a:t>
            </a:r>
            <a:r>
              <a:rPr lang="en-US" altLang="zh-CN" dirty="0" smtClean="0"/>
              <a:t>60</a:t>
            </a:r>
            <a:r>
              <a:rPr lang="zh-CN" altLang="en-US" dirty="0" smtClean="0"/>
              <a:t>分以上通过。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/>
              <a:t>题目：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题</a:t>
            </a:r>
            <a:r>
              <a:rPr lang="en-US" altLang="zh-CN" dirty="0" smtClean="0"/>
              <a:t>(100</a:t>
            </a:r>
            <a:r>
              <a:rPr lang="zh-CN" altLang="en-US" dirty="0" smtClean="0"/>
              <a:t>分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）基础算法实现（可暴力解决）（</a:t>
            </a:r>
            <a:r>
              <a:rPr lang="en-US" altLang="zh-CN" dirty="0" smtClean="0"/>
              <a:t>Very Simple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）基础算法实现（可暴力解决）（</a:t>
            </a:r>
            <a:r>
              <a:rPr lang="en-US" altLang="zh-CN" dirty="0" smtClean="0"/>
              <a:t>Simple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编程（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分）（</a:t>
            </a:r>
            <a:r>
              <a:rPr lang="en-US" altLang="zh-CN" dirty="0" smtClean="0"/>
              <a:t>A bit difficult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1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程考说明</a:t>
            </a:r>
            <a:r>
              <a:rPr lang="en-US" altLang="zh-CN" dirty="0" smtClean="0"/>
              <a:t>-</a:t>
            </a:r>
            <a:r>
              <a:rPr lang="zh-CN" altLang="en-US" dirty="0" smtClean="0"/>
              <a:t>考试准备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不能裸考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准备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天及以上时间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动手写</a:t>
            </a:r>
            <a:r>
              <a:rPr lang="en-US" altLang="zh-CN" dirty="0" smtClean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不</a:t>
            </a:r>
            <a:r>
              <a:rPr lang="zh-CN" altLang="en-US" dirty="0" smtClean="0"/>
              <a:t>需考虑太多算法效率问题，关注功能实现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熟悉基本语法，熟悉需要用到的</a:t>
            </a:r>
            <a:r>
              <a:rPr lang="en-US" altLang="zh-CN" dirty="0" smtClean="0"/>
              <a:t>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5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 smtClean="0"/>
              <a:t>往年试题</a:t>
            </a:r>
            <a:endParaRPr lang="zh-CN" altLang="en-US" sz="6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一般超不</a:t>
            </a:r>
            <a:r>
              <a:rPr lang="zh-CN" altLang="en-US" dirty="0"/>
              <a:t>出</a:t>
            </a:r>
            <a:r>
              <a:rPr lang="zh-CN" altLang="en-US" dirty="0" smtClean="0"/>
              <a:t>这些</a:t>
            </a:r>
            <a:r>
              <a:rPr lang="zh-CN" altLang="en-US" dirty="0" smtClean="0"/>
              <a:t>类型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7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往年试题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第一、二题</a:t>
            </a:r>
            <a:r>
              <a:rPr lang="en-US" altLang="zh-CN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字符串处理（去年第二题）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数学公式实现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数字类别判断（定义某种数字进行判断）（去年第一题）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文件处理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/>
              <a:t>排列组合</a:t>
            </a:r>
            <a:endParaRPr lang="en-US" altLang="zh-CN" dirty="0" smtClean="0"/>
          </a:p>
          <a:p>
            <a:pPr marL="201168" lvl="1" indent="0">
              <a:buNone/>
            </a:pPr>
            <a:endParaRPr lang="en-US" altLang="zh-CN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dirty="0"/>
              <a:t>第三</a:t>
            </a:r>
            <a:r>
              <a:rPr lang="zh-CN" altLang="en-US" sz="2000" dirty="0" smtClean="0"/>
              <a:t>题</a:t>
            </a:r>
            <a:endParaRPr lang="en-US" altLang="zh-CN" sz="2000" dirty="0" smtClean="0"/>
          </a:p>
          <a:p>
            <a:pPr marL="468630" lvl="2" indent="-28575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CN" altLang="en-US" sz="1800" dirty="0"/>
              <a:t>棋盘（五子棋、黑白棋</a:t>
            </a:r>
            <a:r>
              <a:rPr lang="zh-CN" altLang="en-US" sz="1800" dirty="0" smtClean="0"/>
              <a:t>）（去年第三题）</a:t>
            </a:r>
            <a:endParaRPr lang="en-US" altLang="zh-CN" sz="1800" dirty="0"/>
          </a:p>
          <a:p>
            <a:pPr marL="468630" lvl="2" indent="-28575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CN" altLang="en-US" sz="1800" dirty="0"/>
              <a:t>计算器</a:t>
            </a:r>
            <a:endParaRPr lang="en-US" altLang="zh-CN" sz="1800" dirty="0"/>
          </a:p>
          <a:p>
            <a:pPr marL="468630" lvl="2" indent="-28575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CN" altLang="en-US" sz="1800" dirty="0"/>
              <a:t>手机键盘</a:t>
            </a:r>
            <a:endParaRPr lang="en-US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6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往年试题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举例</a:t>
            </a:r>
            <a:r>
              <a:rPr lang="en-US" altLang="zh-CN" dirty="0" smtClean="0"/>
              <a:t>(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1/2</a:t>
            </a:r>
            <a:r>
              <a:rPr lang="zh-CN" altLang="en-US" dirty="0" smtClean="0"/>
              <a:t>题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字符变换，奇数位和偶数位字符</a:t>
            </a:r>
            <a:r>
              <a:rPr lang="zh-CN" altLang="en-US" dirty="0" smtClean="0"/>
              <a:t>交换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给</a:t>
            </a:r>
            <a:r>
              <a:rPr lang="zh-CN" altLang="en-US" dirty="0"/>
              <a:t>出一个复杂的数学公式，用代码</a:t>
            </a:r>
            <a:r>
              <a:rPr lang="zh-CN" altLang="en-US" dirty="0" smtClean="0"/>
              <a:t>实现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/>
              <a:t>求两个数的</a:t>
            </a:r>
            <a:r>
              <a:rPr lang="zh-CN" altLang="en-US" dirty="0" smtClean="0"/>
              <a:t>最大公因数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排列组合算法实现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dirty="0" smtClean="0"/>
              <a:t>字符串编解码（去年题目）</a:t>
            </a:r>
            <a:endParaRPr lang="en-US" altLang="zh-CN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ü"/>
            </a:pPr>
            <a:r>
              <a:rPr lang="zh-CN" altLang="en-US" sz="2000" dirty="0"/>
              <a:t>外星语言翻译（指定翻译映射关系，比如</a:t>
            </a:r>
            <a:r>
              <a:rPr lang="en-US" altLang="zh-CN" sz="2000" dirty="0"/>
              <a:t>my</a:t>
            </a:r>
            <a:r>
              <a:rPr lang="zh-CN" altLang="en-US" sz="2000" dirty="0"/>
              <a:t>→</a:t>
            </a:r>
            <a:r>
              <a:rPr lang="en-US" altLang="zh-CN" sz="2000" dirty="0"/>
              <a:t>hello</a:t>
            </a:r>
            <a:r>
              <a:rPr lang="zh-CN" altLang="en-US" sz="2000" dirty="0"/>
              <a:t>，</a:t>
            </a:r>
            <a:r>
              <a:rPr lang="en-US" altLang="zh-CN" sz="2000" dirty="0"/>
              <a:t>dog</a:t>
            </a:r>
            <a:r>
              <a:rPr lang="zh-CN" altLang="en-US" sz="2000" dirty="0"/>
              <a:t>→</a:t>
            </a:r>
            <a:r>
              <a:rPr lang="en-US" altLang="zh-CN" sz="2000" dirty="0"/>
              <a:t>Kitty</a:t>
            </a:r>
            <a:r>
              <a:rPr lang="zh-CN" altLang="en-US" dirty="0"/>
              <a:t>）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3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227</TotalTime>
  <Words>782</Words>
  <Application>Microsoft Office PowerPoint</Application>
  <PresentationFormat>全屏显示(4:3)</PresentationFormat>
  <Paragraphs>166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宋体</vt:lpstr>
      <vt:lpstr>微软雅黑</vt:lpstr>
      <vt:lpstr>Calibri</vt:lpstr>
      <vt:lpstr>Calibri Light</vt:lpstr>
      <vt:lpstr>Verdana</vt:lpstr>
      <vt:lpstr>Wingdings</vt:lpstr>
      <vt:lpstr>Wingdings 2</vt:lpstr>
      <vt:lpstr>回顾</vt:lpstr>
      <vt:lpstr>程序考试交流（Java）</vt:lpstr>
      <vt:lpstr>目录</vt:lpstr>
      <vt:lpstr>程考说明</vt:lpstr>
      <vt:lpstr>程考说明-考察目标</vt:lpstr>
      <vt:lpstr>程考说明-考察方式(内容)</vt:lpstr>
      <vt:lpstr>程考说明-考试准备</vt:lpstr>
      <vt:lpstr>往年试题</vt:lpstr>
      <vt:lpstr>往年试题-类型</vt:lpstr>
      <vt:lpstr>往年试题-举例(第1/2题)</vt:lpstr>
      <vt:lpstr>往年试题-举例(第3题)</vt:lpstr>
      <vt:lpstr>往年试题-举例(第3题)</vt:lpstr>
      <vt:lpstr>往年试题-举例(第3题)</vt:lpstr>
      <vt:lpstr>基础知识</vt:lpstr>
      <vt:lpstr>基础知识</vt:lpstr>
      <vt:lpstr>基础知识</vt:lpstr>
      <vt:lpstr>基础知识</vt:lpstr>
      <vt:lpstr>基础知识</vt:lpstr>
      <vt:lpstr>评分方式</vt:lpstr>
      <vt:lpstr>评分方式(参考)</vt:lpstr>
      <vt:lpstr> 评分方式(参考)</vt:lpstr>
      <vt:lpstr>Tips</vt:lpstr>
      <vt:lpstr>Tips</vt:lpstr>
      <vt:lpstr>Tips</vt:lpstr>
      <vt:lpstr>Tips</vt:lpstr>
      <vt:lpstr>Tips</vt:lpstr>
      <vt:lpstr>其他相关资料(福利)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程序考试交流（Java）</dc:title>
  <dc:creator>helloworld</dc:creator>
  <cp:lastModifiedBy>helloworld</cp:lastModifiedBy>
  <cp:revision>21</cp:revision>
  <dcterms:created xsi:type="dcterms:W3CDTF">2016-12-12T05:36:25Z</dcterms:created>
  <dcterms:modified xsi:type="dcterms:W3CDTF">2016-12-12T10:24:51Z</dcterms:modified>
</cp:coreProperties>
</file>