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3" r:id="rId10"/>
    <p:sldId id="271" r:id="rId11"/>
    <p:sldId id="272" r:id="rId12"/>
    <p:sldId id="274" r:id="rId13"/>
    <p:sldId id="275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86845" autoAdjust="0"/>
  </p:normalViewPr>
  <p:slideViewPr>
    <p:cSldViewPr>
      <p:cViewPr varScale="1">
        <p:scale>
          <a:sx n="95" d="100"/>
          <a:sy n="95" d="100"/>
        </p:scale>
        <p:origin x="-840" y="-9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2880"/>
        <p:guide pos="719"/>
        <p:guide pos="5041"/>
        <p:guide pos="4608"/>
        <p:guide pos="21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pPr/>
              <a:t>1/8/2015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lang="zh-CN"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lang="zh-CN"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lang="zh-CN"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lang="zh-CN"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lang="zh-CN"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lang="zh-CN"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lang="zh-CN"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lang="zh-CN"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lang="zh-CN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 latinLnBrk="0">
              <a:defRPr lang="zh-CN" sz="41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342946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467808" latinLnBrk="0">
              <a:defRPr lang="zh-CN"/>
            </a:lvl6pPr>
            <a:lvl7pPr marL="1467808" latinLnBrk="0">
              <a:defRPr lang="zh-CN"/>
            </a:lvl7pPr>
            <a:lvl8pPr marL="1467808" latinLnBrk="0">
              <a:defRPr lang="zh-CN"/>
            </a:lvl8pPr>
            <a:lvl9pPr marL="1467808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4338754" y="3480596"/>
            <a:ext cx="6492240" cy="48019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73233" y="274641"/>
            <a:ext cx="1028968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6130" y="277816"/>
            <a:ext cx="6859787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110" y="274637"/>
            <a:ext cx="6859785" cy="1020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11535" latinLnBrk="0">
              <a:defRPr lang="zh-CN"/>
            </a:lvl2pPr>
            <a:lvl3pPr marL="583008" latinLnBrk="0">
              <a:defRPr lang="zh-CN"/>
            </a:lvl3pPr>
            <a:lvl4pPr marL="754481" latinLnBrk="0">
              <a:defRPr lang="zh-CN"/>
            </a:lvl4pPr>
            <a:lvl5pPr marL="925953" latinLnBrk="0">
              <a:defRPr lang="zh-CN"/>
            </a:lvl5pPr>
            <a:lvl6pPr marL="1097426" latinLnBrk="0">
              <a:defRPr lang="zh-CN" baseline="0"/>
            </a:lvl6pPr>
            <a:lvl7pPr marL="1268899" latinLnBrk="0">
              <a:defRPr lang="zh-CN" baseline="0"/>
            </a:lvl7pPr>
            <a:lvl8pPr marL="1440372" latinLnBrk="0">
              <a:defRPr lang="zh-CN" baseline="0"/>
            </a:lvl8pPr>
            <a:lvl9pPr marL="1611845"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 latinLnBrk="0">
              <a:defRPr lang="zh-CN" sz="33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2107" y="5102528"/>
            <a:ext cx="6859786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latinLnBrk="0">
              <a:buNone/>
              <a:defRPr lang="zh-CN" sz="11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latinLnBrk="0">
              <a:buNone/>
              <a:defRPr lang="zh-CN" sz="11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latinLnBrk="0">
              <a:buNone/>
              <a:defRPr lang="zh-CN" sz="11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latinLnBrk="0">
              <a:buNone/>
              <a:defRPr lang="zh-CN" sz="11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latinLnBrk="0">
              <a:buNone/>
              <a:defRPr lang="zh-CN" sz="11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latinLnBrk="0">
              <a:buNone/>
              <a:defRPr lang="zh-CN"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110" y="274637"/>
            <a:ext cx="6859785" cy="1020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2108" y="1905000"/>
            <a:ext cx="3315563" cy="426720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marL="1467808" latinLnBrk="0">
              <a:defRPr lang="zh-CN" sz="1200"/>
            </a:lvl6pPr>
            <a:lvl7pPr marL="1467808" latinLnBrk="0">
              <a:defRPr lang="zh-CN" sz="1200" baseline="0"/>
            </a:lvl7pPr>
            <a:lvl8pPr marL="1467808" latinLnBrk="0">
              <a:defRPr lang="zh-CN" sz="1200" baseline="0"/>
            </a:lvl8pPr>
            <a:lvl9pPr marL="1467808" latinLnBrk="0">
              <a:defRPr lang="zh-CN"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marL="1467808" latinLnBrk="0">
              <a:defRPr lang="zh-CN" sz="1200"/>
            </a:lvl6pPr>
            <a:lvl7pPr marL="1467808" latinLnBrk="0">
              <a:defRPr lang="zh-CN" sz="1200"/>
            </a:lvl7pPr>
            <a:lvl8pPr marL="1467808" latinLnBrk="0">
              <a:defRPr lang="zh-CN" sz="1200" baseline="0"/>
            </a:lvl8pPr>
            <a:lvl9pPr marL="1467808" latinLnBrk="0">
              <a:defRPr lang="zh-CN"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110" y="274637"/>
            <a:ext cx="6859785" cy="10207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2109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1800" b="0"/>
            </a:lvl1pPr>
            <a:lvl2pPr marL="342946" indent="0" latinLnBrk="0">
              <a:buNone/>
              <a:defRPr lang="zh-CN" sz="1500" b="1"/>
            </a:lvl2pPr>
            <a:lvl3pPr marL="685891" indent="0" latinLnBrk="0">
              <a:buNone/>
              <a:defRPr lang="zh-CN" sz="1400" b="1"/>
            </a:lvl3pPr>
            <a:lvl4pPr marL="1028837" indent="0" latinLnBrk="0">
              <a:buNone/>
              <a:defRPr lang="zh-CN" sz="1200" b="1"/>
            </a:lvl4pPr>
            <a:lvl5pPr marL="1371783" indent="0" latinLnBrk="0">
              <a:buNone/>
              <a:defRPr lang="zh-CN" sz="1200" b="1"/>
            </a:lvl5pPr>
            <a:lvl6pPr marL="1714729" indent="0" latinLnBrk="0">
              <a:buNone/>
              <a:defRPr lang="zh-CN" sz="1200" b="1"/>
            </a:lvl6pPr>
            <a:lvl7pPr marL="2057674" indent="0" latinLnBrk="0">
              <a:buNone/>
              <a:defRPr lang="zh-CN" sz="1200" b="1"/>
            </a:lvl7pPr>
            <a:lvl8pPr marL="2400620" indent="0" latinLnBrk="0">
              <a:buNone/>
              <a:defRPr lang="zh-CN" sz="1200" b="1"/>
            </a:lvl8pPr>
            <a:lvl9pPr marL="2743566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42109" y="2819402"/>
            <a:ext cx="3313277" cy="3352801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marL="1467808" latinLnBrk="0">
              <a:defRPr lang="zh-CN" sz="1200"/>
            </a:lvl6pPr>
            <a:lvl7pPr marL="1467808" latinLnBrk="0">
              <a:defRPr lang="zh-CN" sz="1200" baseline="0"/>
            </a:lvl7pPr>
            <a:lvl8pPr marL="1467808" latinLnBrk="0">
              <a:defRPr lang="zh-CN" sz="1200" baseline="0"/>
            </a:lvl8pPr>
            <a:lvl9pPr marL="1467808" latinLnBrk="0">
              <a:defRPr lang="zh-CN"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8618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1800" b="0"/>
            </a:lvl1pPr>
            <a:lvl2pPr marL="342946" indent="0" latinLnBrk="0">
              <a:buNone/>
              <a:defRPr lang="zh-CN" sz="1500" b="1"/>
            </a:lvl2pPr>
            <a:lvl3pPr marL="685891" indent="0" latinLnBrk="0">
              <a:buNone/>
              <a:defRPr lang="zh-CN" sz="1400" b="1"/>
            </a:lvl3pPr>
            <a:lvl4pPr marL="1028837" indent="0" latinLnBrk="0">
              <a:buNone/>
              <a:defRPr lang="zh-CN" sz="1200" b="1"/>
            </a:lvl4pPr>
            <a:lvl5pPr marL="1371783" indent="0" latinLnBrk="0">
              <a:buNone/>
              <a:defRPr lang="zh-CN" sz="1200" b="1"/>
            </a:lvl5pPr>
            <a:lvl6pPr marL="1714729" indent="0" latinLnBrk="0">
              <a:buNone/>
              <a:defRPr lang="zh-CN" sz="1200" b="1"/>
            </a:lvl6pPr>
            <a:lvl7pPr marL="2057674" indent="0" latinLnBrk="0">
              <a:buNone/>
              <a:defRPr lang="zh-CN" sz="1200" b="1"/>
            </a:lvl7pPr>
            <a:lvl8pPr marL="2400620" indent="0" latinLnBrk="0">
              <a:buNone/>
              <a:defRPr lang="zh-CN" sz="1200" b="1"/>
            </a:lvl8pPr>
            <a:lvl9pPr marL="2743566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8618" y="2819402"/>
            <a:ext cx="3313277" cy="3352801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marL="1467808" latinLnBrk="0">
              <a:defRPr lang="zh-CN" sz="1200"/>
            </a:lvl5pPr>
            <a:lvl6pPr marL="1467808" latinLnBrk="0">
              <a:defRPr lang="zh-CN" sz="1200"/>
            </a:lvl6pPr>
            <a:lvl7pPr marL="1467808" latinLnBrk="0">
              <a:defRPr lang="zh-CN" sz="1200"/>
            </a:lvl7pPr>
            <a:lvl8pPr marL="1467808" latinLnBrk="0">
              <a:defRPr lang="zh-CN" sz="1200"/>
            </a:lvl8pPr>
            <a:lvl9pPr marL="1467808"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3314242" y="1630824"/>
            <a:ext cx="4719500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110" y="274637"/>
            <a:ext cx="6859785" cy="1020763"/>
          </a:xfrm>
        </p:spPr>
        <p:txBody>
          <a:bodyPr anchor="b">
            <a:no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 baseline="0"/>
            </a:lvl7pPr>
            <a:lvl8pPr latinLnBrk="0">
              <a:defRPr lang="zh-CN" sz="1200" baseline="0"/>
            </a:lvl8pPr>
            <a:lvl9pPr latinLnBrk="0">
              <a:defRPr lang="zh-CN"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46" indent="0" latinLnBrk="0">
              <a:buNone/>
              <a:defRPr lang="zh-CN" sz="900"/>
            </a:lvl2pPr>
            <a:lvl3pPr marL="685891" indent="0" latinLnBrk="0">
              <a:buNone/>
              <a:defRPr lang="zh-CN" sz="800"/>
            </a:lvl3pPr>
            <a:lvl4pPr marL="1028837" indent="0" latinLnBrk="0">
              <a:buNone/>
              <a:defRPr lang="zh-CN" sz="700"/>
            </a:lvl4pPr>
            <a:lvl5pPr marL="1371783" indent="0" latinLnBrk="0">
              <a:buNone/>
              <a:defRPr lang="zh-CN" sz="700"/>
            </a:lvl5pPr>
            <a:lvl6pPr marL="1714729" indent="0" latinLnBrk="0">
              <a:buNone/>
              <a:defRPr lang="zh-CN" sz="700"/>
            </a:lvl6pPr>
            <a:lvl7pPr marL="2057674" indent="0" latinLnBrk="0">
              <a:buNone/>
              <a:defRPr lang="zh-CN" sz="700"/>
            </a:lvl7pPr>
            <a:lvl8pPr marL="2400620" indent="0" latinLnBrk="0">
              <a:buNone/>
              <a:defRPr lang="zh-CN" sz="700"/>
            </a:lvl8pPr>
            <a:lvl9pPr marL="2743566" indent="0" latinLnBrk="0">
              <a:buNone/>
              <a:defRPr lang="zh-CN"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085908" y="1630824"/>
            <a:ext cx="4719500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110" y="274637"/>
            <a:ext cx="6859785" cy="1020763"/>
          </a:xfrm>
        </p:spPr>
        <p:txBody>
          <a:bodyPr anchor="b">
            <a:no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685891">
            <a:normAutofit/>
          </a:bodyPr>
          <a:lstStyle>
            <a:lvl1pPr marL="0" indent="0" algn="ctr" latinLnBrk="0">
              <a:buNone/>
              <a:defRPr lang="zh-CN" sz="1800"/>
            </a:lvl1pPr>
            <a:lvl2pPr marL="342946" indent="0" latinLnBrk="0">
              <a:buNone/>
              <a:defRPr lang="zh-CN" sz="2100"/>
            </a:lvl2pPr>
            <a:lvl3pPr marL="685891" indent="0" latinLnBrk="0">
              <a:buNone/>
              <a:defRPr lang="zh-CN" sz="1800"/>
            </a:lvl3pPr>
            <a:lvl4pPr marL="1028837" indent="0" latinLnBrk="0">
              <a:buNone/>
              <a:defRPr lang="zh-CN" sz="1500"/>
            </a:lvl4pPr>
            <a:lvl5pPr marL="1371783" indent="0" latinLnBrk="0">
              <a:buNone/>
              <a:defRPr lang="zh-CN" sz="1500"/>
            </a:lvl5pPr>
            <a:lvl6pPr marL="1714729" indent="0" latinLnBrk="0">
              <a:buNone/>
              <a:defRPr lang="zh-CN" sz="1500"/>
            </a:lvl6pPr>
            <a:lvl7pPr marL="2057674" indent="0" latinLnBrk="0">
              <a:buNone/>
              <a:defRPr lang="zh-CN" sz="1500"/>
            </a:lvl7pPr>
            <a:lvl8pPr marL="2400620" indent="0" latinLnBrk="0">
              <a:buNone/>
              <a:defRPr lang="zh-CN" sz="1500"/>
            </a:lvl8pPr>
            <a:lvl9pPr marL="2743566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46" indent="0" latinLnBrk="0">
              <a:buNone/>
              <a:defRPr lang="zh-CN" sz="900"/>
            </a:lvl2pPr>
            <a:lvl3pPr marL="685891" indent="0" latinLnBrk="0">
              <a:buNone/>
              <a:defRPr lang="zh-CN" sz="800"/>
            </a:lvl3pPr>
            <a:lvl4pPr marL="1028837" indent="0" latinLnBrk="0">
              <a:buNone/>
              <a:defRPr lang="zh-CN" sz="700"/>
            </a:lvl4pPr>
            <a:lvl5pPr marL="1371783" indent="0" latinLnBrk="0">
              <a:buNone/>
              <a:defRPr lang="zh-CN" sz="700"/>
            </a:lvl5pPr>
            <a:lvl6pPr marL="1714729" indent="0" latinLnBrk="0">
              <a:buNone/>
              <a:defRPr lang="zh-CN" sz="700"/>
            </a:lvl6pPr>
            <a:lvl7pPr marL="2057674" indent="0" latinLnBrk="0">
              <a:buNone/>
              <a:defRPr lang="zh-CN" sz="700"/>
            </a:lvl7pPr>
            <a:lvl8pPr marL="2400620" indent="0" latinLnBrk="0">
              <a:buNone/>
              <a:defRPr lang="zh-CN" sz="700"/>
            </a:lvl8pPr>
            <a:lvl9pPr marL="2743566" indent="0" latinLnBrk="0">
              <a:buNone/>
              <a:defRPr lang="zh-CN"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2015/1/8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2110" y="274637"/>
            <a:ext cx="6859785" cy="1020763"/>
          </a:xfrm>
          <a:prstGeom prst="rect">
            <a:avLst/>
          </a:prstGeom>
        </p:spPr>
        <p:txBody>
          <a:bodyPr vert="horz" lIns="68589" tIns="34295" rIns="68589" bIns="34295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58289" y="6400801"/>
            <a:ext cx="933137" cy="276227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1/8/2015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42109" y="6400801"/>
            <a:ext cx="4744685" cy="276227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lvl1pPr algn="l" latinLnBrk="0">
              <a:defRPr lang="zh-CN" sz="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44420" y="6400801"/>
            <a:ext cx="857475" cy="276227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05767" indent="-205767" algn="l" defTabSz="685891" rtl="0" eaLnBrk="1" latinLnBrk="0" hangingPunct="1">
        <a:lnSpc>
          <a:spcPct val="90000"/>
        </a:lnSpc>
        <a:spcBef>
          <a:spcPts val="135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32112" indent="-205767" algn="l" defTabSz="685891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lang="zh-CN"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03584" indent="-171473" algn="l" defTabSz="685891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75057" indent="-171473" algn="l" defTabSz="685891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lang="zh-CN"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46530" indent="-171473" algn="l" defTabSz="685891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lang="zh-CN"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18003" indent="-171473" algn="l" defTabSz="685891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476" indent="-171473" algn="l" defTabSz="685891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949" indent="-171473" algn="l" defTabSz="685891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422" indent="-171473" algn="l" defTabSz="685891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6859786" cy="3531096"/>
          </a:xfrm>
        </p:spPr>
        <p:txBody>
          <a:bodyPr/>
          <a:lstStyle/>
          <a:p>
            <a:pPr algn="ctr"/>
            <a:r>
              <a:rPr lang="zh-CN" altLang="en-US" sz="5000" dirty="0" smtClean="0">
                <a:latin typeface="华文行楷" pitchFamily="2" charset="-122"/>
                <a:ea typeface="华文行楷" pitchFamily="2" charset="-122"/>
              </a:rPr>
              <a:t>程序考试（</a:t>
            </a:r>
            <a:r>
              <a:rPr lang="en-US" altLang="zh-CN" sz="5000" dirty="0" smtClean="0">
                <a:latin typeface="华文行楷" pitchFamily="2" charset="-122"/>
                <a:ea typeface="华文行楷" pitchFamily="2" charset="-122"/>
              </a:rPr>
              <a:t>Java</a:t>
            </a:r>
            <a:r>
              <a:rPr lang="zh-CN" altLang="en-US" sz="5000" dirty="0" smtClean="0">
                <a:latin typeface="华文行楷" pitchFamily="2" charset="-122"/>
                <a:ea typeface="华文行楷" pitchFamily="2" charset="-122"/>
              </a:rPr>
              <a:t>）</a:t>
            </a:r>
            <a:endParaRPr lang="zh-CN" altLang="en-US" sz="5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0695" y="4797152"/>
            <a:ext cx="6859786" cy="14401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高健伟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2015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01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月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13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日 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19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:30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7990">
        <p:fade/>
      </p:transition>
    </mc:Choice>
    <mc:Fallback>
      <p:transition spd="med" advTm="179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样例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6861175" cy="364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样例</a:t>
            </a:r>
            <a:r>
              <a:rPr lang="en-US" altLang="zh-CN" sz="3600" dirty="0" smtClean="0">
                <a:latin typeface="华文行楷" pitchFamily="2" charset="-122"/>
                <a:ea typeface="华文行楷" pitchFamily="2" charset="-122"/>
              </a:rPr>
              <a:t>(13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年秋季</a:t>
            </a:r>
            <a:r>
              <a:rPr lang="en-US" altLang="zh-CN" sz="3600" dirty="0" smtClean="0">
                <a:latin typeface="华文行楷" pitchFamily="2" charset="-122"/>
                <a:ea typeface="华文行楷" pitchFamily="2" charset="-122"/>
              </a:rPr>
              <a:t>)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求最大公约数，最小公倍数</a:t>
            </a:r>
            <a:endParaRPr lang="en-US" altLang="zh-CN" dirty="0" smtClean="0"/>
          </a:p>
          <a:p>
            <a:r>
              <a:rPr lang="zh-CN" altLang="en-US" dirty="0" smtClean="0"/>
              <a:t>进制转化</a:t>
            </a:r>
            <a:endParaRPr lang="en-US" altLang="zh-CN" dirty="0" smtClean="0"/>
          </a:p>
          <a:p>
            <a:r>
              <a:rPr lang="zh-CN" altLang="en-US" dirty="0" smtClean="0"/>
              <a:t>手机键盘实现（字母和数字序列的转换）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时间等安排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一两天足够</a:t>
            </a:r>
            <a:endParaRPr lang="en-US" altLang="zh-CN" dirty="0" smtClean="0"/>
          </a:p>
          <a:p>
            <a:r>
              <a:rPr lang="zh-CN" altLang="en-US" dirty="0" smtClean="0"/>
              <a:t>熟练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LinkedList</a:t>
            </a:r>
            <a:endParaRPr lang="en-US" altLang="zh-CN" dirty="0" smtClean="0"/>
          </a:p>
          <a:p>
            <a:r>
              <a:rPr lang="zh-CN" altLang="en-US" dirty="0" smtClean="0"/>
              <a:t>排序直接调用系统的排序算法</a:t>
            </a:r>
            <a:endParaRPr lang="en-US" altLang="zh-CN" dirty="0" smtClean="0"/>
          </a:p>
          <a:p>
            <a:r>
              <a:rPr lang="zh-CN" altLang="en-US" dirty="0" smtClean="0"/>
              <a:t>熟练使用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JTextBox</a:t>
            </a:r>
            <a:r>
              <a:rPr lang="en-US" altLang="zh-CN" dirty="0" smtClean="0"/>
              <a:t> J…...</a:t>
            </a:r>
            <a:r>
              <a:rPr lang="zh-CN" altLang="en-US" dirty="0" smtClean="0"/>
              <a:t>构建图形界面</a:t>
            </a:r>
            <a:endParaRPr lang="en-US" altLang="zh-CN" dirty="0" smtClean="0"/>
          </a:p>
          <a:p>
            <a:r>
              <a:rPr lang="zh-CN" altLang="en-US" dirty="0" smtClean="0"/>
              <a:t>会</a:t>
            </a:r>
            <a:r>
              <a:rPr lang="zh-CN" altLang="en-US" dirty="0" smtClean="0"/>
              <a:t>定义按钮事件</a:t>
            </a:r>
            <a:endParaRPr lang="en-US" altLang="zh-CN" dirty="0" smtClean="0"/>
          </a:p>
          <a:p>
            <a:r>
              <a:rPr lang="zh-CN" altLang="en-US" dirty="0" smtClean="0"/>
              <a:t>会重写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考虑问题要全面，不要漏掉</a:t>
            </a:r>
            <a:r>
              <a:rPr lang="en-US" altLang="zh-CN" dirty="0" err="1" smtClean="0"/>
              <a:t>testcase</a:t>
            </a:r>
            <a:endParaRPr lang="en-US" altLang="zh-CN" dirty="0" smtClean="0"/>
          </a:p>
          <a:p>
            <a:r>
              <a:rPr lang="zh-CN" altLang="en-US" dirty="0" smtClean="0"/>
              <a:t>会画图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心态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放松</a:t>
            </a:r>
            <a:endParaRPr lang="en-US" altLang="zh-CN" dirty="0" smtClean="0"/>
          </a:p>
          <a:p>
            <a:r>
              <a:rPr lang="zh-CN" altLang="en-US" dirty="0" smtClean="0"/>
              <a:t>前两</a:t>
            </a:r>
            <a:r>
              <a:rPr lang="zh-CN" altLang="en-US" dirty="0" smtClean="0"/>
              <a:t>个题目快而全</a:t>
            </a:r>
            <a:endParaRPr lang="en-US" altLang="zh-CN" dirty="0" smtClean="0"/>
          </a:p>
          <a:p>
            <a:r>
              <a:rPr lang="zh-CN" altLang="en-US" dirty="0" smtClean="0"/>
              <a:t>最后一个题目精而美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总结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前两道题要考虑全面，尽量不丢分</a:t>
            </a:r>
            <a:endParaRPr lang="en-US" altLang="zh-CN" dirty="0" smtClean="0"/>
          </a:p>
          <a:p>
            <a:r>
              <a:rPr lang="zh-CN" altLang="en-US" dirty="0" smtClean="0"/>
              <a:t>第三</a:t>
            </a:r>
            <a:r>
              <a:rPr lang="zh-CN" altLang="en-US" dirty="0" smtClean="0"/>
              <a:t>题起码要能画出界面</a:t>
            </a:r>
            <a:endParaRPr lang="en-US" altLang="zh-CN" dirty="0" smtClean="0"/>
          </a:p>
          <a:p>
            <a:r>
              <a:rPr lang="zh-CN" altLang="en-US" dirty="0" smtClean="0"/>
              <a:t>不会</a:t>
            </a:r>
            <a:r>
              <a:rPr lang="zh-CN" altLang="en-US" dirty="0" smtClean="0"/>
              <a:t>的题目能写多少写多少</a:t>
            </a:r>
            <a:endParaRPr lang="en-US" altLang="zh-CN" dirty="0" smtClean="0"/>
          </a:p>
          <a:p>
            <a:r>
              <a:rPr lang="zh-CN" altLang="en-US" dirty="0" smtClean="0"/>
              <a:t>第三</a:t>
            </a:r>
            <a:r>
              <a:rPr lang="zh-CN" altLang="en-US" dirty="0" smtClean="0"/>
              <a:t>题曾经出题类型：</a:t>
            </a:r>
            <a:endParaRPr lang="en-US" altLang="zh-CN" dirty="0" smtClean="0"/>
          </a:p>
          <a:p>
            <a:r>
              <a:rPr lang="zh-CN" altLang="en-US" dirty="0" smtClean="0"/>
              <a:t>计算器，棋牌类（布局按钮中心类）（建议练习五子棋，计算器，手机键盘）</a:t>
            </a:r>
            <a:endParaRPr lang="en-US" altLang="zh-CN" dirty="0" smtClean="0"/>
          </a:p>
          <a:p>
            <a:r>
              <a:rPr lang="zh-CN" altLang="en-US" dirty="0" smtClean="0"/>
              <a:t>画图（如何重写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方法类）（建议练习如何画出矩形，圆形等）</a:t>
            </a:r>
            <a:endParaRPr lang="en-US" altLang="zh-CN" dirty="0" smtClean="0"/>
          </a:p>
          <a:p>
            <a:r>
              <a:rPr lang="en-US" altLang="zh-CN" dirty="0" smtClean="0"/>
              <a:t>XXX</a:t>
            </a:r>
            <a:r>
              <a:rPr lang="zh-CN" altLang="en-US" dirty="0" smtClean="0"/>
              <a:t>管理系统（如图书管理系统，据说是考试大纲内容，但是很少出过）（简单的水写一个）</a:t>
            </a:r>
            <a:endParaRPr lang="en-US" altLang="zh-CN" dirty="0" smtClean="0"/>
          </a:p>
          <a:p>
            <a:r>
              <a:rPr lang="zh-CN" altLang="en-US" dirty="0" smtClean="0"/>
              <a:t>前两道</a:t>
            </a:r>
            <a:r>
              <a:rPr lang="zh-CN" altLang="en-US" dirty="0" smtClean="0"/>
              <a:t>题会，第三题会画界面就可以过</a:t>
            </a:r>
            <a:endParaRPr lang="en-US" altLang="zh-CN" dirty="0" smtClean="0"/>
          </a:p>
          <a:p>
            <a:r>
              <a:rPr lang="zh-CN" altLang="en-US" dirty="0" smtClean="0"/>
              <a:t>要有文档注释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总体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59632" y="1700808"/>
            <a:ext cx="6859786" cy="460851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不难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很容易就能过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裸</a:t>
            </a:r>
            <a:r>
              <a:rPr lang="zh-CN" altLang="en-US" sz="3200" dirty="0" smtClean="0"/>
              <a:t>考有风险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能选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尽量选</a:t>
            </a:r>
            <a:r>
              <a:rPr lang="en-US" altLang="zh-CN" sz="3200" dirty="0" smtClean="0"/>
              <a:t>Java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不是技术工种，是熟练工种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非选拔性，通过性考试，不是为了区分度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免责声明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zh-CN" alt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应试技巧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59632" y="1700808"/>
            <a:ext cx="6859786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别拿它当回事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不裸考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至少复习一天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尽量一次过，不抱有下次再考心里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不</a:t>
            </a:r>
            <a:r>
              <a:rPr lang="zh-CN" altLang="en-US" sz="3200" dirty="0" smtClean="0"/>
              <a:t>考虑效率问题，只考虑功能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按我说的</a:t>
            </a:r>
            <a:r>
              <a:rPr lang="zh-CN" altLang="en-US" sz="3200" dirty="0" smtClean="0"/>
              <a:t>做（最重要）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zh-CN" alt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考试环境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59632" y="1700808"/>
            <a:ext cx="6859786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不能上网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可以查询</a:t>
            </a:r>
            <a:r>
              <a:rPr lang="en-US" altLang="zh-CN" sz="3200" dirty="0" err="1" smtClean="0"/>
              <a:t>api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Eclipse</a:t>
            </a:r>
            <a:r>
              <a:rPr lang="zh-CN" altLang="en-US" sz="3200" dirty="0" smtClean="0"/>
              <a:t>或者</a:t>
            </a:r>
            <a:r>
              <a:rPr lang="en-US" altLang="zh-CN" sz="3200" dirty="0" err="1" smtClean="0"/>
              <a:t>NetBeans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个小时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道题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两</a:t>
            </a:r>
            <a:r>
              <a:rPr lang="zh-CN" altLang="en-US" sz="3200" dirty="0" smtClean="0"/>
              <a:t>道命令行，一道图形界面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无</a:t>
            </a:r>
            <a:r>
              <a:rPr lang="zh-CN" altLang="en-US" sz="3200" dirty="0" smtClean="0"/>
              <a:t>算法，暴力法解决一切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题型与复习（一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）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59632" y="1700808"/>
            <a:ext cx="6859786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前两道题基本就是送分，一般涉及字符串操作，命令行输入输出，文件读写，对象序列化。（有具体代码）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举例：求最大公约数，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进</a:t>
            </a:r>
            <a:r>
              <a:rPr lang="zh-CN" altLang="en-US" sz="3200" dirty="0" smtClean="0"/>
              <a:t>制转化为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进制，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进制。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注意：考虑问题全面，如最大公约数不要忘记检查是否有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；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进制转化为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进制不要忘记负的情况；要有文档注释（自行百度）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zh-CN" alt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题型与复习（二）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59632" y="1700808"/>
            <a:ext cx="6859786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第三道题：画图工具，图形界面题目，如黑白棋，计算器，手机键盘实现（诺基亚）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必须会使用布局管理器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必须会为多个按钮定义一个事件（如计算器）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必须会</a:t>
            </a:r>
            <a:r>
              <a:rPr lang="en-US" altLang="zh-CN" sz="3200" dirty="0" err="1" smtClean="0"/>
              <a:t>Jpanel</a:t>
            </a:r>
            <a:r>
              <a:rPr lang="zh-CN" altLang="en-US" sz="3200" dirty="0" smtClean="0"/>
              <a:t>覆写</a:t>
            </a:r>
            <a:r>
              <a:rPr lang="en-US" altLang="zh-CN" sz="3200" dirty="0" smtClean="0"/>
              <a:t>Paint</a:t>
            </a:r>
            <a:r>
              <a:rPr lang="zh-CN" altLang="en-US" sz="3200" dirty="0" smtClean="0"/>
              <a:t>等的方法实现动态图像（用于画图）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必须练习熟悉</a:t>
            </a:r>
            <a:r>
              <a:rPr lang="en-US" altLang="zh-CN" sz="3200" dirty="0" err="1" smtClean="0"/>
              <a:t>api</a:t>
            </a:r>
            <a:r>
              <a:rPr lang="zh-CN" altLang="en-US" sz="3200" dirty="0" smtClean="0"/>
              <a:t>用法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zh-CN" alt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样例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59632" y="1700808"/>
            <a:ext cx="6859786" cy="4824536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59912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样例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5953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996952"/>
            <a:ext cx="5991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429000"/>
            <a:ext cx="432048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样例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074" name="Picture 2" descr="C:\Users\Administrator\Desktop\QQ截图2015010814440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010" y="1700213"/>
            <a:ext cx="6420930" cy="4824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5879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143136">
        <p:fade/>
      </p:transition>
    </mc:Choice>
    <mc:Fallback>
      <p:transition spd="med" advTm="1431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500</Words>
  <Application>Microsoft Office PowerPoint</Application>
  <PresentationFormat>全屏显示(4:3)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TS102804846</vt:lpstr>
      <vt:lpstr>程序考试（Java）</vt:lpstr>
      <vt:lpstr>总体</vt:lpstr>
      <vt:lpstr>应试技巧</vt:lpstr>
      <vt:lpstr>考试环境</vt:lpstr>
      <vt:lpstr>题型与复习（一）</vt:lpstr>
      <vt:lpstr>题型与复习（二）</vt:lpstr>
      <vt:lpstr>样例</vt:lpstr>
      <vt:lpstr>样例</vt:lpstr>
      <vt:lpstr>样例</vt:lpstr>
      <vt:lpstr>样例</vt:lpstr>
      <vt:lpstr>样例(13年秋季)</vt:lpstr>
      <vt:lpstr>时间等安排</vt:lpstr>
      <vt:lpstr>心态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2013-10-08T08:34:40Z</dcterms:created>
  <dcterms:modified xsi:type="dcterms:W3CDTF">2015-01-08T06:56:41Z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