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19"/>
  </p:notesMasterIdLst>
  <p:sldIdLst>
    <p:sldId id="388" r:id="rId3"/>
    <p:sldId id="410" r:id="rId4"/>
    <p:sldId id="393" r:id="rId5"/>
    <p:sldId id="398" r:id="rId6"/>
    <p:sldId id="399" r:id="rId7"/>
    <p:sldId id="401" r:id="rId8"/>
    <p:sldId id="400" r:id="rId9"/>
    <p:sldId id="402" r:id="rId10"/>
    <p:sldId id="394" r:id="rId11"/>
    <p:sldId id="395" r:id="rId12"/>
    <p:sldId id="404" r:id="rId13"/>
    <p:sldId id="406" r:id="rId14"/>
    <p:sldId id="407" r:id="rId15"/>
    <p:sldId id="408" r:id="rId16"/>
    <p:sldId id="386" r:id="rId17"/>
    <p:sldId id="38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75171" autoAdjust="0"/>
  </p:normalViewPr>
  <p:slideViewPr>
    <p:cSldViewPr>
      <p:cViewPr>
        <p:scale>
          <a:sx n="66" d="100"/>
          <a:sy n="66" d="100"/>
        </p:scale>
        <p:origin x="-120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F413E-32D7-4608-81F7-4EE890B68DED}" type="datetimeFigureOut">
              <a:rPr lang="zh-CN" altLang="en-US" smtClean="0"/>
              <a:pPr/>
              <a:t>2011/12/2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E540A-C651-435D-846F-CB96F35FB7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8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E540A-C651-435D-846F-CB96F35FB74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38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E540A-C651-435D-846F-CB96F35FB74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29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E540A-C651-435D-846F-CB96F35FB74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347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E540A-C651-435D-846F-CB96F35FB74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347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E540A-C651-435D-846F-CB96F35FB74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347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E540A-C651-435D-846F-CB96F35FB74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347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E540A-C651-435D-846F-CB96F35FB74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243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E540A-C651-435D-846F-CB96F35FB74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243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E540A-C651-435D-846F-CB96F35FB74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38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">
        <p:fade/>
      </p:transition>
    </mc:Choice>
    <mc:Fallback xmlns="">
      <p:transition spd="med" advTm="1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">
        <p:fade/>
      </p:transition>
    </mc:Choice>
    <mc:Fallback xmlns="">
      <p:transition spd="med" advTm="1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">
        <p:fade/>
      </p:transition>
    </mc:Choice>
    <mc:Fallback xmlns="">
      <p:transition spd="med" advTm="1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451E0DD-82E4-4782-BA77-6619404005BC}" type="datetimeFigureOut">
              <a:rPr lang="zh-CN" alt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2011/12/2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8EFC34-04E7-4744-B38E-38C305EA84F3}" type="slidenum">
              <a:rPr lang="zh-CN" alt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178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894A7-389F-4766-9258-851FC65EE588}" type="datetimeFigureOut">
              <a:rPr lang="zh-CN" alt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2011/12/2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F2779-ADF1-4814-B01B-80FFD4684C79}" type="slidenum">
              <a:rPr lang="zh-CN" alt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373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B9A7791-C1DE-490D-A625-A0EBF12ED48D}" type="datetimeFigureOut">
              <a:rPr lang="zh-CN" alt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2011/12/2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4755764-C399-4652-8E81-1368943EC48B}" type="slidenum">
              <a:rPr lang="zh-CN" alt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213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C5044-78A2-4890-AB6B-0900D68DA4BF}" type="datetimeFigureOut">
              <a:rPr lang="zh-CN" alt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2011/12/2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12A9E-25AA-4661-8995-69FC926CFD2C}" type="slidenum">
              <a:rPr lang="zh-CN" alt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815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3A6F41-B2E0-4834-985B-102C822029FD}" type="datetimeFigureOut">
              <a:rPr lang="zh-CN" alt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2011/12/2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56623E4-600A-49D1-B607-AA68D1AAF5DB}" type="slidenum">
              <a:rPr lang="zh-CN" alt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91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57AEF-9B1B-4921-A64A-6BBAEF540D2B}" type="datetimeFigureOut">
              <a:rPr lang="zh-CN" alt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2011/12/2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6C400-8563-4F58-AE4B-AA01C5CE54B5}" type="slidenum">
              <a:rPr lang="zh-CN" alt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014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7EA9AA4-60E7-4FBB-9645-684794B28024}" type="datetimeFigureOut">
              <a:rPr lang="zh-CN" alt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2011/12/2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471AD7-1792-4B04-885C-233D38DE6572}" type="slidenum">
              <a:rPr lang="zh-CN" alt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08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D90D948-B4E5-4BAF-9A6E-5CCB2D6AFF35}" type="datetimeFigureOut">
              <a:rPr lang="zh-CN" alt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2011/12/2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8EBD049-E0A4-475D-AFA7-929301FDF471}" type="slidenum">
              <a:rPr lang="zh-CN" alt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8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">
        <p:fade/>
      </p:transition>
    </mc:Choice>
    <mc:Fallback xmlns="">
      <p:transition spd="med" advTm="1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base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rgbClr val="3891A7"/>
              </a:buClr>
              <a:buSzPct val="80000"/>
              <a:buFont typeface="Wingdings 2"/>
              <a:buNone/>
              <a:defRPr/>
            </a:pPr>
            <a:endParaRPr lang="en-US" sz="320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6" name="流程图: 过程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流程图: 过程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3799901-D570-4156-8364-6E5E104D7B10}" type="datetimeFigureOut">
              <a:rPr lang="zh-CN" alt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2011/12/2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501B944-A8BB-4702-B80F-091F52490B38}" type="slidenum">
              <a:rPr lang="zh-CN" alt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202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A4FAE-8F93-466F-A822-6BF0419C8A0C}" type="datetimeFigureOut">
              <a:rPr lang="zh-CN" alt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2011/12/2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0847-5B29-47E0-B021-E000C20E9888}" type="slidenum">
              <a:rPr lang="zh-CN" alt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58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5A4B8-3E6F-4349-B14B-DD909B4A08AB}" type="datetimeFigureOut">
              <a:rPr lang="zh-CN" alt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2011/12/2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81407-1755-4C80-885D-A147AD281262}" type="slidenum">
              <a:rPr lang="zh-CN" alt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7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">
        <p:fade/>
      </p:transition>
    </mc:Choice>
    <mc:Fallback xmlns="">
      <p:transition spd="med" advTm="1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">
        <p:fade/>
      </p:transition>
    </mc:Choice>
    <mc:Fallback xmlns="">
      <p:transition spd="med" advTm="1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">
        <p:fade/>
      </p:transition>
    </mc:Choice>
    <mc:Fallback xmlns="">
      <p:transition spd="med" advTm="1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">
        <p:fade/>
      </p:transition>
    </mc:Choice>
    <mc:Fallback xmlns="">
      <p:transition spd="med" advTm="1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">
        <p:fade/>
      </p:transition>
    </mc:Choice>
    <mc:Fallback xmlns="">
      <p:transition spd="med" advTm="1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">
        <p:fade/>
      </p:transition>
    </mc:Choice>
    <mc:Fallback xmlns="">
      <p:transition spd="med" advTm="1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">
        <p:fade/>
      </p:transition>
    </mc:Choice>
    <mc:Fallback xmlns="">
      <p:transition spd="med" advTm="1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1">
        <p:fade/>
      </p:transition>
    </mc:Choice>
    <mc:Fallback xmlns="">
      <p:transition spd="med" advTm="1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057" name="文本占位符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latin typeface="Arial" charset="0"/>
                <a:ea typeface="宋体" charset="-122"/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7F868C-8037-4205-B845-61EAC1628FDC}" type="datetimeFigureOut">
              <a:rPr lang="zh-CN" alt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2011/12/2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Arial" charset="0"/>
                <a:ea typeface="宋体" charset="-122"/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Arial" charset="0"/>
                <a:ea typeface="宋体" charset="-122"/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8976AA-958B-4620-A199-9298E96ACBB6}" type="slidenum">
              <a:rPr lang="zh-CN" alt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矩形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 pitchFamily="2" charset="-122"/>
        </a:defRPr>
      </a:lvl9pPr>
      <a:extLst/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476672" y="4509120"/>
            <a:ext cx="12601400" cy="11521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        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MSE101 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欧晓平</a:t>
            </a:r>
            <a:endParaRPr lang="en-US" altLang="zh-CN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79512" y="3573016"/>
            <a:ext cx="8640960" cy="753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7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程序考试辅导</a:t>
            </a:r>
          </a:p>
        </p:txBody>
      </p:sp>
    </p:spTree>
    <p:extLst>
      <p:ext uri="{BB962C8B-B14F-4D97-AF65-F5344CB8AC3E}">
        <p14:creationId xmlns:p14="http://schemas.microsoft.com/office/powerpoint/2010/main" val="58604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">
        <p:fade/>
      </p:transition>
    </mc:Choice>
    <mc:Fallback xmlns="">
      <p:transition spd="med" advTm="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332037"/>
            <a:ext cx="4896544" cy="80893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4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GUI</a:t>
            </a:r>
            <a:endParaRPr lang="zh-CN" altLang="en-US" sz="4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851920" y="3099752"/>
            <a:ext cx="5112568" cy="309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4800" b="1" dirty="0" smtClean="0">
                <a:solidFill>
                  <a:srgbClr val="0070C0"/>
                </a:solidFill>
              </a:rPr>
              <a:t>棋盘游戏、计算器</a:t>
            </a:r>
            <a:endParaRPr lang="en-US" altLang="zh-CN" sz="4800" b="1" dirty="0" smtClean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4800" b="1" dirty="0" smtClean="0">
                <a:solidFill>
                  <a:srgbClr val="0070C0"/>
                </a:solidFill>
              </a:rPr>
              <a:t>画图</a:t>
            </a:r>
            <a:r>
              <a:rPr lang="en-US" altLang="zh-CN" sz="4800" b="1" dirty="0" smtClean="0">
                <a:solidFill>
                  <a:srgbClr val="0070C0"/>
                </a:solidFill>
              </a:rPr>
              <a:t>(</a:t>
            </a:r>
            <a:r>
              <a:rPr lang="zh-CN" altLang="en-US" sz="4800" b="1" dirty="0" smtClean="0">
                <a:solidFill>
                  <a:srgbClr val="0070C0"/>
                </a:solidFill>
              </a:rPr>
              <a:t>点、线、圆</a:t>
            </a:r>
            <a:r>
              <a:rPr lang="en-US" altLang="zh-CN" sz="4800" b="1" dirty="0" smtClean="0">
                <a:solidFill>
                  <a:srgbClr val="0070C0"/>
                </a:solidFill>
              </a:rPr>
              <a:t>…)</a:t>
            </a:r>
            <a:endParaRPr lang="en-US" altLang="zh-CN" sz="4800" b="1" dirty="0" smtClean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sz="4800" b="1" dirty="0" smtClean="0">
                <a:solidFill>
                  <a:srgbClr val="0070C0"/>
                </a:solidFill>
              </a:rPr>
              <a:t>XX</a:t>
            </a:r>
            <a:r>
              <a:rPr lang="zh-CN" altLang="en-US" sz="4800" b="1" dirty="0" smtClean="0">
                <a:solidFill>
                  <a:srgbClr val="0070C0"/>
                </a:solidFill>
              </a:rPr>
              <a:t>管理程序</a:t>
            </a:r>
            <a:endParaRPr lang="en-US" altLang="zh-CN" sz="4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">
        <p:fade/>
      </p:transition>
    </mc:Choice>
    <mc:Fallback xmlns="">
      <p:transition spd="med" advTm="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Tips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51520" y="1412776"/>
            <a:ext cx="7632848" cy="3888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70C0"/>
                </a:solidFill>
              </a:rPr>
              <a:t>开考前的十分钟利用</a:t>
            </a:r>
            <a:r>
              <a:rPr lang="zh-CN" altLang="en-US" sz="2800" dirty="0" smtClean="0">
                <a:solidFill>
                  <a:srgbClr val="0070C0"/>
                </a:solidFill>
              </a:rPr>
              <a:t>好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070C0"/>
                </a:solidFill>
              </a:rPr>
              <a:t>肯定会用到的</a:t>
            </a:r>
            <a:r>
              <a:rPr lang="en-US" altLang="zh-CN" sz="2400" dirty="0" smtClean="0">
                <a:solidFill>
                  <a:srgbClr val="0070C0"/>
                </a:solidFill>
              </a:rPr>
              <a:t>IO</a:t>
            </a:r>
            <a:r>
              <a:rPr lang="zh-CN" altLang="en-US" sz="2400" dirty="0">
                <a:solidFill>
                  <a:srgbClr val="0070C0"/>
                </a:solidFill>
              </a:rPr>
              <a:t>、</a:t>
            </a:r>
            <a:r>
              <a:rPr lang="en-US" altLang="zh-CN" sz="2400" dirty="0" smtClean="0">
                <a:solidFill>
                  <a:srgbClr val="0070C0"/>
                </a:solidFill>
              </a:rPr>
              <a:t>GUI</a:t>
            </a:r>
            <a:r>
              <a:rPr lang="zh-CN" altLang="en-US" sz="2400" dirty="0" smtClean="0">
                <a:solidFill>
                  <a:srgbClr val="0070C0"/>
                </a:solidFill>
              </a:rPr>
              <a:t>代码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rgbClr val="0070C0"/>
                </a:solidFill>
              </a:rPr>
              <a:t>快捷键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CN" sz="2400" dirty="0" smtClean="0">
                <a:solidFill>
                  <a:srgbClr val="0070C0"/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6"/>
                </a:solidFill>
              </a:rPr>
              <a:t>Alt+/	</a:t>
            </a:r>
            <a:r>
              <a:rPr lang="en-US" altLang="zh-CN" sz="2400" b="1" dirty="0" err="1" smtClean="0">
                <a:solidFill>
                  <a:schemeClr val="accent6"/>
                </a:solidFill>
              </a:rPr>
              <a:t>Alt+Ctrl+J</a:t>
            </a:r>
            <a:r>
              <a:rPr lang="en-US" altLang="zh-CN" sz="2400" dirty="0" smtClean="0">
                <a:solidFill>
                  <a:srgbClr val="0070C0"/>
                </a:solidFill>
              </a:rPr>
              <a:t>	</a:t>
            </a:r>
            <a:r>
              <a:rPr lang="en-US" altLang="zh-CN" sz="2400" dirty="0" smtClean="0">
                <a:solidFill>
                  <a:srgbClr val="0070C0"/>
                </a:solidFill>
              </a:rPr>
              <a:t>Ctrl + o		Ctrl</a:t>
            </a:r>
            <a:r>
              <a:rPr lang="en-US" altLang="zh-CN" sz="2400" dirty="0" smtClean="0">
                <a:solidFill>
                  <a:srgbClr val="0070C0"/>
                </a:solidFill>
              </a:rPr>
              <a:t>+/	Ctrl + D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zh-CN" altLang="en-US" sz="2800" dirty="0" smtClean="0">
                <a:solidFill>
                  <a:srgbClr val="0070C0"/>
                </a:solidFill>
              </a:rPr>
              <a:t>合理分配时间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070C0"/>
                </a:solidFill>
              </a:rPr>
              <a:t>时间很紧，先做会做的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CN" sz="2400" dirty="0" smtClean="0">
                <a:solidFill>
                  <a:srgbClr val="0070C0"/>
                </a:solidFill>
              </a:rPr>
              <a:t>GUI</a:t>
            </a:r>
            <a:r>
              <a:rPr lang="zh-CN" altLang="en-US" sz="2400" dirty="0" smtClean="0">
                <a:solidFill>
                  <a:srgbClr val="0070C0"/>
                </a:solidFill>
              </a:rPr>
              <a:t>题即使只有一个界面</a:t>
            </a:r>
            <a:r>
              <a:rPr lang="zh-CN" altLang="en-US" sz="2400" dirty="0" smtClean="0">
                <a:solidFill>
                  <a:srgbClr val="0070C0"/>
                </a:solidFill>
              </a:rPr>
              <a:t>也可能</a:t>
            </a:r>
            <a:r>
              <a:rPr lang="zh-CN" altLang="en-US" sz="2400" dirty="0" smtClean="0">
                <a:solidFill>
                  <a:srgbClr val="0070C0"/>
                </a:solidFill>
              </a:rPr>
              <a:t>得</a:t>
            </a:r>
            <a:r>
              <a:rPr lang="zh-CN" altLang="en-US" sz="2400" b="1" dirty="0" smtClean="0">
                <a:solidFill>
                  <a:schemeClr val="accent6"/>
                </a:solidFill>
              </a:rPr>
              <a:t>二三十分！</a:t>
            </a:r>
            <a:endParaRPr lang="en-US" altLang="zh-CN" sz="2400" b="1" dirty="0" smtClean="0">
              <a:solidFill>
                <a:schemeClr val="accent6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rgbClr val="0070C0"/>
                </a:solidFill>
              </a:rPr>
              <a:t>注意答案的提交要求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rgbClr val="0070C0"/>
                </a:solidFill>
              </a:rPr>
              <a:t>考场提供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70C0"/>
                </a:solidFill>
              </a:rPr>
              <a:t>Eclipse </a:t>
            </a:r>
            <a:r>
              <a:rPr lang="zh-CN" altLang="en-US" sz="2000" dirty="0" smtClean="0">
                <a:solidFill>
                  <a:srgbClr val="0070C0"/>
                </a:solidFill>
              </a:rPr>
              <a:t>、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Netbeans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070C0"/>
                </a:solidFill>
              </a:rPr>
              <a:t>帮助文档</a:t>
            </a:r>
            <a:endParaRPr lang="en-US" altLang="zh-CN" sz="2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3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">
        <p:fade/>
      </p:transition>
    </mc:Choice>
    <mc:Fallback xmlns="">
      <p:transition spd="med" advTm="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小建议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74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判卷流程：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是否能够</a:t>
            </a:r>
            <a:r>
              <a:rPr lang="zh-CN" altLang="en-US" b="1" dirty="0" smtClean="0">
                <a:solidFill>
                  <a:srgbClr val="0070C0"/>
                </a:solidFill>
              </a:rPr>
              <a:t>编译通过、能够运行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按照</a:t>
            </a:r>
            <a:r>
              <a:rPr lang="zh-CN" altLang="en-US" b="1" dirty="0" smtClean="0">
                <a:solidFill>
                  <a:srgbClr val="0070C0"/>
                </a:solidFill>
              </a:rPr>
              <a:t>功能点</a:t>
            </a:r>
            <a:r>
              <a:rPr lang="zh-CN" altLang="en-US" dirty="0" smtClean="0"/>
              <a:t>给分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综合各项分值</a:t>
            </a:r>
            <a:r>
              <a:rPr lang="zh-CN" altLang="en-US" b="1" dirty="0" smtClean="0">
                <a:solidFill>
                  <a:srgbClr val="0070C0"/>
                </a:solidFill>
              </a:rPr>
              <a:t>统计</a:t>
            </a:r>
            <a:r>
              <a:rPr lang="zh-CN" altLang="en-US" dirty="0" smtClean="0"/>
              <a:t>结果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04248" y="548680"/>
            <a:ext cx="2016224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©</a:t>
            </a: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张森</a:t>
            </a:r>
            <a:endParaRPr kumimoji="0" lang="en-US" altLang="zh-CN" sz="4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81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举例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算法题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功能点：</a:t>
            </a:r>
            <a:endParaRPr lang="en-US" altLang="zh-CN" smtClean="0"/>
          </a:p>
          <a:p>
            <a:pPr lvl="1"/>
            <a:r>
              <a:rPr lang="en-US" altLang="zh-CN" smtClean="0"/>
              <a:t>n</a:t>
            </a:r>
            <a:r>
              <a:rPr lang="zh-CN" altLang="en-US" smtClean="0"/>
              <a:t>可变</a:t>
            </a:r>
            <a:r>
              <a:rPr lang="en-US" altLang="zh-CN" smtClean="0"/>
              <a:t>						3</a:t>
            </a:r>
          </a:p>
          <a:p>
            <a:pPr lvl="1"/>
            <a:r>
              <a:rPr lang="zh-CN" altLang="en-US" smtClean="0"/>
              <a:t>能够接受并处理</a:t>
            </a:r>
            <a:r>
              <a:rPr lang="zh-CN" altLang="en-US" smtClean="0">
                <a:solidFill>
                  <a:srgbClr val="0070C0"/>
                </a:solidFill>
              </a:rPr>
              <a:t>实数</a:t>
            </a:r>
            <a:r>
              <a:rPr lang="en-US" altLang="zh-CN" smtClean="0">
                <a:solidFill>
                  <a:srgbClr val="0070C0"/>
                </a:solidFill>
              </a:rPr>
              <a:t>			</a:t>
            </a:r>
            <a:r>
              <a:rPr lang="en-US" altLang="zh-CN" smtClean="0"/>
              <a:t>6</a:t>
            </a:r>
          </a:p>
          <a:p>
            <a:pPr lvl="2"/>
            <a:r>
              <a:rPr lang="zh-CN" altLang="en-US" smtClean="0"/>
              <a:t>不考虑实数过大的问题</a:t>
            </a:r>
            <a:endParaRPr lang="en-US" altLang="zh-CN" smtClean="0"/>
          </a:p>
          <a:p>
            <a:pPr lvl="1"/>
            <a:r>
              <a:rPr lang="zh-CN" altLang="en-US" smtClean="0"/>
              <a:t>能够正确输出结果</a:t>
            </a:r>
            <a:r>
              <a:rPr lang="en-US" altLang="zh-CN" smtClean="0"/>
              <a:t>				2</a:t>
            </a:r>
          </a:p>
          <a:p>
            <a:pPr lvl="1"/>
            <a:r>
              <a:rPr lang="zh-CN" altLang="en-US" smtClean="0"/>
              <a:t>算法设计部分</a:t>
            </a:r>
            <a:r>
              <a:rPr lang="en-US" altLang="zh-CN" smtClean="0"/>
              <a:t>				9</a:t>
            </a:r>
          </a:p>
          <a:p>
            <a:endParaRPr lang="zh-CN" altLang="en-US" smtClean="0"/>
          </a:p>
        </p:txBody>
      </p:sp>
      <p:graphicFrame>
        <p:nvGraphicFramePr>
          <p:cNvPr id="1026" name="内容占位符 3"/>
          <p:cNvGraphicFramePr>
            <a:graphicFrameLocks noChangeAspect="1"/>
          </p:cNvGraphicFramePr>
          <p:nvPr/>
        </p:nvGraphicFramePr>
        <p:xfrm>
          <a:off x="357188" y="2354263"/>
          <a:ext cx="87439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公式" r:id="rId3" imgW="4190760" imgH="241200" progId="Equation.3">
                  <p:embed/>
                </p:oleObj>
              </mc:Choice>
              <mc:Fallback>
                <p:oleObj name="公式" r:id="rId3" imgW="4190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354263"/>
                        <a:ext cx="87439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6804248" y="548680"/>
            <a:ext cx="2016224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©</a:t>
            </a: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张森</a:t>
            </a:r>
            <a:endParaRPr kumimoji="0" lang="en-US" altLang="zh-CN" sz="4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55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举例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b="1" dirty="0" smtClean="0"/>
              <a:t>界面题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界面部分 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分值：</a:t>
            </a:r>
            <a:r>
              <a:rPr lang="en-US" altLang="zh-CN" dirty="0" smtClean="0"/>
              <a:t>9</a:t>
            </a:r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zh-CN" altLang="en-US" dirty="0" smtClean="0"/>
              <a:t>生图形界面 </a:t>
            </a:r>
            <a:r>
              <a:rPr lang="en-US" altLang="zh-CN" dirty="0" smtClean="0"/>
              <a:t>					2 </a:t>
            </a:r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zh-CN" altLang="en-US" dirty="0" smtClean="0"/>
              <a:t>能够产生</a:t>
            </a:r>
            <a:r>
              <a:rPr lang="en-US" altLang="zh-CN" dirty="0" smtClean="0"/>
              <a:t>4*4+2</a:t>
            </a:r>
            <a:r>
              <a:rPr lang="zh-CN" altLang="en-US" dirty="0" smtClean="0"/>
              <a:t>个按钮 </a:t>
            </a:r>
            <a:r>
              <a:rPr lang="en-US" altLang="zh-CN" dirty="0" smtClean="0"/>
              <a:t>			2 </a:t>
            </a:r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zh-CN" altLang="en-US" dirty="0" smtClean="0"/>
              <a:t>按钮按照要求进行排列 </a:t>
            </a:r>
            <a:r>
              <a:rPr lang="en-US" altLang="zh-CN" dirty="0" smtClean="0"/>
              <a:t>			3 </a:t>
            </a:r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zh-CN" altLang="en-US" dirty="0" smtClean="0"/>
              <a:t>所有按钮的标示正确无误</a:t>
            </a:r>
            <a:r>
              <a:rPr lang="en-US" altLang="zh-CN" dirty="0" smtClean="0"/>
              <a:t> 			2 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注释部分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分值： </a:t>
            </a:r>
            <a:r>
              <a:rPr lang="en-US" altLang="zh-CN" dirty="0" smtClean="0"/>
              <a:t>10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功能部分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分值： </a:t>
            </a:r>
            <a:r>
              <a:rPr lang="en-US" altLang="zh-CN" dirty="0" smtClean="0"/>
              <a:t>31</a:t>
            </a:r>
            <a:endParaRPr lang="zh-CN" altLang="en-US" dirty="0" smtClean="0"/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zh-CN" altLang="en-US" dirty="0" smtClean="0"/>
              <a:t>数字的随机分布 </a:t>
            </a:r>
            <a:r>
              <a:rPr lang="en-US" altLang="zh-CN" dirty="0" smtClean="0"/>
              <a:t>				6</a:t>
            </a:r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zh-CN" altLang="en-US" dirty="0" smtClean="0"/>
              <a:t>能够交换数字的事件 </a:t>
            </a:r>
            <a:r>
              <a:rPr lang="en-US" altLang="zh-CN" dirty="0" smtClean="0"/>
              <a:t>				6</a:t>
            </a:r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zh-CN" altLang="en-US" dirty="0" smtClean="0"/>
              <a:t>不能交换事件</a:t>
            </a:r>
            <a:r>
              <a:rPr lang="en-US" altLang="zh-CN" dirty="0" smtClean="0"/>
              <a:t>					4</a:t>
            </a:r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CN" dirty="0" smtClean="0"/>
              <a:t>……</a:t>
            </a:r>
            <a:endParaRPr lang="zh-CN" altLang="en-US" dirty="0" smtClean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zh-CN" altLang="en-US" dirty="0" smtClean="0">
              <a:solidFill>
                <a:srgbClr val="000000"/>
              </a:solidFill>
              <a:latin typeface="宋体"/>
              <a:ea typeface="宋体"/>
            </a:endParaRPr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endParaRPr lang="zh-CN" altLang="en-US" dirty="0" smtClean="0"/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endParaRPr lang="zh-CN" altLang="en-US" dirty="0" smtClean="0"/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endParaRPr lang="en-US" altLang="zh-CN" dirty="0" smtClean="0"/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endParaRPr lang="en-US" altLang="zh-CN" dirty="0" smtClean="0"/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endParaRPr lang="zh-CN" altLang="en-US" dirty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142875"/>
            <a:ext cx="2500313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6804248" y="548680"/>
            <a:ext cx="2016224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©</a:t>
            </a: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张森</a:t>
            </a:r>
            <a:endParaRPr kumimoji="0" lang="en-US" altLang="zh-CN" sz="4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0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140968"/>
            <a:ext cx="7416824" cy="1368152"/>
          </a:xfrm>
        </p:spPr>
        <p:txBody>
          <a:bodyPr>
            <a:no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600" b="1" dirty="0">
                <a:solidFill>
                  <a:schemeClr val="accent6"/>
                </a:solidFill>
              </a:rPr>
              <a:t>1</a:t>
            </a: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份</a:t>
            </a:r>
            <a:r>
              <a:rPr lang="en-US" altLang="zh-CN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考试技巧与常用代码总结</a:t>
            </a:r>
            <a:r>
              <a:rPr lang="en-US" altLang="zh-CN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051720" y="1124744"/>
            <a:ext cx="4495899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8800" b="1" dirty="0" smtClean="0">
                <a:solidFill>
                  <a:schemeClr val="accent6"/>
                </a:solidFill>
              </a:rPr>
              <a:t>4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套模拟题及答案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915816" y="2564904"/>
            <a:ext cx="5493296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5400" b="1" dirty="0" smtClean="0">
                <a:solidFill>
                  <a:schemeClr val="accent6"/>
                </a:solidFill>
              </a:rPr>
              <a:t>1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份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程序设计语言考试练习题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答案</a:t>
            </a:r>
            <a:endParaRPr lang="en-US" altLang="zh-CN" sz="18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776074" y="4293096"/>
            <a:ext cx="5493296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6000" b="1" dirty="0">
                <a:solidFill>
                  <a:schemeClr val="accent6"/>
                </a:solidFill>
              </a:rPr>
              <a:t>1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份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现场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演示程序代码</a:t>
            </a:r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590" y="332656"/>
            <a:ext cx="6612786" cy="61653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711349"/>
            <a:ext cx="4048125" cy="22669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755576" y="720278"/>
            <a:ext cx="4896544" cy="808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None/>
            </a:pPr>
            <a:r>
              <a:rPr lang="en-US" altLang="zh-CN" sz="4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And…</a:t>
            </a:r>
            <a:endParaRPr lang="zh-CN" altLang="en-US" sz="4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081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">
        <p:fade/>
      </p:transition>
    </mc:Choice>
    <mc:Fallback xmlns="">
      <p:transition spd="med" advTm="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124744" y="3645024"/>
            <a:ext cx="14473608" cy="129614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       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411760" y="2636912"/>
            <a:ext cx="4752528" cy="753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7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问题？</a:t>
            </a:r>
            <a:endParaRPr lang="en-US" altLang="zh-CN" sz="7200" b="1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81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">
        <p:fade/>
      </p:transition>
    </mc:Choice>
    <mc:Fallback xmlns="">
      <p:transition spd="med" advTm="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2920" y="2404045"/>
            <a:ext cx="8229600" cy="80893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4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编程能力考试</a:t>
            </a:r>
            <a:endParaRPr lang="zh-CN" altLang="en-US" sz="4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051720" y="4005064"/>
            <a:ext cx="7416824" cy="20162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9600" b="1" dirty="0" smtClean="0">
                <a:solidFill>
                  <a:srgbClr val="0070C0"/>
                </a:solidFill>
              </a:rPr>
              <a:t>API</a:t>
            </a:r>
            <a:r>
              <a:rPr lang="zh-CN" altLang="en-US" sz="9600" b="1" dirty="0" smtClean="0">
                <a:solidFill>
                  <a:srgbClr val="0070C0"/>
                </a:solidFill>
              </a:rPr>
              <a:t>熟练度考试</a:t>
            </a:r>
            <a:endParaRPr lang="zh-CN" altLang="en-US" sz="4800" dirty="0"/>
          </a:p>
        </p:txBody>
      </p:sp>
      <p:sp>
        <p:nvSpPr>
          <p:cNvPr id="2" name="乘号 1"/>
          <p:cNvSpPr/>
          <p:nvPr/>
        </p:nvSpPr>
        <p:spPr>
          <a:xfrm>
            <a:off x="2411760" y="1556792"/>
            <a:ext cx="2562951" cy="2232248"/>
          </a:xfrm>
          <a:prstGeom prst="mathMultiply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926168"/>
      </p:ext>
    </p:extLst>
  </p:cSld>
  <p:clrMapOvr>
    <a:masterClrMapping/>
  </p:clrMapOvr>
  <p:transition spd="slow" advTm="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2736304" cy="80893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4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考试内容</a:t>
            </a:r>
            <a:endParaRPr lang="zh-CN" altLang="en-US" sz="4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782144" y="2132856"/>
            <a:ext cx="6336704" cy="407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n"/>
            </a:pPr>
            <a:r>
              <a:rPr lang="zh-CN" altLang="en-US" sz="4400" b="1" dirty="0" smtClean="0">
                <a:solidFill>
                  <a:srgbClr val="0070C0"/>
                </a:solidFill>
              </a:rPr>
              <a:t>基础算法，</a:t>
            </a:r>
            <a:r>
              <a:rPr lang="en-US" altLang="zh-CN" sz="4400" b="1" dirty="0" smtClean="0">
                <a:solidFill>
                  <a:srgbClr val="0070C0"/>
                </a:solidFill>
              </a:rPr>
              <a:t>2</a:t>
            </a:r>
            <a:r>
              <a:rPr lang="zh-CN" altLang="en-US" sz="4400" b="1" dirty="0" smtClean="0">
                <a:solidFill>
                  <a:srgbClr val="0070C0"/>
                </a:solidFill>
              </a:rPr>
              <a:t>道，</a:t>
            </a:r>
            <a:r>
              <a:rPr lang="en-US" altLang="zh-CN" sz="4400" b="1" dirty="0" smtClean="0">
                <a:solidFill>
                  <a:srgbClr val="0070C0"/>
                </a:solidFill>
              </a:rPr>
              <a:t>~50</a:t>
            </a:r>
            <a:r>
              <a:rPr lang="zh-CN" altLang="en-US" sz="4400" b="1" dirty="0" smtClean="0">
                <a:solidFill>
                  <a:srgbClr val="0070C0"/>
                </a:solidFill>
              </a:rPr>
              <a:t>分</a:t>
            </a:r>
            <a:endParaRPr lang="en-US" altLang="zh-CN" sz="4400" b="1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CN" sz="4000" b="1" dirty="0" smtClean="0">
                <a:solidFill>
                  <a:srgbClr val="0070C0"/>
                </a:solidFill>
              </a:rPr>
              <a:t>IO&amp;&amp;String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z="4000" b="1" dirty="0" smtClean="0">
                <a:solidFill>
                  <a:srgbClr val="0070C0"/>
                </a:solidFill>
              </a:rPr>
              <a:t>…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4400" b="1" dirty="0" smtClean="0">
                <a:solidFill>
                  <a:srgbClr val="0070C0"/>
                </a:solidFill>
              </a:rPr>
              <a:t>GUI</a:t>
            </a:r>
            <a:r>
              <a:rPr lang="zh-CN" altLang="en-US" sz="4400" b="1" dirty="0" smtClean="0">
                <a:solidFill>
                  <a:srgbClr val="0070C0"/>
                </a:solidFill>
              </a:rPr>
              <a:t>，</a:t>
            </a:r>
            <a:r>
              <a:rPr lang="en-US" altLang="zh-CN" sz="4400" b="1" dirty="0" smtClean="0">
                <a:solidFill>
                  <a:srgbClr val="0070C0"/>
                </a:solidFill>
              </a:rPr>
              <a:t>1</a:t>
            </a:r>
            <a:r>
              <a:rPr lang="zh-CN" altLang="en-US" sz="4400" b="1" dirty="0" smtClean="0">
                <a:solidFill>
                  <a:srgbClr val="0070C0"/>
                </a:solidFill>
              </a:rPr>
              <a:t>道</a:t>
            </a:r>
            <a:r>
              <a:rPr lang="en-US" altLang="zh-CN" sz="4400" b="1" dirty="0" smtClean="0">
                <a:solidFill>
                  <a:srgbClr val="0070C0"/>
                </a:solidFill>
              </a:rPr>
              <a:t>  </a:t>
            </a:r>
            <a:r>
              <a:rPr lang="en-US" altLang="zh-CN" sz="4400" b="1" dirty="0">
                <a:solidFill>
                  <a:schemeClr val="accent6"/>
                </a:solidFill>
              </a:rPr>
              <a:t>~</a:t>
            </a:r>
            <a:r>
              <a:rPr lang="en-US" altLang="zh-CN" sz="4400" b="1" dirty="0" smtClean="0">
                <a:solidFill>
                  <a:schemeClr val="accent6"/>
                </a:solidFill>
              </a:rPr>
              <a:t>50</a:t>
            </a:r>
            <a:r>
              <a:rPr lang="zh-CN" altLang="en-US" sz="4400" b="1" dirty="0" smtClean="0">
                <a:solidFill>
                  <a:schemeClr val="accent6"/>
                </a:solidFill>
              </a:rPr>
              <a:t>分！</a:t>
            </a:r>
            <a:endParaRPr lang="zh-CN" altLang="en-US" sz="4400" b="1" dirty="0">
              <a:solidFill>
                <a:schemeClr val="accent6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26083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夏季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学期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5496" y="1196752"/>
            <a:ext cx="8815114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70C0"/>
                </a:solidFill>
              </a:rPr>
              <a:t>字符变换，奇数位和偶数</a:t>
            </a:r>
            <a:r>
              <a:rPr lang="zh-CN" altLang="en-US" sz="2800" dirty="0" smtClean="0">
                <a:solidFill>
                  <a:srgbClr val="0070C0"/>
                </a:solidFill>
              </a:rPr>
              <a:t>位字符交换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70C0"/>
                </a:solidFill>
              </a:rPr>
              <a:t>给出一</a:t>
            </a:r>
            <a:r>
              <a:rPr lang="zh-CN" altLang="en-US" sz="2800" dirty="0" smtClean="0">
                <a:solidFill>
                  <a:srgbClr val="0070C0"/>
                </a:solidFill>
              </a:rPr>
              <a:t>个复杂的数学公式，用代码实现。</a:t>
            </a:r>
            <a:r>
              <a:rPr lang="zh-CN" altLang="en-US" sz="2800" b="1" dirty="0" smtClean="0">
                <a:solidFill>
                  <a:schemeClr val="accent6"/>
                </a:solidFill>
              </a:rPr>
              <a:t>非常简单！</a:t>
            </a:r>
            <a:endParaRPr lang="en-US" altLang="zh-CN" sz="2800" b="1" dirty="0" smtClean="0">
              <a:solidFill>
                <a:schemeClr val="accent6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srgbClr val="0070C0"/>
                </a:solidFill>
              </a:rPr>
              <a:t>GUI</a:t>
            </a:r>
            <a:r>
              <a:rPr lang="zh-CN" altLang="en-US" sz="2800" dirty="0" smtClean="0">
                <a:solidFill>
                  <a:srgbClr val="0070C0"/>
                </a:solidFill>
              </a:rPr>
              <a:t>，要求用户在界面上输入</a:t>
            </a:r>
            <a:r>
              <a:rPr lang="en-US" altLang="zh-CN" sz="2800" dirty="0" smtClean="0">
                <a:solidFill>
                  <a:srgbClr val="0070C0"/>
                </a:solidFill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</a:rPr>
              <a:t>行</a:t>
            </a:r>
            <a:r>
              <a:rPr lang="en-US" altLang="zh-CN" sz="2800" dirty="0" smtClean="0">
                <a:solidFill>
                  <a:srgbClr val="0070C0"/>
                </a:solidFill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</a:rPr>
              <a:t>列的数字，求出每行每列以及对角之和，检查这些输入是否符合一定条件（数独）</a:t>
            </a:r>
            <a:endParaRPr lang="en-US" altLang="zh-CN" sz="2800" dirty="0" smtClean="0">
              <a:solidFill>
                <a:srgbClr val="0070C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93042"/>
              </p:ext>
            </p:extLst>
          </p:nvPr>
        </p:nvGraphicFramePr>
        <p:xfrm>
          <a:off x="2555776" y="4005064"/>
          <a:ext cx="4032448" cy="2313424"/>
        </p:xfrm>
        <a:graphic>
          <a:graphicData uri="http://schemas.openxmlformats.org/drawingml/2006/table">
            <a:tbl>
              <a:tblPr firstRow="1" bandRow="1"/>
              <a:tblGrid>
                <a:gridCol w="1008112"/>
                <a:gridCol w="1008112"/>
                <a:gridCol w="1008112"/>
                <a:gridCol w="1008112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925373"/>
      </p:ext>
    </p:extLst>
  </p:cSld>
  <p:clrMapOvr>
    <a:masterClrMapping/>
  </p:clrMapOvr>
  <p:transition spd="slow" advTm="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秋季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学期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5496" y="1196752"/>
            <a:ext cx="8815114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070C0"/>
                </a:solidFill>
              </a:rPr>
              <a:t>外星语言翻译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rgbClr val="0070C0"/>
                </a:solidFill>
              </a:rPr>
              <a:t>指定翻译映射关系，比如</a:t>
            </a:r>
            <a:r>
              <a:rPr lang="en-US" altLang="zh-CN" sz="2000" dirty="0" smtClean="0">
                <a:solidFill>
                  <a:srgbClr val="0070C0"/>
                </a:solidFill>
              </a:rPr>
              <a:t>my</a:t>
            </a:r>
            <a:r>
              <a:rPr lang="zh-CN" altLang="en-US" sz="2000" dirty="0" smtClean="0">
                <a:solidFill>
                  <a:srgbClr val="0070C0"/>
                </a:solidFill>
              </a:rPr>
              <a:t>→</a:t>
            </a:r>
            <a:r>
              <a:rPr lang="en-US" altLang="zh-CN" sz="2000" dirty="0" smtClean="0">
                <a:solidFill>
                  <a:srgbClr val="0070C0"/>
                </a:solidFill>
              </a:rPr>
              <a:t>hello</a:t>
            </a:r>
            <a:r>
              <a:rPr lang="zh-CN" altLang="en-US" sz="2000" dirty="0" smtClean="0">
                <a:solidFill>
                  <a:srgbClr val="0070C0"/>
                </a:solidFill>
              </a:rPr>
              <a:t>，</a:t>
            </a:r>
            <a:r>
              <a:rPr lang="en-US" altLang="zh-CN" sz="2000" dirty="0">
                <a:solidFill>
                  <a:srgbClr val="0070C0"/>
                </a:solidFill>
              </a:rPr>
              <a:t> dog</a:t>
            </a:r>
            <a:r>
              <a:rPr lang="zh-CN" altLang="en-US" sz="2000" dirty="0" smtClean="0">
                <a:solidFill>
                  <a:srgbClr val="0070C0"/>
                </a:solidFill>
              </a:rPr>
              <a:t>→</a:t>
            </a:r>
            <a:r>
              <a:rPr lang="en-US" altLang="zh-CN" sz="2000" dirty="0" smtClean="0">
                <a:solidFill>
                  <a:srgbClr val="0070C0"/>
                </a:solidFill>
              </a:rPr>
              <a:t>Kitty</a:t>
            </a:r>
          </a:p>
          <a:p>
            <a:pPr lvl="1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rgbClr val="0070C0"/>
                </a:solidFill>
              </a:rPr>
              <a:t>控制台输入语句，输出翻译结果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rgbClr val="0070C0"/>
                </a:solidFill>
              </a:rPr>
              <a:t>比如：输入</a:t>
            </a:r>
            <a:r>
              <a:rPr lang="en-US" altLang="zh-CN" sz="2000" dirty="0" smtClean="0">
                <a:solidFill>
                  <a:srgbClr val="0070C0"/>
                </a:solidFill>
              </a:rPr>
              <a:t>my dog</a:t>
            </a:r>
            <a:r>
              <a:rPr lang="zh-CN" altLang="en-US" sz="2000" dirty="0" smtClean="0">
                <a:solidFill>
                  <a:srgbClr val="0070C0"/>
                </a:solidFill>
              </a:rPr>
              <a:t>，输出</a:t>
            </a:r>
            <a:r>
              <a:rPr lang="en-US" altLang="zh-CN" sz="2000" dirty="0" smtClean="0">
                <a:solidFill>
                  <a:srgbClr val="0070C0"/>
                </a:solidFill>
              </a:rPr>
              <a:t>hello </a:t>
            </a:r>
            <a:r>
              <a:rPr lang="en-US" altLang="zh-CN" sz="2000" dirty="0">
                <a:solidFill>
                  <a:srgbClr val="0070C0"/>
                </a:solidFill>
              </a:rPr>
              <a:t>Kitty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2911"/>
            <a:ext cx="7129097" cy="374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2590335"/>
      </p:ext>
    </p:extLst>
  </p:cSld>
  <p:clrMapOvr>
    <a:masterClrMapping/>
  </p:clrMapOvr>
  <p:transition spd="slow" advTm="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秋季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学期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5496" y="1196752"/>
            <a:ext cx="8815114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070C0"/>
                </a:solidFill>
              </a:rPr>
              <a:t>求两个数</a:t>
            </a:r>
            <a:r>
              <a:rPr lang="zh-CN" altLang="en-US" sz="2400" dirty="0" smtClean="0">
                <a:solidFill>
                  <a:srgbClr val="0070C0"/>
                </a:solidFill>
              </a:rPr>
              <a:t>的最大公因数</a:t>
            </a:r>
            <a:endParaRPr lang="en-US" altLang="zh-CN" sz="2400" dirty="0" smtClean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30" y="2204864"/>
            <a:ext cx="6772645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532550"/>
      </p:ext>
    </p:extLst>
  </p:cSld>
  <p:clrMapOvr>
    <a:masterClrMapping/>
  </p:clrMapOvr>
  <p:transition spd="slow" advTm="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秋季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学期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5496" y="1196752"/>
            <a:ext cx="8815114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070C0"/>
                </a:solidFill>
              </a:rPr>
              <a:t>有向图绘制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rgbClr val="0070C0"/>
                </a:solidFill>
              </a:rPr>
              <a:t>首先从文本文件中读取有向图数据，格式</a:t>
            </a:r>
            <a:r>
              <a:rPr lang="en-US" altLang="zh-CN" sz="2000" dirty="0" smtClean="0">
                <a:solidFill>
                  <a:srgbClr val="0070C0"/>
                </a:solidFill>
              </a:rPr>
              <a:t>:</a:t>
            </a:r>
            <a:r>
              <a:rPr lang="en-US" altLang="zh-CN" sz="2000" dirty="0" smtClean="0">
                <a:solidFill>
                  <a:srgbClr val="0070C0"/>
                </a:solidFill>
                <a:sym typeface="Wingdings" pitchFamily="2" charset="2"/>
              </a:rPr>
              <a:t>(a,(</a:t>
            </a:r>
            <a:r>
              <a:rPr lang="en-US" altLang="zh-CN" sz="2000" dirty="0" err="1" smtClean="0">
                <a:solidFill>
                  <a:srgbClr val="0070C0"/>
                </a:solidFill>
                <a:sym typeface="Wingdings" pitchFamily="2" charset="2"/>
              </a:rPr>
              <a:t>b,c</a:t>
            </a:r>
            <a:r>
              <a:rPr lang="en-US" altLang="zh-CN" sz="2000" dirty="0" smtClean="0">
                <a:solidFill>
                  <a:srgbClr val="0070C0"/>
                </a:solidFill>
                <a:sym typeface="Wingdings" pitchFamily="2" charset="2"/>
              </a:rPr>
              <a:t>))(c,(</a:t>
            </a:r>
            <a:r>
              <a:rPr lang="en-US" altLang="zh-CN" sz="2000" dirty="0" err="1" smtClean="0">
                <a:solidFill>
                  <a:srgbClr val="0070C0"/>
                </a:solidFill>
                <a:sym typeface="Wingdings" pitchFamily="2" charset="2"/>
              </a:rPr>
              <a:t>d,b</a:t>
            </a:r>
            <a:r>
              <a:rPr lang="en-US" altLang="zh-CN" sz="2000" dirty="0" smtClean="0">
                <a:solidFill>
                  <a:srgbClr val="0070C0"/>
                </a:solidFill>
                <a:sym typeface="Wingdings" pitchFamily="2" charset="2"/>
              </a:rPr>
              <a:t>))(d,(</a:t>
            </a:r>
            <a:r>
              <a:rPr lang="en-US" altLang="zh-CN" sz="2000" dirty="0" err="1" smtClean="0">
                <a:solidFill>
                  <a:srgbClr val="0070C0"/>
                </a:solidFill>
                <a:sym typeface="Wingdings" pitchFamily="2" charset="2"/>
              </a:rPr>
              <a:t>a,c</a:t>
            </a:r>
            <a:r>
              <a:rPr lang="en-US" altLang="zh-CN" sz="2000" dirty="0" smtClean="0">
                <a:solidFill>
                  <a:srgbClr val="0070C0"/>
                </a:solidFill>
                <a:sym typeface="Wingdings" pitchFamily="2" charset="2"/>
              </a:rPr>
              <a:t>))…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rgbClr val="0070C0"/>
                </a:solidFill>
              </a:rPr>
              <a:t>字符串分割</a:t>
            </a:r>
            <a:r>
              <a:rPr lang="zh-CN" altLang="en-US" sz="2000" dirty="0">
                <a:solidFill>
                  <a:srgbClr val="0070C0"/>
                </a:solidFill>
              </a:rPr>
              <a:t>与</a:t>
            </a:r>
            <a:r>
              <a:rPr lang="zh-CN" altLang="en-US" sz="2000" dirty="0" smtClean="0">
                <a:solidFill>
                  <a:srgbClr val="0070C0"/>
                </a:solidFill>
              </a:rPr>
              <a:t>处理：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String.split</a:t>
            </a:r>
            <a:r>
              <a:rPr lang="en-US" altLang="zh-CN" sz="2000" dirty="0" smtClean="0">
                <a:solidFill>
                  <a:srgbClr val="0070C0"/>
                </a:solidFill>
              </a:rPr>
              <a:t>()</a:t>
            </a:r>
            <a:r>
              <a:rPr lang="zh-CN" altLang="en-US" sz="2000" dirty="0" smtClean="0">
                <a:solidFill>
                  <a:srgbClr val="0070C0"/>
                </a:solidFill>
              </a:rPr>
              <a:t>，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String.indexOf</a:t>
            </a:r>
            <a:r>
              <a:rPr lang="en-US" altLang="zh-CN" sz="2000" dirty="0" smtClean="0">
                <a:solidFill>
                  <a:srgbClr val="0070C0"/>
                </a:solidFill>
              </a:rPr>
              <a:t>()</a:t>
            </a:r>
            <a:r>
              <a:rPr lang="zh-CN" altLang="en-US" sz="2000" dirty="0" smtClean="0">
                <a:solidFill>
                  <a:srgbClr val="0070C0"/>
                </a:solidFill>
              </a:rPr>
              <a:t>，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String.subString</a:t>
            </a:r>
            <a:r>
              <a:rPr lang="en-US" altLang="zh-CN" sz="2000" dirty="0" smtClean="0">
                <a:solidFill>
                  <a:srgbClr val="0070C0"/>
                </a:solidFill>
              </a:rPr>
              <a:t>(),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String.lastIndexOf</a:t>
            </a:r>
            <a:r>
              <a:rPr lang="en-US" altLang="zh-CN" sz="2000" dirty="0" smtClean="0">
                <a:solidFill>
                  <a:srgbClr val="0070C0"/>
                </a:solidFill>
              </a:rPr>
              <a:t>()  </a:t>
            </a:r>
            <a:r>
              <a:rPr lang="zh-CN" altLang="en-US" sz="2000" b="1" dirty="0" smtClean="0">
                <a:solidFill>
                  <a:schemeClr val="accent6"/>
                </a:solidFill>
              </a:rPr>
              <a:t>虽然简单，但很繁琐！</a:t>
            </a:r>
            <a:endParaRPr lang="en-US" altLang="zh-CN" sz="2000" b="1" dirty="0" smtClean="0">
              <a:solidFill>
                <a:schemeClr val="accent6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rgbClr val="0070C0"/>
                </a:solidFill>
              </a:rPr>
              <a:t>点击程序界面，绘制有向图</a:t>
            </a:r>
            <a:endParaRPr lang="en-US" altLang="zh-CN" sz="2000" dirty="0" smtClean="0">
              <a:solidFill>
                <a:srgbClr val="0070C0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725118" y="3825248"/>
            <a:ext cx="4070474" cy="2196040"/>
            <a:chOff x="2725118" y="3825248"/>
            <a:chExt cx="4070474" cy="2196040"/>
          </a:xfrm>
        </p:grpSpPr>
        <p:grpSp>
          <p:nvGrpSpPr>
            <p:cNvPr id="20" name="组合 19"/>
            <p:cNvGrpSpPr/>
            <p:nvPr/>
          </p:nvGrpSpPr>
          <p:grpSpPr>
            <a:xfrm>
              <a:off x="2725118" y="3825248"/>
              <a:ext cx="4070474" cy="2196040"/>
              <a:chOff x="2545098" y="4000475"/>
              <a:chExt cx="3168352" cy="1709341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2545098" y="4701704"/>
                <a:ext cx="360040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accent6"/>
                    </a:solidFill>
                  </a:rPr>
                  <a:t>A</a:t>
                </a:r>
                <a:endParaRPr lang="zh-CN" altLang="en-US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4263033" y="5349776"/>
                <a:ext cx="360040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accent6"/>
                    </a:solidFill>
                  </a:rPr>
                  <a:t>D</a:t>
                </a:r>
                <a:endParaRPr lang="zh-CN" altLang="en-US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129274" y="4000475"/>
                <a:ext cx="360040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accent6"/>
                    </a:solidFill>
                  </a:rPr>
                  <a:t>B</a:t>
                </a:r>
                <a:endParaRPr lang="zh-CN" altLang="en-US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353410" y="4360515"/>
                <a:ext cx="360040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accent6"/>
                    </a:solidFill>
                  </a:rPr>
                  <a:t>C</a:t>
                </a:r>
                <a:endParaRPr lang="zh-CN" altLang="en-US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9" name="直接箭头连接符 8"/>
              <p:cNvCxnSpPr>
                <a:stCxn id="3" idx="7"/>
                <a:endCxn id="7" idx="2"/>
              </p:cNvCxnSpPr>
              <p:nvPr/>
            </p:nvCxnSpPr>
            <p:spPr>
              <a:xfrm flipV="1">
                <a:off x="2852411" y="4180495"/>
                <a:ext cx="1276863" cy="5739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>
                <a:stCxn id="3" idx="6"/>
                <a:endCxn id="8" idx="2"/>
              </p:cNvCxnSpPr>
              <p:nvPr/>
            </p:nvCxnSpPr>
            <p:spPr>
              <a:xfrm flipV="1">
                <a:off x="2905138" y="4540535"/>
                <a:ext cx="2448272" cy="3411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8" idx="4"/>
                <a:endCxn id="5" idx="7"/>
              </p:cNvCxnSpPr>
              <p:nvPr/>
            </p:nvCxnSpPr>
            <p:spPr>
              <a:xfrm flipH="1">
                <a:off x="4570346" y="4720555"/>
                <a:ext cx="963084" cy="6819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8" idx="1"/>
                <a:endCxn id="7" idx="6"/>
              </p:cNvCxnSpPr>
              <p:nvPr/>
            </p:nvCxnSpPr>
            <p:spPr>
              <a:xfrm flipH="1" flipV="1">
                <a:off x="4489314" y="4180495"/>
                <a:ext cx="916823" cy="23274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箭头连接符 13"/>
            <p:cNvCxnSpPr>
              <a:stCxn id="5" idx="2"/>
              <a:endCxn id="3" idx="5"/>
            </p:cNvCxnSpPr>
            <p:nvPr/>
          </p:nvCxnSpPr>
          <p:spPr>
            <a:xfrm flipH="1" flipV="1">
              <a:off x="3119933" y="5120952"/>
              <a:ext cx="1812266" cy="6690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0"/>
              <a:endCxn id="8" idx="3"/>
            </p:cNvCxnSpPr>
            <p:nvPr/>
          </p:nvCxnSpPr>
          <p:spPr>
            <a:xfrm flipV="1">
              <a:off x="5163476" y="4682617"/>
              <a:ext cx="1237301" cy="8761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0174984"/>
      </p:ext>
    </p:extLst>
  </p:cSld>
  <p:clrMapOvr>
    <a:masterClrMapping/>
  </p:clrMapOvr>
  <p:transition spd="slow" advTm="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2332037"/>
            <a:ext cx="4896544" cy="80893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4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sz="4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527376" y="3099752"/>
            <a:ext cx="5616624" cy="3353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4800" b="1" dirty="0" smtClean="0">
                <a:solidFill>
                  <a:srgbClr val="0070C0"/>
                </a:solidFill>
              </a:rPr>
              <a:t>万能的暴力法</a:t>
            </a:r>
            <a:endParaRPr lang="en-US" altLang="zh-CN" sz="4800" b="1" dirty="0" smtClean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4800" b="1" dirty="0" smtClean="0">
                <a:solidFill>
                  <a:schemeClr val="accent6"/>
                </a:solidFill>
              </a:rPr>
              <a:t>教训：</a:t>
            </a:r>
            <a:r>
              <a:rPr lang="en-US" altLang="zh-CN" sz="4800" b="1" dirty="0" smtClean="0">
                <a:solidFill>
                  <a:srgbClr val="0070C0"/>
                </a:solidFill>
              </a:rPr>
              <a:t>C++ </a:t>
            </a:r>
            <a:r>
              <a:rPr lang="zh-CN" altLang="en-US" sz="4800" b="1" dirty="0" smtClean="0">
                <a:solidFill>
                  <a:srgbClr val="0070C0"/>
                </a:solidFill>
              </a:rPr>
              <a:t>最近点对</a:t>
            </a:r>
            <a:endParaRPr lang="en-US" altLang="zh-CN" sz="4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3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">
        <p:fade/>
      </p:transition>
    </mc:Choice>
    <mc:Fallback xmlns="">
      <p:transition spd="med" advTm="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2332037"/>
            <a:ext cx="4896544" cy="80893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4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IO&amp;&amp;String</a:t>
            </a:r>
            <a:endParaRPr lang="zh-CN" altLang="en-US" sz="4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355976" y="3099752"/>
            <a:ext cx="4608512" cy="198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4800" b="1" dirty="0" smtClean="0">
                <a:solidFill>
                  <a:srgbClr val="0070C0"/>
                </a:solidFill>
              </a:rPr>
              <a:t>控制台输入输出</a:t>
            </a:r>
            <a:endParaRPr lang="en-US" altLang="zh-CN" sz="4800" b="1" dirty="0" smtClean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4800" b="1" dirty="0" smtClean="0">
                <a:solidFill>
                  <a:srgbClr val="0070C0"/>
                </a:solidFill>
              </a:rPr>
              <a:t>文件读入写出</a:t>
            </a:r>
            <a:endParaRPr lang="en-US" altLang="zh-CN" sz="4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">
        <p:fade/>
      </p:transition>
    </mc:Choice>
    <mc:Fallback xmlns="">
      <p:transition spd="med" advTm="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全屏显示(4:3)</PresentationFormat>
  <Paragraphs>115</Paragraphs>
  <Slides>16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Office 主题</vt:lpstr>
      <vt:lpstr>夏至</vt:lpstr>
      <vt:lpstr>公式</vt:lpstr>
      <vt:lpstr>PowerPoint 演示文稿</vt:lpstr>
      <vt:lpstr>PowerPoint 演示文稿</vt:lpstr>
      <vt:lpstr>·</vt:lpstr>
      <vt:lpstr>2010夏季学期</vt:lpstr>
      <vt:lpstr>2010秋季学期</vt:lpstr>
      <vt:lpstr>2010秋季学期</vt:lpstr>
      <vt:lpstr>2010秋季学期</vt:lpstr>
      <vt:lpstr>PowerPoint 演示文稿</vt:lpstr>
      <vt:lpstr>PowerPoint 演示文稿</vt:lpstr>
      <vt:lpstr>PowerPoint 演示文稿</vt:lpstr>
      <vt:lpstr>Tips</vt:lpstr>
      <vt:lpstr>小建议</vt:lpstr>
      <vt:lpstr>举例</vt:lpstr>
      <vt:lpstr>举例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2011-07-28T12:50:36Z</dcterms:created>
  <dcterms:modified xsi:type="dcterms:W3CDTF">2011-12-02T06:51:15Z</dcterms:modified>
</cp:coreProperties>
</file>