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</p:sldMasterIdLst>
  <p:notesMasterIdLst>
    <p:notesMasterId r:id="rId27"/>
  </p:notesMasterIdLst>
  <p:sldIdLst>
    <p:sldId id="305" r:id="rId3"/>
    <p:sldId id="264" r:id="rId4"/>
    <p:sldId id="256" r:id="rId5"/>
    <p:sldId id="267" r:id="rId6"/>
    <p:sldId id="285" r:id="rId7"/>
    <p:sldId id="268" r:id="rId8"/>
    <p:sldId id="269" r:id="rId9"/>
    <p:sldId id="270" r:id="rId10"/>
    <p:sldId id="271" r:id="rId11"/>
    <p:sldId id="272" r:id="rId12"/>
    <p:sldId id="299" r:id="rId13"/>
    <p:sldId id="300" r:id="rId14"/>
    <p:sldId id="273" r:id="rId15"/>
    <p:sldId id="274" r:id="rId16"/>
    <p:sldId id="287" r:id="rId17"/>
    <p:sldId id="275" r:id="rId18"/>
    <p:sldId id="276" r:id="rId19"/>
    <p:sldId id="277" r:id="rId20"/>
    <p:sldId id="288" r:id="rId21"/>
    <p:sldId id="301" r:id="rId22"/>
    <p:sldId id="302" r:id="rId23"/>
    <p:sldId id="289" r:id="rId24"/>
    <p:sldId id="303" r:id="rId25"/>
    <p:sldId id="263" r:id="rId2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  <a:srgbClr val="0099FF"/>
    <a:srgbClr val="0EB1E7"/>
    <a:srgbClr val="FFD347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199" autoAdjust="0"/>
  </p:normalViewPr>
  <p:slideViewPr>
    <p:cSldViewPr>
      <p:cViewPr varScale="1">
        <p:scale>
          <a:sx n="55" d="100"/>
          <a:sy n="55" d="100"/>
        </p:scale>
        <p:origin x="-17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1275147B-40B7-4DED-AAE5-3970F5EC0198}" type="datetimeFigureOut">
              <a:rPr lang="zh-CN" altLang="en-US"/>
              <a:pPr>
                <a:defRPr/>
              </a:pPr>
              <a:t>2013/1/4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BE1FE0E4-295D-4F34-BCC7-C67D7E492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75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0049674-2DFB-4589-9DB6-54A5DAA3DD9F}" type="slidenum">
              <a:rPr lang="zh-CN" altLang="en-US" smtClean="0">
                <a:solidFill>
                  <a:prstClr val="black"/>
                </a:solidFill>
              </a:rPr>
              <a:pPr eaLnBrk="1" hangingPunct="1">
                <a:defRPr/>
              </a:pPr>
              <a:t>1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AEBA5B-0DF2-4BAC-9FC9-1F83033C93C9}" type="slidenum">
              <a:rPr lang="zh-CN" altLang="en-US" smtClean="0"/>
              <a:pPr eaLnBrk="1" hangingPunct="1">
                <a:defRPr/>
              </a:pPr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B928397-EB94-48BE-AC6E-63652DC89CF4}" type="slidenum">
              <a:rPr lang="zh-CN" altLang="en-US" smtClean="0"/>
              <a:pPr eaLnBrk="1" hangingPunct="1">
                <a:defRPr/>
              </a:pPr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B928397-EB94-48BE-AC6E-63652DC89CF4}" type="slidenum">
              <a:rPr lang="zh-CN" altLang="en-US" smtClean="0"/>
              <a:pPr eaLnBrk="1" hangingPunct="1">
                <a:defRPr/>
              </a:pPr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B928397-EB94-48BE-AC6E-63652DC89CF4}" type="slidenum">
              <a:rPr lang="zh-CN" altLang="en-US" smtClean="0"/>
              <a:pPr eaLnBrk="1" hangingPunct="1">
                <a:defRPr/>
              </a:pPr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2DB2D72-74D2-4450-A8EA-88286D8A9D35}" type="slidenum">
              <a:rPr lang="zh-CN" altLang="en-US" smtClean="0"/>
              <a:pPr eaLnBrk="1" hangingPunct="1">
                <a:defRPr/>
              </a:pPr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2DB2D72-74D2-4450-A8EA-88286D8A9D35}" type="slidenum">
              <a:rPr lang="zh-CN" altLang="en-US" smtClean="0"/>
              <a:pPr eaLnBrk="1" hangingPunct="1">
                <a:defRPr/>
              </a:pPr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2DA45F-E88D-4C4E-9BA5-DF6DAE821F52}" type="slidenum">
              <a:rPr lang="zh-CN" altLang="en-US" smtClean="0"/>
              <a:pPr eaLnBrk="1" hangingPunct="1">
                <a:defRPr/>
              </a:pPr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58099E7-D447-48BD-A274-363C8D90A89B}" type="slidenum">
              <a:rPr lang="zh-CN" altLang="en-US" smtClean="0"/>
              <a:pPr eaLnBrk="1" hangingPunct="1">
                <a:defRPr/>
              </a:pPr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F53C462-E2BC-4FE1-A8F5-EC04A5BE5432}" type="slidenum">
              <a:rPr lang="zh-CN" altLang="en-US" smtClean="0"/>
              <a:pPr eaLnBrk="1" hangingPunct="1">
                <a:defRPr/>
              </a:pPr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F53C462-E2BC-4FE1-A8F5-EC04A5BE5432}" type="slidenum">
              <a:rPr lang="zh-CN" altLang="en-US" smtClean="0"/>
              <a:pPr eaLnBrk="1" hangingPunct="1">
                <a:defRPr/>
              </a:pPr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03D9CFC-14A3-47A9-8201-C7BBB75B122A}" type="slidenum">
              <a:rPr lang="zh-CN" altLang="en-US" smtClean="0"/>
              <a:pPr eaLnBrk="1" hangingPunct="1">
                <a:defRPr/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F53C462-E2BC-4FE1-A8F5-EC04A5BE5432}" type="slidenum">
              <a:rPr lang="zh-CN" altLang="en-US" smtClean="0"/>
              <a:pPr eaLnBrk="1" hangingPunct="1">
                <a:defRPr/>
              </a:pPr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F53C462-E2BC-4FE1-A8F5-EC04A5BE5432}" type="slidenum">
              <a:rPr lang="zh-CN" altLang="en-US" smtClean="0"/>
              <a:pPr eaLnBrk="1" hangingPunct="1">
                <a:defRPr/>
              </a:pPr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F53C462-E2BC-4FE1-A8F5-EC04A5BE5432}" type="slidenum">
              <a:rPr lang="zh-CN" altLang="en-US" smtClean="0"/>
              <a:pPr eaLnBrk="1" hangingPunct="1">
                <a:defRPr/>
              </a:pPr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F53C462-E2BC-4FE1-A8F5-EC04A5BE5432}" type="slidenum">
              <a:rPr lang="zh-CN" altLang="en-US" smtClean="0"/>
              <a:pPr eaLnBrk="1" hangingPunct="1">
                <a:defRPr/>
              </a:pPr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EDD7A-F82C-420D-9899-ABA7BC99E56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3AB43EA-3170-403B-9A63-94F8342A1282}" type="slidenum">
              <a:rPr lang="zh-CN" altLang="en-US" smtClean="0"/>
              <a:pPr eaLnBrk="1" hangingPunct="1">
                <a:defRPr/>
              </a:pPr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altLang="zh-CN" dirty="0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B83ADD0-5D12-4EB4-95A8-5AA910FDB2EF}" type="slidenum">
              <a:rPr lang="zh-CN" altLang="en-US" smtClean="0"/>
              <a:pPr eaLnBrk="1" hangingPunct="1">
                <a:defRPr/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altLang="zh-CN" dirty="0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B83ADD0-5D12-4EB4-95A8-5AA910FDB2EF}" type="slidenum">
              <a:rPr lang="zh-CN" altLang="en-US" smtClean="0"/>
              <a:pPr eaLnBrk="1" hangingPunct="1">
                <a:defRPr/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altLang="zh-CN" dirty="0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4208F7-530E-4DED-A365-4B03AF9449C1}" type="slidenum">
              <a:rPr lang="zh-CN" altLang="en-US" smtClean="0"/>
              <a:pPr eaLnBrk="1" hangingPunct="1">
                <a:defRPr/>
              </a:pPr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altLang="zh-CN" sz="1200" u="none" dirty="0" smtClean="0">
              <a:latin typeface="+mn-lt"/>
              <a:ea typeface="楷体" pitchFamily="49" charset="-122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zh-CN" sz="1200" dirty="0" smtClean="0">
              <a:latin typeface="+mn-lt"/>
              <a:ea typeface="楷体" pitchFamily="49" charset="-122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zh-CN" dirty="0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105FAAE-F6D2-4C77-AD9B-81DAF41E658D}" type="slidenum">
              <a:rPr lang="zh-CN" altLang="en-US" smtClean="0"/>
              <a:pPr eaLnBrk="1" hangingPunct="1">
                <a:defRPr/>
              </a:pPr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D7E7EC3-B1BF-4004-B4E8-58BB0DEC0E05}" type="slidenum">
              <a:rPr lang="zh-CN" altLang="en-US" smtClean="0"/>
              <a:pPr eaLnBrk="1" hangingPunct="1">
                <a:defRPr/>
              </a:pPr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>
              <a:solidFill>
                <a:srgbClr val="5F5F5F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AD6E71B-B619-43E2-9E12-AD54EE6AE1FD}" type="slidenum">
              <a:rPr lang="zh-CN" altLang="en-US" smtClean="0"/>
              <a:pPr eaLnBrk="1" hangingPunct="1">
                <a:defRPr/>
              </a:pPr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 userDrawn="1"/>
        </p:nvCxnSpPr>
        <p:spPr>
          <a:xfrm>
            <a:off x="-36513" y="1052513"/>
            <a:ext cx="9180513" cy="0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D5E8D-8940-4CFA-8CC7-351E676E3E80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29455-F8BB-4814-AF82-4E86F832CED6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20901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7228-8927-444A-B8A7-2512F7985249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05C6D-D5F4-41A0-B86F-2261EFA1BE62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12443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E2E6-6C40-44CB-BD6A-DEEBC62DE21F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F4AA6-C538-4904-B483-AFEDCDDB64CB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12765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 userDrawn="1"/>
        </p:nvCxnSpPr>
        <p:spPr>
          <a:xfrm>
            <a:off x="-36513" y="1052513"/>
            <a:ext cx="9180513" cy="0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730D7-4043-43E5-8C53-2529DCC08740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02EC5-C82B-42C9-A91E-E54FE6E770FA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253497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CB9B-151D-4666-A806-B8A831A029E3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4A9E3-58AA-4C4A-A3F4-583D12098F43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49773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1720A-6198-4C40-A6F8-E55F12383CCC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4AB8F-052D-474E-984E-FDC80401CEB1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341621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E0258-919A-4902-AD17-9D69C156BED4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322B-6639-447E-88BA-A42B0AA83EE4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888203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E428C-6C20-4EE6-BC69-88B4853037FC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980EE-7798-4238-8321-18628968388A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33775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85696-B771-415B-B06C-7AE048548392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BC038-B10A-43BB-96D5-51DCD18116E8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305175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837AD-C85D-4777-A284-213103E72CC8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C51CE-A8E3-420E-A02E-C1F531E222AB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19600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D43DE-EE57-4404-8E7A-9296AD668364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B800D-DEE2-4DCD-84F8-DFFC511C06BB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74945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41EFF-1281-4B38-B589-87240A1651C5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D1A4D-9397-4A94-A2EE-A5A08EF1462D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44398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8F168-C239-44E0-BA37-C0C0F4082FD0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C0D9F-14D8-4AC5-B8EB-1C13E9AC1C94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582454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2BDDB-5EFE-42DC-A983-8E51517F85CC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EF8EE-FA68-4815-B9B7-3BDC37433672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929809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4D0F7-D391-4F1D-93AE-3E78E5E15740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F7D69-18EF-4CDB-9093-056368FBCB92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8204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ECE82-2A70-45FF-87F1-B94B37C1DBB1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FE246-E5D8-4853-93CA-4291715EB0D1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56869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5E01A-3709-469E-8E63-8DAFF72CFB8A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A0207-3377-410C-A097-E6F5D511A4FC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82511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92BDA-877F-426D-8985-CF15FFAEDF34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20E8D-DF82-4CE1-B271-DD0180BB02CE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19786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5F046-DE48-4FD1-80DD-C728E8E99BB7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C0F37-6A3A-41C9-8921-53E434AD1AFC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2227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1A44E-E6B2-4B24-9044-06E8929CDF57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302BC-ED06-42C1-8FD2-2FC642132A0E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37631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580B6-FEDC-4911-A0D1-A405E75A510B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12F30-3F3C-4987-98B5-4D2736BDE406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44707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CB395-74AD-4C16-B5D4-2DEAE28B4BB6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5E4EE-571F-41BB-9765-E672ED7982F0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05893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918B8D9-F82E-47FF-BD95-FB78DF203BBB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5ED32BB-349E-45B4-BF53-B5D948E94885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0A70FF6-AA41-4E2E-B0F3-7724F6EBB8C9}" type="datetimeFigureOut">
              <a:rPr lang="es-ES" altLang="zh-CN"/>
              <a:pPr>
                <a:defRPr/>
              </a:pPr>
              <a:t>04/01/2013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3499C1B-AEAD-42C1-AB1A-E99DDE989B63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3681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26988" y="628650"/>
            <a:ext cx="897255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ts val="5763"/>
              </a:lnSpc>
            </a:pPr>
            <a:r>
              <a:rPr lang="zh-CN" altLang="en-US" sz="6000" b="1" dirty="0">
                <a:solidFill>
                  <a:srgbClr val="404040"/>
                </a:solidFill>
                <a:latin typeface="楷体" pitchFamily="49" charset="-122"/>
                <a:ea typeface="楷体" pitchFamily="49" charset="-122"/>
              </a:rPr>
              <a:t>程</a:t>
            </a:r>
            <a:r>
              <a:rPr lang="zh-CN" altLang="en-US" sz="6000" b="1" dirty="0" smtClean="0">
                <a:solidFill>
                  <a:srgbClr val="404040"/>
                </a:solidFill>
                <a:latin typeface="楷体" pitchFamily="49" charset="-122"/>
                <a:ea typeface="楷体" pitchFamily="49" charset="-122"/>
              </a:rPr>
              <a:t>序考试</a:t>
            </a:r>
            <a:r>
              <a:rPr lang="en-US" altLang="zh-CN" sz="6000" b="1" dirty="0" smtClean="0">
                <a:solidFill>
                  <a:srgbClr val="404040"/>
                </a:solidFill>
                <a:latin typeface="Rockwell" pitchFamily="18" charset="0"/>
              </a:rPr>
              <a:t>4</a:t>
            </a:r>
            <a:r>
              <a:rPr lang="en-US" altLang="zh-CN" sz="6000" b="1" dirty="0" smtClean="0">
                <a:solidFill>
                  <a:srgbClr val="404040"/>
                </a:solidFill>
                <a:latin typeface="Aharoni" pitchFamily="2" charset="-79"/>
                <a:cs typeface="Aharoni" pitchFamily="2" charset="-79"/>
              </a:rPr>
              <a:t>J</a:t>
            </a:r>
            <a:endParaRPr lang="es-HN" altLang="zh-CN" sz="6000" b="1" dirty="0" smtClean="0">
              <a:solidFill>
                <a:srgbClr val="40404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6165850" y="3068638"/>
            <a:ext cx="2727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---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郭宏宸</a:t>
            </a:r>
            <a:endParaRPr lang="es-ES" altLang="zh-CN" sz="28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6" name="1 Título"/>
          <p:cNvSpPr txBox="1">
            <a:spLocks/>
          </p:cNvSpPr>
          <p:nvPr/>
        </p:nvSpPr>
        <p:spPr bwMode="auto">
          <a:xfrm>
            <a:off x="6704013" y="5834063"/>
            <a:ext cx="22669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900" b="1" smtClean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3078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 smtClean="0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 smtClean="0">
                <a:solidFill>
                  <a:prstClr val="white"/>
                </a:solidFill>
                <a:latin typeface="Calibri" pitchFamily="34" charset="0"/>
              </a:rPr>
              <a:t>   </a:t>
            </a:r>
            <a:r>
              <a:rPr lang="en-US" altLang="zh-CN" sz="1400" b="1" smtClean="0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pic>
        <p:nvPicPr>
          <p:cNvPr id="3079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 smtClean="0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 smtClean="0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3081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3082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C47A091-3CF0-4AE3-A6DE-777233177319}" type="slidenum">
              <a:rPr lang="es-HN" altLang="zh-CN" sz="1200" b="1" smtClean="0">
                <a:solidFill>
                  <a:srgbClr val="0EB1E7"/>
                </a:solidFill>
                <a:latin typeface="Calibri" pitchFamily="34" charset="0"/>
              </a:rPr>
              <a:pPr eaLnBrk="1" hangingPunct="1"/>
              <a:t>1</a:t>
            </a:fld>
            <a:endParaRPr lang="es-ES" altLang="zh-CN" sz="1200" b="1" smtClean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88" y="2420888"/>
            <a:ext cx="684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Choosing java, you did the right thing</a:t>
            </a:r>
            <a:endParaRPr lang="en-US" sz="2800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38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2294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2295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8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230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1D09FA1-9C4B-4939-B68F-2055B00B4ECD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10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" y="155416"/>
            <a:ext cx="9070924" cy="557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187623" y="908720"/>
            <a:ext cx="786384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3318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3319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22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3326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0B2E11-C35A-4357-B912-FDE68BE25CD0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11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760" y="2060848"/>
            <a:ext cx="182880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40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80608"/>
            <a:ext cx="9152294" cy="441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26636" y="1196752"/>
            <a:ext cx="804672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3318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3319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22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3326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0B2E11-C35A-4357-B912-FDE68BE25CD0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12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760" y="2060848"/>
            <a:ext cx="182880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9223448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97280" y="764704"/>
            <a:ext cx="804672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>
                <a:solidFill>
                  <a:srgbClr val="FFC000"/>
                </a:solidFill>
                <a:latin typeface="Rockwell" pitchFamily="18" charset="0"/>
              </a:rPr>
              <a:t>How (cont</a:t>
            </a: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.)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3315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3318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3319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22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>
          <a:xfrm>
            <a:off x="34925" y="1268412"/>
            <a:ext cx="9145588" cy="4608859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en-US" altLang="zh-CN" sz="3200" dirty="0" smtClean="0">
                <a:latin typeface="Aharoni" pitchFamily="2" charset="-79"/>
                <a:cs typeface="Aharoni" pitchFamily="2" charset="-79"/>
              </a:rPr>
              <a:t>Collection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相关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List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接口：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ArrayList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 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LinkedList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Map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接口：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HashMap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TreeMap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Set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接口：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HashSet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TreeSet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algn="just" eaLnBrk="1" hangingPunct="1">
              <a:lnSpc>
                <a:spcPts val="5000"/>
              </a:lnSpc>
              <a:defRPr/>
            </a:pP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对上述集合类的基本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API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要</a:t>
            </a:r>
            <a:r>
              <a:rPr lang="zh-CN" altLang="en-US" sz="3200" b="1" dirty="0" smtClean="0">
                <a:solidFill>
                  <a:srgbClr val="FF0000"/>
                </a:solidFill>
                <a:latin typeface="Aharoni" pitchFamily="2" charset="-79"/>
                <a:ea typeface="楷体" pitchFamily="49" charset="-122"/>
                <a:cs typeface="Aharoni" pitchFamily="2" charset="-79"/>
              </a:rPr>
              <a:t>非常熟悉</a:t>
            </a:r>
            <a:endParaRPr lang="en-US" altLang="zh-CN" sz="3200" b="1" dirty="0">
              <a:solidFill>
                <a:srgbClr val="FF0000"/>
              </a:solidFill>
              <a:latin typeface="Aharoni" pitchFamily="2" charset="-79"/>
              <a:ea typeface="楷体" pitchFamily="49" charset="-122"/>
              <a:cs typeface="Aharoni" pitchFamily="2" charset="-79"/>
            </a:endParaRPr>
          </a:p>
        </p:txBody>
      </p:sp>
      <p:sp>
        <p:nvSpPr>
          <p:cNvPr id="13326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0B2E11-C35A-4357-B912-FDE68BE25CD0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13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760" y="2060848"/>
            <a:ext cx="182880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How (cont.)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39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4342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4343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346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4348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DDBCE1A-6F52-4BFE-B302-8D6C318875DB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14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34925" y="1268412"/>
            <a:ext cx="9145588" cy="4608859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en-US" altLang="zh-CN" sz="3200" dirty="0" smtClean="0">
                <a:latin typeface="Aharoni" pitchFamily="2" charset="-79"/>
                <a:cs typeface="Aharoni" pitchFamily="2" charset="-79"/>
              </a:rPr>
              <a:t>List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Aharoni" pitchFamily="2" charset="-79"/>
              </a:rPr>
              <a:t>基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本操作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增：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add,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addAll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删：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remove, </a:t>
            </a:r>
            <a:r>
              <a:rPr lang="en-US" altLang="zh-CN" sz="3200" dirty="0" err="1">
                <a:latin typeface="Aharoni" pitchFamily="2" charset="-79"/>
                <a:ea typeface="楷体" pitchFamily="49" charset="-122"/>
                <a:cs typeface="Aharoni" pitchFamily="2" charset="-79"/>
              </a:rPr>
              <a:t>removeRange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, clear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 </a:t>
            </a: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改：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set</a:t>
            </a: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查：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contains, get, </a:t>
            </a:r>
            <a:r>
              <a:rPr lang="en-US" altLang="zh-CN" sz="3200" dirty="0" err="1">
                <a:latin typeface="Aharoni" pitchFamily="2" charset="-79"/>
                <a:ea typeface="楷体" pitchFamily="49" charset="-122"/>
                <a:cs typeface="Aharoni" pitchFamily="2" charset="-79"/>
              </a:rPr>
              <a:t>indexOf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 err="1">
                <a:latin typeface="Aharoni" pitchFamily="2" charset="-79"/>
                <a:ea typeface="楷体" pitchFamily="49" charset="-122"/>
                <a:cs typeface="Aharoni" pitchFamily="2" charset="-79"/>
              </a:rPr>
              <a:t>lastIndexOf</a:t>
            </a: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Aharoni" pitchFamily="2" charset="-79"/>
              </a:rPr>
              <a:t>其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他：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size,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isEmpty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遍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历：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5157192"/>
            <a:ext cx="62179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99" y="5583520"/>
            <a:ext cx="43738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How (cont.)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39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4342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4343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346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4348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DDBCE1A-6F52-4BFE-B302-8D6C318875DB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15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34925" y="1268412"/>
            <a:ext cx="9145588" cy="4608859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en-US" altLang="zh-CN" sz="3200" dirty="0" smtClean="0">
                <a:latin typeface="Aharoni" pitchFamily="2" charset="-79"/>
                <a:cs typeface="Aharoni" pitchFamily="2" charset="-79"/>
              </a:rPr>
              <a:t>List </a:t>
            </a:r>
            <a:r>
              <a:rPr lang="zh-CN" altLang="en-US" sz="3200" dirty="0" smtClean="0">
                <a:latin typeface="Aharoni" pitchFamily="2" charset="-79"/>
                <a:cs typeface="Aharoni" pitchFamily="2" charset="-79"/>
              </a:rPr>
              <a:t>排序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操作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内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置类型：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Aharoni" pitchFamily="2" charset="-79"/>
              </a:rPr>
              <a:t>自定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义：</a:t>
            </a: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60848"/>
            <a:ext cx="63341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8" y="3284983"/>
            <a:ext cx="8169345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4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How (cont.)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5363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5366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5367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70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5373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368DD5-0B81-474D-BEAF-534476B090FD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16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4925" y="1268412"/>
            <a:ext cx="9145588" cy="5164138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en-US" altLang="zh-CN" sz="3200" dirty="0" smtClean="0">
                <a:latin typeface="Aharoni" pitchFamily="2" charset="-79"/>
                <a:cs typeface="Aharoni" pitchFamily="2" charset="-79"/>
              </a:rPr>
              <a:t>Map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基本操作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增：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put,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putAll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删：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remove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clear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 </a:t>
            </a: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改：</a:t>
            </a: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通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过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put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实现</a:t>
            </a: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查：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containsKey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containsValue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get,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keySet</a:t>
            </a: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Aharoni" pitchFamily="2" charset="-79"/>
              </a:rPr>
              <a:t>其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他：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size,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entrySet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isEmpty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遍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历：</a:t>
            </a: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01208"/>
            <a:ext cx="7377902" cy="29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>
                <a:solidFill>
                  <a:srgbClr val="FFC000"/>
                </a:solidFill>
                <a:latin typeface="Rockwell" pitchFamily="18" charset="0"/>
              </a:rPr>
              <a:t>How </a:t>
            </a: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(cont.)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6387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6390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6391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394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6397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E87EA9-C78B-48F7-B91D-A939AD3C3D29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17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4925" y="1268412"/>
            <a:ext cx="9145588" cy="5164138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en-US" altLang="zh-CN" sz="3200" dirty="0" smtClean="0">
                <a:latin typeface="Aharoni" pitchFamily="2" charset="-79"/>
                <a:cs typeface="Aharoni" pitchFamily="2" charset="-79"/>
              </a:rPr>
              <a:t>Set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基本操作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增：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add,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addAll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删：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remove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removeAll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clear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 </a:t>
            </a: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改：</a:t>
            </a: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通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过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add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实现</a:t>
            </a: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查：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contains</a:t>
            </a: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Aharoni" pitchFamily="2" charset="-79"/>
              </a:rPr>
              <a:t>其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他：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size,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retainAll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isEmpty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遍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历：</a:t>
            </a: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5085184"/>
            <a:ext cx="557784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>
                <a:solidFill>
                  <a:srgbClr val="FFC000"/>
                </a:solidFill>
                <a:latin typeface="Rockwell" pitchFamily="18" charset="0"/>
              </a:rPr>
              <a:t>How </a:t>
            </a: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(cont.)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7411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7414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7415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8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7421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DDC592-BE79-4AFC-ADBB-0A92BBAA8FC6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18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4925" y="1268412"/>
            <a:ext cx="9145588" cy="4680868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GUI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相关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基本控件：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JFrame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JPanel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JButton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,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JLabel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 err="1">
                <a:latin typeface="Aharoni" pitchFamily="2" charset="-79"/>
                <a:ea typeface="楷体" pitchFamily="49" charset="-122"/>
                <a:cs typeface="Aharoni" pitchFamily="2" charset="-79"/>
              </a:rPr>
              <a:t>JTextField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JRadioButton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JCheckBox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布局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：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BorderLayout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2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GirdLayout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事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件响应：</a:t>
            </a:r>
            <a:r>
              <a:rPr lang="en-US" sz="3200" b="1" dirty="0"/>
              <a:t> </a:t>
            </a:r>
            <a:r>
              <a:rPr lang="en-US" sz="3200" b="1" dirty="0" err="1" smtClean="0"/>
              <a:t>ActionListener</a:t>
            </a:r>
            <a:r>
              <a:rPr lang="en-US" sz="3200" b="1" dirty="0"/>
              <a:t>, </a:t>
            </a:r>
            <a:r>
              <a:rPr lang="en-US" sz="3200" b="1" dirty="0" err="1" smtClean="0"/>
              <a:t>MouseListener</a:t>
            </a:r>
            <a:endParaRPr lang="en-US" sz="3200" b="1" dirty="0" smtClean="0"/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2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D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绘图：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Graphics2D </a:t>
            </a: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画线，画圆（画点），画矩形，画字符串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>
                <a:solidFill>
                  <a:srgbClr val="FFC000"/>
                </a:solidFill>
                <a:latin typeface="Rockwell" pitchFamily="18" charset="0"/>
              </a:rPr>
              <a:t>How </a:t>
            </a: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(cont.)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7411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7414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7415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8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7421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DDC592-BE79-4AFC-ADBB-0A92BBAA8FC6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19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4925" y="1268412"/>
            <a:ext cx="9145588" cy="5164138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909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>
                <a:solidFill>
                  <a:srgbClr val="FFC000"/>
                </a:solidFill>
                <a:latin typeface="Rockwell" pitchFamily="18" charset="0"/>
              </a:rPr>
              <a:t>Why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4099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46BFE7-00CC-4D02-AB5F-CAD7D3F65F51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2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4102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4103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4104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07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 dirty="0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268760"/>
            <a:ext cx="71104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楷体" pitchFamily="49" charset="-122"/>
                <a:ea typeface="楷体" pitchFamily="49" charset="-122"/>
              </a:rPr>
              <a:t>编程能力提升？</a:t>
            </a:r>
            <a:endParaRPr lang="en-US" altLang="zh-CN" sz="4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4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400" dirty="0" smtClean="0">
                <a:latin typeface="楷体" pitchFamily="49" charset="-122"/>
                <a:ea typeface="楷体" pitchFamily="49" charset="-122"/>
              </a:rPr>
              <a:t>算法能力提升？</a:t>
            </a:r>
            <a:endParaRPr lang="en-US" altLang="zh-CN" sz="4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44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400" dirty="0">
                <a:latin typeface="楷体" pitchFamily="49" charset="-122"/>
                <a:ea typeface="楷体" pitchFamily="49" charset="-122"/>
              </a:rPr>
              <a:t>真</a:t>
            </a:r>
            <a:r>
              <a:rPr lang="zh-CN" altLang="en-US" sz="4400" dirty="0" smtClean="0">
                <a:latin typeface="楷体" pitchFamily="49" charset="-122"/>
                <a:ea typeface="楷体" pitchFamily="49" charset="-122"/>
              </a:rPr>
              <a:t>相是：</a:t>
            </a:r>
            <a:endParaRPr lang="en-US" altLang="zh-CN" sz="4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44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	API</a:t>
            </a:r>
            <a:r>
              <a:rPr lang="zh-CN" altLang="en-US" sz="4400" dirty="0">
                <a:latin typeface="楷体" pitchFamily="49" charset="-122"/>
                <a:ea typeface="楷体" pitchFamily="49" charset="-122"/>
              </a:rPr>
              <a:t>熟练</a:t>
            </a:r>
            <a:r>
              <a:rPr lang="zh-CN" altLang="en-US" sz="4400" dirty="0" smtClean="0">
                <a:latin typeface="楷体" pitchFamily="49" charset="-122"/>
                <a:ea typeface="楷体" pitchFamily="49" charset="-122"/>
              </a:rPr>
              <a:t>程度大比拼</a:t>
            </a:r>
            <a:endParaRPr lang="en-US" altLang="zh-CN" sz="44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5028506" y="1354415"/>
            <a:ext cx="911646" cy="77844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028506" y="2650559"/>
            <a:ext cx="911646" cy="77844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Evaluation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7411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7414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7415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8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7421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DDC592-BE79-4AFC-ADBB-0A92BBAA8FC6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20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4925" y="1268412"/>
            <a:ext cx="9145588" cy="5164138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按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照实现的功能点逐步给分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算法题目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n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可变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					3</a:t>
            </a: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能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够接收并处理实数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		6</a:t>
            </a: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能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够正确输出结果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			2</a:t>
            </a: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算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法设计部分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				9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979616"/>
              </p:ext>
            </p:extLst>
          </p:nvPr>
        </p:nvGraphicFramePr>
        <p:xfrm>
          <a:off x="220538" y="2636912"/>
          <a:ext cx="8743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7" imgW="4191000" imgH="241300" progId="Equation.3">
                  <p:embed/>
                </p:oleObj>
              </mc:Choice>
              <mc:Fallback>
                <p:oleObj name="公式" r:id="rId7" imgW="4191000" imgH="2413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38" y="2636912"/>
                        <a:ext cx="87439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0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Evaluation (cont.)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7411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7414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7415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8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7421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DDC592-BE79-4AFC-ADBB-0A92BBAA8FC6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21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4925" y="1268412"/>
            <a:ext cx="9145588" cy="5164138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3000"/>
              </a:lnSpc>
              <a:defRPr/>
            </a:pP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GUI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题目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3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界</a:t>
            </a: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面部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分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			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分</a:t>
            </a: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值：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9</a:t>
            </a:r>
          </a:p>
          <a:p>
            <a:pPr marL="1200150" lvl="1" indent="-457200" algn="just" eaLnBrk="1" hangingPunct="1">
              <a:lnSpc>
                <a:spcPts val="3000"/>
              </a:lnSpc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生</a:t>
            </a:r>
            <a:r>
              <a:rPr lang="zh-CN" altLang="en-US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图形界面 </a:t>
            </a:r>
            <a:r>
              <a:rPr lang="en-US" altLang="zh-CN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			</a:t>
            </a:r>
            <a:r>
              <a:rPr lang="en-US" altLang="zh-CN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2 </a:t>
            </a:r>
            <a:endParaRPr lang="en-US" altLang="zh-CN" sz="28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3000"/>
              </a:lnSpc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能</a:t>
            </a:r>
            <a:r>
              <a:rPr lang="zh-CN" altLang="en-US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够产生</a:t>
            </a:r>
            <a:r>
              <a:rPr lang="en-US" altLang="zh-CN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4*4+2</a:t>
            </a:r>
            <a:r>
              <a:rPr lang="zh-CN" altLang="en-US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个按钮 </a:t>
            </a:r>
            <a:r>
              <a:rPr lang="en-US" altLang="zh-CN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		</a:t>
            </a:r>
            <a:r>
              <a:rPr lang="en-US" altLang="zh-CN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2 </a:t>
            </a:r>
          </a:p>
          <a:p>
            <a:pPr marL="1200150" lvl="1" indent="-457200" algn="just" eaLnBrk="1" hangingPunct="1">
              <a:lnSpc>
                <a:spcPts val="3000"/>
              </a:lnSpc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按钮按照</a:t>
            </a:r>
            <a:r>
              <a:rPr lang="zh-CN" altLang="en-US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要求进行排列 </a:t>
            </a:r>
            <a:r>
              <a:rPr lang="en-US" altLang="zh-CN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	</a:t>
            </a:r>
            <a:r>
              <a:rPr lang="en-US" altLang="zh-CN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3 </a:t>
            </a:r>
          </a:p>
          <a:p>
            <a:pPr marL="1200150" lvl="1" indent="-457200" algn="just" eaLnBrk="1" hangingPunct="1">
              <a:lnSpc>
                <a:spcPts val="3000"/>
              </a:lnSpc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所</a:t>
            </a:r>
            <a:r>
              <a:rPr lang="zh-CN" altLang="en-US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有按钮的标示正确无误</a:t>
            </a:r>
            <a:r>
              <a:rPr lang="en-US" altLang="zh-CN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 	</a:t>
            </a:r>
            <a:r>
              <a:rPr lang="en-US" altLang="zh-CN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2 </a:t>
            </a:r>
          </a:p>
          <a:p>
            <a:pPr marL="457200" indent="-457200" algn="just" eaLnBrk="1" hangingPunct="1">
              <a:lnSpc>
                <a:spcPts val="3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注</a:t>
            </a: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释部分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			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分</a:t>
            </a: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值： 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10</a:t>
            </a:r>
          </a:p>
          <a:p>
            <a:pPr marL="457200" indent="-457200" algn="just" eaLnBrk="1" hangingPunct="1">
              <a:lnSpc>
                <a:spcPts val="3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功</a:t>
            </a: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能部分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			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分</a:t>
            </a: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值： 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31</a:t>
            </a:r>
            <a:endParaRPr lang="en-US" altLang="zh-CN" sz="32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3000"/>
              </a:lnSpc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数</a:t>
            </a:r>
            <a:r>
              <a:rPr lang="zh-CN" altLang="en-US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字的随机分布 </a:t>
            </a:r>
            <a:r>
              <a:rPr lang="en-US" altLang="zh-CN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		</a:t>
            </a:r>
            <a:r>
              <a:rPr lang="en-US" altLang="zh-CN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6</a:t>
            </a:r>
          </a:p>
          <a:p>
            <a:pPr marL="1200150" lvl="1" indent="-457200" algn="just" eaLnBrk="1" hangingPunct="1">
              <a:lnSpc>
                <a:spcPts val="3000"/>
              </a:lnSpc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能</a:t>
            </a:r>
            <a:r>
              <a:rPr lang="zh-CN" altLang="en-US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够交换数字的事件 </a:t>
            </a:r>
            <a:r>
              <a:rPr lang="en-US" altLang="zh-CN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		</a:t>
            </a:r>
            <a:r>
              <a:rPr lang="en-US" altLang="zh-CN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6</a:t>
            </a:r>
          </a:p>
          <a:p>
            <a:pPr marL="1200150" lvl="1" indent="-457200" algn="just" eaLnBrk="1" hangingPunct="1">
              <a:lnSpc>
                <a:spcPts val="3000"/>
              </a:lnSpc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不</a:t>
            </a:r>
            <a:r>
              <a:rPr lang="zh-CN" altLang="en-US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能交换事件</a:t>
            </a:r>
            <a:r>
              <a:rPr lang="en-US" altLang="zh-CN" sz="28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			</a:t>
            </a:r>
            <a:r>
              <a:rPr lang="en-US" altLang="zh-CN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4</a:t>
            </a:r>
          </a:p>
          <a:p>
            <a:pPr marL="1200150" lvl="1" indent="-457200" algn="just" eaLnBrk="1" hangingPunct="1">
              <a:lnSpc>
                <a:spcPts val="3000"/>
              </a:lnSpc>
              <a:buFont typeface="Wingdings" pitchFamily="2" charset="2"/>
              <a:buChar char="v"/>
              <a:defRPr/>
            </a:pPr>
            <a:r>
              <a:rPr lang="en-US" altLang="zh-CN" sz="28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……</a:t>
            </a:r>
            <a:endParaRPr lang="en-US" altLang="zh-CN" sz="28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50168"/>
            <a:ext cx="2500313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8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Friendly Tips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7411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7414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7415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8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7421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DDC592-BE79-4AFC-ADBB-0A92BBAA8FC6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22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4925" y="1268412"/>
            <a:ext cx="9145588" cy="5164138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充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分利用开考前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10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分钟</a:t>
            </a:r>
            <a:endParaRPr lang="en-US" altLang="zh-CN" sz="32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编</a:t>
            </a:r>
            <a:r>
              <a:rPr lang="zh-CN" altLang="en-US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写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公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用代码，如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IO</a:t>
            </a:r>
            <a:r>
              <a:rPr lang="zh-CN" altLang="en-US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，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GUI</a:t>
            </a: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Aharoni" pitchFamily="2" charset="-79"/>
                <a:ea typeface="楷体" pitchFamily="49" charset="-122"/>
                <a:cs typeface="Aharoni" pitchFamily="2" charset="-79"/>
              </a:rPr>
              <a:t>调节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Aharoni" pitchFamily="2" charset="-79"/>
                <a:ea typeface="楷体" pitchFamily="49" charset="-122"/>
                <a:cs typeface="Aharoni" pitchFamily="2" charset="-79"/>
              </a:rPr>
              <a:t>IDE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Aharoni" pitchFamily="2" charset="-79"/>
                <a:ea typeface="楷体" pitchFamily="49" charset="-122"/>
                <a:cs typeface="Aharoni" pitchFamily="2" charset="-79"/>
              </a:rPr>
              <a:t>至个人习惯的配置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Aharoni" pitchFamily="2" charset="-79"/>
              </a:rPr>
              <a:t>合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理安排时间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时间相对较紧张，从简到繁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勿因卡住与题目死磕，耗费时间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9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Friendly Tips (cont.)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7411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7414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7415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8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7421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DDC592-BE79-4AFC-ADBB-0A92BBAA8FC6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23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4925" y="1268412"/>
            <a:ext cx="9145588" cy="5164138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Aharoni" pitchFamily="2" charset="-79"/>
              </a:rPr>
              <a:t>认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真仔细阅读题目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尽最大可能满足题目要求的功能点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勿自行扩展功能点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尽量按功能点进行代码实现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Aharoni" pitchFamily="2" charset="-79"/>
              </a:rPr>
              <a:t>确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保程序正确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Aharoni" pitchFamily="2" charset="-79"/>
              </a:rPr>
              <a:t>程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序能够编译通过，即使存在某些</a:t>
            </a:r>
            <a:r>
              <a:rPr lang="en-US" altLang="zh-CN" sz="32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Bug</a:t>
            </a: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Aharoni" pitchFamily="2" charset="-79"/>
              </a:rPr>
              <a:t>正确输出结果，测试边界情况及异常情况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  <a:p>
            <a:pPr marL="1200150" lvl="1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楷体" pitchFamily="49" charset="-122"/>
              <a:ea typeface="楷体" pitchFamily="49" charset="-122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78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323850" y="1412875"/>
            <a:ext cx="59023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zh-C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altLang="zh-CN" sz="4900" b="1">
                <a:solidFill>
                  <a:srgbClr val="0EB1E7"/>
                </a:solidFill>
                <a:latin typeface="Rockwell" pitchFamily="18" charset="0"/>
              </a:rPr>
              <a:t>YOU</a:t>
            </a:r>
          </a:p>
        </p:txBody>
      </p:sp>
      <p:pic>
        <p:nvPicPr>
          <p:cNvPr id="24579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24582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24583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586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24587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ACA6E3-7FB9-426E-859E-B058DADAF164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24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What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5123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5126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5127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30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>
          <a:xfrm>
            <a:off x="250825" y="1268413"/>
            <a:ext cx="8748713" cy="446484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双</a:t>
            </a:r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规：</a:t>
            </a:r>
            <a:endParaRPr lang="en-US" altLang="zh-CN" sz="4000" dirty="0" smtClean="0">
              <a:latin typeface="楷体" pitchFamily="49" charset="-122"/>
              <a:ea typeface="楷体" pitchFamily="49" charset="-122"/>
            </a:endParaRPr>
          </a:p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规定时间</a:t>
            </a:r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内完成</a:t>
            </a:r>
            <a:r>
              <a:rPr lang="zh-CN" altLang="en-US" sz="4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规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定数目</a:t>
            </a:r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的题目</a:t>
            </a:r>
            <a:endParaRPr lang="en-US" altLang="zh-CN" sz="40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endParaRPr lang="en-US" altLang="zh-CN" sz="4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en-US" altLang="zh-CN" sz="4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		</a:t>
            </a:r>
          </a:p>
        </p:txBody>
      </p:sp>
      <p:sp>
        <p:nvSpPr>
          <p:cNvPr id="513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EB94144-24E8-4125-A462-0CA3E8C53425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3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59422" y="2627214"/>
            <a:ext cx="1836514" cy="1242545"/>
            <a:chOff x="2159422" y="2627214"/>
            <a:chExt cx="1836514" cy="1242545"/>
          </a:xfrm>
        </p:grpSpPr>
        <p:sp>
          <p:nvSpPr>
            <p:cNvPr id="2" name="Right Arrow 1"/>
            <p:cNvSpPr/>
            <p:nvPr/>
          </p:nvSpPr>
          <p:spPr>
            <a:xfrm rot="5400000">
              <a:off x="2550927" y="2704071"/>
              <a:ext cx="657770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59422" y="3284984"/>
              <a:ext cx="1836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个小时</a:t>
              </a:r>
              <a:endParaRPr 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15806" y="2627214"/>
            <a:ext cx="1836514" cy="1242545"/>
            <a:chOff x="5615806" y="2627214"/>
            <a:chExt cx="1836514" cy="1242545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6007311" y="2704071"/>
              <a:ext cx="657770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15806" y="3284984"/>
              <a:ext cx="1836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道题目</a:t>
              </a:r>
              <a:endParaRPr 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Left Brace 9"/>
          <p:cNvSpPr/>
          <p:nvPr/>
        </p:nvSpPr>
        <p:spPr>
          <a:xfrm rot="5400000">
            <a:off x="6084167" y="2852938"/>
            <a:ext cx="576065" cy="24482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3968" y="4465346"/>
            <a:ext cx="187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个基础算法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sz="2400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分）</a:t>
            </a:r>
            <a:endParaRPr 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57416" y="4465346"/>
            <a:ext cx="1503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图形（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分）</a:t>
            </a:r>
            <a:endParaRPr lang="en-US" sz="2400" b="1" dirty="0" smtClean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0828" y="3786067"/>
            <a:ext cx="0" cy="1961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43808" y="4771311"/>
            <a:ext cx="1469144" cy="141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23006" y="4103497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B88C00"/>
                </a:solidFill>
              </a:rPr>
              <a:t>35%</a:t>
            </a:r>
            <a:endParaRPr lang="en-US" sz="2800" b="1" dirty="0">
              <a:solidFill>
                <a:srgbClr val="B88C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836686" y="5399358"/>
            <a:ext cx="4759650" cy="458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59832" y="486916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B88C00"/>
                </a:solidFill>
              </a:rPr>
              <a:t>35%</a:t>
            </a:r>
            <a:endParaRPr lang="en-US" sz="2800" b="1" dirty="0">
              <a:solidFill>
                <a:srgbClr val="B88C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49248" y="5733256"/>
            <a:ext cx="21945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43608" y="3645024"/>
            <a:ext cx="15841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B88C00"/>
                </a:solidFill>
              </a:rPr>
              <a:t>30%</a:t>
            </a:r>
          </a:p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代码走查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文档注释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4725144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交卷走人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睡觉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玩手机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1156856" y="4799171"/>
            <a:ext cx="911646" cy="77844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5" grpId="0"/>
      <p:bldP spid="21" grpId="0"/>
      <p:bldP spid="38" grpId="0"/>
      <p:bldP spid="42" grpId="0"/>
      <p:bldP spid="29" grpId="0"/>
      <p:bldP spid="4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What (cont</a:t>
            </a:r>
            <a:r>
              <a:rPr lang="en-US" altLang="zh-CN" sz="4800" b="1" dirty="0">
                <a:solidFill>
                  <a:srgbClr val="FFC000"/>
                </a:solidFill>
                <a:latin typeface="Rockwell" pitchFamily="18" charset="0"/>
              </a:rPr>
              <a:t>.</a:t>
            </a: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7171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7174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7175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8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2 Marcador de contenido"/>
              <p:cNvSpPr txBox="1">
                <a:spLocks/>
              </p:cNvSpPr>
              <p:nvPr/>
            </p:nvSpPr>
            <p:spPr>
              <a:xfrm>
                <a:off x="250825" y="1268413"/>
                <a:ext cx="8748713" cy="460885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5000"/>
                  </a:lnSpc>
                  <a:buFont typeface="Arial" charset="0"/>
                  <a:buNone/>
                  <a:defRPr/>
                </a:pP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第一道题目：</a:t>
                </a:r>
                <a14:m>
                  <m:oMath xmlns:m="http://schemas.openxmlformats.org/officeDocument/2006/math">
                    <m:r>
                      <a:rPr lang="en-US" altLang="zh-CN" sz="3600" b="1" i="0" dirty="0" smtClean="0">
                        <a:solidFill>
                          <a:srgbClr val="00B050"/>
                        </a:solidFill>
                        <a:latin typeface="Cambria Math"/>
                        <a:ea typeface="楷体" pitchFamily="49" charset="-122"/>
                        <a:cs typeface="Aharoni" pitchFamily="2" charset="-79"/>
                      </a:rPr>
                      <m:t>𝐯𝐞𝐫</m:t>
                    </m:r>
                    <m:sSup>
                      <m:sSupPr>
                        <m:ctrlPr>
                          <a:rPr lang="en-US" altLang="zh-CN" sz="3600" b="1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楷体" pitchFamily="49" charset="-122"/>
                            <a:cs typeface="Aharoni" pitchFamily="2" charset="-79"/>
                          </a:rPr>
                        </m:ctrlPr>
                      </m:sSupPr>
                      <m:e>
                        <m:r>
                          <a:rPr lang="en-US" altLang="zh-CN" sz="3600" b="1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楷体" pitchFamily="49" charset="-122"/>
                            <a:cs typeface="Aharoni" pitchFamily="2" charset="-79"/>
                          </a:rPr>
                          <m:t>𝐲</m:t>
                        </m:r>
                      </m:e>
                      <m:sup>
                        <m:r>
                          <a:rPr lang="en-US" altLang="zh-CN" sz="3600" b="1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楷体" pitchFamily="49" charset="-122"/>
                            <a:cs typeface="Aharoni" pitchFamily="2" charset="-79"/>
                          </a:rPr>
                          <m:t>𝐍</m:t>
                        </m:r>
                      </m:sup>
                    </m:sSup>
                    <m:r>
                      <a:rPr lang="en-US" altLang="zh-CN" sz="3600" b="1" i="0" dirty="0" smtClean="0">
                        <a:solidFill>
                          <a:srgbClr val="00B050"/>
                        </a:solidFill>
                        <a:latin typeface="Cambria Math"/>
                        <a:ea typeface="楷体" pitchFamily="49" charset="-122"/>
                        <a:cs typeface="Aharoni" pitchFamily="2" charset="-79"/>
                      </a:rPr>
                      <m:t> </m:t>
                    </m:r>
                    <m:r>
                      <a:rPr lang="en-US" altLang="zh-CN" sz="3600" b="1" i="0" dirty="0" smtClean="0">
                        <a:solidFill>
                          <a:srgbClr val="00B050"/>
                        </a:solidFill>
                        <a:latin typeface="Cambria Math"/>
                        <a:ea typeface="楷体" pitchFamily="49" charset="-122"/>
                        <a:cs typeface="Aharoni" pitchFamily="2" charset="-79"/>
                      </a:rPr>
                      <m:t>𝐬𝐢𝐦𝐩𝐥</m:t>
                    </m:r>
                    <m:r>
                      <a:rPr lang="en-US" altLang="zh-CN" sz="3600" b="1" i="1" dirty="0" smtClean="0">
                        <a:solidFill>
                          <a:srgbClr val="00B050"/>
                        </a:solidFill>
                        <a:latin typeface="Cambria Math"/>
                        <a:ea typeface="楷体" pitchFamily="49" charset="-122"/>
                        <a:cs typeface="Aharoni" pitchFamily="2" charset="-79"/>
                      </a:rPr>
                      <m:t>𝒆</m:t>
                    </m:r>
                  </m:oMath>
                </a14:m>
                <a:endParaRPr lang="en-US" altLang="zh-CN" sz="3600" b="1" dirty="0" smtClean="0">
                  <a:solidFill>
                    <a:srgbClr val="00B050"/>
                  </a:solidFill>
                  <a:latin typeface="Aharoni" pitchFamily="2" charset="-79"/>
                  <a:ea typeface="楷体" pitchFamily="49" charset="-122"/>
                  <a:cs typeface="Aharoni" pitchFamily="2" charset="-79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数学公式</a:t>
                </a: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字符串处理</a:t>
                </a: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r>
                  <a:rPr lang="zh-CN" altLang="en-US" sz="3600" dirty="0">
                    <a:latin typeface="楷体" pitchFamily="49" charset="-122"/>
                    <a:ea typeface="楷体" pitchFamily="49" charset="-122"/>
                  </a:rPr>
                  <a:t>文</a:t>
                </a: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件处理</a:t>
                </a: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r>
                  <a:rPr lang="zh-CN" altLang="en-US" sz="3600" dirty="0">
                    <a:latin typeface="楷体" pitchFamily="49" charset="-122"/>
                    <a:ea typeface="楷体" pitchFamily="49" charset="-122"/>
                  </a:rPr>
                  <a:t>基</a:t>
                </a: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本算法</a:t>
                </a:r>
                <a:endParaRPr lang="en-US" altLang="zh-CN" sz="3600" dirty="0">
                  <a:latin typeface="楷体" pitchFamily="49" charset="-122"/>
                  <a:ea typeface="楷体" pitchFamily="49" charset="-122"/>
                </a:endParaRPr>
              </a:p>
              <a:p>
                <a:pPr algn="just" eaLnBrk="1" hangingPunct="1">
                  <a:lnSpc>
                    <a:spcPts val="5000"/>
                  </a:lnSpc>
                  <a:defRPr/>
                </a:pP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第二道题目：</a:t>
                </a:r>
                <a14:m>
                  <m:oMath xmlns:m="http://schemas.openxmlformats.org/officeDocument/2006/math">
                    <m:r>
                      <a:rPr lang="en-US" altLang="zh-CN" sz="3600" b="1" i="0" dirty="0" smtClean="0">
                        <a:solidFill>
                          <a:srgbClr val="00B050"/>
                        </a:solidFill>
                        <a:latin typeface="Cambria Math"/>
                        <a:ea typeface="楷体" pitchFamily="49" charset="-122"/>
                        <a:cs typeface="Aharoni" pitchFamily="2" charset="-79"/>
                      </a:rPr>
                      <m:t>𝐬𝐢𝐦𝐩𝐥𝐞</m:t>
                    </m:r>
                  </m:oMath>
                </a14:m>
                <a:endParaRPr lang="en-US" altLang="zh-CN" sz="3600" b="1" dirty="0">
                  <a:solidFill>
                    <a:srgbClr val="00B050"/>
                  </a:solidFill>
                  <a:latin typeface="Aharoni" pitchFamily="2" charset="-79"/>
                  <a:ea typeface="楷体" pitchFamily="49" charset="-122"/>
                  <a:cs typeface="Aharoni" pitchFamily="2" charset="-79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排列组</a:t>
                </a:r>
                <a:r>
                  <a:rPr lang="zh-CN" altLang="en-US" sz="3600" dirty="0">
                    <a:latin typeface="楷体" pitchFamily="49" charset="-122"/>
                    <a:ea typeface="楷体" pitchFamily="49" charset="-122"/>
                  </a:rPr>
                  <a:t>合</a:t>
                </a: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  <a:p>
                <a:pPr algn="just" eaLnBrk="1" hangingPunct="1">
                  <a:lnSpc>
                    <a:spcPts val="5000"/>
                  </a:lnSpc>
                  <a:defRPr/>
                </a:pP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33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268413"/>
                <a:ext cx="8748713" cy="4608859"/>
              </a:xfrm>
              <a:prstGeom prst="rect">
                <a:avLst/>
              </a:prstGeom>
              <a:blipFill rotWithShape="1">
                <a:blip r:embed="rId6"/>
                <a:stretch>
                  <a:fillRect l="-2091" t="-1852" b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5ECBECB-55A0-4ABA-99C6-85F597B0A9FA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4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What (cont</a:t>
            </a:r>
            <a:r>
              <a:rPr lang="en-US" altLang="zh-CN" sz="4800" b="1" dirty="0">
                <a:solidFill>
                  <a:srgbClr val="FFC000"/>
                </a:solidFill>
                <a:latin typeface="Rockwell" pitchFamily="18" charset="0"/>
              </a:rPr>
              <a:t>.</a:t>
            </a: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7171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7174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7175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8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2 Marcador de contenido"/>
              <p:cNvSpPr txBox="1">
                <a:spLocks/>
              </p:cNvSpPr>
              <p:nvPr/>
            </p:nvSpPr>
            <p:spPr>
              <a:xfrm>
                <a:off x="250825" y="1268413"/>
                <a:ext cx="8748713" cy="439261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5000"/>
                  </a:lnSpc>
                  <a:buFont typeface="Arial" charset="0"/>
                  <a:buNone/>
                  <a:defRPr/>
                </a:pP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第</a:t>
                </a:r>
                <a:r>
                  <a:rPr lang="zh-CN" altLang="en-US" sz="3600" dirty="0">
                    <a:latin typeface="楷体" pitchFamily="49" charset="-122"/>
                    <a:ea typeface="楷体" pitchFamily="49" charset="-122"/>
                  </a:rPr>
                  <a:t>三</a:t>
                </a: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道题目：</a:t>
                </a:r>
                <a14:m>
                  <m:oMath xmlns:m="http://schemas.openxmlformats.org/officeDocument/2006/math">
                    <m:r>
                      <a:rPr lang="en-US" altLang="zh-CN" sz="3600" b="1" i="0" dirty="0" smtClean="0">
                        <a:solidFill>
                          <a:srgbClr val="00B050"/>
                        </a:solidFill>
                        <a:latin typeface="Cambria Math"/>
                        <a:ea typeface="楷体" pitchFamily="49" charset="-122"/>
                        <a:cs typeface="Aharoni" pitchFamily="2" charset="-79"/>
                      </a:rPr>
                      <m:t>𝐚</m:t>
                    </m:r>
                    <m:r>
                      <a:rPr lang="en-US" altLang="zh-CN" sz="3600" b="1" i="0" dirty="0" smtClean="0">
                        <a:solidFill>
                          <a:srgbClr val="00B050"/>
                        </a:solidFill>
                        <a:latin typeface="Cambria Math"/>
                        <a:ea typeface="楷体" pitchFamily="49" charset="-122"/>
                        <a:cs typeface="Aharoni" pitchFamily="2" charset="-79"/>
                      </a:rPr>
                      <m:t> </m:t>
                    </m:r>
                    <m:r>
                      <a:rPr lang="en-US" altLang="zh-CN" sz="3600" b="1" i="0" dirty="0" smtClean="0">
                        <a:solidFill>
                          <a:srgbClr val="00B050"/>
                        </a:solidFill>
                        <a:latin typeface="Cambria Math"/>
                        <a:ea typeface="楷体" pitchFamily="49" charset="-122"/>
                        <a:cs typeface="Aharoni" pitchFamily="2" charset="-79"/>
                      </a:rPr>
                      <m:t>𝐛𝐢𝐭</m:t>
                    </m:r>
                    <m:r>
                      <a:rPr lang="en-US" altLang="zh-CN" sz="3600" b="1" i="0" dirty="0" smtClean="0">
                        <a:solidFill>
                          <a:srgbClr val="00B050"/>
                        </a:solidFill>
                        <a:latin typeface="Cambria Math"/>
                        <a:ea typeface="楷体" pitchFamily="49" charset="-122"/>
                        <a:cs typeface="Aharoni" pitchFamily="2" charset="-79"/>
                      </a:rPr>
                      <m:t> </m:t>
                    </m:r>
                    <m:r>
                      <a:rPr lang="en-US" altLang="zh-CN" sz="3600" b="1" i="0" dirty="0" smtClean="0">
                        <a:solidFill>
                          <a:srgbClr val="00B050"/>
                        </a:solidFill>
                        <a:latin typeface="Cambria Math"/>
                        <a:ea typeface="楷体" pitchFamily="49" charset="-122"/>
                        <a:cs typeface="Aharoni" pitchFamily="2" charset="-79"/>
                      </a:rPr>
                      <m:t>𝐝𝐢𝐟𝐟𝐢𝐜𝐮𝐥𝐭</m:t>
                    </m:r>
                  </m:oMath>
                </a14:m>
                <a:endParaRPr lang="en-US" altLang="zh-CN" sz="3600" b="1" dirty="0" smtClean="0">
                  <a:solidFill>
                    <a:srgbClr val="00B050"/>
                  </a:solidFill>
                  <a:latin typeface="Aharoni" pitchFamily="2" charset="-79"/>
                  <a:ea typeface="楷体" pitchFamily="49" charset="-122"/>
                  <a:cs typeface="Aharoni" pitchFamily="2" charset="-79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r>
                  <a:rPr lang="zh-CN" altLang="en-US" sz="3600" dirty="0">
                    <a:latin typeface="楷体" pitchFamily="49" charset="-122"/>
                    <a:ea typeface="楷体" pitchFamily="49" charset="-122"/>
                  </a:rPr>
                  <a:t>棋</a:t>
                </a: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牌</a:t>
                </a: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r>
                  <a:rPr lang="zh-CN" altLang="en-US" sz="3600" dirty="0">
                    <a:latin typeface="楷体" pitchFamily="49" charset="-122"/>
                    <a:ea typeface="楷体" pitchFamily="49" charset="-122"/>
                  </a:rPr>
                  <a:t>计算</a:t>
                </a: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器</a:t>
                </a: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r>
                  <a:rPr lang="zh-CN" altLang="en-US" sz="3600" dirty="0">
                    <a:latin typeface="楷体" pitchFamily="49" charset="-122"/>
                    <a:ea typeface="楷体" pitchFamily="49" charset="-122"/>
                  </a:rPr>
                  <a:t>画</a:t>
                </a:r>
                <a:r>
                  <a:rPr lang="zh-CN" altLang="en-US" sz="3600" dirty="0" smtClean="0">
                    <a:latin typeface="楷体" pitchFamily="49" charset="-122"/>
                    <a:ea typeface="楷体" pitchFamily="49" charset="-122"/>
                  </a:rPr>
                  <a:t>图</a:t>
                </a: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  <a:p>
                <a:pPr marL="1314450" lvl="1" indent="-571500" algn="just" eaLnBrk="1" hangingPunct="1">
                  <a:lnSpc>
                    <a:spcPts val="5000"/>
                  </a:lnSpc>
                  <a:buFont typeface="Wingdings" pitchFamily="2" charset="2"/>
                  <a:buChar char="v"/>
                  <a:defRPr/>
                </a:pPr>
                <a:endParaRPr lang="en-US" altLang="zh-CN" sz="3600" dirty="0" smtClean="0"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33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268413"/>
                <a:ext cx="8748713" cy="4392612"/>
              </a:xfrm>
              <a:prstGeom prst="rect">
                <a:avLst/>
              </a:prstGeom>
              <a:blipFill rotWithShape="1">
                <a:blip r:embed="rId6"/>
                <a:stretch>
                  <a:fillRect l="-209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5ECBECB-55A0-4ABA-99C6-85F597B0A9FA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5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How 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8195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8198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8199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202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>
          <a:xfrm>
            <a:off x="250825" y="1268412"/>
            <a:ext cx="8748713" cy="4608859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开发环境：</a:t>
            </a:r>
            <a:r>
              <a:rPr lang="en-US" altLang="zh-CN" sz="36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Eclipse          </a:t>
            </a:r>
            <a:r>
              <a:rPr lang="en-US" altLang="zh-CN" sz="3600" dirty="0" err="1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NetBeans</a:t>
            </a:r>
            <a:endParaRPr lang="en-US" altLang="zh-CN" sz="3600" dirty="0" smtClean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Aharoni" pitchFamily="2" charset="-79"/>
                <a:ea typeface="楷体" pitchFamily="49" charset="-122"/>
                <a:cs typeface="Aharoni" pitchFamily="2" charset="-79"/>
              </a:rPr>
              <a:t>熟</a:t>
            </a:r>
            <a:r>
              <a:rPr lang="zh-CN" altLang="en-US" sz="3600" b="1" dirty="0" smtClean="0">
                <a:solidFill>
                  <a:srgbClr val="FF0000"/>
                </a:solidFill>
                <a:latin typeface="Aharoni" pitchFamily="2" charset="-79"/>
                <a:ea typeface="楷体" pitchFamily="49" charset="-122"/>
                <a:cs typeface="Aharoni" pitchFamily="2" charset="-79"/>
              </a:rPr>
              <a:t>练</a:t>
            </a:r>
            <a:r>
              <a:rPr lang="zh-CN" altLang="en-US" sz="36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使用上述的</a:t>
            </a:r>
            <a:r>
              <a:rPr lang="en-US" altLang="zh-CN" sz="36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IDE</a:t>
            </a:r>
          </a:p>
          <a:p>
            <a:pPr marL="571500" indent="-5715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6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建立项目</a:t>
            </a:r>
            <a:r>
              <a:rPr lang="zh-CN" altLang="en-US" sz="36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、</a:t>
            </a:r>
            <a:r>
              <a:rPr lang="zh-CN" altLang="en-US" sz="36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运行项目、调试项目</a:t>
            </a:r>
            <a:endParaRPr lang="en-US" altLang="zh-CN" sz="36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571500" indent="-5715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6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掌握常用快捷键</a:t>
            </a:r>
            <a:endParaRPr lang="en-US" altLang="zh-CN" sz="3600" dirty="0">
              <a:latin typeface="Aharoni" pitchFamily="2" charset="-79"/>
              <a:ea typeface="楷体" pitchFamily="49" charset="-122"/>
              <a:cs typeface="Aharoni" pitchFamily="2" charset="-79"/>
            </a:endParaRPr>
          </a:p>
          <a:p>
            <a:pPr marL="1314450" lvl="1" indent="-5715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en-US" altLang="zh-CN" sz="3600" dirty="0" smtClean="0">
                <a:latin typeface="+mn-lt"/>
                <a:ea typeface="楷体" pitchFamily="49" charset="-122"/>
                <a:cs typeface="Aharoni" pitchFamily="2" charset="-79"/>
              </a:rPr>
              <a:t>Alt+/, </a:t>
            </a:r>
            <a:r>
              <a:rPr lang="en-US" altLang="zh-CN" sz="3600" dirty="0" err="1" smtClean="0">
                <a:latin typeface="+mn-lt"/>
                <a:ea typeface="楷体" pitchFamily="49" charset="-122"/>
                <a:cs typeface="Aharoni" pitchFamily="2" charset="-79"/>
              </a:rPr>
              <a:t>Ctrl+D</a:t>
            </a:r>
            <a:r>
              <a:rPr lang="en-US" altLang="zh-CN" sz="3600" dirty="0" smtClean="0">
                <a:latin typeface="+mn-lt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600" dirty="0" err="1" smtClean="0">
                <a:latin typeface="+mn-lt"/>
                <a:ea typeface="楷体" pitchFamily="49" charset="-122"/>
                <a:cs typeface="Aharoni" pitchFamily="2" charset="-79"/>
              </a:rPr>
              <a:t>Ctrl+Shift+O</a:t>
            </a:r>
            <a:r>
              <a:rPr lang="en-US" altLang="zh-CN" sz="3600" dirty="0" smtClean="0">
                <a:latin typeface="+mn-lt"/>
                <a:ea typeface="楷体" pitchFamily="49" charset="-122"/>
                <a:cs typeface="Aharoni" pitchFamily="2" charset="-79"/>
              </a:rPr>
              <a:t>, </a:t>
            </a:r>
            <a:r>
              <a:rPr lang="en-US" altLang="zh-CN" sz="3600" dirty="0" err="1" smtClean="0">
                <a:latin typeface="+mn-lt"/>
                <a:ea typeface="楷体" pitchFamily="49" charset="-122"/>
                <a:cs typeface="Aharoni" pitchFamily="2" charset="-79"/>
              </a:rPr>
              <a:t>Ctrl+Shift+F</a:t>
            </a:r>
            <a:endParaRPr lang="en-US" altLang="zh-CN" sz="3600" dirty="0" smtClean="0">
              <a:latin typeface="+mn-lt"/>
              <a:ea typeface="楷体" pitchFamily="49" charset="-122"/>
              <a:cs typeface="Aharoni" pitchFamily="2" charset="-79"/>
            </a:endParaRPr>
          </a:p>
          <a:p>
            <a:pPr marL="1314450" lvl="1" indent="-5715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en-US" altLang="zh-CN" sz="3600" dirty="0" smtClean="0">
                <a:latin typeface="+mn-lt"/>
                <a:ea typeface="楷体" pitchFamily="49" charset="-122"/>
                <a:cs typeface="Aharoni" pitchFamily="2" charset="-79"/>
              </a:rPr>
              <a:t>Ctrl+/, </a:t>
            </a:r>
            <a:r>
              <a:rPr lang="en-US" altLang="zh-CN" sz="3600" dirty="0" err="1" smtClean="0">
                <a:latin typeface="+mn-lt"/>
                <a:ea typeface="楷体" pitchFamily="49" charset="-122"/>
                <a:cs typeface="Aharoni" pitchFamily="2" charset="-79"/>
              </a:rPr>
              <a:t>Shift+Alt+R</a:t>
            </a:r>
            <a:r>
              <a:rPr lang="en-US" altLang="zh-CN" sz="3600" dirty="0" smtClean="0">
                <a:latin typeface="+mn-lt"/>
                <a:ea typeface="楷体" pitchFamily="49" charset="-122"/>
                <a:cs typeface="Aharoni" pitchFamily="2" charset="-79"/>
              </a:rPr>
              <a:t>, F3, Alt+&lt;-</a:t>
            </a:r>
          </a:p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熟</a:t>
            </a:r>
            <a:r>
              <a:rPr lang="zh-CN" altLang="en-US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练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6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JDK API 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文档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3600" dirty="0" smtClean="0">
                <a:latin typeface="Aharoni" pitchFamily="2" charset="-79"/>
                <a:ea typeface="楷体" pitchFamily="49" charset="-122"/>
                <a:cs typeface="Aharoni" pitchFamily="2" charset="-79"/>
              </a:rPr>
              <a:t>version &gt;= 1.6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204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13110A7-2714-4228-8CD2-C020FDCAD8BD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6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32424"/>
            <a:ext cx="1097280" cy="41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020" y="1412776"/>
            <a:ext cx="1554480" cy="4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 smtClean="0">
                <a:solidFill>
                  <a:srgbClr val="FFC000"/>
                </a:solidFill>
                <a:latin typeface="Rockwell" pitchFamily="18" charset="0"/>
              </a:rPr>
              <a:t>How (cont</a:t>
            </a:r>
            <a:r>
              <a:rPr lang="en-US" altLang="zh-CN" sz="4800" b="1" dirty="0">
                <a:solidFill>
                  <a:srgbClr val="FFC000"/>
                </a:solidFill>
                <a:latin typeface="Rockwell" pitchFamily="18" charset="0"/>
              </a:rPr>
              <a:t>.)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9219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9222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9223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226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>
          <a:xfrm>
            <a:off x="250825" y="1268413"/>
            <a:ext cx="8748713" cy="4392612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熟练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200" dirty="0" smtClean="0">
                <a:latin typeface="Aharoni" pitchFamily="2" charset="-79"/>
                <a:cs typeface="Aharoni" pitchFamily="2" charset="-79"/>
              </a:rPr>
              <a:t>String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类：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28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3AC33C-54D0-4D6E-940D-8D66DF94366B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7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98613"/>
              </p:ext>
            </p:extLst>
          </p:nvPr>
        </p:nvGraphicFramePr>
        <p:xfrm>
          <a:off x="451480" y="1988840"/>
          <a:ext cx="8441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928"/>
                <a:gridCol w="3278688"/>
                <a:gridCol w="1944216"/>
                <a:gridCol w="1512168"/>
              </a:tblGrid>
              <a:tr h="73152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sz="2600" b="1" dirty="0" smtClean="0">
                          <a:solidFill>
                            <a:srgbClr val="FF0000"/>
                          </a:solidFill>
                        </a:rPr>
                        <a:t>quals</a:t>
                      </a:r>
                      <a:endParaRPr lang="en-US" sz="2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</a:rPr>
                        <a:t>equalsIgnoreCase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solidFill>
                            <a:schemeClr val="tx1"/>
                          </a:solidFill>
                          <a:ea typeface="楷体" pitchFamily="49" charset="-122"/>
                        </a:rPr>
                        <a:t>charAt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chemeClr val="tx1"/>
                          </a:solidFill>
                          <a:ea typeface="楷体" pitchFamily="49" charset="-122"/>
                        </a:rPr>
                        <a:t>contains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</a:rPr>
                        <a:t>compareTo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</a:rPr>
                        <a:t>compareToIgnoreCase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chemeClr val="tx1"/>
                          </a:solidFill>
                        </a:rPr>
                        <a:t>substring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</a:rPr>
                        <a:t>valueOf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</a:rPr>
                        <a:t>indexOf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i="0" u="none" dirty="0" err="1" smtClean="0">
                          <a:solidFill>
                            <a:schemeClr val="tx1"/>
                          </a:solidFill>
                        </a:rPr>
                        <a:t>lastIndexOf</a:t>
                      </a:r>
                      <a:endParaRPr lang="en-US" sz="26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</a:rPr>
                        <a:t>toLowercase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</a:rPr>
                        <a:t>replace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</a:rPr>
                        <a:t>replaceAll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</a:rPr>
                        <a:t>toUppercase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</a:rPr>
                        <a:t>trim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FF0000"/>
                          </a:solidFill>
                        </a:rPr>
                        <a:t>split</a:t>
                      </a:r>
                      <a:endParaRPr lang="en-US" sz="2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</a:rPr>
                        <a:t>concat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</a:rPr>
                        <a:t>toCharArray</a:t>
                      </a:r>
                      <a:endParaRPr lang="en-US" sz="2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800" b="1" dirty="0">
                <a:solidFill>
                  <a:srgbClr val="FFC000"/>
                </a:solidFill>
                <a:latin typeface="Rockwell" pitchFamily="18" charset="0"/>
              </a:rPr>
              <a:t>How (cont.)</a:t>
            </a: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0243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0246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0247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250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>
          <a:xfrm>
            <a:off x="250825" y="1268413"/>
            <a:ext cx="8748713" cy="4392612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5000"/>
              </a:lnSpc>
              <a:buFont typeface="Arial" charset="0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熟练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200" dirty="0">
                <a:latin typeface="Aharoni" pitchFamily="2" charset="-79"/>
                <a:ea typeface="楷体" pitchFamily="49" charset="-122"/>
                <a:cs typeface="Aharoni" pitchFamily="2" charset="-79"/>
              </a:rPr>
              <a:t>IO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相关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类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控制台输入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文件读写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对象序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列化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just" eaLnBrk="1" hangingPunct="1">
              <a:lnSpc>
                <a:spcPts val="5000"/>
              </a:lnSpc>
              <a:buFont typeface="Wingdings" pitchFamily="2" charset="2"/>
              <a:buChar char="v"/>
              <a:defRPr/>
            </a:pP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5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1DF5C10-4079-4E07-AC8D-95B9EA7CEAD9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8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4904"/>
            <a:ext cx="87523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" y="3186113"/>
            <a:ext cx="51435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-17463" y="36513"/>
            <a:ext cx="6750051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endParaRPr lang="es-HN" altLang="zh-CN" sz="48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1267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30 CuadroTexto"/>
          <p:cNvSpPr txBox="1">
            <a:spLocks noChangeArrowheads="1"/>
          </p:cNvSpPr>
          <p:nvPr/>
        </p:nvSpPr>
        <p:spPr bwMode="auto">
          <a:xfrm>
            <a:off x="4467225" y="6181725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sp>
        <p:nvSpPr>
          <p:cNvPr id="11270" name="31 CuadroTexto"/>
          <p:cNvSpPr txBox="1">
            <a:spLocks noChangeArrowheads="1"/>
          </p:cNvSpPr>
          <p:nvPr/>
        </p:nvSpPr>
        <p:spPr bwMode="auto">
          <a:xfrm>
            <a:off x="4787900" y="6181725"/>
            <a:ext cx="341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24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11271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 b="1" dirty="0" smtClean="0">
                <a:solidFill>
                  <a:srgbClr val="0EB1E7"/>
                </a:solidFill>
                <a:latin typeface="Calibri" pitchFamily="34" charset="0"/>
              </a:rPr>
              <a:t>2013.01.04</a:t>
            </a:r>
            <a:endParaRPr lang="en-US" altLang="zh-C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4" name="1 Título"/>
          <p:cNvSpPr txBox="1">
            <a:spLocks/>
          </p:cNvSpPr>
          <p:nvPr/>
        </p:nvSpPr>
        <p:spPr bwMode="auto">
          <a:xfrm>
            <a:off x="269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H.C.GUO</a:t>
            </a:r>
            <a:r>
              <a:rPr lang="zh-CN" altLang="en-US" sz="14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400" b="1">
                <a:solidFill>
                  <a:srgbClr val="0EB1E7"/>
                </a:solidFill>
                <a:latin typeface="Calibri" pitchFamily="34" charset="0"/>
              </a:rPr>
              <a:t>IDE Group</a:t>
            </a:r>
          </a:p>
        </p:txBody>
      </p:sp>
      <p:sp>
        <p:nvSpPr>
          <p:cNvPr id="11276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FA1F28E-9CCE-4CDA-924B-2A541BA55E6C}" type="slidenum">
              <a:rPr lang="es-HN" altLang="zh-CN" sz="1200" b="1">
                <a:solidFill>
                  <a:srgbClr val="0EB1E7"/>
                </a:solidFill>
                <a:latin typeface="Calibri" pitchFamily="34" charset="0"/>
              </a:rPr>
              <a:pPr eaLnBrk="1" hangingPunct="1"/>
              <a:t>9</a:t>
            </a:fld>
            <a:endParaRPr lang="es-ES" altLang="zh-CN" sz="1200" b="1">
              <a:solidFill>
                <a:srgbClr val="0EB1E7"/>
              </a:solidFill>
              <a:latin typeface="Calibri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" y="116632"/>
            <a:ext cx="8964777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60463" y="1124744"/>
            <a:ext cx="7839075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913</Words>
  <Application>Microsoft Office PowerPoint</Application>
  <PresentationFormat>On-screen Show (4:3)</PresentationFormat>
  <Paragraphs>308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Tema de Office</vt:lpstr>
      <vt:lpstr>1_Tema de Office</vt:lpstr>
      <vt:lpstr>公式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H.C Guo</cp:lastModifiedBy>
  <cp:revision>163</cp:revision>
  <dcterms:created xsi:type="dcterms:W3CDTF">2010-05-18T15:49:44Z</dcterms:created>
  <dcterms:modified xsi:type="dcterms:W3CDTF">2013-01-04T11:45:00Z</dcterms:modified>
</cp:coreProperties>
</file>