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9"/>
  </p:notesMasterIdLst>
  <p:handoutMasterIdLst>
    <p:handoutMasterId r:id="rId10"/>
  </p:handoutMasterIdLst>
  <p:sldIdLst>
    <p:sldId id="304" r:id="rId3"/>
    <p:sldId id="305" r:id="rId4"/>
    <p:sldId id="322" r:id="rId5"/>
    <p:sldId id="323" r:id="rId6"/>
    <p:sldId id="324" r:id="rId7"/>
    <p:sldId id="325" r:id="rId8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4" autoAdjust="0"/>
    <p:restoredTop sz="89911" autoAdjust="0"/>
  </p:normalViewPr>
  <p:slideViewPr>
    <p:cSldViewPr snapToGrid="0">
      <p:cViewPr>
        <p:scale>
          <a:sx n="66" d="100"/>
          <a:sy n="66" d="100"/>
        </p:scale>
        <p:origin x="902" y="562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 showGuides="1">
      <p:cViewPr>
        <p:scale>
          <a:sx n="200" d="100"/>
          <a:sy n="200" d="100"/>
        </p:scale>
        <p:origin x="276" y="-19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3750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hcmut.edu.vn/~anhpham" TargetMode="External"/><Relationship Id="rId2" Type="http://schemas.openxmlformats.org/officeDocument/2006/relationships/hyperlink" Target="mailto:anhpham@cse.hcmut.edu.vn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283517"/>
            <a:ext cx="9010221" cy="5436758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algn="just">
              <a:defRPr sz="240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General Information</a:t>
            </a:r>
          </a:p>
          <a:p>
            <a:pPr lvl="1" eaLnBrk="1" latinLnBrk="0" hangingPunct="1"/>
            <a:r>
              <a:rPr lang="en-US" dirty="0" smtClean="0"/>
              <a:t>CSE 504003</a:t>
            </a:r>
          </a:p>
          <a:p>
            <a:pPr lvl="1" eaLnBrk="1" latinLnBrk="0" hangingPunct="1"/>
            <a:r>
              <a:rPr lang="en-US" dirty="0" smtClean="0"/>
              <a:t>3 credits</a:t>
            </a:r>
          </a:p>
          <a:p>
            <a:pPr lvl="1" eaLnBrk="1" latinLnBrk="0" hangingPunct="1"/>
            <a:endParaRPr lang="en-US" dirty="0" smtClean="0"/>
          </a:p>
          <a:p>
            <a:pPr lvl="0" eaLnBrk="1" latinLnBrk="0" hangingPunct="1"/>
            <a:r>
              <a:rPr lang="en-US" dirty="0" smtClean="0"/>
              <a:t>Coordinator </a:t>
            </a:r>
          </a:p>
          <a:p>
            <a:pPr lvl="1"/>
            <a:r>
              <a:rPr lang="en-US" dirty="0" smtClean="0"/>
              <a:t>Pham Hoang </a:t>
            </a:r>
            <a:r>
              <a:rPr lang="en-US" dirty="0" err="1" smtClean="0"/>
              <a:t>Anh</a:t>
            </a:r>
            <a:endParaRPr lang="en-US" dirty="0" smtClean="0"/>
          </a:p>
          <a:p>
            <a:pPr lvl="1"/>
            <a:r>
              <a:rPr lang="en-US" dirty="0" smtClean="0"/>
              <a:t>Dept. Computer Engineering, Faculty of Computer Science and Engineering, HCMC Uni. Of Technology 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anhpham@cse.hcmut.edu.vn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Phone: (08)38647256 (Ext. 5843)</a:t>
            </a:r>
          </a:p>
          <a:p>
            <a:pPr lvl="1"/>
            <a:r>
              <a:rPr lang="en-US" dirty="0" smtClean="0"/>
              <a:t>Homepage: </a:t>
            </a:r>
            <a:r>
              <a:rPr lang="en-US" dirty="0" smtClean="0">
                <a:hlinkClick r:id="rId3"/>
              </a:rPr>
              <a:t>www.cse.hcmut.edu.vn/~anhpham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80"/>
            <a:ext cx="9010222" cy="74961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Century Gothic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797" y="971550"/>
            <a:ext cx="8650783" cy="25116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Assignment Project</a:t>
            </a:r>
            <a:br>
              <a:rPr lang="en-US" dirty="0" smtClean="0"/>
            </a:br>
            <a:r>
              <a:rPr lang="en-US" dirty="0" smtClean="0"/>
              <a:t>Internet of Things Applications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0" y="4046980"/>
            <a:ext cx="4198958" cy="2592820"/>
          </a:xfrm>
          <a:prstGeom prst="rect">
            <a:avLst/>
          </a:prstGeom>
        </p:spPr>
      </p:pic>
      <p:pic>
        <p:nvPicPr>
          <p:cNvPr id="1026" name="Picture 2" descr="Android App Development Company - Csoft Technolog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2" b="12245"/>
          <a:stretch/>
        </p:blipFill>
        <p:spPr bwMode="auto">
          <a:xfrm>
            <a:off x="6116539" y="4343853"/>
            <a:ext cx="1603892" cy="22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4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779" y="1672540"/>
            <a:ext cx="8709279" cy="4485192"/>
          </a:xfrm>
        </p:spPr>
        <p:txBody>
          <a:bodyPr/>
          <a:lstStyle/>
          <a:p>
            <a:pPr algn="just"/>
            <a:r>
              <a:rPr lang="en-US" dirty="0" smtClean="0"/>
              <a:t>Integrate all the LABs: MQTT with </a:t>
            </a:r>
            <a:r>
              <a:rPr lang="en-US" dirty="0" err="1" smtClean="0"/>
              <a:t>Adafruit</a:t>
            </a:r>
            <a:r>
              <a:rPr lang="en-US" dirty="0" smtClean="0"/>
              <a:t> IO, AI inference using Google Teachable Machine and Mobile App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Interface with hardware platforms:</a:t>
            </a:r>
          </a:p>
          <a:p>
            <a:pPr lvl="1"/>
            <a:r>
              <a:rPr lang="en-US" dirty="0" smtClean="0"/>
              <a:t>CS: Any microcontroller platform (</a:t>
            </a:r>
            <a:r>
              <a:rPr lang="en-US" dirty="0" err="1" smtClean="0"/>
              <a:t>Arduino</a:t>
            </a:r>
            <a:r>
              <a:rPr lang="en-US" dirty="0" smtClean="0"/>
              <a:t>, </a:t>
            </a:r>
            <a:r>
              <a:rPr lang="en-US" dirty="0" err="1" smtClean="0"/>
              <a:t>Yolobit</a:t>
            </a:r>
            <a:r>
              <a:rPr lang="en-US" dirty="0" smtClean="0"/>
              <a:t>, </a:t>
            </a:r>
            <a:r>
              <a:rPr lang="en-US" dirty="0" err="1" smtClean="0"/>
              <a:t>v.v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CE: Must use the STM32F103RB, 2 ADC channels  are required for the sensors (e.g. soil humidity and light intensity)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Basic Requirements (8 points)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05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Stop and Wait protocol for one hop communication:</a:t>
            </a:r>
          </a:p>
          <a:p>
            <a:pPr lvl="1"/>
            <a:r>
              <a:rPr lang="en-US" dirty="0" smtClean="0"/>
              <a:t>MCU and the Python gateway</a:t>
            </a:r>
          </a:p>
          <a:p>
            <a:pPr lvl="1"/>
            <a:r>
              <a:rPr lang="en-US" dirty="0" smtClean="0"/>
              <a:t>Python gateway and AIO server</a:t>
            </a:r>
          </a:p>
          <a:p>
            <a:pPr lvl="1"/>
            <a:r>
              <a:rPr lang="en-US" dirty="0" smtClean="0"/>
              <a:t>Mobile app and AIO server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– Hop Error Controller (1 point)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07" y="3896509"/>
            <a:ext cx="4198958" cy="2592820"/>
          </a:xfrm>
          <a:prstGeom prst="rect">
            <a:avLst/>
          </a:prstGeom>
        </p:spPr>
      </p:pic>
      <p:pic>
        <p:nvPicPr>
          <p:cNvPr id="5" name="Picture 2" descr="Android App Development Company - Csoft Technolog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2" b="12245"/>
          <a:stretch/>
        </p:blipFill>
        <p:spPr bwMode="auto">
          <a:xfrm>
            <a:off x="6949916" y="4193382"/>
            <a:ext cx="1603892" cy="22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Elbow Connector 6"/>
          <p:cNvCxnSpPr/>
          <p:nvPr/>
        </p:nvCxnSpPr>
        <p:spPr>
          <a:xfrm>
            <a:off x="3530278" y="4193382"/>
            <a:ext cx="3599727" cy="610112"/>
          </a:xfrm>
          <a:prstGeom prst="bentConnector3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30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message from the mobile app is confirm by the Python gateway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– Hops Error Controller (2 points)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07" y="3896509"/>
            <a:ext cx="4198958" cy="2592820"/>
          </a:xfrm>
          <a:prstGeom prst="rect">
            <a:avLst/>
          </a:prstGeom>
        </p:spPr>
      </p:pic>
      <p:pic>
        <p:nvPicPr>
          <p:cNvPr id="5" name="Picture 2" descr="Android App Development Company - Csoft Technology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2" b="12245"/>
          <a:stretch/>
        </p:blipFill>
        <p:spPr bwMode="auto">
          <a:xfrm>
            <a:off x="6949916" y="4193382"/>
            <a:ext cx="1603892" cy="229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/>
          <p:nvPr/>
        </p:nvCxnSpPr>
        <p:spPr>
          <a:xfrm>
            <a:off x="3530278" y="4193382"/>
            <a:ext cx="3599727" cy="610112"/>
          </a:xfrm>
          <a:prstGeom prst="bentConnector3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9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source code</a:t>
            </a:r>
          </a:p>
          <a:p>
            <a:r>
              <a:rPr lang="en-US" dirty="0" smtClean="0"/>
              <a:t>Android source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Template (1 point)</a:t>
            </a:r>
            <a:endParaRPr lang="en-US" dirty="0"/>
          </a:p>
        </p:txBody>
      </p:sp>
      <p:pic>
        <p:nvPicPr>
          <p:cNvPr id="2050" name="Picture 2" descr="MVC (Model-View-Controller) Defini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54"/>
          <a:stretch/>
        </p:blipFill>
        <p:spPr bwMode="auto">
          <a:xfrm>
            <a:off x="915494" y="2987993"/>
            <a:ext cx="7256289" cy="27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26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using Fragment in Android + Graph UI</a:t>
            </a:r>
          </a:p>
          <a:p>
            <a:r>
              <a:rPr lang="en-US" dirty="0" smtClean="0"/>
              <a:t>Voice activation for controlling device (Speech to Text)</a:t>
            </a:r>
          </a:p>
          <a:p>
            <a:r>
              <a:rPr lang="en-US" dirty="0" smtClean="0"/>
              <a:t>YoloV3 or YoloV5 for the AI Inference</a:t>
            </a:r>
          </a:p>
          <a:p>
            <a:r>
              <a:rPr lang="en-US" dirty="0" smtClean="0"/>
              <a:t>Proposed </a:t>
            </a:r>
            <a:r>
              <a:rPr lang="en-US" smtClean="0"/>
              <a:t>by students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feature (1 point)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6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171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Georgia</vt:lpstr>
      <vt:lpstr>Impact</vt:lpstr>
      <vt:lpstr>Tahoma</vt:lpstr>
      <vt:lpstr>Wingdings</vt:lpstr>
      <vt:lpstr>Wingdings 2</vt:lpstr>
      <vt:lpstr>Training presentation</vt:lpstr>
      <vt:lpstr>Assignment Project Internet of Things Applications  </vt:lpstr>
      <vt:lpstr>Basic Requirements (8 points)</vt:lpstr>
      <vt:lpstr>1 – Hop Error Controller (1 point)</vt:lpstr>
      <vt:lpstr>2 – Hops Error Controller (2 points)</vt:lpstr>
      <vt:lpstr>MVC Template (1 point)</vt:lpstr>
      <vt:lpstr>Extra feature (1 point)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2014-07-29T03:47:45Z</dcterms:created>
  <dcterms:modified xsi:type="dcterms:W3CDTF">2022-11-23T14:46:11Z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