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1"/>
  </p:notesMasterIdLst>
  <p:sldIdLst>
    <p:sldId id="257" r:id="rId5"/>
    <p:sldId id="401" r:id="rId6"/>
    <p:sldId id="409" r:id="rId7"/>
    <p:sldId id="400" r:id="rId8"/>
    <p:sldId id="403" r:id="rId9"/>
    <p:sldId id="415" r:id="rId10"/>
    <p:sldId id="406" r:id="rId11"/>
    <p:sldId id="404" r:id="rId12"/>
    <p:sldId id="405" r:id="rId13"/>
    <p:sldId id="416" r:id="rId14"/>
    <p:sldId id="412" r:id="rId15"/>
    <p:sldId id="420" r:id="rId16"/>
    <p:sldId id="421" r:id="rId17"/>
    <p:sldId id="408" r:id="rId18"/>
    <p:sldId id="402" r:id="rId19"/>
    <p:sldId id="407" r:id="rId20"/>
    <p:sldId id="410" r:id="rId21"/>
    <p:sldId id="417" r:id="rId22"/>
    <p:sldId id="418" r:id="rId23"/>
    <p:sldId id="419" r:id="rId24"/>
    <p:sldId id="422" r:id="rId25"/>
    <p:sldId id="423" r:id="rId26"/>
    <p:sldId id="413" r:id="rId27"/>
    <p:sldId id="414" r:id="rId28"/>
    <p:sldId id="425" r:id="rId29"/>
    <p:sldId id="36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7" autoAdjust="0"/>
  </p:normalViewPr>
  <p:slideViewPr>
    <p:cSldViewPr showGuides="1">
      <p:cViewPr varScale="1">
        <p:scale>
          <a:sx n="87" d="100"/>
          <a:sy n="87" d="100"/>
        </p:scale>
        <p:origin x="389" y="5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</a:t>
            </a:r>
            <a:r>
              <a:rPr lang="en-US" sz="80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 Design Vietnam Co., Ltd. 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srgbClr val="FFFF00"/>
                </a:solidFill>
              </a:rPr>
              <a:t>Cadence genus</a:t>
            </a:r>
            <a:endParaRPr kumimoji="1" lang="en-US" altLang="ja-JP" cap="all" dirty="0">
              <a:solidFill>
                <a:srgbClr val="FFFF00"/>
              </a:solidFill>
            </a:endParaRPr>
          </a:p>
          <a:p>
            <a:pPr lvl="1"/>
            <a:r>
              <a:rPr kumimoji="1" lang="en-US" altLang="ja-JP" cap="all"/>
              <a:t>Training lab for bku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r>
              <a:rPr lang="en-US"/>
              <a:t>May, 2021</a:t>
            </a:r>
            <a:endParaRPr lang="en-US" dirty="0"/>
          </a:p>
          <a:p>
            <a:r>
              <a:rPr lang="en-US" dirty="0"/>
              <a:t>NGUYEN XUAN PHUC</a:t>
            </a:r>
          </a:p>
          <a:p>
            <a:r>
              <a:rPr lang="en-US" dirty="0"/>
              <a:t>FRONTEND DESIGN 1 DEPARTMENT</a:t>
            </a:r>
          </a:p>
          <a:p>
            <a:r>
              <a:rPr lang="en-US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      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read_libs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read_physical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pll.lef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  ../LEF/CDK_S128x16.lef  ../LEF/CDK_S256x16.lef ../LEF/CDK_R512x16.lef "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"./outputs/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bound_flasher_m.v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Suppose that NETLIST is stored at LAB1/outputs/bound_flasher_m.v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42581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101442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3: LOW-POWER SYNTHESIS</a:t>
            </a:r>
          </a:p>
        </p:txBody>
      </p:sp>
    </p:spTree>
    <p:extLst>
      <p:ext uri="{BB962C8B-B14F-4D97-AF65-F5344CB8AC3E}">
        <p14:creationId xmlns:p14="http://schemas.microsoft.com/office/powerpoint/2010/main" val="27254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7530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/LAB3/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25895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4:   Setting Power Optimization Attributes</a:t>
            </a: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  Low-power synthesis is included as part of the synthesis process.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2143884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.lp_insert_clock_gating true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.leakage_power_effort medium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Leakage/Dynamic power/Clock Gating setup.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#set_db "design:$DESIGN" .lp_clock_gating_cell         [vfind /lib* -lib_cell &lt;cg_libcell_name&gt;]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.max_leakage_power            0.0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.lp_power_optimization_weight 0.5    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#&lt;value from 0 to 1&gt;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.max_dynamic_power            100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74062" y="2636912"/>
            <a:ext cx="5478322" cy="288032"/>
          </a:xfrm>
          <a:prstGeom prst="wedgeRectCallout">
            <a:avLst>
              <a:gd name="adj1" fmla="val -54923"/>
              <a:gd name="adj2" fmla="val -11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Enable Clock-Gating features. It must be enable before ELABORATE command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4074062" y="3140968"/>
            <a:ext cx="5478322" cy="288032"/>
          </a:xfrm>
          <a:prstGeom prst="wedgeRectCallout">
            <a:avLst>
              <a:gd name="adj1" fmla="val -54773"/>
              <a:gd name="adj2" fmla="val -2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leakage power optimization effort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76120" y="4435767"/>
            <a:ext cx="4896544" cy="288032"/>
          </a:xfrm>
          <a:prstGeom prst="wedgeRectCallout">
            <a:avLst>
              <a:gd name="adj1" fmla="val -56960"/>
              <a:gd name="adj2" fmla="val -40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Specify the optimization weight for dynamic power versus leakage power. 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15880" y="4795807"/>
            <a:ext cx="4896544" cy="288032"/>
          </a:xfrm>
          <a:prstGeom prst="wedgeRectCallout">
            <a:avLst>
              <a:gd name="adj1" fmla="val -48548"/>
              <a:gd name="adj2" fmla="val -108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maximum dynamic power attribute </a:t>
            </a:r>
          </a:p>
        </p:txBody>
      </p:sp>
    </p:spTree>
    <p:extLst>
      <p:ext uri="{BB962C8B-B14F-4D97-AF65-F5344CB8AC3E}">
        <p14:creationId xmlns:p14="http://schemas.microsoft.com/office/powerpoint/2010/main" val="71417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r>
              <a:rPr lang="en-US" sz="1600" b="1" dirty="0">
                <a:latin typeface="Consolas" panose="020B0609020204030204" pitchFamily="49" charset="0"/>
              </a:rPr>
              <a:t/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04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74359"/>
          </a:xfrm>
        </p:spPr>
        <p:txBody>
          <a:bodyPr/>
          <a:lstStyle/>
          <a:p>
            <a:r>
              <a:rPr lang="en-US" dirty="0"/>
              <a:t>PRACTICE WITH LAB 1</a:t>
            </a:r>
          </a:p>
          <a:p>
            <a:r>
              <a:rPr lang="en-US" dirty="0"/>
              <a:t>PRACTICE WITH LAB 3</a:t>
            </a:r>
          </a:p>
          <a:p>
            <a:r>
              <a:rPr lang="en-US" dirty="0"/>
              <a:t>SEARCH FOR MAXIMUM OPERATING FREQUENCY OF DESIGN &amp; </a:t>
            </a:r>
            <a:r>
              <a:rPr lang="en-US" dirty="0">
                <a:solidFill>
                  <a:srgbClr val="FF0000"/>
                </a:solidFill>
              </a:rPr>
              <a:t>SUBMISSION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Check Synthesis Report (AS LAB 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 DESIGN        bound_flasher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read_libs 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read_physical -lef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../LEF/pll.lef   ../LEF/CDK_S128x16.lef  ../LEF/CDK_S256x16.lef ../LEF/CDK_R512x16.lef "</a:t>
            </a:r>
            <a:r>
              <a:rPr lang="en-US" sz="100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read_hdl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"./outputs/bound_flasher_m.v"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elaborate </a:t>
            </a:r>
            <a:r>
              <a:rPr lang="en-US" sz="100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NETLIST is stored at LAB3/outputs/</a:t>
            </a:r>
            <a:r>
              <a:rPr lang="en-US" dirty="0" err="1"/>
              <a:t>bound_flasher_m.v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19948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9: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26550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364304" cy="1795703"/>
          </a:xfrm>
        </p:spPr>
        <p:txBody>
          <a:bodyPr/>
          <a:lstStyle/>
          <a:p>
            <a:r>
              <a:rPr lang="en-US" dirty="0"/>
              <a:t>Search maximum design frequency &amp;</a:t>
            </a:r>
          </a:p>
          <a:p>
            <a:r>
              <a:rPr lang="en-US" dirty="0"/>
              <a:t>SUBMISSION DATA</a:t>
            </a:r>
          </a:p>
        </p:txBody>
      </p:sp>
    </p:spTree>
    <p:extLst>
      <p:ext uri="{BB962C8B-B14F-4D97-AF65-F5344CB8AC3E}">
        <p14:creationId xmlns:p14="http://schemas.microsoft.com/office/powerpoint/2010/main" val="23907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Search maximum design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re-use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  <a:r>
              <a:rPr lang="en-US" dirty="0"/>
              <a:t> and change Design Frequency until MAX while Critical Path Slave &gt;=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Design Constraints and re-run Synthesis as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779741" y="4401736"/>
            <a:ext cx="485534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511824" y="2914630"/>
            <a:ext cx="1440160" cy="699873"/>
          </a:xfrm>
          <a:prstGeom prst="wedgeRectCallout">
            <a:avLst>
              <a:gd name="adj1" fmla="val 15056"/>
              <a:gd name="adj2" fmla="val 75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Design Clock Period (ns)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600056" y="2894490"/>
            <a:ext cx="1440160" cy="793530"/>
          </a:xfrm>
          <a:prstGeom prst="wedgeRectCallout">
            <a:avLst>
              <a:gd name="adj1" fmla="val 18488"/>
              <a:gd name="adj2" fmla="val 7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Duty Cycle = 50%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600056" y="5394426"/>
            <a:ext cx="1440160" cy="935442"/>
          </a:xfrm>
          <a:prstGeom prst="wedgeRectCallout">
            <a:avLst>
              <a:gd name="adj1" fmla="val -15833"/>
              <a:gd name="adj2" fmla="val -7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it is 50% of Design Clock Period (ns)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2661" y="3840841"/>
            <a:ext cx="485534" cy="450014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5708195" y="4065848"/>
            <a:ext cx="1323909" cy="3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1518" y="2060848"/>
            <a:ext cx="81967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Submission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3773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re-synthesize with Maximum frequency, please submit below data:</a:t>
            </a:r>
            <a:br>
              <a:rPr lang="en-US" dirty="0"/>
            </a:br>
            <a:r>
              <a:rPr lang="en-US" b="1" dirty="0"/>
              <a:t>(Note that LAB1 &amp; LAB3 just for practice, no need to submit any data related to them)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Netlist:</a:t>
            </a:r>
            <a:r>
              <a:rPr lang="en-US" b="1" dirty="0">
                <a:latin typeface="Consolas" panose="020B0609020204030204" pitchFamily="49" charset="0"/>
              </a:rPr>
              <a:t> 		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/${DESIGN}_</a:t>
            </a:r>
            <a:r>
              <a:rPr lang="en-US" b="1" dirty="0" err="1">
                <a:latin typeface="Consolas" panose="020B0609020204030204" pitchFamily="49" charset="0"/>
              </a:rPr>
              <a:t>m.v</a:t>
            </a:r>
            <a:r>
              <a:rPr lang="en-US" b="1" dirty="0">
                <a:latin typeface="Consolas" panose="020B0609020204030204" pitchFamily="49" charset="0"/>
              </a:rPr>
              <a:t> (Ex: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Area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final_area.rpt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QoR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report: </a:t>
            </a:r>
            <a:r>
              <a:rPr lang="en-US" b="1" dirty="0">
                <a:latin typeface="Consolas" panose="020B0609020204030204" pitchFamily="49" charset="0"/>
              </a:rPr>
              <a:t>	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final_qor.rpt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Timing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final_time.rpt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structure</a:t>
            </a:r>
          </a:p>
        </p:txBody>
      </p:sp>
    </p:spTree>
    <p:extLst>
      <p:ext uri="{BB962C8B-B14F-4D97-AF65-F5344CB8AC3E}">
        <p14:creationId xmlns:p14="http://schemas.microsoft.com/office/powerpoint/2010/main" val="39806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285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run the lab, it requires 4 below data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RTL DESIGN (*.v)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LIBRARY (*.lib)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CONSTRAINT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SAMPLE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copy Sample Environment Kit from Cadence to your each synthesis working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90" y="3790612"/>
            <a:ext cx="1041087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~]$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     /home/</a:t>
            </a:r>
            <a:r>
              <a:rPr lang="en-US" sz="1600" b="1" dirty="0" err="1">
                <a:latin typeface="Consolas" panose="020B0609020204030204" pitchFamily="49" charset="0"/>
              </a:rPr>
              <a:t>vlsi_group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latin typeface="Consolas" panose="020B0609020204030204" pitchFamily="49" charset="0"/>
              </a:rPr>
              <a:t>/work/</a:t>
            </a:r>
            <a:r>
              <a:rPr lang="en-US" sz="1600" b="1" dirty="0" err="1">
                <a:latin typeface="Consolas" panose="020B0609020204030204" pitchFamily="49" charset="0"/>
              </a:rPr>
              <a:t>synthesis_env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cp -rf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/cadence/installs/</a:t>
            </a:r>
            <a:r>
              <a:rPr lang="en-US" sz="1600" b="1" dirty="0" err="1">
                <a:latin typeface="Consolas" panose="020B0609020204030204" pitchFamily="49" charset="0"/>
              </a:rPr>
              <a:t>Genus_CUI_RAK</a:t>
            </a:r>
            <a:r>
              <a:rPr lang="en-US" sz="1600" b="1" dirty="0">
                <a:latin typeface="Consolas" panose="020B0609020204030204" pitchFamily="49" charset="0"/>
              </a:rPr>
              <a:t>/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163868"/>
            <a:ext cx="8148861" cy="300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690" y="1340768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ls 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251721"/>
            <a:ext cx="2594120" cy="134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83632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632" y="35726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632" y="39002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2" y="42561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47753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1984" y="37531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1984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1984" y="53033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04941" y="1844824"/>
            <a:ext cx="0" cy="419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/>
              <a:t>LAB 1: BASIC GENUS FLOW</a:t>
            </a:r>
          </a:p>
        </p:txBody>
      </p:sp>
    </p:spTree>
    <p:extLst>
      <p:ext uri="{BB962C8B-B14F-4D97-AF65-F5344CB8AC3E}">
        <p14:creationId xmlns:p14="http://schemas.microsoft.com/office/powerpoint/2010/main" val="15537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create_clock</a:t>
            </a:r>
            <a:r>
              <a:rPr lang="en-US" sz="1600" b="1" dirty="0">
                <a:latin typeface="Consolas" panose="020B0609020204030204" pitchFamily="49" charset="0"/>
              </a:rPr>
              <a:t> -name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latin typeface="Consolas" panose="020B0609020204030204" pitchFamily="49" charset="0"/>
              </a:rPr>
              <a:t> -add -period 5.0 -waveform {0.0 2.5}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flick]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rst_n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set_output_delay</a:t>
            </a:r>
            <a:r>
              <a:rPr lang="en-US" sz="1600" b="1" dirty="0">
                <a:latin typeface="Consolas" panose="020B0609020204030204" pitchFamily="49" charset="0"/>
              </a:rPr>
              <a:t>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lamp 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set_max_fanout</a:t>
            </a:r>
            <a:r>
              <a:rPr lang="en-US" sz="1600" b="1" dirty="0">
                <a:latin typeface="Consolas" panose="020B0609020204030204" pitchFamily="49" charset="0"/>
              </a:rPr>
              <a:t> 15.000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set_max_transition</a:t>
            </a:r>
            <a:r>
              <a:rPr lang="en-US" sz="1600" b="1" dirty="0">
                <a:latin typeface="Consolas" panose="020B0609020204030204" pitchFamily="49" charset="0"/>
              </a:rPr>
              <a:t> 1.2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4368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/LAB1/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8783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4: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r>
              <a:rPr lang="en-US" sz="1600" b="1" dirty="0">
                <a:latin typeface="Consolas" panose="020B0609020204030204" pitchFamily="49" charset="0"/>
              </a:rPr>
              <a:t/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29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a5cf9098-95d1-4643-bcd4-c3673cd0cbbe"/>
    <ds:schemaRef ds:uri="http://www.w3.org/XML/1998/namespace"/>
    <ds:schemaRef ds:uri="http://schemas.microsoft.com/sharepoint/v3"/>
    <ds:schemaRef ds:uri="http://schemas.openxmlformats.org/package/2006/metadata/core-properties"/>
    <ds:schemaRef ds:uri="ef34c839-cd0a-494a-bd11-799dc90ee3f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1276</TotalTime>
  <Words>1438</Words>
  <Application>Microsoft Office PowerPoint</Application>
  <PresentationFormat>Widescreen</PresentationFormat>
  <Paragraphs>381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Gothic</vt:lpstr>
      <vt:lpstr>Arial</vt:lpstr>
      <vt:lpstr>Arial Narrow</vt:lpstr>
      <vt:lpstr>Calibri</vt:lpstr>
      <vt:lpstr>Consolas</vt:lpstr>
      <vt:lpstr>メイリオ</vt:lpstr>
      <vt:lpstr>Symbol</vt:lpstr>
      <vt:lpstr>Wingdings</vt:lpstr>
      <vt:lpstr>Renesas Template 2020 - EN Confidential</vt:lpstr>
      <vt:lpstr>PowerPoint Presentation</vt:lpstr>
      <vt:lpstr>AGENDA</vt:lpstr>
      <vt:lpstr>PowerPoint Presentation</vt:lpstr>
      <vt:lpstr>LAB DIRECTORY STRUCTURE (1/2)</vt:lpstr>
      <vt:lpstr>LAB DIRECTORY STRUCTURE (2/2)</vt:lpstr>
      <vt:lpstr>PowerPoint Presentation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PowerPoint Presentation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PowerPoint Presentation</vt:lpstr>
      <vt:lpstr>Search maximum design frequency</vt:lpstr>
      <vt:lpstr>Submission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Huy Lê Gia</cp:lastModifiedBy>
  <cp:revision>189</cp:revision>
  <dcterms:created xsi:type="dcterms:W3CDTF">2019-12-30T05:11:45Z</dcterms:created>
  <dcterms:modified xsi:type="dcterms:W3CDTF">2024-03-07T08:21:23Z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