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7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showGuides="1">
      <p:cViewPr varScale="1">
        <p:scale>
          <a:sx n="78" d="100"/>
          <a:sy n="78" d="100"/>
        </p:scale>
        <p:origin x="462" y="84"/>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eylee\Downloads\calib%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ylee\Downloads\calib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002199501886549E-2"/>
          <c:y val="3.0054201095144322E-2"/>
          <c:w val="0.88693608004835223"/>
          <c:h val="0.78558812314768056"/>
        </c:manualLayout>
      </c:layout>
      <c:scatterChart>
        <c:scatterStyle val="lineMarker"/>
        <c:varyColors val="0"/>
        <c:ser>
          <c:idx val="0"/>
          <c:order val="0"/>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1"/>
            <c:trendlineLbl>
              <c:layout>
                <c:manualLayout>
                  <c:x val="-0.11630599300087489"/>
                  <c:y val="-5.778543307086614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'[calib (1).xlsx]Sheet1'!$C$5:$C$27</c:f>
              <c:numCache>
                <c:formatCode>General</c:formatCode>
                <c:ptCount val="23"/>
                <c:pt idx="0">
                  <c:v>10.43</c:v>
                </c:pt>
                <c:pt idx="1">
                  <c:v>12.31</c:v>
                </c:pt>
                <c:pt idx="2">
                  <c:v>18.231000000000002</c:v>
                </c:pt>
                <c:pt idx="3">
                  <c:v>21.901</c:v>
                </c:pt>
                <c:pt idx="4">
                  <c:v>28.225999999999999</c:v>
                </c:pt>
                <c:pt idx="5">
                  <c:v>34.432000000000002</c:v>
                </c:pt>
                <c:pt idx="6">
                  <c:v>41.271000000000001</c:v>
                </c:pt>
                <c:pt idx="7">
                  <c:v>45.640999999999998</c:v>
                </c:pt>
                <c:pt idx="8">
                  <c:v>50.831000000000003</c:v>
                </c:pt>
                <c:pt idx="9">
                  <c:v>57.390999999999998</c:v>
                </c:pt>
                <c:pt idx="10">
                  <c:v>62.911999999999999</c:v>
                </c:pt>
                <c:pt idx="11">
                  <c:v>68.430999999999997</c:v>
                </c:pt>
                <c:pt idx="12">
                  <c:v>75.741</c:v>
                </c:pt>
                <c:pt idx="13">
                  <c:v>82.911000000000001</c:v>
                </c:pt>
                <c:pt idx="14">
                  <c:v>88.861000000000004</c:v>
                </c:pt>
                <c:pt idx="15">
                  <c:v>96.69</c:v>
                </c:pt>
                <c:pt idx="16">
                  <c:v>102.73</c:v>
                </c:pt>
                <c:pt idx="17">
                  <c:v>110.31</c:v>
                </c:pt>
                <c:pt idx="18">
                  <c:v>115.92</c:v>
                </c:pt>
                <c:pt idx="19">
                  <c:v>123.73</c:v>
                </c:pt>
                <c:pt idx="20">
                  <c:v>128.05000000000001</c:v>
                </c:pt>
                <c:pt idx="21">
                  <c:v>132.65</c:v>
                </c:pt>
                <c:pt idx="22">
                  <c:v>138.13999999999999</c:v>
                </c:pt>
              </c:numCache>
            </c:numRef>
          </c:xVal>
          <c:yVal>
            <c:numRef>
              <c:f>'[calib (1).xlsx]Sheet1'!$D$5:$D$27</c:f>
              <c:numCache>
                <c:formatCode>General</c:formatCode>
                <c:ptCount val="23"/>
                <c:pt idx="0">
                  <c:v>7.07</c:v>
                </c:pt>
                <c:pt idx="1">
                  <c:v>13.98</c:v>
                </c:pt>
                <c:pt idx="2">
                  <c:v>29.03</c:v>
                </c:pt>
                <c:pt idx="3">
                  <c:v>37.549999999999997</c:v>
                </c:pt>
                <c:pt idx="4">
                  <c:v>49.57</c:v>
                </c:pt>
                <c:pt idx="5">
                  <c:v>62.74</c:v>
                </c:pt>
                <c:pt idx="6">
                  <c:v>75.099999999999994</c:v>
                </c:pt>
                <c:pt idx="7">
                  <c:v>84.1</c:v>
                </c:pt>
                <c:pt idx="8">
                  <c:v>93.7</c:v>
                </c:pt>
                <c:pt idx="9">
                  <c:v>105.8</c:v>
                </c:pt>
                <c:pt idx="10">
                  <c:v>115.2</c:v>
                </c:pt>
                <c:pt idx="11">
                  <c:v>124.8</c:v>
                </c:pt>
                <c:pt idx="12">
                  <c:v>136.5</c:v>
                </c:pt>
                <c:pt idx="13">
                  <c:v>148</c:v>
                </c:pt>
                <c:pt idx="14">
                  <c:v>158.5</c:v>
                </c:pt>
                <c:pt idx="15">
                  <c:v>171.4</c:v>
                </c:pt>
                <c:pt idx="16">
                  <c:v>181.1</c:v>
                </c:pt>
                <c:pt idx="17">
                  <c:v>193.2</c:v>
                </c:pt>
                <c:pt idx="18">
                  <c:v>203.2</c:v>
                </c:pt>
                <c:pt idx="19">
                  <c:v>213.5</c:v>
                </c:pt>
                <c:pt idx="20">
                  <c:v>221.5</c:v>
                </c:pt>
                <c:pt idx="21">
                  <c:v>229.1</c:v>
                </c:pt>
                <c:pt idx="22">
                  <c:v>237.1</c:v>
                </c:pt>
              </c:numCache>
            </c:numRef>
          </c:yVal>
          <c:smooth val="0"/>
          <c:extLst>
            <c:ext xmlns:c16="http://schemas.microsoft.com/office/drawing/2014/chart" uri="{C3380CC4-5D6E-409C-BE32-E72D297353CC}">
              <c16:uniqueId val="{00000000-62FD-4439-9603-1F59BDABC77A}"/>
            </c:ext>
          </c:extLst>
        </c:ser>
        <c:dLbls>
          <c:showLegendKey val="0"/>
          <c:showVal val="0"/>
          <c:showCatName val="0"/>
          <c:showSerName val="0"/>
          <c:showPercent val="0"/>
          <c:showBubbleSize val="0"/>
        </c:dLbls>
        <c:axId val="480544328"/>
        <c:axId val="494956088"/>
      </c:scatterChart>
      <c:valAx>
        <c:axId val="480544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4956088"/>
        <c:crosses val="autoZero"/>
        <c:crossBetween val="midCat"/>
      </c:valAx>
      <c:valAx>
        <c:axId val="4949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5443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15614579984075E-2"/>
          <c:y val="0.1233608366778058"/>
          <c:w val="0.90518238717668664"/>
          <c:h val="0.77524293903392694"/>
        </c:manualLayout>
      </c:layout>
      <c:scatterChart>
        <c:scatterStyle val="lineMarker"/>
        <c:varyColors val="0"/>
        <c:ser>
          <c:idx val="0"/>
          <c:order val="0"/>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[calib2.xlsx]Sheet1!$A$2:$A$22</c:f>
              <c:numCache>
                <c:formatCode>General</c:formatCode>
                <c:ptCount val="21"/>
                <c:pt idx="0">
                  <c:v>1.07</c:v>
                </c:pt>
                <c:pt idx="1">
                  <c:v>1.1000000000000001</c:v>
                </c:pt>
                <c:pt idx="2">
                  <c:v>1.1599999999999999</c:v>
                </c:pt>
                <c:pt idx="3">
                  <c:v>1.2</c:v>
                </c:pt>
                <c:pt idx="4">
                  <c:v>1.26</c:v>
                </c:pt>
                <c:pt idx="5">
                  <c:v>1.34</c:v>
                </c:pt>
                <c:pt idx="6">
                  <c:v>1.63</c:v>
                </c:pt>
                <c:pt idx="7">
                  <c:v>1.88</c:v>
                </c:pt>
                <c:pt idx="8">
                  <c:v>2.21</c:v>
                </c:pt>
                <c:pt idx="9">
                  <c:v>2.31</c:v>
                </c:pt>
                <c:pt idx="10">
                  <c:v>2.5299999999999998</c:v>
                </c:pt>
                <c:pt idx="11">
                  <c:v>2.64</c:v>
                </c:pt>
                <c:pt idx="12">
                  <c:v>2.75</c:v>
                </c:pt>
                <c:pt idx="13">
                  <c:v>2.92</c:v>
                </c:pt>
                <c:pt idx="14">
                  <c:v>3.25</c:v>
                </c:pt>
                <c:pt idx="15">
                  <c:v>3.42</c:v>
                </c:pt>
                <c:pt idx="16">
                  <c:v>3.69</c:v>
                </c:pt>
                <c:pt idx="17">
                  <c:v>3.92</c:v>
                </c:pt>
                <c:pt idx="18">
                  <c:v>4.07</c:v>
                </c:pt>
                <c:pt idx="19">
                  <c:v>4.18</c:v>
                </c:pt>
                <c:pt idx="20">
                  <c:v>4.26</c:v>
                </c:pt>
              </c:numCache>
            </c:numRef>
          </c:xVal>
          <c:yVal>
            <c:numRef>
              <c:f>[calib2.xlsx]Sheet1!$B$2:$B$22</c:f>
              <c:numCache>
                <c:formatCode>General</c:formatCode>
                <c:ptCount val="21"/>
                <c:pt idx="0">
                  <c:v>0.16400000000000001</c:v>
                </c:pt>
                <c:pt idx="1">
                  <c:v>0.27800000000000002</c:v>
                </c:pt>
                <c:pt idx="2">
                  <c:v>0.38</c:v>
                </c:pt>
                <c:pt idx="3">
                  <c:v>0.45300000000000001</c:v>
                </c:pt>
                <c:pt idx="4">
                  <c:v>0.52500000000000002</c:v>
                </c:pt>
                <c:pt idx="5">
                  <c:v>0.65300000000000002</c:v>
                </c:pt>
                <c:pt idx="6">
                  <c:v>0.91100000000000003</c:v>
                </c:pt>
                <c:pt idx="7" formatCode="#,##0.0000">
                  <c:v>1.141</c:v>
                </c:pt>
                <c:pt idx="8">
                  <c:v>1.39</c:v>
                </c:pt>
                <c:pt idx="9">
                  <c:v>1.4630000000000001</c:v>
                </c:pt>
                <c:pt idx="10">
                  <c:v>1.59</c:v>
                </c:pt>
                <c:pt idx="11">
                  <c:v>1.6719999999999999</c:v>
                </c:pt>
                <c:pt idx="12">
                  <c:v>1.75</c:v>
                </c:pt>
                <c:pt idx="13">
                  <c:v>1.85</c:v>
                </c:pt>
                <c:pt idx="14">
                  <c:v>2.08</c:v>
                </c:pt>
                <c:pt idx="15">
                  <c:v>2.1680000000000001</c:v>
                </c:pt>
                <c:pt idx="16">
                  <c:v>2.3250000000000002</c:v>
                </c:pt>
                <c:pt idx="17">
                  <c:v>2.5339999999999998</c:v>
                </c:pt>
                <c:pt idx="18">
                  <c:v>2.681</c:v>
                </c:pt>
                <c:pt idx="19">
                  <c:v>2.7970000000000002</c:v>
                </c:pt>
                <c:pt idx="20">
                  <c:v>2.9</c:v>
                </c:pt>
              </c:numCache>
            </c:numRef>
          </c:yVal>
          <c:smooth val="0"/>
          <c:extLst>
            <c:ext xmlns:c16="http://schemas.microsoft.com/office/drawing/2014/chart" uri="{C3380CC4-5D6E-409C-BE32-E72D297353CC}">
              <c16:uniqueId val="{00000000-BA83-4F7D-8F27-8BE35EF690F2}"/>
            </c:ext>
          </c:extLst>
        </c:ser>
        <c:dLbls>
          <c:showLegendKey val="0"/>
          <c:showVal val="0"/>
          <c:showCatName val="0"/>
          <c:showSerName val="0"/>
          <c:showPercent val="0"/>
          <c:showBubbleSize val="0"/>
        </c:dLbls>
        <c:axId val="539197480"/>
        <c:axId val="539197808"/>
      </c:scatterChart>
      <c:valAx>
        <c:axId val="539197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197808"/>
        <c:crosses val="autoZero"/>
        <c:crossBetween val="midCat"/>
      </c:valAx>
      <c:valAx>
        <c:axId val="539197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1974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5BAB0B-A8D2-4E48-9287-9A9CF2A67E6C}"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C3C749A4-9489-4959-99C1-34DB4DDFBE3C}">
      <dgm:prSet phldrT="[Text]"/>
      <dgm:spPr/>
      <dgm:t>
        <a:bodyPr/>
        <a:lstStyle/>
        <a:p>
          <a:r>
            <a:rPr lang="en-US"/>
            <a:t>Về độ chính xác</a:t>
          </a:r>
        </a:p>
      </dgm:t>
    </dgm:pt>
    <dgm:pt modelId="{3FCA0CF1-88AF-4F18-BAAE-63484CB12C52}" type="parTrans" cxnId="{0E82665B-1A93-4F42-9155-487CE0C3AB29}">
      <dgm:prSet/>
      <dgm:spPr/>
      <dgm:t>
        <a:bodyPr/>
        <a:lstStyle/>
        <a:p>
          <a:endParaRPr lang="en-US"/>
        </a:p>
      </dgm:t>
    </dgm:pt>
    <dgm:pt modelId="{2E5C1E54-BCFC-4594-97C4-4D9D0B1D7A48}" type="sibTrans" cxnId="{0E82665B-1A93-4F42-9155-487CE0C3AB29}">
      <dgm:prSet/>
      <dgm:spPr/>
      <dgm:t>
        <a:bodyPr/>
        <a:lstStyle/>
        <a:p>
          <a:endParaRPr lang="en-US"/>
        </a:p>
      </dgm:t>
    </dgm:pt>
    <dgm:pt modelId="{FC25D688-179C-4CCB-9822-E87231523B5F}">
      <dgm:prSet phldrT="[Text]"/>
      <dgm:spPr/>
      <dgm:t>
        <a:bodyPr/>
        <a:lstStyle/>
        <a:p>
          <a:r>
            <a:rPr lang="en-US"/>
            <a:t>Về đáp ứng </a:t>
          </a:r>
        </a:p>
      </dgm:t>
    </dgm:pt>
    <dgm:pt modelId="{CD9CE64E-1EC7-46A6-95F2-9425A94C5712}" type="parTrans" cxnId="{ED56369A-09C1-4253-B4C7-69E55B30D07F}">
      <dgm:prSet/>
      <dgm:spPr/>
      <dgm:t>
        <a:bodyPr/>
        <a:lstStyle/>
        <a:p>
          <a:endParaRPr lang="en-US"/>
        </a:p>
      </dgm:t>
    </dgm:pt>
    <dgm:pt modelId="{F69C31E9-FB69-414E-BA99-8E1F65C82AC8}" type="sibTrans" cxnId="{ED56369A-09C1-4253-B4C7-69E55B30D07F}">
      <dgm:prSet/>
      <dgm:spPr/>
      <dgm:t>
        <a:bodyPr/>
        <a:lstStyle/>
        <a:p>
          <a:endParaRPr lang="en-US"/>
        </a:p>
      </dgm:t>
    </dgm:pt>
    <dgm:pt modelId="{0253C2DB-F0B5-4476-827D-2A8D03B6E145}">
      <dgm:prSet phldrT="[Text]"/>
      <dgm:spPr/>
      <dgm:t>
        <a:bodyPr/>
        <a:lstStyle/>
        <a:p>
          <a:r>
            <a:rPr lang="en-US"/>
            <a:t>Về sự tiện dụng </a:t>
          </a:r>
        </a:p>
      </dgm:t>
    </dgm:pt>
    <dgm:pt modelId="{BA00C020-4817-46C9-80D1-E23772E6FEB8}" type="parTrans" cxnId="{0C5D1B58-0990-4409-A9FD-F0F482AFE24E}">
      <dgm:prSet/>
      <dgm:spPr/>
      <dgm:t>
        <a:bodyPr/>
        <a:lstStyle/>
        <a:p>
          <a:endParaRPr lang="en-US"/>
        </a:p>
      </dgm:t>
    </dgm:pt>
    <dgm:pt modelId="{59D707B4-54F3-49D4-B015-50EA23DFC816}" type="sibTrans" cxnId="{0C5D1B58-0990-4409-A9FD-F0F482AFE24E}">
      <dgm:prSet/>
      <dgm:spPr/>
      <dgm:t>
        <a:bodyPr/>
        <a:lstStyle/>
        <a:p>
          <a:endParaRPr lang="en-US"/>
        </a:p>
      </dgm:t>
    </dgm:pt>
    <dgm:pt modelId="{D74C812F-8E08-4E92-9A9E-9EA32397A103}" type="pres">
      <dgm:prSet presAssocID="{8E5BAB0B-A8D2-4E48-9287-9A9CF2A67E6C}" presName="Name0" presStyleCnt="0">
        <dgm:presLayoutVars>
          <dgm:chMax val="7"/>
          <dgm:chPref val="7"/>
          <dgm:dir/>
        </dgm:presLayoutVars>
      </dgm:prSet>
      <dgm:spPr/>
    </dgm:pt>
    <dgm:pt modelId="{D20F46C9-F370-4260-B7D3-B64C05C002CB}" type="pres">
      <dgm:prSet presAssocID="{8E5BAB0B-A8D2-4E48-9287-9A9CF2A67E6C}" presName="Name1" presStyleCnt="0"/>
      <dgm:spPr/>
    </dgm:pt>
    <dgm:pt modelId="{2437B063-B90F-4EC2-8E33-C82E7C72D68F}" type="pres">
      <dgm:prSet presAssocID="{8E5BAB0B-A8D2-4E48-9287-9A9CF2A67E6C}" presName="cycle" presStyleCnt="0"/>
      <dgm:spPr/>
    </dgm:pt>
    <dgm:pt modelId="{A08FEEA3-F2EB-4001-9C9C-CC54C8A7EF09}" type="pres">
      <dgm:prSet presAssocID="{8E5BAB0B-A8D2-4E48-9287-9A9CF2A67E6C}" presName="srcNode" presStyleLbl="node1" presStyleIdx="0" presStyleCnt="3"/>
      <dgm:spPr/>
    </dgm:pt>
    <dgm:pt modelId="{91875276-8B96-475E-AB0A-0C05D7F1AC63}" type="pres">
      <dgm:prSet presAssocID="{8E5BAB0B-A8D2-4E48-9287-9A9CF2A67E6C}" presName="conn" presStyleLbl="parChTrans1D2" presStyleIdx="0" presStyleCnt="1"/>
      <dgm:spPr/>
    </dgm:pt>
    <dgm:pt modelId="{6573A82B-A1FC-470B-ADCF-CE380C6D1699}" type="pres">
      <dgm:prSet presAssocID="{8E5BAB0B-A8D2-4E48-9287-9A9CF2A67E6C}" presName="extraNode" presStyleLbl="node1" presStyleIdx="0" presStyleCnt="3"/>
      <dgm:spPr/>
    </dgm:pt>
    <dgm:pt modelId="{1119FAEC-A75D-4FAA-A2A5-5A9EE69E1564}" type="pres">
      <dgm:prSet presAssocID="{8E5BAB0B-A8D2-4E48-9287-9A9CF2A67E6C}" presName="dstNode" presStyleLbl="node1" presStyleIdx="0" presStyleCnt="3"/>
      <dgm:spPr/>
    </dgm:pt>
    <dgm:pt modelId="{91EDC99C-3FA9-42A5-81F2-763E4AC40868}" type="pres">
      <dgm:prSet presAssocID="{C3C749A4-9489-4959-99C1-34DB4DDFBE3C}" presName="text_1" presStyleLbl="node1" presStyleIdx="0" presStyleCnt="3">
        <dgm:presLayoutVars>
          <dgm:bulletEnabled val="1"/>
        </dgm:presLayoutVars>
      </dgm:prSet>
      <dgm:spPr/>
    </dgm:pt>
    <dgm:pt modelId="{019E748E-8DBD-4294-8AB5-1B454EAF28B3}" type="pres">
      <dgm:prSet presAssocID="{C3C749A4-9489-4959-99C1-34DB4DDFBE3C}" presName="accent_1" presStyleCnt="0"/>
      <dgm:spPr/>
    </dgm:pt>
    <dgm:pt modelId="{CBE9027B-937D-4CC4-AD00-AB989EB6D768}" type="pres">
      <dgm:prSet presAssocID="{C3C749A4-9489-4959-99C1-34DB4DDFBE3C}" presName="accentRepeatNode" presStyleLbl="solidFgAcc1" presStyleIdx="0" presStyleCnt="3"/>
      <dgm:spPr/>
    </dgm:pt>
    <dgm:pt modelId="{C7578205-CE35-4735-A7A0-3590EA031E6D}" type="pres">
      <dgm:prSet presAssocID="{FC25D688-179C-4CCB-9822-E87231523B5F}" presName="text_2" presStyleLbl="node1" presStyleIdx="1" presStyleCnt="3">
        <dgm:presLayoutVars>
          <dgm:bulletEnabled val="1"/>
        </dgm:presLayoutVars>
      </dgm:prSet>
      <dgm:spPr/>
    </dgm:pt>
    <dgm:pt modelId="{975F9769-8DE4-4F50-AD6F-C289C29C3B98}" type="pres">
      <dgm:prSet presAssocID="{FC25D688-179C-4CCB-9822-E87231523B5F}" presName="accent_2" presStyleCnt="0"/>
      <dgm:spPr/>
    </dgm:pt>
    <dgm:pt modelId="{26703221-6ADC-44F5-8A3B-ABF77843BA71}" type="pres">
      <dgm:prSet presAssocID="{FC25D688-179C-4CCB-9822-E87231523B5F}" presName="accentRepeatNode" presStyleLbl="solidFgAcc1" presStyleIdx="1" presStyleCnt="3"/>
      <dgm:spPr/>
    </dgm:pt>
    <dgm:pt modelId="{52AF9218-B50F-4094-8361-BF855120A888}" type="pres">
      <dgm:prSet presAssocID="{0253C2DB-F0B5-4476-827D-2A8D03B6E145}" presName="text_3" presStyleLbl="node1" presStyleIdx="2" presStyleCnt="3">
        <dgm:presLayoutVars>
          <dgm:bulletEnabled val="1"/>
        </dgm:presLayoutVars>
      </dgm:prSet>
      <dgm:spPr/>
    </dgm:pt>
    <dgm:pt modelId="{953101AF-E0D5-4AD9-AF74-A5A0D070ECE0}" type="pres">
      <dgm:prSet presAssocID="{0253C2DB-F0B5-4476-827D-2A8D03B6E145}" presName="accent_3" presStyleCnt="0"/>
      <dgm:spPr/>
    </dgm:pt>
    <dgm:pt modelId="{AB02B452-BA31-467D-B250-027139D03819}" type="pres">
      <dgm:prSet presAssocID="{0253C2DB-F0B5-4476-827D-2A8D03B6E145}" presName="accentRepeatNode" presStyleLbl="solidFgAcc1" presStyleIdx="2" presStyleCnt="3"/>
      <dgm:spPr/>
    </dgm:pt>
  </dgm:ptLst>
  <dgm:cxnLst>
    <dgm:cxn modelId="{0E82665B-1A93-4F42-9155-487CE0C3AB29}" srcId="{8E5BAB0B-A8D2-4E48-9287-9A9CF2A67E6C}" destId="{C3C749A4-9489-4959-99C1-34DB4DDFBE3C}" srcOrd="0" destOrd="0" parTransId="{3FCA0CF1-88AF-4F18-BAAE-63484CB12C52}" sibTransId="{2E5C1E54-BCFC-4594-97C4-4D9D0B1D7A48}"/>
    <dgm:cxn modelId="{3FCFCB5C-30CE-48BE-89C5-ACEBFA6BB4E1}" type="presOf" srcId="{2E5C1E54-BCFC-4594-97C4-4D9D0B1D7A48}" destId="{91875276-8B96-475E-AB0A-0C05D7F1AC63}" srcOrd="0" destOrd="0" presId="urn:microsoft.com/office/officeart/2008/layout/VerticalCurvedList"/>
    <dgm:cxn modelId="{483AEA62-0B92-43A0-98C0-A8CAF4F1A6F5}" type="presOf" srcId="{0253C2DB-F0B5-4476-827D-2A8D03B6E145}" destId="{52AF9218-B50F-4094-8361-BF855120A888}" srcOrd="0" destOrd="0" presId="urn:microsoft.com/office/officeart/2008/layout/VerticalCurvedList"/>
    <dgm:cxn modelId="{F4BAB552-13E2-45A5-95DA-DBE156233E3D}" type="presOf" srcId="{8E5BAB0B-A8D2-4E48-9287-9A9CF2A67E6C}" destId="{D74C812F-8E08-4E92-9A9E-9EA32397A103}" srcOrd="0" destOrd="0" presId="urn:microsoft.com/office/officeart/2008/layout/VerticalCurvedList"/>
    <dgm:cxn modelId="{0C5D1B58-0990-4409-A9FD-F0F482AFE24E}" srcId="{8E5BAB0B-A8D2-4E48-9287-9A9CF2A67E6C}" destId="{0253C2DB-F0B5-4476-827D-2A8D03B6E145}" srcOrd="2" destOrd="0" parTransId="{BA00C020-4817-46C9-80D1-E23772E6FEB8}" sibTransId="{59D707B4-54F3-49D4-B015-50EA23DFC816}"/>
    <dgm:cxn modelId="{83B3888F-0C87-4549-91D4-166907914DB0}" type="presOf" srcId="{C3C749A4-9489-4959-99C1-34DB4DDFBE3C}" destId="{91EDC99C-3FA9-42A5-81F2-763E4AC40868}" srcOrd="0" destOrd="0" presId="urn:microsoft.com/office/officeart/2008/layout/VerticalCurvedList"/>
    <dgm:cxn modelId="{ED56369A-09C1-4253-B4C7-69E55B30D07F}" srcId="{8E5BAB0B-A8D2-4E48-9287-9A9CF2A67E6C}" destId="{FC25D688-179C-4CCB-9822-E87231523B5F}" srcOrd="1" destOrd="0" parTransId="{CD9CE64E-1EC7-46A6-95F2-9425A94C5712}" sibTransId="{F69C31E9-FB69-414E-BA99-8E1F65C82AC8}"/>
    <dgm:cxn modelId="{F0A27CF9-4470-4D1B-854C-B6E24D075B6F}" type="presOf" srcId="{FC25D688-179C-4CCB-9822-E87231523B5F}" destId="{C7578205-CE35-4735-A7A0-3590EA031E6D}" srcOrd="0" destOrd="0" presId="urn:microsoft.com/office/officeart/2008/layout/VerticalCurvedList"/>
    <dgm:cxn modelId="{34D472FB-0325-44BB-94D4-6C2F820BB186}" type="presParOf" srcId="{D74C812F-8E08-4E92-9A9E-9EA32397A103}" destId="{D20F46C9-F370-4260-B7D3-B64C05C002CB}" srcOrd="0" destOrd="0" presId="urn:microsoft.com/office/officeart/2008/layout/VerticalCurvedList"/>
    <dgm:cxn modelId="{3E528153-2F5B-4F17-A612-D15F1762DFBF}" type="presParOf" srcId="{D20F46C9-F370-4260-B7D3-B64C05C002CB}" destId="{2437B063-B90F-4EC2-8E33-C82E7C72D68F}" srcOrd="0" destOrd="0" presId="urn:microsoft.com/office/officeart/2008/layout/VerticalCurvedList"/>
    <dgm:cxn modelId="{8731DAFD-9426-4D67-B4D2-26448FD9093F}" type="presParOf" srcId="{2437B063-B90F-4EC2-8E33-C82E7C72D68F}" destId="{A08FEEA3-F2EB-4001-9C9C-CC54C8A7EF09}" srcOrd="0" destOrd="0" presId="urn:microsoft.com/office/officeart/2008/layout/VerticalCurvedList"/>
    <dgm:cxn modelId="{7B6C8BD2-F0B0-40F1-AD83-E511CD686F24}" type="presParOf" srcId="{2437B063-B90F-4EC2-8E33-C82E7C72D68F}" destId="{91875276-8B96-475E-AB0A-0C05D7F1AC63}" srcOrd="1" destOrd="0" presId="urn:microsoft.com/office/officeart/2008/layout/VerticalCurvedList"/>
    <dgm:cxn modelId="{6ACEC3D4-D108-48AE-9935-A64BD3F844B4}" type="presParOf" srcId="{2437B063-B90F-4EC2-8E33-C82E7C72D68F}" destId="{6573A82B-A1FC-470B-ADCF-CE380C6D1699}" srcOrd="2" destOrd="0" presId="urn:microsoft.com/office/officeart/2008/layout/VerticalCurvedList"/>
    <dgm:cxn modelId="{44CD6763-C859-422C-A9AC-0EDC2808DAAF}" type="presParOf" srcId="{2437B063-B90F-4EC2-8E33-C82E7C72D68F}" destId="{1119FAEC-A75D-4FAA-A2A5-5A9EE69E1564}" srcOrd="3" destOrd="0" presId="urn:microsoft.com/office/officeart/2008/layout/VerticalCurvedList"/>
    <dgm:cxn modelId="{CB0B4E59-7EF4-4D3F-B44A-531A40F26C12}" type="presParOf" srcId="{D20F46C9-F370-4260-B7D3-B64C05C002CB}" destId="{91EDC99C-3FA9-42A5-81F2-763E4AC40868}" srcOrd="1" destOrd="0" presId="urn:microsoft.com/office/officeart/2008/layout/VerticalCurvedList"/>
    <dgm:cxn modelId="{A8168F15-A013-4722-9224-83250D756731}" type="presParOf" srcId="{D20F46C9-F370-4260-B7D3-B64C05C002CB}" destId="{019E748E-8DBD-4294-8AB5-1B454EAF28B3}" srcOrd="2" destOrd="0" presId="urn:microsoft.com/office/officeart/2008/layout/VerticalCurvedList"/>
    <dgm:cxn modelId="{039F2573-D8F1-4CF7-8AF1-BEBD0A68FF95}" type="presParOf" srcId="{019E748E-8DBD-4294-8AB5-1B454EAF28B3}" destId="{CBE9027B-937D-4CC4-AD00-AB989EB6D768}" srcOrd="0" destOrd="0" presId="urn:microsoft.com/office/officeart/2008/layout/VerticalCurvedList"/>
    <dgm:cxn modelId="{A6A15E43-0853-4682-A4BC-F26E2EEB98DB}" type="presParOf" srcId="{D20F46C9-F370-4260-B7D3-B64C05C002CB}" destId="{C7578205-CE35-4735-A7A0-3590EA031E6D}" srcOrd="3" destOrd="0" presId="urn:microsoft.com/office/officeart/2008/layout/VerticalCurvedList"/>
    <dgm:cxn modelId="{D973A2BD-9134-407C-BA4C-29EDFC5938AB}" type="presParOf" srcId="{D20F46C9-F370-4260-B7D3-B64C05C002CB}" destId="{975F9769-8DE4-4F50-AD6F-C289C29C3B98}" srcOrd="4" destOrd="0" presId="urn:microsoft.com/office/officeart/2008/layout/VerticalCurvedList"/>
    <dgm:cxn modelId="{210166AC-B20D-41AB-B1F8-FF999D45959B}" type="presParOf" srcId="{975F9769-8DE4-4F50-AD6F-C289C29C3B98}" destId="{26703221-6ADC-44F5-8A3B-ABF77843BA71}" srcOrd="0" destOrd="0" presId="urn:microsoft.com/office/officeart/2008/layout/VerticalCurvedList"/>
    <dgm:cxn modelId="{36E661C9-49E9-4C3E-9011-E2CF78958C72}" type="presParOf" srcId="{D20F46C9-F370-4260-B7D3-B64C05C002CB}" destId="{52AF9218-B50F-4094-8361-BF855120A888}" srcOrd="5" destOrd="0" presId="urn:microsoft.com/office/officeart/2008/layout/VerticalCurvedList"/>
    <dgm:cxn modelId="{F0610A08-FEEC-44C8-AF18-E66E613A21B5}" type="presParOf" srcId="{D20F46C9-F370-4260-B7D3-B64C05C002CB}" destId="{953101AF-E0D5-4AD9-AF74-A5A0D070ECE0}" srcOrd="6" destOrd="0" presId="urn:microsoft.com/office/officeart/2008/layout/VerticalCurvedList"/>
    <dgm:cxn modelId="{D189BA10-050D-489A-8EF5-90676AEFB947}" type="presParOf" srcId="{953101AF-E0D5-4AD9-AF74-A5A0D070ECE0}" destId="{AB02B452-BA31-467D-B250-027139D0381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75276-8B96-475E-AB0A-0C05D7F1AC63}">
      <dsp:nvSpPr>
        <dsp:cNvPr id="0" name=""/>
        <dsp:cNvSpPr/>
      </dsp:nvSpPr>
      <dsp:spPr>
        <a:xfrm>
          <a:off x="-5599258" y="-857316"/>
          <a:ext cx="6667632" cy="6667632"/>
        </a:xfrm>
        <a:prstGeom prst="blockArc">
          <a:avLst>
            <a:gd name="adj1" fmla="val 18900000"/>
            <a:gd name="adj2" fmla="val 2700000"/>
            <a:gd name="adj3" fmla="val 32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EDC99C-3FA9-42A5-81F2-763E4AC40868}">
      <dsp:nvSpPr>
        <dsp:cNvPr id="0" name=""/>
        <dsp:cNvSpPr/>
      </dsp:nvSpPr>
      <dsp:spPr>
        <a:xfrm>
          <a:off x="687476" y="495300"/>
          <a:ext cx="8540573" cy="990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6289" tIns="132080" rIns="132080" bIns="132080" numCol="1" spcCol="1270" anchor="ctr" anchorCtr="0">
          <a:noAutofit/>
        </a:bodyPr>
        <a:lstStyle/>
        <a:p>
          <a:pPr marL="0" lvl="0" indent="0" algn="l" defTabSz="2311400">
            <a:lnSpc>
              <a:spcPct val="90000"/>
            </a:lnSpc>
            <a:spcBef>
              <a:spcPct val="0"/>
            </a:spcBef>
            <a:spcAft>
              <a:spcPct val="35000"/>
            </a:spcAft>
            <a:buNone/>
          </a:pPr>
          <a:r>
            <a:rPr lang="en-US" sz="5200" kern="1200"/>
            <a:t>Về độ chính xác</a:t>
          </a:r>
        </a:p>
      </dsp:txBody>
      <dsp:txXfrm>
        <a:off x="687476" y="495300"/>
        <a:ext cx="8540573" cy="990600"/>
      </dsp:txXfrm>
    </dsp:sp>
    <dsp:sp modelId="{CBE9027B-937D-4CC4-AD00-AB989EB6D768}">
      <dsp:nvSpPr>
        <dsp:cNvPr id="0" name=""/>
        <dsp:cNvSpPr/>
      </dsp:nvSpPr>
      <dsp:spPr>
        <a:xfrm>
          <a:off x="68351" y="371475"/>
          <a:ext cx="1238250" cy="123825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578205-CE35-4735-A7A0-3590EA031E6D}">
      <dsp:nvSpPr>
        <dsp:cNvPr id="0" name=""/>
        <dsp:cNvSpPr/>
      </dsp:nvSpPr>
      <dsp:spPr>
        <a:xfrm>
          <a:off x="1047559" y="1981200"/>
          <a:ext cx="8180490" cy="990600"/>
        </a:xfrm>
        <a:prstGeom prst="rect">
          <a:avLst/>
        </a:prstGeom>
        <a:solidFill>
          <a:schemeClr val="accent5">
            <a:hueOff val="5698863"/>
            <a:satOff val="-918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6289" tIns="132080" rIns="132080" bIns="132080" numCol="1" spcCol="1270" anchor="ctr" anchorCtr="0">
          <a:noAutofit/>
        </a:bodyPr>
        <a:lstStyle/>
        <a:p>
          <a:pPr marL="0" lvl="0" indent="0" algn="l" defTabSz="2311400">
            <a:lnSpc>
              <a:spcPct val="90000"/>
            </a:lnSpc>
            <a:spcBef>
              <a:spcPct val="0"/>
            </a:spcBef>
            <a:spcAft>
              <a:spcPct val="35000"/>
            </a:spcAft>
            <a:buNone/>
          </a:pPr>
          <a:r>
            <a:rPr lang="en-US" sz="5200" kern="1200"/>
            <a:t>Về đáp ứng </a:t>
          </a:r>
        </a:p>
      </dsp:txBody>
      <dsp:txXfrm>
        <a:off x="1047559" y="1981200"/>
        <a:ext cx="8180490" cy="990600"/>
      </dsp:txXfrm>
    </dsp:sp>
    <dsp:sp modelId="{26703221-6ADC-44F5-8A3B-ABF77843BA71}">
      <dsp:nvSpPr>
        <dsp:cNvPr id="0" name=""/>
        <dsp:cNvSpPr/>
      </dsp:nvSpPr>
      <dsp:spPr>
        <a:xfrm>
          <a:off x="428434" y="1857375"/>
          <a:ext cx="1238250" cy="1238250"/>
        </a:xfrm>
        <a:prstGeom prst="ellipse">
          <a:avLst/>
        </a:prstGeom>
        <a:solidFill>
          <a:schemeClr val="lt1">
            <a:hueOff val="0"/>
            <a:satOff val="0"/>
            <a:lumOff val="0"/>
            <a:alphaOff val="0"/>
          </a:schemeClr>
        </a:solidFill>
        <a:ln w="12700" cap="flat" cmpd="sng" algn="ctr">
          <a:solidFill>
            <a:schemeClr val="accent5">
              <a:hueOff val="5698863"/>
              <a:satOff val="-918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F9218-B50F-4094-8361-BF855120A888}">
      <dsp:nvSpPr>
        <dsp:cNvPr id="0" name=""/>
        <dsp:cNvSpPr/>
      </dsp:nvSpPr>
      <dsp:spPr>
        <a:xfrm>
          <a:off x="687476" y="3467100"/>
          <a:ext cx="8540573" cy="990600"/>
        </a:xfrm>
        <a:prstGeom prst="rect">
          <a:avLst/>
        </a:prstGeom>
        <a:solidFill>
          <a:schemeClr val="accent5">
            <a:hueOff val="11397726"/>
            <a:satOff val="-18372"/>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6289" tIns="132080" rIns="132080" bIns="132080" numCol="1" spcCol="1270" anchor="ctr" anchorCtr="0">
          <a:noAutofit/>
        </a:bodyPr>
        <a:lstStyle/>
        <a:p>
          <a:pPr marL="0" lvl="0" indent="0" algn="l" defTabSz="2311400">
            <a:lnSpc>
              <a:spcPct val="90000"/>
            </a:lnSpc>
            <a:spcBef>
              <a:spcPct val="0"/>
            </a:spcBef>
            <a:spcAft>
              <a:spcPct val="35000"/>
            </a:spcAft>
            <a:buNone/>
          </a:pPr>
          <a:r>
            <a:rPr lang="en-US" sz="5200" kern="1200"/>
            <a:t>Về sự tiện dụng </a:t>
          </a:r>
        </a:p>
      </dsp:txBody>
      <dsp:txXfrm>
        <a:off x="687476" y="3467100"/>
        <a:ext cx="8540573" cy="990600"/>
      </dsp:txXfrm>
    </dsp:sp>
    <dsp:sp modelId="{AB02B452-BA31-467D-B250-027139D03819}">
      <dsp:nvSpPr>
        <dsp:cNvPr id="0" name=""/>
        <dsp:cNvSpPr/>
      </dsp:nvSpPr>
      <dsp:spPr>
        <a:xfrm>
          <a:off x="68351" y="3343275"/>
          <a:ext cx="1238250" cy="1238250"/>
        </a:xfrm>
        <a:prstGeom prst="ellipse">
          <a:avLst/>
        </a:prstGeom>
        <a:solidFill>
          <a:schemeClr val="lt1">
            <a:hueOff val="0"/>
            <a:satOff val="0"/>
            <a:lumOff val="0"/>
            <a:alphaOff val="0"/>
          </a:schemeClr>
        </a:solidFill>
        <a:ln w="12700" cap="flat" cmpd="sng" algn="ctr">
          <a:solidFill>
            <a:schemeClr val="accent5">
              <a:hueOff val="11397726"/>
              <a:satOff val="-18372"/>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2/27/2021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2/27/2021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2/27/2021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2/27/2021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2/27/2021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2/27/2021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2/27/2021</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2/27/2021</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2/27/2021</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2/27/2021</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2/27/2021</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2/27/2021</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2/27/2021</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1600200"/>
            <a:ext cx="7905749" cy="1676401"/>
          </a:xfrm>
        </p:spPr>
        <p:txBody>
          <a:bodyPr/>
          <a:lstStyle/>
          <a:p>
            <a:r>
              <a:rPr lang="en-US"/>
              <a:t>Thiết bị theo dõi và giám sát hệ thống điện</a:t>
            </a:r>
          </a:p>
        </p:txBody>
      </p:sp>
      <p:sp>
        <p:nvSpPr>
          <p:cNvPr id="3" name="Subtitle 2"/>
          <p:cNvSpPr>
            <a:spLocks noGrp="1"/>
          </p:cNvSpPr>
          <p:nvPr>
            <p:ph type="subTitle" idx="1"/>
          </p:nvPr>
        </p:nvSpPr>
        <p:spPr>
          <a:xfrm>
            <a:off x="1385385" y="609601"/>
            <a:ext cx="5671913" cy="558800"/>
          </a:xfrm>
        </p:spPr>
        <p:txBody>
          <a:bodyPr>
            <a:noAutofit/>
          </a:bodyPr>
          <a:lstStyle/>
          <a:p>
            <a:r>
              <a:rPr lang="en-US" sz="3000"/>
              <a:t>Báo cáo tiến hành thực nghiệm</a:t>
            </a:r>
          </a:p>
        </p:txBody>
      </p:sp>
      <p:sp>
        <p:nvSpPr>
          <p:cNvPr id="5" name="Rectangle 4"/>
          <p:cNvSpPr/>
          <p:nvPr/>
        </p:nvSpPr>
        <p:spPr>
          <a:xfrm>
            <a:off x="1146309" y="3581400"/>
            <a:ext cx="7618413" cy="2209836"/>
          </a:xfrm>
          <a:prstGeom prst="rect">
            <a:avLst/>
          </a:prstGeom>
        </p:spPr>
        <p:txBody>
          <a:bodyPr wrap="square">
            <a:spAutoFit/>
          </a:bodyPr>
          <a:lstStyle/>
          <a:p>
            <a:pPr indent="457200">
              <a:lnSpc>
                <a:spcPct val="110000"/>
              </a:lnSpc>
              <a:tabLst>
                <a:tab pos="2700655" algn="l"/>
                <a:tab pos="3420745" algn="l"/>
              </a:tabLst>
            </a:pP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GVHD: Th.s Bùi Quốc Bảo</a:t>
            </a:r>
            <a:endParaRPr lang="en-US" sz="320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10000"/>
              </a:lnSpc>
              <a:tabLst>
                <a:tab pos="2700655" algn="l"/>
                <a:tab pos="3420745" algn="l"/>
              </a:tabLst>
            </a:pP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SVTH: Lê Quang Huy  161126</a:t>
            </a:r>
          </a:p>
          <a:p>
            <a:pPr indent="457200">
              <a:lnSpc>
                <a:spcPct val="110000"/>
              </a:lnSpc>
              <a:tabLst>
                <a:tab pos="2700655" algn="l"/>
                <a:tab pos="3420745" algn="l"/>
              </a:tabLst>
            </a:pP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Trần Hữu Anh Đồng  1652154</a:t>
            </a:r>
            <a:endParaRPr lang="en-US" sz="320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3200" b="1">
                <a:solidFill>
                  <a:srgbClr val="FF0000"/>
                </a:solidFill>
                <a:latin typeface="Times New Roman" panose="02020603050405020304" pitchFamily="18" charset="0"/>
                <a:ea typeface="Calibri" panose="020F0502020204030204" pitchFamily="34" charset="0"/>
              </a:rPr>
              <a:t>		</a:t>
            </a:r>
            <a:endParaRPr lang="en-US" sz="320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45"/>
            <a:ext cx="1413099" cy="141940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497" y="24644"/>
            <a:ext cx="3539728" cy="1143757"/>
          </a:xfrm>
          <a:prstGeom prst="rect">
            <a:avLst/>
          </a:prstGeom>
        </p:spPr>
      </p:pic>
    </p:spTree>
    <p:extLst>
      <p:ext uri="{BB962C8B-B14F-4D97-AF65-F5344CB8AC3E}">
        <p14:creationId xmlns:p14="http://schemas.microsoft.com/office/powerpoint/2010/main" val="57099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0936" y="441955"/>
            <a:ext cx="4995580" cy="618919"/>
          </a:xfrm>
          <a:prstGeom prst="rect">
            <a:avLst/>
          </a:prstGeom>
        </p:spPr>
        <p:txBody>
          <a:bodyPr wrap="none">
            <a:spAutoFit/>
          </a:bodyPr>
          <a:lstStyle/>
          <a:p>
            <a:pPr lvl="1" algn="just">
              <a:lnSpc>
                <a:spcPct val="107000"/>
              </a:lnSpc>
              <a:spcBef>
                <a:spcPts val="200"/>
              </a:spcBef>
            </a:pPr>
            <a:r>
              <a:rPr lang="en-US" sz="3199" b="1">
                <a:latin typeface="Times New Roman" panose="02020603050405020304" pitchFamily="18" charset="0"/>
                <a:ea typeface="Times New Roman" panose="02020603050405020304" pitchFamily="18" charset="0"/>
                <a:cs typeface="Times New Roman" panose="02020603050405020304" pitchFamily="18" charset="0"/>
              </a:rPr>
              <a:t>Sơ đồ kết nối của thiết bị</a:t>
            </a:r>
          </a:p>
        </p:txBody>
      </p:sp>
      <p:pic>
        <p:nvPicPr>
          <p:cNvPr id="6" name="Picture 5"/>
          <p:cNvPicPr/>
          <p:nvPr/>
        </p:nvPicPr>
        <p:blipFill>
          <a:blip r:embed="rId2"/>
          <a:stretch>
            <a:fillRect/>
          </a:stretch>
        </p:blipFill>
        <p:spPr>
          <a:xfrm>
            <a:off x="1624586" y="1420928"/>
            <a:ext cx="8640145" cy="4717910"/>
          </a:xfrm>
          <a:prstGeom prst="rect">
            <a:avLst/>
          </a:prstGeom>
        </p:spPr>
      </p:pic>
    </p:spTree>
    <p:extLst>
      <p:ext uri="{BB962C8B-B14F-4D97-AF65-F5344CB8AC3E}">
        <p14:creationId xmlns:p14="http://schemas.microsoft.com/office/powerpoint/2010/main" val="322344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5209" y="322444"/>
            <a:ext cx="5852963" cy="618919"/>
          </a:xfrm>
          <a:prstGeom prst="rect">
            <a:avLst/>
          </a:prstGeom>
        </p:spPr>
        <p:txBody>
          <a:bodyPr wrap="none">
            <a:spAutoFit/>
          </a:bodyPr>
          <a:lstStyle/>
          <a:p>
            <a:pPr algn="just">
              <a:lnSpc>
                <a:spcPct val="107000"/>
              </a:lnSpc>
              <a:spcBef>
                <a:spcPts val="1200"/>
              </a:spcBef>
            </a:pPr>
            <a:r>
              <a:rPr lang="en-US" sz="3199" b="1" kern="0">
                <a:latin typeface="Times New Roman" panose="02020603050405020304" pitchFamily="18" charset="0"/>
                <a:ea typeface="Times New Roman" panose="02020603050405020304" pitchFamily="18" charset="0"/>
                <a:cs typeface="Times New Roman" panose="02020603050405020304" pitchFamily="18" charset="0"/>
              </a:rPr>
              <a:t>Thiết kế và thực hiện phần mềm</a:t>
            </a:r>
          </a:p>
        </p:txBody>
      </p:sp>
      <p:sp>
        <p:nvSpPr>
          <p:cNvPr id="7" name="Rectangle 6"/>
          <p:cNvSpPr/>
          <p:nvPr/>
        </p:nvSpPr>
        <p:spPr>
          <a:xfrm>
            <a:off x="386265" y="1003510"/>
            <a:ext cx="6030850" cy="487251"/>
          </a:xfrm>
          <a:prstGeom prst="rect">
            <a:avLst/>
          </a:prstGeom>
        </p:spPr>
        <p:txBody>
          <a:bodyPr wrap="none">
            <a:spAutoFit/>
          </a:bodyPr>
          <a:lstStyle/>
          <a:p>
            <a:pPr lvl="1" algn="just">
              <a:lnSpc>
                <a:spcPct val="107000"/>
              </a:lnSpc>
              <a:spcBef>
                <a:spcPts val="200"/>
              </a:spcBef>
            </a:pPr>
            <a:r>
              <a:rPr lang="en-US" sz="2399" b="1">
                <a:latin typeface="Times New Roman" panose="02020603050405020304" pitchFamily="18" charset="0"/>
                <a:ea typeface="Times New Roman" panose="02020603050405020304" pitchFamily="18" charset="0"/>
                <a:cs typeface="Times New Roman" panose="02020603050405020304" pitchFamily="18" charset="0"/>
              </a:rPr>
              <a:t>Lưu đồ giải thuật tổng quát của hệ thống</a:t>
            </a:r>
          </a:p>
        </p:txBody>
      </p:sp>
      <p:pic>
        <p:nvPicPr>
          <p:cNvPr id="8" name="Picture 7"/>
          <p:cNvPicPr/>
          <p:nvPr/>
        </p:nvPicPr>
        <p:blipFill>
          <a:blip r:embed="rId2"/>
          <a:stretch>
            <a:fillRect/>
          </a:stretch>
        </p:blipFill>
        <p:spPr>
          <a:xfrm>
            <a:off x="3261014" y="1888240"/>
            <a:ext cx="5220154" cy="4772241"/>
          </a:xfrm>
          <a:prstGeom prst="rect">
            <a:avLst/>
          </a:prstGeom>
        </p:spPr>
      </p:pic>
    </p:spTree>
    <p:extLst>
      <p:ext uri="{BB962C8B-B14F-4D97-AF65-F5344CB8AC3E}">
        <p14:creationId xmlns:p14="http://schemas.microsoft.com/office/powerpoint/2010/main" val="258616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1590" y="378175"/>
            <a:ext cx="5466740" cy="584623"/>
          </a:xfrm>
          <a:prstGeom prst="rect">
            <a:avLst/>
          </a:prstGeom>
        </p:spPr>
        <p:txBody>
          <a:bodyPr wrap="none">
            <a:spAutoFit/>
          </a:bodyPr>
          <a:lstStyle/>
          <a:p>
            <a:r>
              <a:rPr lang="en-US" sz="3199">
                <a:latin typeface="Times New Roman" panose="02020603050405020304" pitchFamily="18" charset="0"/>
                <a:ea typeface="Calibri" panose="020F0502020204030204" pitchFamily="34" charset="0"/>
              </a:rPr>
              <a:t>Trị hiệu dụng trong miền rời rạc</a:t>
            </a:r>
            <a:endParaRPr lang="en-US" sz="3199"/>
          </a:p>
        </p:txBody>
      </p:sp>
      <p:pic>
        <p:nvPicPr>
          <p:cNvPr id="6" name="Picture 5"/>
          <p:cNvPicPr/>
          <p:nvPr/>
        </p:nvPicPr>
        <p:blipFill>
          <a:blip r:embed="rId2"/>
          <a:stretch>
            <a:fillRect/>
          </a:stretch>
        </p:blipFill>
        <p:spPr>
          <a:xfrm>
            <a:off x="4221284" y="4584762"/>
            <a:ext cx="3940876" cy="141120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33262" y="1436374"/>
                <a:ext cx="10930136" cy="2462725"/>
              </a:xfrm>
              <a:prstGeom prst="rect">
                <a:avLst/>
              </a:prstGeom>
            </p:spPr>
            <p:txBody>
              <a:bodyPr wrap="square">
                <a:spAutoFit/>
              </a:bodyPr>
              <a:lstStyle/>
              <a:p>
                <a:pPr marL="742727" lvl="1" indent="-285664" algn="just">
                  <a:lnSpc>
                    <a:spcPct val="107000"/>
                  </a:lnSpc>
                  <a:spcAft>
                    <a:spcPts val="800"/>
                  </a:spcAft>
                  <a:buFont typeface="Symbol" panose="05050102010706020507" pitchFamily="18" charset="2"/>
                  <a:buChar char=""/>
                </a:pPr>
                <a:r>
                  <a:rPr lang="en-US" sz="2399">
                    <a:latin typeface="Times New Roman" panose="02020603050405020304" pitchFamily="18" charset="0"/>
                    <a:ea typeface="Calibri" panose="020F0502020204030204" pitchFamily="34" charset="0"/>
                    <a:cs typeface="Times New Roman" panose="02020603050405020304" pitchFamily="18" charset="0"/>
                  </a:rPr>
                  <a:t>Giá trị hiệu dụng RMS của một tập hợp các giá trị (hoặc dạng sóng thời gian liên tục) là căn bậc hai của giá trị trung bình số học của bình phương của các giá trị hoặc bình phương của hàm xác định dạng sóng liên tục. Trong tính toán, giá trị hiện tại RMS cũng có thể được định nghĩa là "giá trị của dòng điện trực tiếp tiêu tán cùng công suất trong một điện trở." Trong trường hợp tập hợp n giá trị: </a:t>
                </a:r>
                <a14:m>
                  <m:oMath xmlns:m="http://schemas.openxmlformats.org/officeDocument/2006/math">
                    <m:r>
                      <a:rPr lang="en-US" sz="2399">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1</m:t>
                        </m:r>
                      </m:sub>
                    </m:sSub>
                    <m:r>
                      <a:rPr lang="en-US" sz="2399">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2</m:t>
                        </m:r>
                      </m:sub>
                    </m:sSub>
                    <m:r>
                      <a:rPr lang="en-US" sz="2399">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3</m:t>
                        </m:r>
                      </m:sub>
                    </m:sSub>
                    <m:r>
                      <a:rPr lang="en-US" sz="2399">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4</m:t>
                        </m:r>
                      </m:sub>
                    </m:sSub>
                    <m:r>
                      <a:rPr lang="en-US" sz="2399">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𝑛</m:t>
                        </m:r>
                      </m:sub>
                    </m:sSub>
                    <m:r>
                      <a:rPr lang="en-US" sz="2399">
                        <a:latin typeface="Cambria Math" panose="02040503050406030204" pitchFamily="18" charset="0"/>
                        <a:ea typeface="Calibri" panose="020F0502020204030204" pitchFamily="34" charset="0"/>
                        <a:cs typeface="Times New Roman" panose="02020603050405020304" pitchFamily="18" charset="0"/>
                      </a:rPr>
                      <m:t>}</m:t>
                    </m:r>
                  </m:oMath>
                </a14:m>
                <a:r>
                  <a:rPr lang="en-US" sz="2399">
                    <a:latin typeface="Times New Roman" panose="02020603050405020304" pitchFamily="18" charset="0"/>
                    <a:ea typeface="Times New Roman" panose="02020603050405020304" pitchFamily="18" charset="0"/>
                    <a:cs typeface="Times New Roman" panose="02020603050405020304" pitchFamily="18" charset="0"/>
                  </a:rPr>
                  <a:t>. </a:t>
                </a:r>
                <a:endParaRPr lang="en-US" sz="2399">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33262" y="1436374"/>
                <a:ext cx="10930136" cy="2462725"/>
              </a:xfrm>
              <a:prstGeom prst="rect">
                <a:avLst/>
              </a:prstGeom>
              <a:blipFill>
                <a:blip r:embed="rId3"/>
                <a:stretch>
                  <a:fillRect t="-2723" r="-892" b="-3713"/>
                </a:stretch>
              </a:blipFill>
            </p:spPr>
            <p:txBody>
              <a:bodyPr/>
              <a:lstStyle/>
              <a:p>
                <a:r>
                  <a:rPr lang="en-US">
                    <a:noFill/>
                  </a:rPr>
                  <a:t> </a:t>
                </a:r>
              </a:p>
            </p:txBody>
          </p:sp>
        </mc:Fallback>
      </mc:AlternateContent>
    </p:spTree>
    <p:extLst>
      <p:ext uri="{BB962C8B-B14F-4D97-AF65-F5344CB8AC3E}">
        <p14:creationId xmlns:p14="http://schemas.microsoft.com/office/powerpoint/2010/main" val="39598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3183" y="788031"/>
            <a:ext cx="11762216" cy="882448"/>
          </a:xfrm>
          <a:prstGeom prst="rect">
            <a:avLst/>
          </a:prstGeom>
        </p:spPr>
        <p:txBody>
          <a:bodyPr wrap="square">
            <a:spAutoFit/>
          </a:bodyPr>
          <a:lstStyle/>
          <a:p>
            <a:pPr marL="742727" lvl="1" indent="-285664">
              <a:lnSpc>
                <a:spcPct val="107000"/>
              </a:lnSpc>
              <a:spcAft>
                <a:spcPts val="800"/>
              </a:spcAft>
              <a:buFont typeface="Symbol" panose="05050102010706020507" pitchFamily="18" charset="2"/>
              <a:buChar char=""/>
            </a:pPr>
            <a:r>
              <a:rPr lang="en-US" sz="2399">
                <a:latin typeface="Times New Roman" panose="02020603050405020304" pitchFamily="18" charset="0"/>
                <a:ea typeface="Calibri" panose="020F0502020204030204" pitchFamily="34" charset="0"/>
                <a:cs typeface="Times New Roman" panose="02020603050405020304" pitchFamily="18" charset="0"/>
              </a:rPr>
              <a:t>Trong trường hợp này, chúng tôi sẽ chọn tần số lấy mẫu </a:t>
            </a:r>
            <a:r>
              <a:rPr lang="en-US" sz="2399" b="1">
                <a:latin typeface="Times New Roman" panose="02020603050405020304" pitchFamily="18" charset="0"/>
                <a:ea typeface="Calibri" panose="020F0502020204030204" pitchFamily="34" charset="0"/>
                <a:cs typeface="Times New Roman" panose="02020603050405020304" pitchFamily="18" charset="0"/>
              </a:rPr>
              <a:t>f</a:t>
            </a:r>
            <a:r>
              <a:rPr lang="en-US" sz="2399" b="1" baseline="-25000">
                <a:latin typeface="Times New Roman" panose="02020603050405020304" pitchFamily="18" charset="0"/>
                <a:ea typeface="Calibri" panose="020F0502020204030204" pitchFamily="34" charset="0"/>
                <a:cs typeface="Times New Roman" panose="02020603050405020304" pitchFamily="18" charset="0"/>
              </a:rPr>
              <a:t>s</a:t>
            </a:r>
            <a:r>
              <a:rPr lang="en-US" sz="2399" b="1">
                <a:latin typeface="Times New Roman" panose="02020603050405020304" pitchFamily="18" charset="0"/>
                <a:ea typeface="Calibri" panose="020F0502020204030204" pitchFamily="34" charset="0"/>
                <a:cs typeface="Times New Roman" panose="02020603050405020304" pitchFamily="18" charset="0"/>
              </a:rPr>
              <a:t> = 5kHz</a:t>
            </a:r>
            <a:r>
              <a:rPr lang="en-US" sz="2399">
                <a:latin typeface="Times New Roman" panose="02020603050405020304" pitchFamily="18" charset="0"/>
                <a:ea typeface="Calibri" panose="020F0502020204030204" pitchFamily="34" charset="0"/>
                <a:cs typeface="Times New Roman" panose="02020603050405020304" pitchFamily="18" charset="0"/>
              </a:rPr>
              <a:t>, với tần số tín hiệu điện áp xoay chiều là </a:t>
            </a:r>
            <a:r>
              <a:rPr lang="en-US" sz="2399" b="1">
                <a:latin typeface="Times New Roman" panose="02020603050405020304" pitchFamily="18" charset="0"/>
                <a:ea typeface="Calibri" panose="020F0502020204030204" pitchFamily="34" charset="0"/>
                <a:cs typeface="Times New Roman" panose="02020603050405020304" pitchFamily="18" charset="0"/>
              </a:rPr>
              <a:t>f = 50 Hz</a:t>
            </a:r>
            <a:r>
              <a:rPr lang="en-US" sz="2399">
                <a:latin typeface="Times New Roman" panose="02020603050405020304" pitchFamily="18" charset="0"/>
                <a:ea typeface="Calibri" panose="020F0502020204030204" pitchFamily="34" charset="0"/>
                <a:cs typeface="Times New Roman" panose="02020603050405020304" pitchFamily="18" charset="0"/>
              </a:rPr>
              <a:t> thì chúng ta sẽ có số mẫu thu được là </a:t>
            </a:r>
            <a:r>
              <a:rPr lang="en-US" sz="2399" b="1">
                <a:latin typeface="Times New Roman" panose="02020603050405020304" pitchFamily="18" charset="0"/>
                <a:ea typeface="Calibri" panose="020F0502020204030204" pitchFamily="34" charset="0"/>
                <a:cs typeface="Times New Roman" panose="02020603050405020304" pitchFamily="18" charset="0"/>
              </a:rPr>
              <a:t>n = 100</a:t>
            </a:r>
            <a:r>
              <a:rPr lang="en-US" sz="2399">
                <a:latin typeface="Times New Roman" panose="02020603050405020304" pitchFamily="18" charset="0"/>
                <a:ea typeface="Calibri" panose="020F0502020204030204" pitchFamily="34" charset="0"/>
                <a:cs typeface="Times New Roman" panose="02020603050405020304" pitchFamily="18" charset="0"/>
              </a:rPr>
              <a:t> mẫu.</a:t>
            </a:r>
          </a:p>
        </p:txBody>
      </p:sp>
      <p:pic>
        <p:nvPicPr>
          <p:cNvPr id="6" name="Picture 5"/>
          <p:cNvPicPr/>
          <p:nvPr/>
        </p:nvPicPr>
        <p:blipFill rotWithShape="1">
          <a:blip r:embed="rId2">
            <a:extLst>
              <a:ext uri="{28A0092B-C50C-407E-A947-70E740481C1C}">
                <a14:useLocalDpi xmlns:a14="http://schemas.microsoft.com/office/drawing/2010/main" val="0"/>
              </a:ext>
            </a:extLst>
          </a:blip>
          <a:srcRect l="-1" r="-2" b="9680"/>
          <a:stretch/>
        </p:blipFill>
        <p:spPr bwMode="auto">
          <a:xfrm>
            <a:off x="2666805" y="2023612"/>
            <a:ext cx="7114729" cy="37234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625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588378" y="1411314"/>
            <a:ext cx="5413712" cy="5132366"/>
          </a:xfrm>
          <a:prstGeom prst="rect">
            <a:avLst/>
          </a:prstGeom>
        </p:spPr>
      </p:pic>
      <p:sp>
        <p:nvSpPr>
          <p:cNvPr id="6" name="Rectangle 5"/>
          <p:cNvSpPr/>
          <p:nvPr/>
        </p:nvSpPr>
        <p:spPr>
          <a:xfrm>
            <a:off x="-56101" y="520704"/>
            <a:ext cx="5974760" cy="487251"/>
          </a:xfrm>
          <a:prstGeom prst="rect">
            <a:avLst/>
          </a:prstGeom>
        </p:spPr>
        <p:txBody>
          <a:bodyPr wrap="none">
            <a:spAutoFit/>
          </a:bodyPr>
          <a:lstStyle/>
          <a:p>
            <a:pPr lvl="2" algn="just">
              <a:lnSpc>
                <a:spcPct val="107000"/>
              </a:lnSpc>
              <a:spcBef>
                <a:spcPts val="200"/>
              </a:spcBef>
            </a:pPr>
            <a:r>
              <a:rPr lang="en-US" sz="2399" b="1">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Cách đọc giá trị từ cảm biến điện áp:</a:t>
            </a:r>
          </a:p>
        </p:txBody>
      </p:sp>
    </p:spTree>
    <p:extLst>
      <p:ext uri="{BB962C8B-B14F-4D97-AF65-F5344CB8AC3E}">
        <p14:creationId xmlns:p14="http://schemas.microsoft.com/office/powerpoint/2010/main" val="67836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8058" y="358242"/>
            <a:ext cx="8211969" cy="584623"/>
          </a:xfrm>
          <a:prstGeom prst="rect">
            <a:avLst/>
          </a:prstGeom>
        </p:spPr>
        <p:txBody>
          <a:bodyPr wrap="none">
            <a:spAutoFit/>
          </a:bodyPr>
          <a:lstStyle/>
          <a:p>
            <a:r>
              <a:rPr lang="en-US" sz="3199">
                <a:latin typeface="Times New Roman" panose="02020603050405020304" pitchFamily="18" charset="0"/>
                <a:ea typeface="Calibri" panose="020F0502020204030204" pitchFamily="34" charset="0"/>
              </a:rPr>
              <a:t>Tuyến tính hóa kết quả điện áp hiệu dụng thực tế</a:t>
            </a:r>
            <a:endParaRPr lang="en-US" sz="3199"/>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29533" y="1306838"/>
            <a:ext cx="1839071" cy="4410559"/>
          </a:xfrm>
          <a:prstGeom prst="rect">
            <a:avLst/>
          </a:prstGeom>
          <a:noFill/>
          <a:ln>
            <a:noFill/>
          </a:ln>
        </p:spPr>
      </p:pic>
      <p:graphicFrame>
        <p:nvGraphicFramePr>
          <p:cNvPr id="9" name="Chart 8"/>
          <p:cNvGraphicFramePr/>
          <p:nvPr/>
        </p:nvGraphicFramePr>
        <p:xfrm>
          <a:off x="4391603" y="1084827"/>
          <a:ext cx="5207096" cy="3379679"/>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11" name="Rectangle 10"/>
              <p:cNvSpPr/>
              <p:nvPr/>
            </p:nvSpPr>
            <p:spPr>
              <a:xfrm>
                <a:off x="5084480" y="4776679"/>
                <a:ext cx="6094413" cy="1881435"/>
              </a:xfrm>
              <a:prstGeom prst="rect">
                <a:avLst/>
              </a:prstGeom>
            </p:spPr>
            <p:txBody>
              <a:bodyPr>
                <a:spAutoFit/>
              </a:bodyPr>
              <a:lstStyle/>
              <a:p>
                <a:pPr algn="just">
                  <a:lnSpc>
                    <a:spcPct val="107000"/>
                  </a:lnSpc>
                  <a:spcAft>
                    <a:spcPts val="800"/>
                  </a:spcAft>
                </a:pPr>
                <a:r>
                  <a:rPr lang="en-US" sz="1799">
                    <a:latin typeface="Times New Roman" panose="02020603050405020304" pitchFamily="18" charset="0"/>
                    <a:ea typeface="Calibri" panose="020F0502020204030204" pitchFamily="34" charset="0"/>
                    <a:cs typeface="Times New Roman" panose="02020603050405020304" pitchFamily="18" charset="0"/>
                  </a:rPr>
                  <a:t>kết quả tuyến tính hóa sẽ là</a:t>
                </a: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𝑌</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=1.7557</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𝑋</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−0.0462</m:t>
                      </m:r>
                    </m:oMath>
                  </m:oMathPara>
                </a14:m>
                <a:endParaRPr lang="en-US" sz="1799">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99">
                    <a:latin typeface="Times New Roman" panose="02020603050405020304" pitchFamily="18" charset="0"/>
                    <a:ea typeface="Times New Roman" panose="02020603050405020304" pitchFamily="18" charset="0"/>
                    <a:cs typeface="Times New Roman" panose="02020603050405020304" pitchFamily="18" charset="0"/>
                  </a:rPr>
                  <a:t>Với Y là giá trị điện áp hiệu dụng  thực tế </a:t>
                </a:r>
                <a:endParaRPr lang="en-US" sz="1799">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99">
                    <a:latin typeface="Times New Roman" panose="02020603050405020304" pitchFamily="18" charset="0"/>
                    <a:ea typeface="Times New Roman" panose="02020603050405020304" pitchFamily="18" charset="0"/>
                    <a:cs typeface="Times New Roman" panose="02020603050405020304" pitchFamily="18" charset="0"/>
                  </a:rPr>
                  <a:t>X là giá trị điện áp hiệu dụng nhận được sau khi đọc từ cảm biến ( lý thuyết)</a:t>
                </a:r>
                <a:endParaRPr lang="en-US" sz="1799">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5084480" y="4776679"/>
                <a:ext cx="6094413" cy="1881435"/>
              </a:xfrm>
              <a:prstGeom prst="rect">
                <a:avLst/>
              </a:prstGeom>
              <a:blipFill>
                <a:blip r:embed="rId4"/>
                <a:stretch>
                  <a:fillRect l="-700" t="-974" b="-3247"/>
                </a:stretch>
              </a:blipFill>
            </p:spPr>
            <p:txBody>
              <a:bodyPr/>
              <a:lstStyle/>
              <a:p>
                <a:r>
                  <a:rPr lang="en-US">
                    <a:noFill/>
                  </a:rPr>
                  <a:t> </a:t>
                </a:r>
              </a:p>
            </p:txBody>
          </p:sp>
        </mc:Fallback>
      </mc:AlternateContent>
    </p:spTree>
    <p:extLst>
      <p:ext uri="{BB962C8B-B14F-4D97-AF65-F5344CB8AC3E}">
        <p14:creationId xmlns:p14="http://schemas.microsoft.com/office/powerpoint/2010/main" val="154462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092" y="279886"/>
            <a:ext cx="6562908" cy="584623"/>
          </a:xfrm>
          <a:prstGeom prst="rect">
            <a:avLst/>
          </a:prstGeom>
        </p:spPr>
        <p:txBody>
          <a:bodyPr wrap="none">
            <a:spAutoFit/>
          </a:bodyPr>
          <a:lstStyle/>
          <a:p>
            <a:r>
              <a:rPr lang="en-US" sz="3199">
                <a:solidFill>
                  <a:srgbClr val="0070C0"/>
                </a:solidFill>
                <a:latin typeface="Times New Roman" panose="02020603050405020304" pitchFamily="18" charset="0"/>
                <a:ea typeface="Calibri" panose="020F0502020204030204" pitchFamily="34" charset="0"/>
              </a:rPr>
              <a:t>Cách đọc giá trị từ cảm biến dòng điện</a:t>
            </a:r>
            <a:endParaRPr lang="en-US" sz="3199">
              <a:solidFill>
                <a:srgbClr val="0070C0"/>
              </a:solidFill>
            </a:endParaRPr>
          </a:p>
        </p:txBody>
      </p:sp>
      <p:pic>
        <p:nvPicPr>
          <p:cNvPr id="2" name="Picture 1"/>
          <p:cNvPicPr>
            <a:picLocks noChangeAspect="1"/>
          </p:cNvPicPr>
          <p:nvPr/>
        </p:nvPicPr>
        <p:blipFill>
          <a:blip r:embed="rId2"/>
          <a:stretch>
            <a:fillRect/>
          </a:stretch>
        </p:blipFill>
        <p:spPr>
          <a:xfrm>
            <a:off x="3427412" y="1219200"/>
            <a:ext cx="5334000" cy="5191887"/>
          </a:xfrm>
          <a:prstGeom prst="rect">
            <a:avLst/>
          </a:prstGeom>
        </p:spPr>
      </p:pic>
    </p:spTree>
    <p:extLst>
      <p:ext uri="{BB962C8B-B14F-4D97-AF65-F5344CB8AC3E}">
        <p14:creationId xmlns:p14="http://schemas.microsoft.com/office/powerpoint/2010/main" val="52151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05577" y="603941"/>
            <a:ext cx="1880561" cy="4672973"/>
          </a:xfrm>
          <a:prstGeom prst="rect">
            <a:avLst/>
          </a:prstGeom>
          <a:noFill/>
          <a:ln>
            <a:noFill/>
          </a:ln>
        </p:spPr>
      </p:pic>
      <p:graphicFrame>
        <p:nvGraphicFramePr>
          <p:cNvPr id="5" name="Chart 4"/>
          <p:cNvGraphicFramePr/>
          <p:nvPr/>
        </p:nvGraphicFramePr>
        <p:xfrm>
          <a:off x="4606994" y="875878"/>
          <a:ext cx="5749153" cy="3405729"/>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7" name="Rectangle 6"/>
              <p:cNvSpPr/>
              <p:nvPr/>
            </p:nvSpPr>
            <p:spPr>
              <a:xfrm>
                <a:off x="3556524" y="4760629"/>
                <a:ext cx="6094413" cy="1881435"/>
              </a:xfrm>
              <a:prstGeom prst="rect">
                <a:avLst/>
              </a:prstGeom>
            </p:spPr>
            <p:txBody>
              <a:bodyPr>
                <a:spAutoFit/>
              </a:bodyPr>
              <a:lstStyle/>
              <a:p>
                <a:pPr algn="just">
                  <a:lnSpc>
                    <a:spcPct val="107000"/>
                  </a:lnSpc>
                  <a:spcAft>
                    <a:spcPts val="800"/>
                  </a:spcAft>
                </a:pPr>
                <a:r>
                  <a:rPr lang="en-US" sz="1799">
                    <a:latin typeface="Times New Roman" panose="02020603050405020304" pitchFamily="18" charset="0"/>
                    <a:ea typeface="Calibri" panose="020F0502020204030204" pitchFamily="34" charset="0"/>
                    <a:cs typeface="Times New Roman" panose="02020603050405020304" pitchFamily="18" charset="0"/>
                  </a:rPr>
                  <a:t>kết quả tuyến tính hóa sẽ là</a:t>
                </a: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𝑌</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=0.7835</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𝑋</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−0.4598</m:t>
                      </m:r>
                    </m:oMath>
                  </m:oMathPara>
                </a14:m>
                <a:endParaRPr lang="en-US" sz="1799">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99">
                    <a:latin typeface="Times New Roman" panose="02020603050405020304" pitchFamily="18" charset="0"/>
                    <a:ea typeface="Times New Roman" panose="02020603050405020304" pitchFamily="18" charset="0"/>
                    <a:cs typeface="Times New Roman" panose="02020603050405020304" pitchFamily="18" charset="0"/>
                  </a:rPr>
                  <a:t>Với Y là giá trị dòng điện hiệu dụng  thực tế </a:t>
                </a:r>
                <a:endParaRPr lang="en-US" sz="1799">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99">
                    <a:latin typeface="Times New Roman" panose="02020603050405020304" pitchFamily="18" charset="0"/>
                    <a:ea typeface="Times New Roman" panose="02020603050405020304" pitchFamily="18" charset="0"/>
                    <a:cs typeface="Times New Roman" panose="02020603050405020304" pitchFamily="18" charset="0"/>
                  </a:rPr>
                  <a:t>X là giá trị điện dòng điện hiệu dụng nhận được sau khi đọc từ cảm biến ( lý thuyết)</a:t>
                </a:r>
                <a:endParaRPr lang="en-US" sz="1799">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556524" y="4760629"/>
                <a:ext cx="6094413" cy="1881435"/>
              </a:xfrm>
              <a:prstGeom prst="rect">
                <a:avLst/>
              </a:prstGeom>
              <a:blipFill>
                <a:blip r:embed="rId4"/>
                <a:stretch>
                  <a:fillRect l="-700" t="-971" b="-2913"/>
                </a:stretch>
              </a:blipFill>
            </p:spPr>
            <p:txBody>
              <a:bodyPr/>
              <a:lstStyle/>
              <a:p>
                <a:r>
                  <a:rPr lang="en-US">
                    <a:noFill/>
                  </a:rPr>
                  <a:t> </a:t>
                </a:r>
              </a:p>
            </p:txBody>
          </p:sp>
        </mc:Fallback>
      </mc:AlternateContent>
    </p:spTree>
    <p:extLst>
      <p:ext uri="{BB962C8B-B14F-4D97-AF65-F5344CB8AC3E}">
        <p14:creationId xmlns:p14="http://schemas.microsoft.com/office/powerpoint/2010/main" val="110128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2351" y="387742"/>
            <a:ext cx="3335301" cy="618919"/>
          </a:xfrm>
          <a:prstGeom prst="rect">
            <a:avLst/>
          </a:prstGeom>
        </p:spPr>
        <p:txBody>
          <a:bodyPr wrap="none">
            <a:spAutoFit/>
          </a:bodyPr>
          <a:lstStyle/>
          <a:p>
            <a:pPr algn="just">
              <a:lnSpc>
                <a:spcPct val="107000"/>
              </a:lnSpc>
              <a:spcBef>
                <a:spcPts val="1200"/>
              </a:spcBef>
            </a:pPr>
            <a:r>
              <a:rPr lang="en-US" sz="3199" b="1" kern="0">
                <a:solidFill>
                  <a:srgbClr val="1F4E79"/>
                </a:solidFill>
                <a:latin typeface="Times New Roman" panose="02020603050405020304" pitchFamily="18" charset="0"/>
                <a:ea typeface="Times New Roman" panose="02020603050405020304" pitchFamily="18" charset="0"/>
                <a:cs typeface="Times New Roman" panose="02020603050405020304" pitchFamily="18" charset="0"/>
              </a:rPr>
              <a:t>Kết quả thực hiện</a:t>
            </a:r>
          </a:p>
        </p:txBody>
      </p:sp>
      <p:pic>
        <p:nvPicPr>
          <p:cNvPr id="6" name="Picture 5"/>
          <p:cNvPicPr/>
          <p:nvPr/>
        </p:nvPicPr>
        <p:blipFill>
          <a:blip r:embed="rId2"/>
          <a:stretch>
            <a:fillRect/>
          </a:stretch>
        </p:blipFill>
        <p:spPr>
          <a:xfrm>
            <a:off x="1647532" y="1437433"/>
            <a:ext cx="3262824" cy="4756725"/>
          </a:xfrm>
          <a:prstGeom prst="rect">
            <a:avLst/>
          </a:prstGeom>
        </p:spPr>
      </p:pic>
      <p:pic>
        <p:nvPicPr>
          <p:cNvPr id="7" name="Picture 6" descr="https://scontent.fsgn5-3.fna.fbcdn.net/v/t1.15752-9/109507227_297763497944699_4731381391501833259_n.jpg?_nc_cat=111&amp;_nc_sid=ae9488&amp;_nc_ohc=QJb48cUtU9YAX-zaVku&amp;_nc_ht=scontent.fsgn5-3.fna&amp;oh=82e4cbd976c11e002a145d1013306a80&amp;oe=5F37FBC0"/>
          <p:cNvPicPr/>
          <p:nvPr/>
        </p:nvPicPr>
        <p:blipFill>
          <a:blip r:embed="rId3">
            <a:extLst>
              <a:ext uri="{28A0092B-C50C-407E-A947-70E740481C1C}">
                <a14:useLocalDpi xmlns:a14="http://schemas.microsoft.com/office/drawing/2010/main" val="0"/>
              </a:ext>
            </a:extLst>
          </a:blip>
          <a:srcRect/>
          <a:stretch>
            <a:fillRect/>
          </a:stretch>
        </p:blipFill>
        <p:spPr bwMode="auto">
          <a:xfrm>
            <a:off x="5792956" y="1903878"/>
            <a:ext cx="5137808" cy="3823835"/>
          </a:xfrm>
          <a:prstGeom prst="rect">
            <a:avLst/>
          </a:prstGeom>
          <a:noFill/>
          <a:ln>
            <a:noFill/>
          </a:ln>
        </p:spPr>
      </p:pic>
    </p:spTree>
    <p:extLst>
      <p:ext uri="{BB962C8B-B14F-4D97-AF65-F5344CB8AC3E}">
        <p14:creationId xmlns:p14="http://schemas.microsoft.com/office/powerpoint/2010/main" val="196761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scontent.fsgn5-3.fna.fbcdn.net/v/t1.15752-9/109316748_413869862863465_8655438046087349394_n.jpg?_nc_cat=110&amp;_nc_sid=ae9488&amp;_nc_ohc=hvb5vTm3SdcAX9Ca72X&amp;_nc_ht=scontent.fsgn5-3.fna&amp;oh=3b7c840d6a8d59c05018dc3f31be406a&amp;oe=5F3700D0"/>
          <p:cNvPicPr/>
          <p:nvPr/>
        </p:nvPicPr>
        <p:blipFill>
          <a:blip r:embed="rId2">
            <a:extLst>
              <a:ext uri="{28A0092B-C50C-407E-A947-70E740481C1C}">
                <a14:useLocalDpi xmlns:a14="http://schemas.microsoft.com/office/drawing/2010/main" val="0"/>
              </a:ext>
            </a:extLst>
          </a:blip>
          <a:srcRect/>
          <a:stretch>
            <a:fillRect/>
          </a:stretch>
        </p:blipFill>
        <p:spPr bwMode="auto">
          <a:xfrm>
            <a:off x="786287" y="423966"/>
            <a:ext cx="4389950" cy="2933207"/>
          </a:xfrm>
          <a:prstGeom prst="rect">
            <a:avLst/>
          </a:prstGeom>
          <a:noFill/>
          <a:ln>
            <a:noFill/>
          </a:ln>
        </p:spPr>
      </p:pic>
      <p:pic>
        <p:nvPicPr>
          <p:cNvPr id="5" name="Picture 4" descr="https://scontent.fsgn5-6.fna.fbcdn.net/v/t1.15752-9/108500765_284563876303270_3153785697867293012_n.jpg?_nc_cat=106&amp;_nc_sid=ae9488&amp;_nc_ohc=Jw4KdJa0cn0AX9mRqUd&amp;_nc_ht=scontent.fsgn5-6.fna&amp;oh=09668fdd45545cc5aeb21b5fdaf3e2f4&amp;oe=5F35DBA1"/>
          <p:cNvPicPr/>
          <p:nvPr/>
        </p:nvPicPr>
        <p:blipFill>
          <a:blip r:embed="rId3">
            <a:extLst>
              <a:ext uri="{28A0092B-C50C-407E-A947-70E740481C1C}">
                <a14:useLocalDpi xmlns:a14="http://schemas.microsoft.com/office/drawing/2010/main" val="0"/>
              </a:ext>
            </a:extLst>
          </a:blip>
          <a:srcRect/>
          <a:stretch>
            <a:fillRect/>
          </a:stretch>
        </p:blipFill>
        <p:spPr bwMode="auto">
          <a:xfrm>
            <a:off x="6448333" y="508852"/>
            <a:ext cx="4939511" cy="2848321"/>
          </a:xfrm>
          <a:prstGeom prst="rect">
            <a:avLst/>
          </a:prstGeom>
          <a:noFill/>
          <a:ln>
            <a:noFill/>
          </a:ln>
        </p:spPr>
      </p:pic>
      <p:pic>
        <p:nvPicPr>
          <p:cNvPr id="6" name="Picture 5" descr="https://scontent.fsgn5-5.fna.fbcdn.net/v/t1.15752-9/109121366_621128948781253_7144007561268888434_n.jpg?_nc_cat=100&amp;_nc_sid=ae9488&amp;_nc_ohc=j5aMbl7KqYEAX81uPhx&amp;_nc_ht=scontent.fsgn5-5.fna&amp;oh=e9007fc7c91f55c6781793947e0c6e84&amp;oe=5F36910A"/>
          <p:cNvPicPr/>
          <p:nvPr/>
        </p:nvPicPr>
        <p:blipFill>
          <a:blip r:embed="rId4">
            <a:extLst>
              <a:ext uri="{28A0092B-C50C-407E-A947-70E740481C1C}">
                <a14:useLocalDpi xmlns:a14="http://schemas.microsoft.com/office/drawing/2010/main" val="0"/>
              </a:ext>
            </a:extLst>
          </a:blip>
          <a:srcRect/>
          <a:stretch>
            <a:fillRect/>
          </a:stretch>
        </p:blipFill>
        <p:spPr bwMode="auto">
          <a:xfrm>
            <a:off x="786287" y="3762017"/>
            <a:ext cx="4515851" cy="3095091"/>
          </a:xfrm>
          <a:prstGeom prst="rect">
            <a:avLst/>
          </a:prstGeom>
          <a:noFill/>
          <a:ln>
            <a:noFill/>
          </a:ln>
        </p:spPr>
      </p:pic>
      <p:pic>
        <p:nvPicPr>
          <p:cNvPr id="7" name="Picture 6" descr="https://scontent.fsgn5-3.fna.fbcdn.net/v/t1.15752-9/109255895_361709021480752_7217973316727170860_n.jpg?_nc_cat=110&amp;_nc_sid=ae9488&amp;_nc_ohc=5DQPY6pX1_wAX-iLwPx&amp;_nc_ht=scontent.fsgn5-3.fna&amp;oh=e6411b571a73a4d1e3f4cf4d0d691a7f&amp;oe=5F3859BF"/>
          <p:cNvPicPr/>
          <p:nvPr/>
        </p:nvPicPr>
        <p:blipFill>
          <a:blip r:embed="rId5">
            <a:extLst>
              <a:ext uri="{28A0092B-C50C-407E-A947-70E740481C1C}">
                <a14:useLocalDpi xmlns:a14="http://schemas.microsoft.com/office/drawing/2010/main" val="0"/>
              </a:ext>
            </a:extLst>
          </a:blip>
          <a:srcRect/>
          <a:stretch>
            <a:fillRect/>
          </a:stretch>
        </p:blipFill>
        <p:spPr bwMode="auto">
          <a:xfrm>
            <a:off x="6343766" y="3616435"/>
            <a:ext cx="5044079" cy="3386253"/>
          </a:xfrm>
          <a:prstGeom prst="rect">
            <a:avLst/>
          </a:prstGeom>
          <a:noFill/>
          <a:ln>
            <a:noFill/>
          </a:ln>
        </p:spPr>
      </p:pic>
    </p:spTree>
    <p:extLst>
      <p:ext uri="{BB962C8B-B14F-4D97-AF65-F5344CB8AC3E}">
        <p14:creationId xmlns:p14="http://schemas.microsoft.com/office/powerpoint/2010/main" val="32423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10" y="144547"/>
            <a:ext cx="10512862" cy="922253"/>
          </a:xfrm>
        </p:spPr>
        <p:txBody>
          <a:bodyPr/>
          <a:lstStyle/>
          <a:p>
            <a:r>
              <a:rPr lang="en-US">
                <a:latin typeface="Times New Roman" panose="02020603050405020304" pitchFamily="18" charset="0"/>
                <a:ea typeface="Tahoma" panose="020B0604030504040204" pitchFamily="34" charset="0"/>
                <a:cs typeface="Times New Roman" panose="02020603050405020304" pitchFamily="18" charset="0"/>
              </a:rPr>
              <a:t>Tổng quan</a:t>
            </a:r>
          </a:p>
        </p:txBody>
      </p:sp>
      <p:pic>
        <p:nvPicPr>
          <p:cNvPr id="4" name="Picture 3"/>
          <p:cNvPicPr/>
          <p:nvPr/>
        </p:nvPicPr>
        <p:blipFill>
          <a:blip r:embed="rId2"/>
          <a:stretch>
            <a:fillRect/>
          </a:stretch>
        </p:blipFill>
        <p:spPr>
          <a:xfrm>
            <a:off x="3017322" y="2990561"/>
            <a:ext cx="5896490" cy="3535652"/>
          </a:xfrm>
          <a:prstGeom prst="rect">
            <a:avLst/>
          </a:prstGeom>
        </p:spPr>
      </p:pic>
      <p:sp>
        <p:nvSpPr>
          <p:cNvPr id="6" name="Rectangle 5"/>
          <p:cNvSpPr/>
          <p:nvPr/>
        </p:nvSpPr>
        <p:spPr>
          <a:xfrm>
            <a:off x="487549" y="1273873"/>
            <a:ext cx="10940863" cy="1716688"/>
          </a:xfrm>
          <a:prstGeom prst="rect">
            <a:avLst/>
          </a:prstGeom>
        </p:spPr>
        <p:txBody>
          <a:bodyPr wrap="square">
            <a:spAutoFit/>
          </a:bodyPr>
          <a:lstStyle/>
          <a:p>
            <a:pPr indent="457063" algn="just">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Thiết bị bảo vệ mạch điện sẽ lấy giá trị điện áp và dòng điện thông qua hai cảm biến điện áp và dòng điện, sau đó sẽ xử lý xem dòng và áp đó có vượt qua ngưỡng cho phép hay chưa để ra quyết định xem đóng hay ngắt relay đồng nghĩa với việc mở hay ngắt các thiết bị điện: đèn, quạt, máy tính, máy điều hòa,… Đồng thời giá trị dòng và áp sẽ được hiển thị trên màn hình LCD và Website. Thêm vào đó, ta có thể điều khiển thiết bị thông qua Website.</a:t>
            </a:r>
          </a:p>
        </p:txBody>
      </p:sp>
    </p:spTree>
    <p:extLst>
      <p:ext uri="{BB962C8B-B14F-4D97-AF65-F5344CB8AC3E}">
        <p14:creationId xmlns:p14="http://schemas.microsoft.com/office/powerpoint/2010/main" val="373442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91" y="13953"/>
            <a:ext cx="8717921" cy="872576"/>
          </a:xfrm>
        </p:spPr>
        <p:txBody>
          <a:bodyPr/>
          <a:lstStyle/>
          <a:p>
            <a:r>
              <a:rPr lang="en-US">
                <a:latin typeface="Times New Roman" panose="02020603050405020304" pitchFamily="18" charset="0"/>
                <a:cs typeface="Times New Roman" panose="02020603050405020304" pitchFamily="18" charset="0"/>
              </a:rPr>
              <a:t>Giới thiệu</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55612" y="1715934"/>
            <a:ext cx="6817035" cy="4229780"/>
          </a:xfrm>
          <a:prstGeom prst="rect">
            <a:avLst/>
          </a:prstGeom>
        </p:spPr>
      </p:pic>
      <p:sp>
        <p:nvSpPr>
          <p:cNvPr id="6" name="Rectangle 5"/>
          <p:cNvSpPr/>
          <p:nvPr/>
        </p:nvSpPr>
        <p:spPr>
          <a:xfrm>
            <a:off x="-534988" y="1057542"/>
            <a:ext cx="4022312" cy="487379"/>
          </a:xfrm>
          <a:prstGeom prst="rect">
            <a:avLst/>
          </a:prstGeom>
        </p:spPr>
        <p:txBody>
          <a:bodyPr wrap="square">
            <a:spAutoFit/>
          </a:bodyPr>
          <a:lstStyle/>
          <a:p>
            <a:pPr lvl="2" algn="just">
              <a:lnSpc>
                <a:spcPct val="107000"/>
              </a:lnSpc>
              <a:spcBef>
                <a:spcPts val="200"/>
              </a:spcBef>
            </a:pPr>
            <a:r>
              <a:rPr lang="en-US" sz="2399" b="1">
                <a:latin typeface="Times New Roman" panose="02020603050405020304" pitchFamily="18" charset="0"/>
                <a:ea typeface="Times New Roman" panose="02020603050405020304" pitchFamily="18" charset="0"/>
                <a:cs typeface="Times New Roman" panose="02020603050405020304" pitchFamily="18" charset="0"/>
              </a:rPr>
              <a:t>Mô hình sơ đồ chân:</a:t>
            </a:r>
          </a:p>
        </p:txBody>
      </p:sp>
      <p:sp>
        <p:nvSpPr>
          <p:cNvPr id="8" name="Rectangle 7"/>
          <p:cNvSpPr/>
          <p:nvPr/>
        </p:nvSpPr>
        <p:spPr>
          <a:xfrm>
            <a:off x="7361775" y="1791812"/>
            <a:ext cx="4270442" cy="4153902"/>
          </a:xfrm>
          <a:prstGeom prst="rect">
            <a:avLst/>
          </a:prstGeom>
        </p:spPr>
        <p:txBody>
          <a:bodyPr wrap="square">
            <a:spAutoFit/>
          </a:bodyPr>
          <a:lstStyle/>
          <a:p>
            <a:r>
              <a:rPr lang="en-US" sz="2399">
                <a:latin typeface="Times New Roman" panose="02020603050405020304" pitchFamily="18" charset="0"/>
                <a:ea typeface="Calibri" panose="020F0502020204030204" pitchFamily="34" charset="0"/>
              </a:rPr>
              <a:t>ESP32 là một mạch vi điều khiển có thể giúp chúng ta điều khiển các thiết bị điện tử. Điều đặc biệt của nó, đó là sự kết hợp của module Wifi tích hợp sẵn bên trong con vi điều khiển chính. Hiện nay, ESP32 rất được giới nghiên cứu tự động hóa ưa chuộng vì giá thành rẻ, nhưng lại được tích hợp sẵn Wifi, bộ nhớ flash 32Mb</a:t>
            </a:r>
            <a:endParaRPr lang="en-US" sz="2399"/>
          </a:p>
        </p:txBody>
      </p:sp>
    </p:spTree>
    <p:extLst>
      <p:ext uri="{BB962C8B-B14F-4D97-AF65-F5344CB8AC3E}">
        <p14:creationId xmlns:p14="http://schemas.microsoft.com/office/powerpoint/2010/main" val="131520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2393" y="292945"/>
            <a:ext cx="9428331" cy="769241"/>
          </a:xfrm>
          <a:prstGeom prst="rect">
            <a:avLst/>
          </a:prstGeom>
        </p:spPr>
        <p:txBody>
          <a:bodyPr wrap="none">
            <a:spAutoFit/>
          </a:bodyPr>
          <a:lstStyle/>
          <a:p>
            <a:r>
              <a:rPr lang="en-US" sz="4399">
                <a:latin typeface="Times New Roman" panose="02020603050405020304" pitchFamily="18" charset="0"/>
                <a:ea typeface="Calibri" panose="020F0502020204030204" pitchFamily="34" charset="0"/>
              </a:rPr>
              <a:t>Chế độ hoạt động của NodeMCU ESP32</a:t>
            </a:r>
            <a:endParaRPr lang="en-US" sz="4399"/>
          </a:p>
        </p:txBody>
      </p:sp>
      <p:sp>
        <p:nvSpPr>
          <p:cNvPr id="7" name="Rectangle 6"/>
          <p:cNvSpPr/>
          <p:nvPr/>
        </p:nvSpPr>
        <p:spPr>
          <a:xfrm>
            <a:off x="652804" y="1275784"/>
            <a:ext cx="2812473" cy="487251"/>
          </a:xfrm>
          <a:prstGeom prst="rect">
            <a:avLst/>
          </a:prstGeom>
        </p:spPr>
        <p:txBody>
          <a:bodyPr wrap="none">
            <a:spAutoFit/>
          </a:bodyPr>
          <a:lstStyle/>
          <a:p>
            <a:pPr algn="just">
              <a:lnSpc>
                <a:spcPct val="107000"/>
              </a:lnSpc>
              <a:spcAft>
                <a:spcPts val="800"/>
              </a:spcAft>
            </a:pPr>
            <a:r>
              <a:rPr lang="en-US" sz="2399" b="1">
                <a:latin typeface="Times New Roman" panose="02020603050405020304" pitchFamily="18" charset="0"/>
                <a:ea typeface="Calibri" panose="020F0502020204030204" pitchFamily="34" charset="0"/>
                <a:cs typeface="Times New Roman" panose="02020603050405020304" pitchFamily="18" charset="0"/>
              </a:rPr>
              <a:t>Station (STA) Mode</a:t>
            </a:r>
            <a:endParaRPr lang="en-US" sz="2399">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5038865" y="2012049"/>
            <a:ext cx="6479575" cy="3747973"/>
          </a:xfrm>
          <a:prstGeom prst="rect">
            <a:avLst/>
          </a:prstGeom>
        </p:spPr>
      </p:pic>
      <p:sp>
        <p:nvSpPr>
          <p:cNvPr id="10" name="Rectangle 9"/>
          <p:cNvSpPr/>
          <p:nvPr/>
        </p:nvSpPr>
        <p:spPr>
          <a:xfrm>
            <a:off x="605088" y="1877977"/>
            <a:ext cx="3665354" cy="3621331"/>
          </a:xfrm>
          <a:prstGeom prst="rect">
            <a:avLst/>
          </a:prstGeom>
        </p:spPr>
        <p:txBody>
          <a:bodyPr wrap="square">
            <a:spAutoFit/>
          </a:bodyPr>
          <a:lstStyle/>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Trong chế độ STA, ESP32 lấy IP từ bộ định tuyến không dây được kết nối. Với địa chỉ IP này, nó có thể thiết lập một máy chủ web và phân phối các trang web cho tất cả các thiết bị được kết nối trong mạng WiFi hiện có .</a:t>
            </a:r>
          </a:p>
        </p:txBody>
      </p:sp>
    </p:spTree>
    <p:extLst>
      <p:ext uri="{BB962C8B-B14F-4D97-AF65-F5344CB8AC3E}">
        <p14:creationId xmlns:p14="http://schemas.microsoft.com/office/powerpoint/2010/main" val="373902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6030" y="596693"/>
            <a:ext cx="4047490" cy="487251"/>
          </a:xfrm>
          <a:prstGeom prst="rect">
            <a:avLst/>
          </a:prstGeom>
        </p:spPr>
        <p:txBody>
          <a:bodyPr wrap="none">
            <a:spAutoFit/>
          </a:bodyPr>
          <a:lstStyle/>
          <a:p>
            <a:pPr algn="just">
              <a:lnSpc>
                <a:spcPct val="107000"/>
              </a:lnSpc>
              <a:spcAft>
                <a:spcPts val="800"/>
              </a:spcAft>
            </a:pPr>
            <a:r>
              <a:rPr lang="en-US" sz="2399" b="1">
                <a:latin typeface="Times New Roman" panose="02020603050405020304" pitchFamily="18" charset="0"/>
                <a:ea typeface="Calibri" panose="020F0502020204030204" pitchFamily="34" charset="0"/>
                <a:cs typeface="Times New Roman" panose="02020603050405020304" pitchFamily="18" charset="0"/>
              </a:rPr>
              <a:t>Soft Access Point (AP) Mode:</a:t>
            </a:r>
            <a:endParaRPr lang="en-US" sz="2399">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636030" y="1600200"/>
            <a:ext cx="5086471" cy="4306173"/>
          </a:xfrm>
          <a:prstGeom prst="rect">
            <a:avLst/>
          </a:prstGeom>
        </p:spPr>
      </p:pic>
      <p:sp>
        <p:nvSpPr>
          <p:cNvPr id="8" name="Rectangle 7"/>
          <p:cNvSpPr/>
          <p:nvPr/>
        </p:nvSpPr>
        <p:spPr>
          <a:xfrm>
            <a:off x="5942012" y="1336715"/>
            <a:ext cx="5029200" cy="4437818"/>
          </a:xfrm>
          <a:prstGeom prst="rect">
            <a:avLst/>
          </a:prstGeom>
        </p:spPr>
        <p:txBody>
          <a:bodyPr wrap="square">
            <a:spAutoFit/>
          </a:bodyPr>
          <a:lstStyle/>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ESP8266 tạo ra mạng WiFi của riêng mình và hoạt động như một trung tâm (Giống như bộ định tuyến WiFi) cho một hoặc nhiều trạm được gọi là Điểm truy cập (AP). Không giống như bộ định tuyến WiFi, nó không có giao diện với mạng có dây. Vì vậy, chế độ hoạt động như vậy được gọi là Điểm truy cập mềm (AP mềm). Ngoài ra số lượng trạm tối đa có thể kết nối với nó được giới hạn là năm.</a:t>
            </a:r>
          </a:p>
        </p:txBody>
      </p:sp>
    </p:spTree>
    <p:extLst>
      <p:ext uri="{BB962C8B-B14F-4D97-AF65-F5344CB8AC3E}">
        <p14:creationId xmlns:p14="http://schemas.microsoft.com/office/powerpoint/2010/main" val="383546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0147" y="573132"/>
            <a:ext cx="3732742" cy="618919"/>
          </a:xfrm>
          <a:prstGeom prst="rect">
            <a:avLst/>
          </a:prstGeom>
        </p:spPr>
        <p:txBody>
          <a:bodyPr wrap="none">
            <a:spAutoFit/>
          </a:bodyPr>
          <a:lstStyle/>
          <a:p>
            <a:pPr lvl="1" algn="just">
              <a:lnSpc>
                <a:spcPct val="107000"/>
              </a:lnSpc>
              <a:spcBef>
                <a:spcPts val="200"/>
              </a:spcBef>
            </a:pPr>
            <a:r>
              <a:rPr lang="en-US" sz="3199" b="1">
                <a:latin typeface="Times New Roman" panose="02020603050405020304" pitchFamily="18" charset="0"/>
                <a:ea typeface="Times New Roman" panose="02020603050405020304" pitchFamily="18" charset="0"/>
                <a:cs typeface="Times New Roman" panose="02020603050405020304" pitchFamily="18" charset="0"/>
              </a:rPr>
              <a:t>Cảm biến điện áp</a:t>
            </a:r>
          </a:p>
        </p:txBody>
      </p:sp>
      <p:pic>
        <p:nvPicPr>
          <p:cNvPr id="6" name="Picture 5" descr="https://www.autobotic.com.my/image/autobotic/image/data/all_product_images/product-9129/4126-4.jpg"/>
          <p:cNvPicPr/>
          <p:nvPr/>
        </p:nvPicPr>
        <p:blipFill>
          <a:blip r:embed="rId2">
            <a:extLst>
              <a:ext uri="{28A0092B-C50C-407E-A947-70E740481C1C}">
                <a14:useLocalDpi xmlns:a14="http://schemas.microsoft.com/office/drawing/2010/main" val="0"/>
              </a:ext>
            </a:extLst>
          </a:blip>
          <a:srcRect/>
          <a:stretch>
            <a:fillRect/>
          </a:stretch>
        </p:blipFill>
        <p:spPr bwMode="auto">
          <a:xfrm>
            <a:off x="724423" y="1828800"/>
            <a:ext cx="4177349" cy="4479391"/>
          </a:xfrm>
          <a:prstGeom prst="rect">
            <a:avLst/>
          </a:prstGeom>
          <a:noFill/>
          <a:ln>
            <a:noFill/>
          </a:ln>
        </p:spPr>
      </p:pic>
      <p:sp>
        <p:nvSpPr>
          <p:cNvPr id="8" name="Rectangle 7"/>
          <p:cNvSpPr/>
          <p:nvPr/>
        </p:nvSpPr>
        <p:spPr>
          <a:xfrm>
            <a:off x="5408612" y="1835331"/>
            <a:ext cx="5119307" cy="2857795"/>
          </a:xfrm>
          <a:prstGeom prst="rect">
            <a:avLst/>
          </a:prstGeom>
        </p:spPr>
        <p:txBody>
          <a:bodyPr wrap="square">
            <a:spAutoFit/>
          </a:bodyPr>
          <a:lstStyle/>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Cảm biến điện áp AC ZMPT101B được sử dụng để đo điện áp AC 1 pha bằng biến áp ZMPT101B, cảm biển có khả năng đo tối đa 250 VAC và điều chỉnh biến trở giá trị Analog đầu ra thích hợp, sử dụng cho các ứng dụng đo điện áp AC.</a:t>
            </a:r>
          </a:p>
        </p:txBody>
      </p:sp>
    </p:spTree>
    <p:extLst>
      <p:ext uri="{BB962C8B-B14F-4D97-AF65-F5344CB8AC3E}">
        <p14:creationId xmlns:p14="http://schemas.microsoft.com/office/powerpoint/2010/main" val="97967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824" y="30480"/>
            <a:ext cx="3501970" cy="584623"/>
          </a:xfrm>
          <a:prstGeom prst="rect">
            <a:avLst/>
          </a:prstGeom>
        </p:spPr>
        <p:txBody>
          <a:bodyPr wrap="none">
            <a:spAutoFit/>
          </a:bodyPr>
          <a:lstStyle/>
          <a:p>
            <a:r>
              <a:rPr lang="en-US" sz="3199">
                <a:latin typeface="Times New Roman" panose="02020603050405020304" pitchFamily="18" charset="0"/>
                <a:ea typeface="Calibri" panose="020F0502020204030204" pitchFamily="34" charset="0"/>
              </a:rPr>
              <a:t>Cảm biến dòng điện</a:t>
            </a:r>
            <a:endParaRPr lang="en-US" sz="3199"/>
          </a:p>
        </p:txBody>
      </p:sp>
      <p:pic>
        <p:nvPicPr>
          <p:cNvPr id="6" name="Picture 5"/>
          <p:cNvPicPr/>
          <p:nvPr/>
        </p:nvPicPr>
        <p:blipFill>
          <a:blip r:embed="rId2"/>
          <a:stretch>
            <a:fillRect/>
          </a:stretch>
        </p:blipFill>
        <p:spPr>
          <a:xfrm>
            <a:off x="8105363" y="1112639"/>
            <a:ext cx="2999549" cy="2521972"/>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7012" y="3795254"/>
            <a:ext cx="4019725" cy="2532355"/>
          </a:xfrm>
          <a:prstGeom prst="rect">
            <a:avLst/>
          </a:prstGeom>
          <a:noFill/>
          <a:ln>
            <a:noFill/>
          </a:ln>
        </p:spPr>
      </p:pic>
      <p:sp>
        <p:nvSpPr>
          <p:cNvPr id="9" name="Rectangle 8"/>
          <p:cNvSpPr/>
          <p:nvPr/>
        </p:nvSpPr>
        <p:spPr>
          <a:xfrm>
            <a:off x="425861" y="982524"/>
            <a:ext cx="7268751" cy="5304173"/>
          </a:xfrm>
          <a:prstGeom prst="rect">
            <a:avLst/>
          </a:prstGeom>
        </p:spPr>
        <p:txBody>
          <a:bodyPr wrap="square">
            <a:spAutoFit/>
          </a:bodyPr>
          <a:lstStyle/>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Cảm biến dòng điện ACS712 dựa trên hiệu ứng Hall để đo dòng điện AC/DC.</a:t>
            </a:r>
          </a:p>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Nguyên lý hiệu ứng Hall nói rằng khi một dây dẫn mang dòng điện được đặt trong từ trường, một điện áp sẽ được tạo ra vuông góc với hướng của từ trường và dòng điện. Khi một dòng điện không đổi được truyền qua một tấm vật liệu bán dẫn mỏng, sẽ không có sự chênh lệch điện áp nếu từ trường bằng không. Tuy nhiên, khi có từ trường vuông góc, dòng điện bị biến dạng. Sự phân bố mật độ điện tử không đồng đều tạo ra sự chênh lệch điện áp. Điện áp này được gọi là điện áp Hall. Nếu từ trường được giữ không đổi, điện áp Hall sẽ tỷ lệ thuận với cường độ dòng điện.</a:t>
            </a:r>
          </a:p>
        </p:txBody>
      </p:sp>
    </p:spTree>
    <p:extLst>
      <p:ext uri="{BB962C8B-B14F-4D97-AF65-F5344CB8AC3E}">
        <p14:creationId xmlns:p14="http://schemas.microsoft.com/office/powerpoint/2010/main" val="5934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7046" y="426920"/>
            <a:ext cx="5849758" cy="618919"/>
          </a:xfrm>
          <a:prstGeom prst="rect">
            <a:avLst/>
          </a:prstGeom>
        </p:spPr>
        <p:txBody>
          <a:bodyPr wrap="none">
            <a:spAutoFit/>
          </a:bodyPr>
          <a:lstStyle/>
          <a:p>
            <a:pPr algn="just">
              <a:lnSpc>
                <a:spcPct val="107000"/>
              </a:lnSpc>
              <a:spcBef>
                <a:spcPts val="1200"/>
              </a:spcBef>
            </a:pPr>
            <a:r>
              <a:rPr lang="en-US" sz="3199" b="1" kern="0">
                <a:latin typeface="Times New Roman" panose="02020603050405020304" pitchFamily="18" charset="0"/>
                <a:ea typeface="Times New Roman" panose="02020603050405020304" pitchFamily="18" charset="0"/>
                <a:cs typeface="Times New Roman" panose="02020603050405020304" pitchFamily="18" charset="0"/>
              </a:rPr>
              <a:t>Thiết kế và thực hiện phần cứng</a:t>
            </a:r>
          </a:p>
        </p:txBody>
      </p:sp>
      <p:graphicFrame>
        <p:nvGraphicFramePr>
          <p:cNvPr id="6" name="Diagram 5"/>
          <p:cNvGraphicFramePr/>
          <p:nvPr>
            <p:extLst>
              <p:ext uri="{D42A27DB-BD31-4B8C-83A1-F6EECF244321}">
                <p14:modId xmlns:p14="http://schemas.microsoft.com/office/powerpoint/2010/main" val="551693175"/>
              </p:ext>
            </p:extLst>
          </p:nvPr>
        </p:nvGraphicFramePr>
        <p:xfrm>
          <a:off x="1628603" y="1219200"/>
          <a:ext cx="9296401"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9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012" y="304800"/>
            <a:ext cx="5229780" cy="619111"/>
          </a:xfrm>
          <a:prstGeom prst="rect">
            <a:avLst/>
          </a:prstGeom>
        </p:spPr>
        <p:txBody>
          <a:bodyPr wrap="square">
            <a:spAutoFit/>
          </a:bodyPr>
          <a:lstStyle/>
          <a:p>
            <a:pPr lvl="1" algn="just">
              <a:lnSpc>
                <a:spcPct val="107000"/>
              </a:lnSpc>
              <a:spcBef>
                <a:spcPts val="200"/>
              </a:spcBef>
            </a:pPr>
            <a:r>
              <a:rPr lang="en-US" sz="3199" b="1">
                <a:latin typeface="Times New Roman" panose="02020603050405020304" pitchFamily="18" charset="0"/>
                <a:ea typeface="Times New Roman" panose="02020603050405020304" pitchFamily="18" charset="0"/>
                <a:cs typeface="Times New Roman" panose="02020603050405020304" pitchFamily="18" charset="0"/>
              </a:rPr>
              <a:t>Sơ đồ khối của thiết bị</a:t>
            </a:r>
          </a:p>
        </p:txBody>
      </p:sp>
      <p:pic>
        <p:nvPicPr>
          <p:cNvPr id="2" name="Picture 1"/>
          <p:cNvPicPr>
            <a:picLocks noChangeAspect="1"/>
          </p:cNvPicPr>
          <p:nvPr/>
        </p:nvPicPr>
        <p:blipFill>
          <a:blip r:embed="rId2"/>
          <a:stretch>
            <a:fillRect/>
          </a:stretch>
        </p:blipFill>
        <p:spPr>
          <a:xfrm>
            <a:off x="1751012" y="1447800"/>
            <a:ext cx="8229600" cy="4779586"/>
          </a:xfrm>
          <a:prstGeom prst="rect">
            <a:avLst/>
          </a:prstGeom>
        </p:spPr>
      </p:pic>
    </p:spTree>
    <p:extLst>
      <p:ext uri="{BB962C8B-B14F-4D97-AF65-F5344CB8AC3E}">
        <p14:creationId xmlns:p14="http://schemas.microsoft.com/office/powerpoint/2010/main" val="144308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32D51B-405E-4F81-B5A9-F253CD7FC481}">
  <ds:schemaRefs>
    <ds:schemaRef ds:uri="http://purl.org/dc/elements/1.1/"/>
    <ds:schemaRef ds:uri="http://schemas.openxmlformats.org/package/2006/metadata/core-properties"/>
    <ds:schemaRef ds:uri="http://schemas.microsoft.com/office/2006/documentManagement/types"/>
    <ds:schemaRef ds:uri="http://www.w3.org/XML/1998/namespace"/>
    <ds:schemaRef ds:uri="16c05727-aa75-4e4a-9b5f-8a80a1165891"/>
    <ds:schemaRef ds:uri="http://purl.org/dc/dcmitype/"/>
    <ds:schemaRef ds:uri="http://schemas.microsoft.com/office/2006/metadata/properties"/>
    <ds:schemaRef ds:uri="http://schemas.microsoft.com/office/infopath/2007/PartnerControls"/>
    <ds:schemaRef ds:uri="71af3243-3dd4-4a8d-8c0d-dd76da1f02a5"/>
    <ds:schemaRef ds:uri="http://purl.org/dc/terms/"/>
  </ds:schemaRefs>
</ds:datastoreItem>
</file>

<file path=customXml/itemProps3.xml><?xml version="1.0" encoding="utf-8"?>
<ds:datastoreItem xmlns:ds="http://schemas.openxmlformats.org/officeDocument/2006/customXml" ds:itemID="{BE7567CE-A543-444C-8597-EB22784911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946</Words>
  <Application>Microsoft Office PowerPoint</Application>
  <PresentationFormat>Custom</PresentationFormat>
  <Paragraphs>45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Cambria Math</vt:lpstr>
      <vt:lpstr>Franklin Gothic Medium</vt:lpstr>
      <vt:lpstr>Symbol</vt:lpstr>
      <vt:lpstr>Times New Roman</vt:lpstr>
      <vt:lpstr>Business Contrast 16x9</vt:lpstr>
      <vt:lpstr>Thiết bị theo dõi và giám sát hệ thống điện</vt:lpstr>
      <vt:lpstr>Tổng quan</vt:lpstr>
      <vt:lpstr>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2020-08-04T12:30:35Z</dcterms:created>
  <dcterms:modified xsi:type="dcterms:W3CDTF">2021-02-27T04:21:10Z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