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uli" panose="020B0604020202020204" charset="-93"/>
      <p:regular r:id="rId18"/>
    </p:embeddedFont>
    <p:embeddedFont>
      <p:font typeface="Muli Bold" panose="020B0604020202020204" charset="-93"/>
      <p:regular r:id="rId19"/>
    </p:embeddedFont>
    <p:embeddedFont>
      <p:font typeface="Noto Sans" panose="020B0502040504020204" pitchFamily="34" charset="0"/>
      <p:regular r:id="rId20"/>
      <p:bold r:id="rId21"/>
      <p:italic r:id="rId22"/>
      <p:boldItalic r:id="rId23"/>
    </p:embeddedFont>
    <p:embeddedFont>
      <p:font typeface="Noto Serif Display" panose="020B06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43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02997" y="1952000"/>
            <a:ext cx="1682007" cy="1498198"/>
          </a:xfrm>
          <a:custGeom>
            <a:avLst/>
            <a:gdLst/>
            <a:ahLst/>
            <a:cxnLst/>
            <a:rect l="l" t="t" r="r" b="b"/>
            <a:pathLst>
              <a:path w="1682007" h="1498198">
                <a:moveTo>
                  <a:pt x="0" y="0"/>
                </a:moveTo>
                <a:lnTo>
                  <a:pt x="1682006" y="0"/>
                </a:lnTo>
                <a:lnTo>
                  <a:pt x="1682006" y="1498198"/>
                </a:lnTo>
                <a:lnTo>
                  <a:pt x="0" y="1498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983" t="-12783" r="-18852" b="-2324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23981" y="-1134100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90935" y="334020"/>
            <a:ext cx="8106130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Muli"/>
              </a:rPr>
              <a:t>KHOA KỸ THUẬT VÀ CÔNG NGHỆ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Muli Bold"/>
              </a:rPr>
              <a:t>BỘ MÔN CÔNG NGHỆ THÔNG TIN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02974" y="3678808"/>
            <a:ext cx="749409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Muli"/>
              </a:rPr>
              <a:t>BÁO CÁO ĐỒ ÁN CƠ SỞ NGÀNH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4421" y="4553838"/>
            <a:ext cx="16832610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Muli"/>
              </a:rPr>
              <a:t>XÂY DỰNG CƠ SỞ DỮ LIỆU VỀ VIỆC THAM GIA CÁC TỔ CHỨC ĐOÀN, HỘI 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Muli"/>
              </a:rPr>
              <a:t>CÂU LẠC BỘ SINH VIÊN TRƯỜNG ĐẠI HỌC TRÀ VINH.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652930"/>
            <a:ext cx="5193558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Muli"/>
              </a:rPr>
              <a:t>Giáo viên hướng dẫn: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Muli"/>
              </a:rPr>
              <a:t>Phan Thị Phương Nam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14742" y="6604670"/>
            <a:ext cx="4544558" cy="264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Muli"/>
              </a:rPr>
              <a:t>Sinh viên thực hiện:</a:t>
            </a:r>
          </a:p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Muli"/>
              </a:rPr>
              <a:t>Giang Quốc Huy</a:t>
            </a:r>
          </a:p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Muli"/>
              </a:rPr>
              <a:t>MSSV: 117521002</a:t>
            </a:r>
          </a:p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Muli"/>
              </a:rPr>
              <a:t>Lớp: DA21TTC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056542" y="8537243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63281"/>
            <a:ext cx="3980706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4AAD"/>
                </a:solidFill>
                <a:latin typeface="Noto Serif Display"/>
              </a:rPr>
              <a:t>3. Kết luận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0295" y="2182506"/>
            <a:ext cx="5924874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Noto Serif Display"/>
              </a:rPr>
              <a:t>Kết quả làm được: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293756"/>
            <a:ext cx="8425464" cy="279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erif Display"/>
              </a:rPr>
              <a:t>Đã xây dựng được hệ thống quản lý tham gia các hoạt động đoàn, hội, câu lạc bộ của sinh viên Trường Đại học Trà Vinh.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6498918"/>
            <a:ext cx="8425464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erif Display"/>
              </a:rPr>
              <a:t>Giúp đỡ các bạn sinh viên có nơi để lưu trữ các hoạt động tránh làm mất như trước.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34748" y="2182506"/>
            <a:ext cx="7085186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Noto Serif Display"/>
              </a:rPr>
              <a:t>Kết quả chưa làm được: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72500" y="3303281"/>
            <a:ext cx="8972550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to Serif Display"/>
              </a:rPr>
              <a:t>Các hoạt động tự phát của do lớp tự tổ chức chưa lưu trữ được.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8572500" y="2277756"/>
            <a:ext cx="0" cy="7162579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591066" y="6508443"/>
            <a:ext cx="897255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to Serif Display"/>
              </a:rPr>
              <a:t>Dữ liệu chưa được tối ưu.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14400"/>
            <a:ext cx="743386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4AAD"/>
                </a:solidFill>
                <a:latin typeface="Noto Serif Display"/>
              </a:rPr>
              <a:t>4. Hướng phát triển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838450"/>
            <a:ext cx="535200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erif Display"/>
              </a:rPr>
              <a:t>Tối ưu hóa dữ liệu.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413250"/>
            <a:ext cx="1377664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erif Display"/>
              </a:rPr>
              <a:t>Tạo ra một trang web lưu trữ hoạt động cho sinh viên.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0822" y="2296846"/>
            <a:ext cx="10429291" cy="5276268"/>
            <a:chOff x="321423" y="1690861"/>
            <a:chExt cx="13905721" cy="7035023"/>
          </a:xfrm>
        </p:grpSpPr>
        <p:sp>
          <p:nvSpPr>
            <p:cNvPr id="3" name="TextBox 3"/>
            <p:cNvSpPr txBox="1"/>
            <p:nvPr/>
          </p:nvSpPr>
          <p:spPr>
            <a:xfrm rot="21007540">
              <a:off x="321423" y="1690861"/>
              <a:ext cx="13634597" cy="3847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 dirty="0">
                  <a:solidFill>
                    <a:srgbClr val="FF0000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 rot="21084639">
              <a:off x="1792626" y="5271947"/>
              <a:ext cx="12434518" cy="3453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 dirty="0">
                  <a:solidFill>
                    <a:srgbClr val="FF0000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17395" y="1028700"/>
            <a:ext cx="643405" cy="8229600"/>
          </a:xfrm>
          <a:custGeom>
            <a:avLst/>
            <a:gdLst/>
            <a:ahLst/>
            <a:cxnLst/>
            <a:rect l="l" t="t" r="r" b="b"/>
            <a:pathLst>
              <a:path w="643405" h="8229600">
                <a:moveTo>
                  <a:pt x="0" y="0"/>
                </a:moveTo>
                <a:lnTo>
                  <a:pt x="643405" y="0"/>
                </a:lnTo>
                <a:lnTo>
                  <a:pt x="64340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074187"/>
            <a:ext cx="5795214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Noto Sans"/>
              </a:rPr>
              <a:t>NỘI DUNG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33015" y="1440058"/>
            <a:ext cx="701732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4AAD"/>
                </a:solidFill>
                <a:latin typeface="Noto Serif Display"/>
              </a:rPr>
              <a:t>1. </a:t>
            </a:r>
            <a:r>
              <a:rPr lang="en-US" sz="6000" u="none" strike="noStrike" dirty="0" err="1">
                <a:solidFill>
                  <a:srgbClr val="004AAD"/>
                </a:solidFill>
                <a:latin typeface="Noto Serif Display"/>
              </a:rPr>
              <a:t>Tổng</a:t>
            </a:r>
            <a:r>
              <a:rPr lang="en-US" sz="6000" u="none" strike="noStrike" dirty="0">
                <a:solidFill>
                  <a:srgbClr val="004AAD"/>
                </a:solidFill>
                <a:latin typeface="Noto Serif Display"/>
              </a:rPr>
              <a:t> </a:t>
            </a:r>
            <a:r>
              <a:rPr lang="en-US" sz="6000" u="none" strike="noStrike" dirty="0" err="1">
                <a:solidFill>
                  <a:srgbClr val="004AAD"/>
                </a:solidFill>
                <a:latin typeface="Noto Serif Display"/>
              </a:rPr>
              <a:t>quan</a:t>
            </a:r>
            <a:r>
              <a:rPr lang="en-US" sz="6000" u="none" strike="noStrike" dirty="0">
                <a:solidFill>
                  <a:srgbClr val="004AAD"/>
                </a:solidFill>
                <a:latin typeface="Noto Serif Display"/>
              </a:rPr>
              <a:t> </a:t>
            </a:r>
            <a:r>
              <a:rPr lang="en-US" sz="6000" u="none" strike="noStrike" dirty="0" err="1">
                <a:solidFill>
                  <a:srgbClr val="004AAD"/>
                </a:solidFill>
                <a:latin typeface="Noto Serif Display"/>
              </a:rPr>
              <a:t>đề</a:t>
            </a:r>
            <a:r>
              <a:rPr lang="en-US" sz="6000" u="none" strike="noStrike" dirty="0">
                <a:solidFill>
                  <a:srgbClr val="004AAD"/>
                </a:solidFill>
                <a:latin typeface="Noto Serif Display"/>
              </a:rPr>
              <a:t> </a:t>
            </a:r>
            <a:r>
              <a:rPr lang="en-US" sz="6000" u="none" strike="noStrike" dirty="0" err="1">
                <a:solidFill>
                  <a:srgbClr val="004AAD"/>
                </a:solidFill>
                <a:latin typeface="Noto Serif Display"/>
              </a:rPr>
              <a:t>tài</a:t>
            </a:r>
            <a:endParaRPr lang="en-US" sz="6000" u="none" strike="noStrike" dirty="0">
              <a:solidFill>
                <a:srgbClr val="004AAD"/>
              </a:solidFill>
              <a:latin typeface="Noto Serif Displa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33015" y="3493772"/>
            <a:ext cx="701732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4AAD"/>
                </a:solidFill>
                <a:latin typeface="Noto Serif Display"/>
              </a:rPr>
              <a:t>2. Đánh giá kết quả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33015" y="5551172"/>
            <a:ext cx="3980706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4AAD"/>
                </a:solidFill>
                <a:latin typeface="Noto Serif Display"/>
              </a:rPr>
              <a:t>3. Kết luận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33015" y="7608572"/>
            <a:ext cx="743386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4AAD"/>
                </a:solidFill>
                <a:latin typeface="Noto Serif Display"/>
              </a:rPr>
              <a:t>4. Hướng phát triển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9672" y="287127"/>
            <a:ext cx="8508671" cy="1242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85"/>
              </a:lnSpc>
              <a:spcBef>
                <a:spcPct val="0"/>
              </a:spcBef>
            </a:pPr>
            <a:r>
              <a:rPr lang="en-US" sz="7275">
                <a:solidFill>
                  <a:srgbClr val="004AAD"/>
                </a:solidFill>
                <a:latin typeface="Noto Serif Display"/>
              </a:rPr>
              <a:t>1. </a:t>
            </a:r>
            <a:r>
              <a:rPr lang="en-US" sz="7275" u="none" strike="noStrike">
                <a:solidFill>
                  <a:srgbClr val="004AAD"/>
                </a:solidFill>
                <a:latin typeface="Noto Serif Display"/>
              </a:rPr>
              <a:t>Tổng quan đề tài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21693" y="2182506"/>
            <a:ext cx="5924874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Noto Serif Display"/>
              </a:rPr>
              <a:t>Lý do chọn đề tài: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3389" y="3689878"/>
            <a:ext cx="6342931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 algn="ctr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Trong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trường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chưa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có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1693" y="5932181"/>
            <a:ext cx="6474507" cy="6706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 algn="ctr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Sinh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viên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hay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bỏ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quên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42614" y="2182506"/>
            <a:ext cx="6177186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rgbClr val="000000"/>
                </a:solidFill>
                <a:latin typeface="Noto Serif Display"/>
              </a:rPr>
              <a:t>Phạm</a:t>
            </a:r>
            <a:r>
              <a:rPr lang="en-US" sz="5000" dirty="0">
                <a:solidFill>
                  <a:srgbClr val="000000"/>
                </a:solidFill>
                <a:latin typeface="Noto Serif Display"/>
              </a:rPr>
              <a:t> vi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86750" y="3722381"/>
            <a:ext cx="8972550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to Serif Display"/>
              </a:rPr>
              <a:t>Nội dung: nghiên cứu các cách tham gia hoạt động của câu lạc bộ, đoàn sinh viên tại Trường Đại học Trà Vinh. 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8286750" y="2095721"/>
            <a:ext cx="0" cy="7162579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268184" y="6243331"/>
            <a:ext cx="897255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ctr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to Serif Display"/>
              </a:rPr>
              <a:t>Không gian: Trường Đại học Trà Vinh.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49617" y="7526031"/>
            <a:ext cx="9352580" cy="596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1" lvl="1" indent="-377825" algn="ctr">
              <a:lnSpc>
                <a:spcPts val="4900"/>
              </a:lnSpc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Noto Serif Display"/>
              </a:rPr>
              <a:t>Thời</a:t>
            </a:r>
            <a:r>
              <a:rPr lang="en-US" sz="35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Noto Serif Display"/>
              </a:rPr>
              <a:t>gian</a:t>
            </a:r>
            <a:r>
              <a:rPr lang="en-US" sz="3500" dirty="0">
                <a:solidFill>
                  <a:srgbClr val="000000"/>
                </a:solidFill>
                <a:latin typeface="Noto Serif Display"/>
              </a:rPr>
              <a:t>: </a:t>
            </a:r>
            <a:r>
              <a:rPr lang="en-US" sz="3500" dirty="0" err="1">
                <a:solidFill>
                  <a:srgbClr val="000000"/>
                </a:solidFill>
                <a:latin typeface="Noto Serif Display"/>
              </a:rPr>
              <a:t>Học</a:t>
            </a:r>
            <a:r>
              <a:rPr lang="en-US" sz="35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Noto Serif Display"/>
              </a:rPr>
              <a:t>kỳ</a:t>
            </a:r>
            <a:r>
              <a:rPr lang="en-US" sz="3500" dirty="0">
                <a:solidFill>
                  <a:srgbClr val="000000"/>
                </a:solidFill>
                <a:latin typeface="Noto Serif Display"/>
              </a:rPr>
              <a:t> I </a:t>
            </a:r>
            <a:r>
              <a:rPr lang="en-US" sz="3500" dirty="0" err="1">
                <a:solidFill>
                  <a:srgbClr val="000000"/>
                </a:solidFill>
                <a:latin typeface="Noto Serif Display"/>
              </a:rPr>
              <a:t>năm</a:t>
            </a:r>
            <a:r>
              <a:rPr lang="en-US" sz="35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Noto Serif Display"/>
              </a:rPr>
              <a:t>học</a:t>
            </a:r>
            <a:r>
              <a:rPr lang="en-US" sz="3500" dirty="0">
                <a:solidFill>
                  <a:srgbClr val="000000"/>
                </a:solidFill>
                <a:latin typeface="Noto Serif Display"/>
              </a:rPr>
              <a:t> 2023 - 2024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6408451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rgbClr val="000000"/>
                </a:solidFill>
                <a:latin typeface="Noto Serif Display"/>
              </a:rPr>
              <a:t>Mục</a:t>
            </a:r>
            <a:r>
              <a:rPr lang="en-US" sz="50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Noto Serif Display"/>
              </a:rPr>
              <a:t>tiêu</a:t>
            </a:r>
            <a:r>
              <a:rPr lang="en-US" sz="5000" dirty="0">
                <a:solidFill>
                  <a:srgbClr val="000000"/>
                </a:solidFill>
                <a:latin typeface="Noto Serif Display"/>
              </a:rPr>
              <a:t> 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097025"/>
            <a:ext cx="8124155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erif Display"/>
              </a:rPr>
              <a:t>Hiểu về quy trình tham gia hoạt động của sinh viên.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786125"/>
            <a:ext cx="8124155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erif Display"/>
              </a:rPr>
              <a:t>Vận dụng vào xây dựng mô hình dữ liệu.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48800" y="938893"/>
            <a:ext cx="7988853" cy="854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rgbClr val="000000"/>
                </a:solidFill>
                <a:latin typeface="Noto Serif Display"/>
              </a:rPr>
              <a:t>Phương</a:t>
            </a:r>
            <a:r>
              <a:rPr lang="en-US" sz="50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Noto Serif Display"/>
              </a:rPr>
              <a:t>pháp</a:t>
            </a:r>
            <a:r>
              <a:rPr lang="en-US" sz="50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Noto Serif Display"/>
              </a:rPr>
              <a:t>nghiên</a:t>
            </a:r>
            <a:r>
              <a:rPr lang="en-US" sz="50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Noto Serif Display"/>
              </a:rPr>
              <a:t>cứu</a:t>
            </a:r>
            <a:r>
              <a:rPr lang="en-US" sz="5000" dirty="0">
                <a:solidFill>
                  <a:srgbClr val="000000"/>
                </a:solidFill>
                <a:latin typeface="Noto Serif Display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72500" y="2211325"/>
            <a:ext cx="9253612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erif Display"/>
              </a:rPr>
              <a:t>Nghiên cứu lý thuyết: Tìm hiểu, thu thập, nghiên cứu các văn bản có liên quan đến chủ đề của đề tài.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8572500" y="1787525"/>
            <a:ext cx="0" cy="7470775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8569412" y="5475225"/>
            <a:ext cx="9256700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Nghiên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cứu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thực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nghiệm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: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Thiết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kế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và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cài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đặt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mô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hình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dữ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Noto Serif Display"/>
              </a:rPr>
              <a:t>liệu</a:t>
            </a:r>
            <a:r>
              <a:rPr lang="en-US" sz="3999" dirty="0">
                <a:solidFill>
                  <a:srgbClr val="000000"/>
                </a:solidFill>
                <a:latin typeface="Noto Serif Display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5475225"/>
            <a:ext cx="8124155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erif Display"/>
              </a:rPr>
              <a:t>Chọn lọc dữ liệu thu thập được để tạo dữ liệu mẫu thử.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7164325"/>
            <a:ext cx="8124155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to Serif Display"/>
              </a:rPr>
              <a:t>Cài đặt được một mô hình dữ liệu thực tế.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506482" cy="4114800"/>
          </a:xfrm>
          <a:custGeom>
            <a:avLst/>
            <a:gdLst/>
            <a:ahLst/>
            <a:cxnLst/>
            <a:rect l="l" t="t" r="r" b="b"/>
            <a:pathLst>
              <a:path w="5506482" h="4114800">
                <a:moveTo>
                  <a:pt x="0" y="0"/>
                </a:moveTo>
                <a:lnTo>
                  <a:pt x="5506482" y="0"/>
                </a:lnTo>
                <a:lnTo>
                  <a:pt x="55064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880731" y="5143500"/>
            <a:ext cx="4378569" cy="4114800"/>
          </a:xfrm>
          <a:custGeom>
            <a:avLst/>
            <a:gdLst/>
            <a:ahLst/>
            <a:cxnLst/>
            <a:rect l="l" t="t" r="r" b="b"/>
            <a:pathLst>
              <a:path w="4378569" h="4114800">
                <a:moveTo>
                  <a:pt x="0" y="0"/>
                </a:moveTo>
                <a:lnTo>
                  <a:pt x="4378569" y="0"/>
                </a:lnTo>
                <a:lnTo>
                  <a:pt x="43785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05" b="-320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933450"/>
            <a:ext cx="16230600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rgbClr val="3D75B7"/>
                </a:solidFill>
                <a:latin typeface="Noto Serif Display"/>
              </a:rPr>
              <a:t>Phần</a:t>
            </a:r>
            <a:r>
              <a:rPr lang="en-US" sz="5000" dirty="0">
                <a:solidFill>
                  <a:srgbClr val="3D75B7"/>
                </a:solidFill>
                <a:latin typeface="Noto Serif Display"/>
              </a:rPr>
              <a:t> </a:t>
            </a:r>
            <a:r>
              <a:rPr lang="en-US" sz="5000" dirty="0" err="1">
                <a:solidFill>
                  <a:srgbClr val="3D75B7"/>
                </a:solidFill>
                <a:latin typeface="Noto Serif Display"/>
              </a:rPr>
              <a:t>mềm</a:t>
            </a:r>
            <a:r>
              <a:rPr lang="en-US" sz="5000" dirty="0">
                <a:solidFill>
                  <a:srgbClr val="3D75B7"/>
                </a:solidFill>
                <a:latin typeface="Noto Serif Display"/>
              </a:rPr>
              <a:t> </a:t>
            </a:r>
            <a:r>
              <a:rPr lang="en-US" sz="5000" dirty="0" err="1">
                <a:solidFill>
                  <a:srgbClr val="3D75B7"/>
                </a:solidFill>
                <a:latin typeface="Noto Serif Display"/>
              </a:rPr>
              <a:t>hỗ</a:t>
            </a:r>
            <a:r>
              <a:rPr lang="en-US" sz="5000" dirty="0">
                <a:solidFill>
                  <a:srgbClr val="3D75B7"/>
                </a:solidFill>
                <a:latin typeface="Noto Serif Display"/>
              </a:rPr>
              <a:t> </a:t>
            </a:r>
            <a:r>
              <a:rPr lang="en-US" sz="5000" dirty="0" err="1">
                <a:solidFill>
                  <a:srgbClr val="3D75B7"/>
                </a:solidFill>
                <a:latin typeface="Noto Serif Display"/>
              </a:rPr>
              <a:t>trợ</a:t>
            </a:r>
            <a:endParaRPr lang="en-US" sz="5000" dirty="0">
              <a:solidFill>
                <a:srgbClr val="3D75B7"/>
              </a:solidFill>
              <a:latin typeface="Noto Serif Displa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42872" y="3461361"/>
            <a:ext cx="427813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50404"/>
                </a:solidFill>
                <a:latin typeface="Noto Serif Display"/>
              </a:rPr>
              <a:t>SQL Server (2008)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66132" y="3461361"/>
            <a:ext cx="380776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oto Serif Display"/>
              </a:rPr>
              <a:t>Power Designer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46019" y="2021873"/>
            <a:ext cx="12195961" cy="8265127"/>
          </a:xfrm>
          <a:custGeom>
            <a:avLst/>
            <a:gdLst/>
            <a:ahLst/>
            <a:cxnLst/>
            <a:rect l="l" t="t" r="r" b="b"/>
            <a:pathLst>
              <a:path w="12195961" h="8265127">
                <a:moveTo>
                  <a:pt x="0" y="0"/>
                </a:moveTo>
                <a:lnTo>
                  <a:pt x="12195962" y="0"/>
                </a:lnTo>
                <a:lnTo>
                  <a:pt x="12195962" y="8265127"/>
                </a:lnTo>
                <a:lnTo>
                  <a:pt x="0" y="826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5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0"/>
            <a:ext cx="701732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4AAD"/>
                </a:solidFill>
                <a:latin typeface="Noto Serif Display"/>
              </a:rPr>
              <a:t>2. Đánh giá kết quả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03752" y="1193499"/>
            <a:ext cx="6145448" cy="60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4000" dirty="0" err="1">
                <a:solidFill>
                  <a:srgbClr val="000000"/>
                </a:solidFill>
                <a:latin typeface="Noto Serif Display"/>
              </a:rPr>
              <a:t>Mô</a:t>
            </a:r>
            <a:r>
              <a:rPr lang="en-US" sz="40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Noto Serif Display"/>
              </a:rPr>
              <a:t>hình</a:t>
            </a:r>
            <a:r>
              <a:rPr lang="en-US" sz="40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Noto Serif Display"/>
              </a:rPr>
              <a:t>thực</a:t>
            </a:r>
            <a:r>
              <a:rPr lang="en-US" sz="40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Noto Serif Display"/>
              </a:rPr>
              <a:t>thể</a:t>
            </a:r>
            <a:r>
              <a:rPr lang="en-US" sz="40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Noto Serif Display"/>
              </a:rPr>
              <a:t>kết</a:t>
            </a:r>
            <a:r>
              <a:rPr lang="en-US" sz="40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Noto Serif Display"/>
              </a:rPr>
              <a:t>hợp</a:t>
            </a:r>
            <a:endParaRPr lang="en-US" sz="4000" dirty="0">
              <a:solidFill>
                <a:srgbClr val="000000"/>
              </a:solidFill>
              <a:latin typeface="Noto Serif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1377" y="1612391"/>
            <a:ext cx="11905245" cy="8173448"/>
          </a:xfrm>
          <a:custGeom>
            <a:avLst/>
            <a:gdLst/>
            <a:ahLst/>
            <a:cxnLst/>
            <a:rect l="l" t="t" r="r" b="b"/>
            <a:pathLst>
              <a:path w="11905245" h="8173448">
                <a:moveTo>
                  <a:pt x="0" y="0"/>
                </a:moveTo>
                <a:lnTo>
                  <a:pt x="11905246" y="0"/>
                </a:lnTo>
                <a:lnTo>
                  <a:pt x="11905246" y="8173447"/>
                </a:lnTo>
                <a:lnTo>
                  <a:pt x="0" y="8173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34064" y="696913"/>
            <a:ext cx="3643536" cy="60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000" dirty="0" err="1">
                <a:solidFill>
                  <a:srgbClr val="000000"/>
                </a:solidFill>
                <a:latin typeface="Noto Serif Display"/>
              </a:rPr>
              <a:t>Mô</a:t>
            </a:r>
            <a:r>
              <a:rPr lang="en-US" sz="40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Noto Serif Display"/>
              </a:rPr>
              <a:t>hình</a:t>
            </a:r>
            <a:r>
              <a:rPr lang="en-US" sz="40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Noto Serif Display"/>
              </a:rPr>
              <a:t>vật</a:t>
            </a:r>
            <a:r>
              <a:rPr lang="en-US" sz="4000" dirty="0">
                <a:solidFill>
                  <a:srgbClr val="000000"/>
                </a:solidFill>
                <a:latin typeface="Noto Serif Display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Noto Serif Display"/>
              </a:rPr>
              <a:t>lý</a:t>
            </a:r>
            <a:endParaRPr lang="en-US" sz="4000" dirty="0">
              <a:solidFill>
                <a:srgbClr val="000000"/>
              </a:solidFill>
              <a:latin typeface="Noto Serif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2313F4A9-1112-4AAE-9DE3-7FAFC1BE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9700"/>
            <a:ext cx="13535064" cy="8110103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9C4D4E66-17D5-4051-A750-C852662A27BB}"/>
              </a:ext>
            </a:extLst>
          </p:cNvPr>
          <p:cNvSpPr/>
          <p:nvPr/>
        </p:nvSpPr>
        <p:spPr>
          <a:xfrm>
            <a:off x="5562600" y="495300"/>
            <a:ext cx="8001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Mô </a:t>
            </a:r>
            <a:r>
              <a:rPr lang="vi-VN" sz="40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hình</a:t>
            </a:r>
            <a:r>
              <a:rPr lang="vi-VN" sz="4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cơ </a:t>
            </a:r>
            <a:r>
              <a:rPr lang="vi-VN" sz="40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sở</a:t>
            </a:r>
            <a:r>
              <a:rPr lang="vi-VN" sz="4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dữ</a:t>
            </a:r>
            <a:r>
              <a:rPr lang="vi-VN" sz="4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liệu</a:t>
            </a:r>
            <a:endParaRPr lang="vi-VN" sz="40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4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0443" y="2761340"/>
            <a:ext cx="14987113" cy="6280800"/>
          </a:xfrm>
          <a:custGeom>
            <a:avLst/>
            <a:gdLst/>
            <a:ahLst/>
            <a:cxnLst/>
            <a:rect l="l" t="t" r="r" b="b"/>
            <a:pathLst>
              <a:path w="14987113" h="6280800">
                <a:moveTo>
                  <a:pt x="0" y="0"/>
                </a:moveTo>
                <a:lnTo>
                  <a:pt x="14987114" y="0"/>
                </a:lnTo>
                <a:lnTo>
                  <a:pt x="14987114" y="6280801"/>
                </a:lnTo>
                <a:lnTo>
                  <a:pt x="0" y="6280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19259" y="962025"/>
            <a:ext cx="14649483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to Serif Display"/>
              </a:rPr>
              <a:t>Kết quả của một câu truy vấn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415</Words>
  <Application>Microsoft Office PowerPoint</Application>
  <PresentationFormat>Tùy chỉnh</PresentationFormat>
  <Paragraphs>52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20" baseType="lpstr">
      <vt:lpstr>Noto Sans</vt:lpstr>
      <vt:lpstr>Muli Bold</vt:lpstr>
      <vt:lpstr>Muli</vt:lpstr>
      <vt:lpstr>Arial</vt:lpstr>
      <vt:lpstr>Noto Serif Display</vt:lpstr>
      <vt:lpstr>Bukhari Script Bold</vt:lpstr>
      <vt:lpstr>Calibri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cp:lastModifiedBy>Giang Quoc Huy</cp:lastModifiedBy>
  <cp:revision>9</cp:revision>
  <dcterms:created xsi:type="dcterms:W3CDTF">2006-08-16T00:00:00Z</dcterms:created>
  <dcterms:modified xsi:type="dcterms:W3CDTF">2024-01-17T16:08:52Z</dcterms:modified>
  <dc:identifier>DAF5690jozU</dc:identifier>
</cp:coreProperties>
</file>