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9" r:id="rId3"/>
    <p:sldId id="266" r:id="rId4"/>
    <p:sldId id="257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6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ExtraBold" panose="00000900000000000000" pitchFamily="2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44DA07-439F-46FA-BBBA-0D1DFD84F761}">
  <a:tblStyle styleId="{1F44DA07-439F-46FA-BBBA-0D1DFD84F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8" autoAdjust="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81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836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92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7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970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763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4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15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945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f9262ee2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f9262ee2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53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57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41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55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5337175" y="1297125"/>
            <a:ext cx="28374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5337175" y="2593875"/>
            <a:ext cx="28374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61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1"/>
                </a:solidFill>
              </a:rPr>
              <a:t>Welcome to our presentation</a:t>
            </a:r>
            <a:endParaRPr sz="3000" dirty="0">
              <a:solidFill>
                <a:schemeClr val="accent1"/>
              </a:solidFill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88831"/>
            <a:ext cx="3633500" cy="73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 ExtraBold" panose="00000900000000000000" pitchFamily="2" charset="0"/>
              </a:rPr>
              <a:t>Hàm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kiểm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tra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giá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trị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vi-VN" sz="2000" dirty="0">
                <a:effectLst/>
                <a:latin typeface="Montserrat ExtraBold" panose="000009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String checkValid()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628783" y="1797906"/>
            <a:ext cx="3345907" cy="2633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Tạo String line để nhập vào lời nhắn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Kiểm tra các ô nhập giá trị, nếu có ô trống thì thêm ô đó vào lời nhắn.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Trả về giá trị của String line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0B6C3-5219-BB2E-8839-DAF73530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55" y="1858296"/>
            <a:ext cx="4304553" cy="27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88831"/>
            <a:ext cx="3633500" cy="73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 ExtraBold" panose="00000900000000000000" pitchFamily="2" charset="0"/>
              </a:rPr>
              <a:t>Hàm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kiểm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tra</a:t>
            </a:r>
            <a:r>
              <a:rPr lang="en-US" sz="2000" dirty="0">
                <a:latin typeface="Montserrat ExtraBold" panose="00000900000000000000" pitchFamily="2" charset="0"/>
              </a:rPr>
              <a:t> MSV </a:t>
            </a:r>
            <a:r>
              <a:rPr lang="en-US" sz="2000" dirty="0" err="1">
                <a:latin typeface="Montserrat ExtraBold" panose="00000900000000000000" pitchFamily="2" charset="0"/>
              </a:rPr>
              <a:t>và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lấy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thông</a:t>
            </a:r>
            <a:r>
              <a:rPr lang="en-US" sz="2000" dirty="0">
                <a:latin typeface="Montserrat ExtraBold" panose="00000900000000000000" pitchFamily="2" charset="0"/>
              </a:rPr>
              <a:t> tin </a:t>
            </a:r>
            <a:r>
              <a:rPr lang="en-US" sz="2000" dirty="0" err="1">
                <a:latin typeface="Montserrat ExtraBold" panose="00000900000000000000" pitchFamily="2" charset="0"/>
              </a:rPr>
              <a:t>sinh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viên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EBB0FDA-BA92-EE52-7095-0CFF0324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89" y="1771928"/>
            <a:ext cx="3966045" cy="2187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527BDB-B3F8-8EFA-F670-90BB904F5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38" y="1771928"/>
            <a:ext cx="3966045" cy="2178832"/>
          </a:xfrm>
          <a:prstGeom prst="rect">
            <a:avLst/>
          </a:prstGeom>
        </p:spPr>
      </p:pic>
      <p:sp>
        <p:nvSpPr>
          <p:cNvPr id="14" name="Google Shape;184;p40">
            <a:extLst>
              <a:ext uri="{FF2B5EF4-FFF2-40B4-BE49-F238E27FC236}">
                <a16:creationId xmlns:a16="http://schemas.microsoft.com/office/drawing/2014/main" id="{A2DCF66A-2EDC-EEF5-C23F-CA30D581449B}"/>
              </a:ext>
            </a:extLst>
          </p:cNvPr>
          <p:cNvSpPr txBox="1">
            <a:spLocks/>
          </p:cNvSpPr>
          <p:nvPr/>
        </p:nvSpPr>
        <p:spPr>
          <a:xfrm>
            <a:off x="487884" y="4122174"/>
            <a:ext cx="3464684" cy="77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Nếu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 MSV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thì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return true,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chưa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thì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return false.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15" name="Google Shape;184;p40">
            <a:extLst>
              <a:ext uri="{FF2B5EF4-FFF2-40B4-BE49-F238E27FC236}">
                <a16:creationId xmlns:a16="http://schemas.microsoft.com/office/drawing/2014/main" id="{7500B09D-CFF7-C089-48CB-B601F7128DD9}"/>
              </a:ext>
            </a:extLst>
          </p:cNvPr>
          <p:cNvSpPr txBox="1">
            <a:spLocks/>
          </p:cNvSpPr>
          <p:nvPr/>
        </p:nvSpPr>
        <p:spPr>
          <a:xfrm>
            <a:off x="4836199" y="4122174"/>
            <a:ext cx="3754735" cy="77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set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lưu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Sinhvien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538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88831"/>
            <a:ext cx="3633500" cy="73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 ExtraBold" panose="00000900000000000000" pitchFamily="2" charset="0"/>
              </a:rPr>
              <a:t>Hàm</a:t>
            </a:r>
            <a:r>
              <a:rPr lang="en-US" sz="2000" dirty="0">
                <a:latin typeface="Montserrat ExtraBold" panose="00000900000000000000" pitchFamily="2" charset="0"/>
              </a:rPr>
              <a:t> in </a:t>
            </a:r>
            <a:r>
              <a:rPr lang="en-US" sz="2000" dirty="0" err="1">
                <a:latin typeface="Montserrat ExtraBold" panose="00000900000000000000" pitchFamily="2" charset="0"/>
              </a:rPr>
              <a:t>và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lấy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thông</a:t>
            </a:r>
            <a:r>
              <a:rPr lang="en-US" sz="2000" dirty="0">
                <a:latin typeface="Montserrat ExtraBold" panose="00000900000000000000" pitchFamily="2" charset="0"/>
              </a:rPr>
              <a:t> tin </a:t>
            </a:r>
            <a:r>
              <a:rPr lang="en-US" sz="2000" dirty="0" err="1">
                <a:latin typeface="Montserrat ExtraBold" panose="00000900000000000000" pitchFamily="2" charset="0"/>
              </a:rPr>
              <a:t>để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hiển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thị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vào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bảng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Google Shape;184;p40">
            <a:extLst>
              <a:ext uri="{FF2B5EF4-FFF2-40B4-BE49-F238E27FC236}">
                <a16:creationId xmlns:a16="http://schemas.microsoft.com/office/drawing/2014/main" id="{A2DCF66A-2EDC-EEF5-C23F-CA30D581449B}"/>
              </a:ext>
            </a:extLst>
          </p:cNvPr>
          <p:cNvSpPr txBox="1">
            <a:spLocks/>
          </p:cNvSpPr>
          <p:nvPr/>
        </p:nvSpPr>
        <p:spPr>
          <a:xfrm>
            <a:off x="487884" y="4122174"/>
            <a:ext cx="3464684" cy="77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phương thức get để lấy thông tin từ đối tượng Sinhvien rồi in lên bảng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15" name="Google Shape;184;p40">
            <a:extLst>
              <a:ext uri="{FF2B5EF4-FFF2-40B4-BE49-F238E27FC236}">
                <a16:creationId xmlns:a16="http://schemas.microsoft.com/office/drawing/2014/main" id="{7500B09D-CFF7-C089-48CB-B601F7128DD9}"/>
              </a:ext>
            </a:extLst>
          </p:cNvPr>
          <p:cNvSpPr txBox="1">
            <a:spLocks/>
          </p:cNvSpPr>
          <p:nvPr/>
        </p:nvSpPr>
        <p:spPr>
          <a:xfrm>
            <a:off x="4836199" y="4122174"/>
            <a:ext cx="3754735" cy="77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Lấy thông tin từ dòng được chọn và trả về các ô nhập giá trị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DC59DC-8B86-BC3F-C298-84AA56F4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2" y="1771929"/>
            <a:ext cx="3819916" cy="2085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10F75A-3F23-EAD3-7BAA-058378CC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213" y="1771929"/>
            <a:ext cx="3943921" cy="20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88831"/>
            <a:ext cx="3633500" cy="73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 ExtraBold" panose="00000900000000000000" pitchFamily="2" charset="0"/>
              </a:rPr>
              <a:t>Các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nút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bấm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801113" y="1803883"/>
            <a:ext cx="3345907" cy="2850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(Add)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Kiểm tra các giá trị vừa nhập có hợp lệ hay không bằng hàm checkValid(), nếu không hợp lệ thì hiện thông báo lên màn hình.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Kiểm tra mã sinh viên có bị trùng không, nếu không bị trùng thì thêm thông tin sinh viên đó lên bảng.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5931D-26A8-5B05-1562-0C0829A3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632" y="1803883"/>
            <a:ext cx="420697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499" y="488831"/>
            <a:ext cx="3825229" cy="116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  <a:latin typeface="Montserrat ExtraBold" panose="000009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Thao tác chọn dòng trên bảng lưu thông tin (Table)</a:t>
            </a:r>
            <a:endParaRPr lang="en-US" sz="2000" dirty="0">
              <a:effectLst/>
              <a:latin typeface="Montserrat ExtraBold" panose="000009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801113" y="1803883"/>
            <a:ext cx="3345907" cy="2850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Khi có một sinh viên được chọn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Thuộc tính của nút Thêm (Add) chuyển thành Disable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Thuộc tính của nút Sửa (Change) và nút Xóa (Delete) chuyển thành Enable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Thông tin của sinh viên đó được chuyển vào các ô nhập thông tin để tiến hành sửa hoặc xóa.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accent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3" name="Hình ảnh 4">
            <a:extLst>
              <a:ext uri="{FF2B5EF4-FFF2-40B4-BE49-F238E27FC236}">
                <a16:creationId xmlns:a16="http://schemas.microsoft.com/office/drawing/2014/main" id="{2D0A8641-8778-C8C6-5297-2AF8C7FA7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16" y="1803883"/>
            <a:ext cx="4339707" cy="285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88831"/>
            <a:ext cx="3633500" cy="73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 ExtraBold" panose="00000900000000000000" pitchFamily="2" charset="0"/>
              </a:rPr>
              <a:t>Nút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xóa</a:t>
            </a:r>
            <a:r>
              <a:rPr lang="en-US" sz="2000" dirty="0">
                <a:latin typeface="Montserrat ExtraBold" panose="00000900000000000000" pitchFamily="2" charset="0"/>
              </a:rPr>
              <a:t> (Delete) </a:t>
            </a:r>
            <a:r>
              <a:rPr lang="en-US" sz="2000" dirty="0" err="1">
                <a:latin typeface="Montserrat ExtraBold" panose="00000900000000000000" pitchFamily="2" charset="0"/>
              </a:rPr>
              <a:t>và</a:t>
            </a:r>
            <a:r>
              <a:rPr lang="en-US" sz="2000" dirty="0">
                <a:latin typeface="Montserrat ExtraBold" panose="00000900000000000000" pitchFamily="2" charset="0"/>
              </a:rPr>
              <a:t> Clear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801113" y="1803883"/>
            <a:ext cx="3345907" cy="2262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Xóa toàn bộ thông tin của sinh viên trong hàng được chọn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Đẩy sinh viên từ các hàng dưới lên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Sử dụng hàm clear() đặt lại giá trị của các ô nhập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3" name="Hình ảnh 5">
            <a:extLst>
              <a:ext uri="{FF2B5EF4-FFF2-40B4-BE49-F238E27FC236}">
                <a16:creationId xmlns:a16="http://schemas.microsoft.com/office/drawing/2014/main" id="{499B4279-7F38-A9A0-D688-E4536F9FB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84" y="1803883"/>
            <a:ext cx="4288087" cy="2850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88831"/>
            <a:ext cx="3633500" cy="73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 ExtraBold" panose="00000900000000000000" pitchFamily="2" charset="0"/>
              </a:rPr>
              <a:t>Nút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sửa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801113" y="1803883"/>
            <a:ext cx="3345907" cy="2850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Bằng thao tác chọn sinh viên từ bảng, thông tin sinh viên được chuyển lên trên các ô nhập.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Kiểm tra lại mã sinh viên, nếu không bị trùng với các sinh viên khác thì lưu thông tin vào ô đã được chọn.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DD4821-50F1-D294-74D4-AF863250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35" y="1803884"/>
            <a:ext cx="4288087" cy="28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0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88831"/>
            <a:ext cx="3633500" cy="73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 ExtraBold" panose="00000900000000000000" pitchFamily="2" charset="0"/>
              </a:rPr>
              <a:t>Nút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tìm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kiếm</a:t>
            </a:r>
            <a:r>
              <a:rPr lang="en-US" sz="2000" dirty="0">
                <a:latin typeface="Montserrat ExtraBold" panose="00000900000000000000" pitchFamily="2" charset="0"/>
              </a:rPr>
              <a:t> (Search)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801113" y="1803883"/>
            <a:ext cx="3345907" cy="2850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Tìm kiếm theo mã sinh viên đã nhập, nếu tìm thấy thì chọn hàng chứa thông tin của sinh viên đó.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799C8-62BB-E016-3A2B-8AB2F7202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85" y="1803884"/>
            <a:ext cx="4288088" cy="28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88831"/>
            <a:ext cx="3633500" cy="73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ontserrat ExtraBold" panose="00000900000000000000" pitchFamily="2" charset="0"/>
              </a:rPr>
              <a:t>Nút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sắp</a:t>
            </a:r>
            <a:r>
              <a:rPr lang="en-US" sz="2000" dirty="0">
                <a:latin typeface="Montserrat ExtraBold" panose="00000900000000000000" pitchFamily="2" charset="0"/>
              </a:rPr>
              <a:t> </a:t>
            </a:r>
            <a:r>
              <a:rPr lang="en-US" sz="2000" dirty="0" err="1">
                <a:latin typeface="Montserrat ExtraBold" panose="00000900000000000000" pitchFamily="2" charset="0"/>
              </a:rPr>
              <a:t>xếp</a:t>
            </a:r>
            <a:endParaRPr lang="en-US" sz="2000" dirty="0">
              <a:latin typeface="Montserrat ExtraBold" panose="00000900000000000000" pitchFamily="2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801113" y="1803883"/>
            <a:ext cx="3166203" cy="2850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Sắp xếp sinh viên theo mã sinh viên hoặc năm sinh, sử dụng phương pháp Bubble Sort.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7A3BD-37F3-047D-7441-A4692140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68" y="1803883"/>
            <a:ext cx="4332331" cy="28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6716A2-0B1A-2167-DC21-CF6D338B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3921" y="1516800"/>
            <a:ext cx="2996158" cy="2109900"/>
          </a:xfrm>
        </p:spPr>
        <p:txBody>
          <a:bodyPr/>
          <a:lstStyle/>
          <a:p>
            <a:r>
              <a:rPr lang="en-US" sz="3000" dirty="0"/>
              <a:t>Thank for listening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426949" y="121444"/>
            <a:ext cx="4359863" cy="678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Chương trình quản lý sinh viên</a:t>
            </a:r>
            <a:endParaRPr sz="2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4D444-6B5E-6628-0FC3-0C418FE4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24" y="1418601"/>
            <a:ext cx="3360711" cy="340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title"/>
          </p:nvPr>
        </p:nvSpPr>
        <p:spPr>
          <a:xfrm>
            <a:off x="4292551" y="287802"/>
            <a:ext cx="4579986" cy="805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Bài thuyết trình được thực hiện bởi nhóm thành viên:</a:t>
            </a:r>
            <a:endParaRPr sz="2000" dirty="0"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1"/>
          </p:nvPr>
        </p:nvSpPr>
        <p:spPr>
          <a:xfrm>
            <a:off x="4514689" y="1530410"/>
            <a:ext cx="28374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Phạm</a:t>
            </a:r>
            <a:r>
              <a:rPr lang="en-US" dirty="0"/>
              <a:t> Minh </a:t>
            </a:r>
            <a:r>
              <a:rPr lang="en-US" dirty="0" err="1"/>
              <a:t>Tuấn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Huy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Giang</a:t>
            </a:r>
            <a:endParaRPr dirty="0"/>
          </a:p>
        </p:txBody>
      </p:sp>
      <p:cxnSp>
        <p:nvCxnSpPr>
          <p:cNvPr id="267" name="Google Shape;267;p48"/>
          <p:cNvCxnSpPr/>
          <p:nvPr/>
        </p:nvCxnSpPr>
        <p:spPr>
          <a:xfrm>
            <a:off x="4403619" y="1540302"/>
            <a:ext cx="0" cy="218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68" name="Google Shape;268;p48"/>
          <p:cNvPicPr preferRelativeResize="0"/>
          <p:nvPr/>
        </p:nvPicPr>
        <p:blipFill rotWithShape="1">
          <a:blip r:embed="rId3">
            <a:alphaModFix/>
          </a:blip>
          <a:srcRect l="18080" t="-2202" r="23480" b="-2192"/>
          <a:stretch/>
        </p:blipFill>
        <p:spPr>
          <a:xfrm>
            <a:off x="-422250" y="-236700"/>
            <a:ext cx="4714800" cy="5616900"/>
          </a:xfrm>
          <a:prstGeom prst="flowChartDelay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490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: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921350" y="1562162"/>
            <a:ext cx="5735700" cy="146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Ý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tưởng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: </a:t>
            </a: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Sử dụng Java Swing xây dựng một chương trình quản lý sinh viên bao gồm nhập, sửa thông tin, xóa sinh viên, sắp xếp sinh viên.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Sinh viên gồm 5 thông tin: mã sinh viên, họ và tên, năm sinh, quê quán, lớp.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490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: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938500" y="1797907"/>
            <a:ext cx="2990563" cy="1316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Class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Sinhvien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gồm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5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thuộc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: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masv, hoten, nam, quequan, lop.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F142E-B392-57FB-0BCD-8C6A7811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23" y="1797907"/>
            <a:ext cx="2990562" cy="25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1" y="445025"/>
            <a:ext cx="3390152" cy="812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Xây dựng phương thức khởi tạo, set &amp; get</a:t>
            </a:r>
            <a:r>
              <a:rPr lang="en-US" sz="20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dirty="0">
              <a:latin typeface="Montserrat" panose="00000500000000000000" pitchFamily="2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938500" y="1797907"/>
            <a:ext cx="2990563" cy="1316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4996E-D0BF-2147-8688-13DC4D24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563328"/>
            <a:ext cx="4717506" cy="31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2850700" cy="490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JFrame</a:t>
            </a:r>
            <a:r>
              <a:rPr lang="en-US" sz="2000" dirty="0"/>
              <a:t>:</a:t>
            </a:r>
            <a:endParaRPr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938500" y="1023394"/>
            <a:ext cx="2990563" cy="658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Design ban </a:t>
            </a:r>
            <a:r>
              <a:rPr lang="en-US" dirty="0" err="1">
                <a:solidFill>
                  <a:schemeClr val="bg1"/>
                </a:solidFill>
                <a:latin typeface="Montserrat" panose="00000500000000000000" pitchFamily="2" charset="0"/>
              </a:rPr>
              <a:t>đầu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: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Hình ảnh 1">
            <a:extLst>
              <a:ext uri="{FF2B5EF4-FFF2-40B4-BE49-F238E27FC236}">
                <a16:creationId xmlns:a16="http://schemas.microsoft.com/office/drawing/2014/main" id="{8D7C2A76-45B1-9F33-FF51-6329FA4D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681778"/>
            <a:ext cx="5308232" cy="32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2850700" cy="490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endParaRPr lang="en-US" sz="20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628783" y="1797906"/>
            <a:ext cx="7622939" cy="2633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Sử dụng TextField tạo các ô nhập vào các giá trị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Mã sinh viên, Họ tên, Lớp, Quê quán, Mã sinh viên cần tìm.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Sử dụng ComboBox cho Năm sinh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đặt các giá trị lựa chọn từ năm 1996 tới 2010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Thêm các nút Tìm kiếm, Sắp xếp, Nhập, Xóa, Sửa, Thêm.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Cài đặt thuộc tính ban đầu cho 2 nút Xóa, Sửa là Disable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Tạo bảng cùng với tên các cột.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4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490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: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4BEB2A4E-D61F-DDA2-26B3-AD94263BD0BE}"/>
              </a:ext>
            </a:extLst>
          </p:cNvPr>
          <p:cNvSpPr txBox="1">
            <a:spLocks/>
          </p:cNvSpPr>
          <p:nvPr/>
        </p:nvSpPr>
        <p:spPr>
          <a:xfrm>
            <a:off x="414931" y="1865242"/>
            <a:ext cx="4857617" cy="2633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vi-VN" dirty="0">
                <a:solidFill>
                  <a:schemeClr val="accent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Hàm void clear():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làm trống các ô nhập giá trị và hủy chọn dòng trong bảng.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Xóa kí tự các ô nhập giá trị bằng hàm setText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Đặt lại Index của ComboBox </a:t>
            </a:r>
            <a:r>
              <a:rPr lang="en-US" dirty="0" err="1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mặc định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Bỏ chọn dòng trên bảng</a:t>
            </a: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Vô hiệu hóa nút Sửa (Change) và Xóa (Delete)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vi-VN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Kích hoạt nút Thêm (Add)</a:t>
            </a:r>
            <a:r>
              <a:rPr lang="en-US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9C8DC-BAA2-6E0A-FD21-3E2443ACA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65242"/>
            <a:ext cx="3414252" cy="24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740</Words>
  <Application>Microsoft Office PowerPoint</Application>
  <PresentationFormat>On-screen Show (16:9)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Montserrat</vt:lpstr>
      <vt:lpstr>Montserrat ExtraBold</vt:lpstr>
      <vt:lpstr>Calibri</vt:lpstr>
      <vt:lpstr>Futuristic Background by Slidesgo</vt:lpstr>
      <vt:lpstr>Welcome to our presentation</vt:lpstr>
      <vt:lpstr>Chương trình quản lý sinh viên</vt:lpstr>
      <vt:lpstr>Bài thuyết trình được thực hiện bởi nhóm thành viên:</vt:lpstr>
      <vt:lpstr>Bài tập:</vt:lpstr>
      <vt:lpstr>Xây dựng chương trình:</vt:lpstr>
      <vt:lpstr>Xây dựng phương thức khởi tạo, set &amp; get:</vt:lpstr>
      <vt:lpstr>Xây dựng JFrame:</vt:lpstr>
      <vt:lpstr>Cụ thể</vt:lpstr>
      <vt:lpstr>Các hàm phụ:</vt:lpstr>
      <vt:lpstr>Hàm kiểm tra giá trị String checkValid()</vt:lpstr>
      <vt:lpstr>Hàm kiểm tra MSV và lấy thông tin sinh viên</vt:lpstr>
      <vt:lpstr>Hàm in và lấy thông tin để hiển thị vào bảng</vt:lpstr>
      <vt:lpstr>Các nút bấm</vt:lpstr>
      <vt:lpstr>Thao tác chọn dòng trên bảng lưu thông tin (Table)</vt:lpstr>
      <vt:lpstr>Nút xóa (Delete) và Clear</vt:lpstr>
      <vt:lpstr>Nút sửa</vt:lpstr>
      <vt:lpstr>Nút tìm kiếm (Search)</vt:lpstr>
      <vt:lpstr>Nút sắp xếp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cp:lastModifiedBy>huyluu20022002@gmail.com</cp:lastModifiedBy>
  <cp:revision>31</cp:revision>
  <dcterms:modified xsi:type="dcterms:W3CDTF">2022-11-05T07:09:14Z</dcterms:modified>
</cp:coreProperties>
</file>