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3524760" cy="5143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8660520" y="5136480"/>
            <a:ext cx="5143320" cy="5143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1090080"/>
            <a:ext cx="5888520" cy="296244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885640" y="1090440"/>
            <a:ext cx="2961720" cy="296244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4071600" y="471132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977280" y="4278240"/>
            <a:ext cx="518076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679920" y="427824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rth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B703D7D-0335-4584-9BB3-E805C23FE51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CustomShape 2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1808640" y="6372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8"/>
          <p:cNvSpPr/>
          <p:nvPr/>
        </p:nvSpPr>
        <p:spPr>
          <a:xfrm>
            <a:off x="2520" y="-360"/>
            <a:ext cx="1372320" cy="67104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9"/>
          <p:cNvSpPr/>
          <p:nvPr/>
        </p:nvSpPr>
        <p:spPr>
          <a:xfrm>
            <a:off x="1372320" y="-360"/>
            <a:ext cx="670680" cy="67104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0"/>
          <p:cNvSpPr/>
          <p:nvPr/>
        </p:nvSpPr>
        <p:spPr>
          <a:xfrm>
            <a:off x="0" y="191880"/>
            <a:ext cx="1901520" cy="30492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1"/>
          <p:cNvSpPr/>
          <p:nvPr/>
        </p:nvSpPr>
        <p:spPr>
          <a:xfrm>
            <a:off x="1895400" y="191880"/>
            <a:ext cx="304200" cy="30492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0" y="0"/>
            <a:ext cx="3524760" cy="5143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 flipH="1" rot="10800000">
            <a:off x="8660520" y="5136480"/>
            <a:ext cx="5143320" cy="5143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0" y="2924640"/>
            <a:ext cx="4563720" cy="202752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4561920" y="2924640"/>
            <a:ext cx="2026800" cy="202752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8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9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1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12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94D7818-9B46-441A-96D7-C0252F90A99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292800" y="126360"/>
            <a:ext cx="779400" cy="25956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-360"/>
            <a:ext cx="5433840" cy="132768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5428800" y="-360"/>
            <a:ext cx="1326960" cy="132768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0" y="380520"/>
            <a:ext cx="6303600" cy="7722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6300720" y="380520"/>
            <a:ext cx="771480" cy="77220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1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1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13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7D76A36-48A4-4F2C-8D80-4097CD7E9AE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292800" y="126360"/>
            <a:ext cx="779400" cy="25956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0" y="-360"/>
            <a:ext cx="5433840" cy="132768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5428800" y="-360"/>
            <a:ext cx="1326960" cy="132768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0" y="380520"/>
            <a:ext cx="6303600" cy="7722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>
            <a:off x="6300720" y="380520"/>
            <a:ext cx="771480" cy="77220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7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8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9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0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1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1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1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14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4372DEC-8175-4966-85F1-245066C2898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292800" y="126360"/>
            <a:ext cx="779400" cy="25956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0" y="-360"/>
            <a:ext cx="5433840" cy="132768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428800" y="-360"/>
            <a:ext cx="1326960" cy="132768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0" y="380520"/>
            <a:ext cx="6303600" cy="7722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6300720" y="380520"/>
            <a:ext cx="771480" cy="77220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7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9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0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12"/>
          <p:cNvSpPr>
            <a:spLocks noGrp="1"/>
          </p:cNvSpPr>
          <p:nvPr>
            <p:ph type="body"/>
          </p:nvPr>
        </p:nvSpPr>
        <p:spPr>
          <a:xfrm>
            <a:off x="870480" y="1545120"/>
            <a:ext cx="22474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13"/>
          <p:cNvSpPr>
            <a:spLocks noGrp="1"/>
          </p:cNvSpPr>
          <p:nvPr>
            <p:ph type="body"/>
          </p:nvPr>
        </p:nvSpPr>
        <p:spPr>
          <a:xfrm>
            <a:off x="3233520" y="1545120"/>
            <a:ext cx="22474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14"/>
          <p:cNvSpPr>
            <a:spLocks noGrp="1"/>
          </p:cNvSpPr>
          <p:nvPr>
            <p:ph type="body"/>
          </p:nvPr>
        </p:nvSpPr>
        <p:spPr>
          <a:xfrm>
            <a:off x="5540760" y="1545120"/>
            <a:ext cx="22474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15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F7EEB46-13AE-4B71-8EDA-1158513F37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44240" y="98568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HỆ TRỢ GIÚP 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
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QUYẾT ĐỊNH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814320" y="1537920"/>
            <a:ext cx="6416640" cy="214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=&gt;   Bài toán ra quyết định với sự không chắc chắn , đa thuộc tính.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Phân tích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83E04E4C-EC39-44B5-B430-A4BFD8096DE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312480" y="605880"/>
            <a:ext cx="293040" cy="357840"/>
          </a:xfrm>
          <a:custGeom>
            <a:avLst/>
            <a:gdLst/>
            <a:ahLst/>
            <a:rect l="l" t="t" r="r" b="b"/>
            <a:pathLst>
              <a:path w="15490" h="18924">
                <a:moveTo>
                  <a:pt x="15490" y="17828"/>
                </a:moveTo>
                <a:lnTo>
                  <a:pt x="15490" y="17828"/>
                </a:lnTo>
                <a:lnTo>
                  <a:pt x="15466" y="17998"/>
                </a:lnTo>
                <a:lnTo>
                  <a:pt x="15417" y="18169"/>
                </a:lnTo>
                <a:lnTo>
                  <a:pt x="15319" y="18364"/>
                </a:lnTo>
                <a:lnTo>
                  <a:pt x="15198" y="18534"/>
                </a:lnTo>
                <a:lnTo>
                  <a:pt x="15052" y="18680"/>
                </a:lnTo>
                <a:lnTo>
                  <a:pt x="14881" y="18802"/>
                </a:lnTo>
                <a:lnTo>
                  <a:pt x="14735" y="18900"/>
                </a:lnTo>
                <a:lnTo>
                  <a:pt x="14564" y="18924"/>
                </a:lnTo>
                <a:lnTo>
                  <a:pt x="1023" y="18924"/>
                </a:lnTo>
                <a:lnTo>
                  <a:pt x="1023" y="18924"/>
                </a:lnTo>
                <a:lnTo>
                  <a:pt x="853" y="18900"/>
                </a:lnTo>
                <a:lnTo>
                  <a:pt x="682" y="18802"/>
                </a:lnTo>
                <a:lnTo>
                  <a:pt x="512" y="18680"/>
                </a:lnTo>
                <a:lnTo>
                  <a:pt x="341" y="18534"/>
                </a:lnTo>
                <a:lnTo>
                  <a:pt x="219" y="18364"/>
                </a:lnTo>
                <a:lnTo>
                  <a:pt x="98" y="18169"/>
                </a:lnTo>
                <a:lnTo>
                  <a:pt x="25" y="17998"/>
                </a:lnTo>
                <a:lnTo>
                  <a:pt x="0" y="17828"/>
                </a:lnTo>
                <a:lnTo>
                  <a:pt x="0" y="877"/>
                </a:lnTo>
                <a:lnTo>
                  <a:pt x="0" y="877"/>
                </a:lnTo>
                <a:lnTo>
                  <a:pt x="25" y="706"/>
                </a:lnTo>
                <a:lnTo>
                  <a:pt x="98" y="560"/>
                </a:lnTo>
                <a:lnTo>
                  <a:pt x="195" y="414"/>
                </a:lnTo>
                <a:lnTo>
                  <a:pt x="341" y="268"/>
                </a:lnTo>
                <a:lnTo>
                  <a:pt x="487" y="171"/>
                </a:lnTo>
                <a:lnTo>
                  <a:pt x="658" y="73"/>
                </a:lnTo>
                <a:lnTo>
                  <a:pt x="828" y="24"/>
                </a:lnTo>
                <a:lnTo>
                  <a:pt x="974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>
            <a:off x="335520" y="587160"/>
            <a:ext cx="285480" cy="350280"/>
          </a:xfrm>
          <a:custGeom>
            <a:avLst/>
            <a:gdLst/>
            <a:ahLst/>
            <a:rect l="l" t="t" r="r" b="b"/>
            <a:pathLst>
              <a:path w="15101" h="18511">
                <a:moveTo>
                  <a:pt x="15101" y="3362"/>
                </a:moveTo>
                <a:lnTo>
                  <a:pt x="15101" y="17731"/>
                </a:lnTo>
                <a:lnTo>
                  <a:pt x="15101" y="17731"/>
                </a:lnTo>
                <a:lnTo>
                  <a:pt x="15077" y="17877"/>
                </a:lnTo>
                <a:lnTo>
                  <a:pt x="15028" y="18024"/>
                </a:lnTo>
                <a:lnTo>
                  <a:pt x="14979" y="18145"/>
                </a:lnTo>
                <a:lnTo>
                  <a:pt x="14882" y="18267"/>
                </a:lnTo>
                <a:lnTo>
                  <a:pt x="14760" y="18365"/>
                </a:lnTo>
                <a:lnTo>
                  <a:pt x="14614" y="18438"/>
                </a:lnTo>
                <a:lnTo>
                  <a:pt x="14468" y="18486"/>
                </a:lnTo>
                <a:lnTo>
                  <a:pt x="14322" y="18511"/>
                </a:lnTo>
                <a:lnTo>
                  <a:pt x="780" y="18511"/>
                </a:lnTo>
                <a:lnTo>
                  <a:pt x="780" y="18511"/>
                </a:lnTo>
                <a:lnTo>
                  <a:pt x="634" y="18486"/>
                </a:lnTo>
                <a:lnTo>
                  <a:pt x="488" y="18438"/>
                </a:lnTo>
                <a:lnTo>
                  <a:pt x="342" y="18365"/>
                </a:lnTo>
                <a:lnTo>
                  <a:pt x="220" y="18267"/>
                </a:lnTo>
                <a:lnTo>
                  <a:pt x="123" y="18145"/>
                </a:lnTo>
                <a:lnTo>
                  <a:pt x="74" y="18024"/>
                </a:lnTo>
                <a:lnTo>
                  <a:pt x="25" y="17877"/>
                </a:lnTo>
                <a:lnTo>
                  <a:pt x="1" y="17731"/>
                </a:lnTo>
                <a:lnTo>
                  <a:pt x="1" y="780"/>
                </a:lnTo>
                <a:lnTo>
                  <a:pt x="1" y="780"/>
                </a:lnTo>
                <a:lnTo>
                  <a:pt x="25" y="610"/>
                </a:lnTo>
                <a:lnTo>
                  <a:pt x="74" y="464"/>
                </a:lnTo>
                <a:lnTo>
                  <a:pt x="123" y="342"/>
                </a:lnTo>
                <a:lnTo>
                  <a:pt x="220" y="220"/>
                </a:lnTo>
                <a:lnTo>
                  <a:pt x="342" y="123"/>
                </a:lnTo>
                <a:lnTo>
                  <a:pt x="488" y="50"/>
                </a:lnTo>
                <a:lnTo>
                  <a:pt x="634" y="1"/>
                </a:lnTo>
                <a:lnTo>
                  <a:pt x="780" y="1"/>
                </a:lnTo>
                <a:lnTo>
                  <a:pt x="1174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"/>
          <p:cNvSpPr/>
          <p:nvPr/>
        </p:nvSpPr>
        <p:spPr>
          <a:xfrm>
            <a:off x="382680" y="834840"/>
            <a:ext cx="101160" cy="360"/>
          </a:xfrm>
          <a:custGeom>
            <a:avLst/>
            <a:gdLst/>
            <a:ahLst/>
            <a:rect l="l" t="t" r="r" b="b"/>
            <a:pathLst>
              <a:path w="5359" h="1">
                <a:moveTo>
                  <a:pt x="5358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7"/>
          <p:cNvSpPr/>
          <p:nvPr/>
        </p:nvSpPr>
        <p:spPr>
          <a:xfrm>
            <a:off x="382680" y="79344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8"/>
          <p:cNvSpPr/>
          <p:nvPr/>
        </p:nvSpPr>
        <p:spPr>
          <a:xfrm>
            <a:off x="382680" y="75132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9"/>
          <p:cNvSpPr/>
          <p:nvPr/>
        </p:nvSpPr>
        <p:spPr>
          <a:xfrm>
            <a:off x="382680" y="7095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0"/>
          <p:cNvSpPr/>
          <p:nvPr/>
        </p:nvSpPr>
        <p:spPr>
          <a:xfrm>
            <a:off x="558000" y="587160"/>
            <a:ext cx="63360" cy="63360"/>
          </a:xfrm>
          <a:custGeom>
            <a:avLst/>
            <a:gdLst/>
            <a:ahLst/>
            <a:rect l="l" t="t" r="r" b="b"/>
            <a:pathLst>
              <a:path w="3362" h="3362">
                <a:moveTo>
                  <a:pt x="1" y="2582"/>
                </a:moveTo>
                <a:lnTo>
                  <a:pt x="1" y="1"/>
                </a:lnTo>
                <a:lnTo>
                  <a:pt x="3362" y="3362"/>
                </a:lnTo>
                <a:lnTo>
                  <a:pt x="780" y="3362"/>
                </a:lnTo>
                <a:lnTo>
                  <a:pt x="780" y="3362"/>
                </a:lnTo>
                <a:lnTo>
                  <a:pt x="610" y="3337"/>
                </a:lnTo>
                <a:lnTo>
                  <a:pt x="464" y="3289"/>
                </a:lnTo>
                <a:lnTo>
                  <a:pt x="342" y="3216"/>
                </a:lnTo>
                <a:lnTo>
                  <a:pt x="220" y="3118"/>
                </a:lnTo>
                <a:lnTo>
                  <a:pt x="123" y="3021"/>
                </a:lnTo>
                <a:lnTo>
                  <a:pt x="50" y="2875"/>
                </a:lnTo>
                <a:lnTo>
                  <a:pt x="1" y="2729"/>
                </a:lnTo>
                <a:lnTo>
                  <a:pt x="1" y="2582"/>
                </a:lnTo>
                <a:lnTo>
                  <a:pt x="1" y="258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Mô hình hóa bài toán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7E193172-79D6-49B1-98B6-856B891F327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20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3.2 Dữ liệu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70480" y="1545120"/>
            <a:ext cx="22474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Người dùng nhập vào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c7d3e6"/>
              </a:buClr>
              <a:buFont typeface="Roboto Condensed Light"/>
              <a:buChar char="▻"/>
            </a:pPr>
            <a:r>
              <a:rPr b="0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Chỉ tiêu nhóm ngành, chỉ tiêu trường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c7d3e6"/>
              </a:buClr>
              <a:buFont typeface="Roboto Condensed Light"/>
              <a:buChar char="▻"/>
            </a:pPr>
            <a:r>
              <a:rPr b="0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Ngưỡng điểm xét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c7d3e6"/>
              </a:buClr>
              <a:buFont typeface="Roboto Condensed Light"/>
              <a:buChar char="▻"/>
            </a:pPr>
            <a:r>
              <a:rPr b="0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Tỷ lệ ảo hằng năm theo thang điểm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3233520" y="1545120"/>
            <a:ext cx="22474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Biến hệ thống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c7d3e6"/>
              </a:buClr>
              <a:buFont typeface="Roboto Condensed Light"/>
              <a:buChar char="▻"/>
            </a:pPr>
            <a:r>
              <a:rPr b="0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Điểm sàn bộ giáo dục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c7d3e6"/>
              </a:buClr>
              <a:buFont typeface="Roboto Condensed Light"/>
              <a:buChar char="▻"/>
            </a:pPr>
            <a:r>
              <a:rPr b="0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Tỷ lệ vượt chỉ tiêu tối đa cho phép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c7d3e6"/>
              </a:buClr>
              <a:buFont typeface="Roboto Condensed Light"/>
              <a:buChar char="▻"/>
            </a:pPr>
            <a:r>
              <a:rPr b="0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Phổ điểm năm 2017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TextShape 4"/>
          <p:cNvSpPr txBox="1"/>
          <p:nvPr/>
        </p:nvSpPr>
        <p:spPr>
          <a:xfrm>
            <a:off x="5540760" y="1545120"/>
            <a:ext cx="22474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Đầu ra mong muốn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Điểm chuẩn tốt nhất để số sinh viên nhập học tối đa và không vượt chỉ tiêu cho phép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TextShape 5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A570E78B-8FC0-482D-AE41-AD2EE3AACA8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312480" y="605880"/>
            <a:ext cx="293040" cy="357840"/>
          </a:xfrm>
          <a:custGeom>
            <a:avLst/>
            <a:gdLst/>
            <a:ahLst/>
            <a:rect l="l" t="t" r="r" b="b"/>
            <a:pathLst>
              <a:path w="15490" h="18924">
                <a:moveTo>
                  <a:pt x="15490" y="17828"/>
                </a:moveTo>
                <a:lnTo>
                  <a:pt x="15490" y="17828"/>
                </a:lnTo>
                <a:lnTo>
                  <a:pt x="15466" y="17998"/>
                </a:lnTo>
                <a:lnTo>
                  <a:pt x="15417" y="18169"/>
                </a:lnTo>
                <a:lnTo>
                  <a:pt x="15319" y="18364"/>
                </a:lnTo>
                <a:lnTo>
                  <a:pt x="15198" y="18534"/>
                </a:lnTo>
                <a:lnTo>
                  <a:pt x="15052" y="18680"/>
                </a:lnTo>
                <a:lnTo>
                  <a:pt x="14881" y="18802"/>
                </a:lnTo>
                <a:lnTo>
                  <a:pt x="14735" y="18900"/>
                </a:lnTo>
                <a:lnTo>
                  <a:pt x="14564" y="18924"/>
                </a:lnTo>
                <a:lnTo>
                  <a:pt x="1023" y="18924"/>
                </a:lnTo>
                <a:lnTo>
                  <a:pt x="1023" y="18924"/>
                </a:lnTo>
                <a:lnTo>
                  <a:pt x="853" y="18900"/>
                </a:lnTo>
                <a:lnTo>
                  <a:pt x="682" y="18802"/>
                </a:lnTo>
                <a:lnTo>
                  <a:pt x="512" y="18680"/>
                </a:lnTo>
                <a:lnTo>
                  <a:pt x="341" y="18534"/>
                </a:lnTo>
                <a:lnTo>
                  <a:pt x="219" y="18364"/>
                </a:lnTo>
                <a:lnTo>
                  <a:pt x="98" y="18169"/>
                </a:lnTo>
                <a:lnTo>
                  <a:pt x="25" y="17998"/>
                </a:lnTo>
                <a:lnTo>
                  <a:pt x="0" y="17828"/>
                </a:lnTo>
                <a:lnTo>
                  <a:pt x="0" y="877"/>
                </a:lnTo>
                <a:lnTo>
                  <a:pt x="0" y="877"/>
                </a:lnTo>
                <a:lnTo>
                  <a:pt x="25" y="706"/>
                </a:lnTo>
                <a:lnTo>
                  <a:pt x="98" y="560"/>
                </a:lnTo>
                <a:lnTo>
                  <a:pt x="195" y="414"/>
                </a:lnTo>
                <a:lnTo>
                  <a:pt x="341" y="268"/>
                </a:lnTo>
                <a:lnTo>
                  <a:pt x="487" y="171"/>
                </a:lnTo>
                <a:lnTo>
                  <a:pt x="658" y="73"/>
                </a:lnTo>
                <a:lnTo>
                  <a:pt x="828" y="24"/>
                </a:lnTo>
                <a:lnTo>
                  <a:pt x="974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7"/>
          <p:cNvSpPr/>
          <p:nvPr/>
        </p:nvSpPr>
        <p:spPr>
          <a:xfrm>
            <a:off x="335520" y="587160"/>
            <a:ext cx="285480" cy="350280"/>
          </a:xfrm>
          <a:custGeom>
            <a:avLst/>
            <a:gdLst/>
            <a:ahLst/>
            <a:rect l="l" t="t" r="r" b="b"/>
            <a:pathLst>
              <a:path w="15101" h="18511">
                <a:moveTo>
                  <a:pt x="15101" y="3362"/>
                </a:moveTo>
                <a:lnTo>
                  <a:pt x="15101" y="17731"/>
                </a:lnTo>
                <a:lnTo>
                  <a:pt x="15101" y="17731"/>
                </a:lnTo>
                <a:lnTo>
                  <a:pt x="15077" y="17877"/>
                </a:lnTo>
                <a:lnTo>
                  <a:pt x="15028" y="18024"/>
                </a:lnTo>
                <a:lnTo>
                  <a:pt x="14979" y="18145"/>
                </a:lnTo>
                <a:lnTo>
                  <a:pt x="14882" y="18267"/>
                </a:lnTo>
                <a:lnTo>
                  <a:pt x="14760" y="18365"/>
                </a:lnTo>
                <a:lnTo>
                  <a:pt x="14614" y="18438"/>
                </a:lnTo>
                <a:lnTo>
                  <a:pt x="14468" y="18486"/>
                </a:lnTo>
                <a:lnTo>
                  <a:pt x="14322" y="18511"/>
                </a:lnTo>
                <a:lnTo>
                  <a:pt x="780" y="18511"/>
                </a:lnTo>
                <a:lnTo>
                  <a:pt x="780" y="18511"/>
                </a:lnTo>
                <a:lnTo>
                  <a:pt x="634" y="18486"/>
                </a:lnTo>
                <a:lnTo>
                  <a:pt x="488" y="18438"/>
                </a:lnTo>
                <a:lnTo>
                  <a:pt x="342" y="18365"/>
                </a:lnTo>
                <a:lnTo>
                  <a:pt x="220" y="18267"/>
                </a:lnTo>
                <a:lnTo>
                  <a:pt x="123" y="18145"/>
                </a:lnTo>
                <a:lnTo>
                  <a:pt x="74" y="18024"/>
                </a:lnTo>
                <a:lnTo>
                  <a:pt x="25" y="17877"/>
                </a:lnTo>
                <a:lnTo>
                  <a:pt x="1" y="17731"/>
                </a:lnTo>
                <a:lnTo>
                  <a:pt x="1" y="780"/>
                </a:lnTo>
                <a:lnTo>
                  <a:pt x="1" y="780"/>
                </a:lnTo>
                <a:lnTo>
                  <a:pt x="25" y="610"/>
                </a:lnTo>
                <a:lnTo>
                  <a:pt x="74" y="464"/>
                </a:lnTo>
                <a:lnTo>
                  <a:pt x="123" y="342"/>
                </a:lnTo>
                <a:lnTo>
                  <a:pt x="220" y="220"/>
                </a:lnTo>
                <a:lnTo>
                  <a:pt x="342" y="123"/>
                </a:lnTo>
                <a:lnTo>
                  <a:pt x="488" y="50"/>
                </a:lnTo>
                <a:lnTo>
                  <a:pt x="634" y="1"/>
                </a:lnTo>
                <a:lnTo>
                  <a:pt x="780" y="1"/>
                </a:lnTo>
                <a:lnTo>
                  <a:pt x="1174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8"/>
          <p:cNvSpPr/>
          <p:nvPr/>
        </p:nvSpPr>
        <p:spPr>
          <a:xfrm>
            <a:off x="382680" y="834840"/>
            <a:ext cx="101160" cy="360"/>
          </a:xfrm>
          <a:custGeom>
            <a:avLst/>
            <a:gdLst/>
            <a:ahLst/>
            <a:rect l="l" t="t" r="r" b="b"/>
            <a:pathLst>
              <a:path w="5359" h="1">
                <a:moveTo>
                  <a:pt x="5358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9"/>
          <p:cNvSpPr/>
          <p:nvPr/>
        </p:nvSpPr>
        <p:spPr>
          <a:xfrm>
            <a:off x="382680" y="79344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0"/>
          <p:cNvSpPr/>
          <p:nvPr/>
        </p:nvSpPr>
        <p:spPr>
          <a:xfrm>
            <a:off x="382680" y="75132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1"/>
          <p:cNvSpPr/>
          <p:nvPr/>
        </p:nvSpPr>
        <p:spPr>
          <a:xfrm>
            <a:off x="382680" y="7095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2"/>
          <p:cNvSpPr/>
          <p:nvPr/>
        </p:nvSpPr>
        <p:spPr>
          <a:xfrm>
            <a:off x="558000" y="587160"/>
            <a:ext cx="63360" cy="63360"/>
          </a:xfrm>
          <a:custGeom>
            <a:avLst/>
            <a:gdLst/>
            <a:ahLst/>
            <a:rect l="l" t="t" r="r" b="b"/>
            <a:pathLst>
              <a:path w="3362" h="3362">
                <a:moveTo>
                  <a:pt x="1" y="2582"/>
                </a:moveTo>
                <a:lnTo>
                  <a:pt x="1" y="1"/>
                </a:lnTo>
                <a:lnTo>
                  <a:pt x="3362" y="3362"/>
                </a:lnTo>
                <a:lnTo>
                  <a:pt x="780" y="3362"/>
                </a:lnTo>
                <a:lnTo>
                  <a:pt x="780" y="3362"/>
                </a:lnTo>
                <a:lnTo>
                  <a:pt x="610" y="3337"/>
                </a:lnTo>
                <a:lnTo>
                  <a:pt x="464" y="3289"/>
                </a:lnTo>
                <a:lnTo>
                  <a:pt x="342" y="3216"/>
                </a:lnTo>
                <a:lnTo>
                  <a:pt x="220" y="3118"/>
                </a:lnTo>
                <a:lnTo>
                  <a:pt x="123" y="3021"/>
                </a:lnTo>
                <a:lnTo>
                  <a:pt x="50" y="2875"/>
                </a:lnTo>
                <a:lnTo>
                  <a:pt x="1" y="2729"/>
                </a:lnTo>
                <a:lnTo>
                  <a:pt x="1" y="2582"/>
                </a:lnTo>
                <a:lnTo>
                  <a:pt x="1" y="258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3.3 Mô hình / Bảng quyết định 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2150447D-EC2E-4DD5-B076-820946675F1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312480" y="605880"/>
            <a:ext cx="293040" cy="357840"/>
          </a:xfrm>
          <a:custGeom>
            <a:avLst/>
            <a:gdLst/>
            <a:ahLst/>
            <a:rect l="l" t="t" r="r" b="b"/>
            <a:pathLst>
              <a:path w="15490" h="18924">
                <a:moveTo>
                  <a:pt x="15490" y="17828"/>
                </a:moveTo>
                <a:lnTo>
                  <a:pt x="15490" y="17828"/>
                </a:lnTo>
                <a:lnTo>
                  <a:pt x="15466" y="17998"/>
                </a:lnTo>
                <a:lnTo>
                  <a:pt x="15417" y="18169"/>
                </a:lnTo>
                <a:lnTo>
                  <a:pt x="15319" y="18364"/>
                </a:lnTo>
                <a:lnTo>
                  <a:pt x="15198" y="18534"/>
                </a:lnTo>
                <a:lnTo>
                  <a:pt x="15052" y="18680"/>
                </a:lnTo>
                <a:lnTo>
                  <a:pt x="14881" y="18802"/>
                </a:lnTo>
                <a:lnTo>
                  <a:pt x="14735" y="18900"/>
                </a:lnTo>
                <a:lnTo>
                  <a:pt x="14564" y="18924"/>
                </a:lnTo>
                <a:lnTo>
                  <a:pt x="1023" y="18924"/>
                </a:lnTo>
                <a:lnTo>
                  <a:pt x="1023" y="18924"/>
                </a:lnTo>
                <a:lnTo>
                  <a:pt x="853" y="18900"/>
                </a:lnTo>
                <a:lnTo>
                  <a:pt x="682" y="18802"/>
                </a:lnTo>
                <a:lnTo>
                  <a:pt x="512" y="18680"/>
                </a:lnTo>
                <a:lnTo>
                  <a:pt x="341" y="18534"/>
                </a:lnTo>
                <a:lnTo>
                  <a:pt x="219" y="18364"/>
                </a:lnTo>
                <a:lnTo>
                  <a:pt x="98" y="18169"/>
                </a:lnTo>
                <a:lnTo>
                  <a:pt x="25" y="17998"/>
                </a:lnTo>
                <a:lnTo>
                  <a:pt x="0" y="17828"/>
                </a:lnTo>
                <a:lnTo>
                  <a:pt x="0" y="877"/>
                </a:lnTo>
                <a:lnTo>
                  <a:pt x="0" y="877"/>
                </a:lnTo>
                <a:lnTo>
                  <a:pt x="25" y="706"/>
                </a:lnTo>
                <a:lnTo>
                  <a:pt x="98" y="560"/>
                </a:lnTo>
                <a:lnTo>
                  <a:pt x="195" y="414"/>
                </a:lnTo>
                <a:lnTo>
                  <a:pt x="341" y="268"/>
                </a:lnTo>
                <a:lnTo>
                  <a:pt x="487" y="171"/>
                </a:lnTo>
                <a:lnTo>
                  <a:pt x="658" y="73"/>
                </a:lnTo>
                <a:lnTo>
                  <a:pt x="828" y="24"/>
                </a:lnTo>
                <a:lnTo>
                  <a:pt x="974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"/>
          <p:cNvSpPr/>
          <p:nvPr/>
        </p:nvSpPr>
        <p:spPr>
          <a:xfrm>
            <a:off x="335520" y="587160"/>
            <a:ext cx="285480" cy="350280"/>
          </a:xfrm>
          <a:custGeom>
            <a:avLst/>
            <a:gdLst/>
            <a:ahLst/>
            <a:rect l="l" t="t" r="r" b="b"/>
            <a:pathLst>
              <a:path w="15101" h="18511">
                <a:moveTo>
                  <a:pt x="15101" y="3362"/>
                </a:moveTo>
                <a:lnTo>
                  <a:pt x="15101" y="17731"/>
                </a:lnTo>
                <a:lnTo>
                  <a:pt x="15101" y="17731"/>
                </a:lnTo>
                <a:lnTo>
                  <a:pt x="15077" y="17877"/>
                </a:lnTo>
                <a:lnTo>
                  <a:pt x="15028" y="18024"/>
                </a:lnTo>
                <a:lnTo>
                  <a:pt x="14979" y="18145"/>
                </a:lnTo>
                <a:lnTo>
                  <a:pt x="14882" y="18267"/>
                </a:lnTo>
                <a:lnTo>
                  <a:pt x="14760" y="18365"/>
                </a:lnTo>
                <a:lnTo>
                  <a:pt x="14614" y="18438"/>
                </a:lnTo>
                <a:lnTo>
                  <a:pt x="14468" y="18486"/>
                </a:lnTo>
                <a:lnTo>
                  <a:pt x="14322" y="18511"/>
                </a:lnTo>
                <a:lnTo>
                  <a:pt x="780" y="18511"/>
                </a:lnTo>
                <a:lnTo>
                  <a:pt x="780" y="18511"/>
                </a:lnTo>
                <a:lnTo>
                  <a:pt x="634" y="18486"/>
                </a:lnTo>
                <a:lnTo>
                  <a:pt x="488" y="18438"/>
                </a:lnTo>
                <a:lnTo>
                  <a:pt x="342" y="18365"/>
                </a:lnTo>
                <a:lnTo>
                  <a:pt x="220" y="18267"/>
                </a:lnTo>
                <a:lnTo>
                  <a:pt x="123" y="18145"/>
                </a:lnTo>
                <a:lnTo>
                  <a:pt x="74" y="18024"/>
                </a:lnTo>
                <a:lnTo>
                  <a:pt x="25" y="17877"/>
                </a:lnTo>
                <a:lnTo>
                  <a:pt x="1" y="17731"/>
                </a:lnTo>
                <a:lnTo>
                  <a:pt x="1" y="780"/>
                </a:lnTo>
                <a:lnTo>
                  <a:pt x="1" y="780"/>
                </a:lnTo>
                <a:lnTo>
                  <a:pt x="25" y="610"/>
                </a:lnTo>
                <a:lnTo>
                  <a:pt x="74" y="464"/>
                </a:lnTo>
                <a:lnTo>
                  <a:pt x="123" y="342"/>
                </a:lnTo>
                <a:lnTo>
                  <a:pt x="220" y="220"/>
                </a:lnTo>
                <a:lnTo>
                  <a:pt x="342" y="123"/>
                </a:lnTo>
                <a:lnTo>
                  <a:pt x="488" y="50"/>
                </a:lnTo>
                <a:lnTo>
                  <a:pt x="634" y="1"/>
                </a:lnTo>
                <a:lnTo>
                  <a:pt x="780" y="1"/>
                </a:lnTo>
                <a:lnTo>
                  <a:pt x="1174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"/>
          <p:cNvSpPr/>
          <p:nvPr/>
        </p:nvSpPr>
        <p:spPr>
          <a:xfrm>
            <a:off x="382680" y="834840"/>
            <a:ext cx="101160" cy="360"/>
          </a:xfrm>
          <a:custGeom>
            <a:avLst/>
            <a:gdLst/>
            <a:ahLst/>
            <a:rect l="l" t="t" r="r" b="b"/>
            <a:pathLst>
              <a:path w="5359" h="1">
                <a:moveTo>
                  <a:pt x="5358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6"/>
          <p:cNvSpPr/>
          <p:nvPr/>
        </p:nvSpPr>
        <p:spPr>
          <a:xfrm>
            <a:off x="382680" y="79344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7"/>
          <p:cNvSpPr/>
          <p:nvPr/>
        </p:nvSpPr>
        <p:spPr>
          <a:xfrm>
            <a:off x="382680" y="75132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8"/>
          <p:cNvSpPr/>
          <p:nvPr/>
        </p:nvSpPr>
        <p:spPr>
          <a:xfrm>
            <a:off x="382680" y="7095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9"/>
          <p:cNvSpPr/>
          <p:nvPr/>
        </p:nvSpPr>
        <p:spPr>
          <a:xfrm>
            <a:off x="558000" y="587160"/>
            <a:ext cx="63360" cy="63360"/>
          </a:xfrm>
          <a:custGeom>
            <a:avLst/>
            <a:gdLst/>
            <a:ahLst/>
            <a:rect l="l" t="t" r="r" b="b"/>
            <a:pathLst>
              <a:path w="3362" h="3362">
                <a:moveTo>
                  <a:pt x="1" y="2582"/>
                </a:moveTo>
                <a:lnTo>
                  <a:pt x="1" y="1"/>
                </a:lnTo>
                <a:lnTo>
                  <a:pt x="3362" y="3362"/>
                </a:lnTo>
                <a:lnTo>
                  <a:pt x="780" y="3362"/>
                </a:lnTo>
                <a:lnTo>
                  <a:pt x="780" y="3362"/>
                </a:lnTo>
                <a:lnTo>
                  <a:pt x="610" y="3337"/>
                </a:lnTo>
                <a:lnTo>
                  <a:pt x="464" y="3289"/>
                </a:lnTo>
                <a:lnTo>
                  <a:pt x="342" y="3216"/>
                </a:lnTo>
                <a:lnTo>
                  <a:pt x="220" y="3118"/>
                </a:lnTo>
                <a:lnTo>
                  <a:pt x="123" y="3021"/>
                </a:lnTo>
                <a:lnTo>
                  <a:pt x="50" y="2875"/>
                </a:lnTo>
                <a:lnTo>
                  <a:pt x="1" y="2729"/>
                </a:lnTo>
                <a:lnTo>
                  <a:pt x="1" y="2582"/>
                </a:lnTo>
                <a:lnTo>
                  <a:pt x="1" y="258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TextShape 10"/>
          <p:cNvSpPr txBox="1"/>
          <p:nvPr/>
        </p:nvSpPr>
        <p:spPr>
          <a:xfrm>
            <a:off x="814320" y="1537920"/>
            <a:ext cx="7635600" cy="272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Tính điểm chuẩn cho từng nhóm ngành . Điểm chuẩn của trường là điểm ngành thấp nhất.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Điểm chuẩn ngành tính như sau 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▻"/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So sánh ngưỡng điểm chuẩn của trường  với điểm chuẩn của bộ . Lấy giá trị lớn hơn làm phương án bắt đầu 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▻"/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Lập bảng quyết định 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3.3 Mô hình / Bảng quyết định 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30D26407-77AA-48FA-8CE9-911F86CA4BD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312480" y="605880"/>
            <a:ext cx="293040" cy="357840"/>
          </a:xfrm>
          <a:custGeom>
            <a:avLst/>
            <a:gdLst/>
            <a:ahLst/>
            <a:rect l="l" t="t" r="r" b="b"/>
            <a:pathLst>
              <a:path w="15490" h="18924">
                <a:moveTo>
                  <a:pt x="15490" y="17828"/>
                </a:moveTo>
                <a:lnTo>
                  <a:pt x="15490" y="17828"/>
                </a:lnTo>
                <a:lnTo>
                  <a:pt x="15466" y="17998"/>
                </a:lnTo>
                <a:lnTo>
                  <a:pt x="15417" y="18169"/>
                </a:lnTo>
                <a:lnTo>
                  <a:pt x="15319" y="18364"/>
                </a:lnTo>
                <a:lnTo>
                  <a:pt x="15198" y="18534"/>
                </a:lnTo>
                <a:lnTo>
                  <a:pt x="15052" y="18680"/>
                </a:lnTo>
                <a:lnTo>
                  <a:pt x="14881" y="18802"/>
                </a:lnTo>
                <a:lnTo>
                  <a:pt x="14735" y="18900"/>
                </a:lnTo>
                <a:lnTo>
                  <a:pt x="14564" y="18924"/>
                </a:lnTo>
                <a:lnTo>
                  <a:pt x="1023" y="18924"/>
                </a:lnTo>
                <a:lnTo>
                  <a:pt x="1023" y="18924"/>
                </a:lnTo>
                <a:lnTo>
                  <a:pt x="853" y="18900"/>
                </a:lnTo>
                <a:lnTo>
                  <a:pt x="682" y="18802"/>
                </a:lnTo>
                <a:lnTo>
                  <a:pt x="512" y="18680"/>
                </a:lnTo>
                <a:lnTo>
                  <a:pt x="341" y="18534"/>
                </a:lnTo>
                <a:lnTo>
                  <a:pt x="219" y="18364"/>
                </a:lnTo>
                <a:lnTo>
                  <a:pt x="98" y="18169"/>
                </a:lnTo>
                <a:lnTo>
                  <a:pt x="25" y="17998"/>
                </a:lnTo>
                <a:lnTo>
                  <a:pt x="0" y="17828"/>
                </a:lnTo>
                <a:lnTo>
                  <a:pt x="0" y="877"/>
                </a:lnTo>
                <a:lnTo>
                  <a:pt x="0" y="877"/>
                </a:lnTo>
                <a:lnTo>
                  <a:pt x="25" y="706"/>
                </a:lnTo>
                <a:lnTo>
                  <a:pt x="98" y="560"/>
                </a:lnTo>
                <a:lnTo>
                  <a:pt x="195" y="414"/>
                </a:lnTo>
                <a:lnTo>
                  <a:pt x="341" y="268"/>
                </a:lnTo>
                <a:lnTo>
                  <a:pt x="487" y="171"/>
                </a:lnTo>
                <a:lnTo>
                  <a:pt x="658" y="73"/>
                </a:lnTo>
                <a:lnTo>
                  <a:pt x="828" y="24"/>
                </a:lnTo>
                <a:lnTo>
                  <a:pt x="974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"/>
          <p:cNvSpPr/>
          <p:nvPr/>
        </p:nvSpPr>
        <p:spPr>
          <a:xfrm>
            <a:off x="335520" y="587160"/>
            <a:ext cx="285480" cy="350280"/>
          </a:xfrm>
          <a:custGeom>
            <a:avLst/>
            <a:gdLst/>
            <a:ahLst/>
            <a:rect l="l" t="t" r="r" b="b"/>
            <a:pathLst>
              <a:path w="15101" h="18511">
                <a:moveTo>
                  <a:pt x="15101" y="3362"/>
                </a:moveTo>
                <a:lnTo>
                  <a:pt x="15101" y="17731"/>
                </a:lnTo>
                <a:lnTo>
                  <a:pt x="15101" y="17731"/>
                </a:lnTo>
                <a:lnTo>
                  <a:pt x="15077" y="17877"/>
                </a:lnTo>
                <a:lnTo>
                  <a:pt x="15028" y="18024"/>
                </a:lnTo>
                <a:lnTo>
                  <a:pt x="14979" y="18145"/>
                </a:lnTo>
                <a:lnTo>
                  <a:pt x="14882" y="18267"/>
                </a:lnTo>
                <a:lnTo>
                  <a:pt x="14760" y="18365"/>
                </a:lnTo>
                <a:lnTo>
                  <a:pt x="14614" y="18438"/>
                </a:lnTo>
                <a:lnTo>
                  <a:pt x="14468" y="18486"/>
                </a:lnTo>
                <a:lnTo>
                  <a:pt x="14322" y="18511"/>
                </a:lnTo>
                <a:lnTo>
                  <a:pt x="780" y="18511"/>
                </a:lnTo>
                <a:lnTo>
                  <a:pt x="780" y="18511"/>
                </a:lnTo>
                <a:lnTo>
                  <a:pt x="634" y="18486"/>
                </a:lnTo>
                <a:lnTo>
                  <a:pt x="488" y="18438"/>
                </a:lnTo>
                <a:lnTo>
                  <a:pt x="342" y="18365"/>
                </a:lnTo>
                <a:lnTo>
                  <a:pt x="220" y="18267"/>
                </a:lnTo>
                <a:lnTo>
                  <a:pt x="123" y="18145"/>
                </a:lnTo>
                <a:lnTo>
                  <a:pt x="74" y="18024"/>
                </a:lnTo>
                <a:lnTo>
                  <a:pt x="25" y="17877"/>
                </a:lnTo>
                <a:lnTo>
                  <a:pt x="1" y="17731"/>
                </a:lnTo>
                <a:lnTo>
                  <a:pt x="1" y="780"/>
                </a:lnTo>
                <a:lnTo>
                  <a:pt x="1" y="780"/>
                </a:lnTo>
                <a:lnTo>
                  <a:pt x="25" y="610"/>
                </a:lnTo>
                <a:lnTo>
                  <a:pt x="74" y="464"/>
                </a:lnTo>
                <a:lnTo>
                  <a:pt x="123" y="342"/>
                </a:lnTo>
                <a:lnTo>
                  <a:pt x="220" y="220"/>
                </a:lnTo>
                <a:lnTo>
                  <a:pt x="342" y="123"/>
                </a:lnTo>
                <a:lnTo>
                  <a:pt x="488" y="50"/>
                </a:lnTo>
                <a:lnTo>
                  <a:pt x="634" y="1"/>
                </a:lnTo>
                <a:lnTo>
                  <a:pt x="780" y="1"/>
                </a:lnTo>
                <a:lnTo>
                  <a:pt x="1174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"/>
          <p:cNvSpPr/>
          <p:nvPr/>
        </p:nvSpPr>
        <p:spPr>
          <a:xfrm>
            <a:off x="382680" y="834840"/>
            <a:ext cx="101160" cy="360"/>
          </a:xfrm>
          <a:custGeom>
            <a:avLst/>
            <a:gdLst/>
            <a:ahLst/>
            <a:rect l="l" t="t" r="r" b="b"/>
            <a:pathLst>
              <a:path w="5359" h="1">
                <a:moveTo>
                  <a:pt x="5358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"/>
          <p:cNvSpPr/>
          <p:nvPr/>
        </p:nvSpPr>
        <p:spPr>
          <a:xfrm>
            <a:off x="382680" y="79344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7"/>
          <p:cNvSpPr/>
          <p:nvPr/>
        </p:nvSpPr>
        <p:spPr>
          <a:xfrm>
            <a:off x="382680" y="75132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8"/>
          <p:cNvSpPr/>
          <p:nvPr/>
        </p:nvSpPr>
        <p:spPr>
          <a:xfrm>
            <a:off x="382680" y="7095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9"/>
          <p:cNvSpPr/>
          <p:nvPr/>
        </p:nvSpPr>
        <p:spPr>
          <a:xfrm>
            <a:off x="558000" y="587160"/>
            <a:ext cx="63360" cy="63360"/>
          </a:xfrm>
          <a:custGeom>
            <a:avLst/>
            <a:gdLst/>
            <a:ahLst/>
            <a:rect l="l" t="t" r="r" b="b"/>
            <a:pathLst>
              <a:path w="3362" h="3362">
                <a:moveTo>
                  <a:pt x="1" y="2582"/>
                </a:moveTo>
                <a:lnTo>
                  <a:pt x="1" y="1"/>
                </a:lnTo>
                <a:lnTo>
                  <a:pt x="3362" y="3362"/>
                </a:lnTo>
                <a:lnTo>
                  <a:pt x="780" y="3362"/>
                </a:lnTo>
                <a:lnTo>
                  <a:pt x="780" y="3362"/>
                </a:lnTo>
                <a:lnTo>
                  <a:pt x="610" y="3337"/>
                </a:lnTo>
                <a:lnTo>
                  <a:pt x="464" y="3289"/>
                </a:lnTo>
                <a:lnTo>
                  <a:pt x="342" y="3216"/>
                </a:lnTo>
                <a:lnTo>
                  <a:pt x="220" y="3118"/>
                </a:lnTo>
                <a:lnTo>
                  <a:pt x="123" y="3021"/>
                </a:lnTo>
                <a:lnTo>
                  <a:pt x="50" y="2875"/>
                </a:lnTo>
                <a:lnTo>
                  <a:pt x="1" y="2729"/>
                </a:lnTo>
                <a:lnTo>
                  <a:pt x="1" y="2582"/>
                </a:lnTo>
                <a:lnTo>
                  <a:pt x="1" y="258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10"/>
          <p:cNvSpPr txBox="1"/>
          <p:nvPr/>
        </p:nvSpPr>
        <p:spPr>
          <a:xfrm>
            <a:off x="814320" y="1537920"/>
            <a:ext cx="7635600" cy="272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1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r>
              <a:rPr b="1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Phương án :</a:t>
            </a: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Điểm lấy bắt đầu từ giá trị vừa tính từ ngưỡng điểm , các giá trị tiếp theo cách nhau 0.25 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1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r>
              <a:rPr b="1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Bảng quyết định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89" name="Table 11"/>
          <p:cNvGraphicFramePr/>
          <p:nvPr/>
        </p:nvGraphicFramePr>
        <p:xfrm>
          <a:off x="814320" y="2900160"/>
          <a:ext cx="5936760" cy="360000"/>
        </p:xfrm>
        <a:graphic>
          <a:graphicData uri="http://schemas.openxmlformats.org/drawingml/2006/table">
            <a:tbl>
              <a:tblPr/>
              <a:tblGrid>
                <a:gridCol w="1978560"/>
                <a:gridCol w="1979280"/>
                <a:gridCol w="1979280"/>
              </a:tblGrid>
              <a:tr h="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Phương án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8b81d2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Số lượng trúng tuyển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8b81d2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Số lượng có thể đi học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8b81d2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edecf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4980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edecf6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25,25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4900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4890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4700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edecf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4678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edecf6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…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8b81d2"/>
                      </a:solidFill>
                    </a:lnL>
                    <a:lnR w="12240">
                      <a:solidFill>
                        <a:srgbClr val="8b81d2"/>
                      </a:solidFill>
                    </a:lnR>
                    <a:lnT w="12240">
                      <a:solidFill>
                        <a:srgbClr val="8b81d2"/>
                      </a:solidFill>
                    </a:lnT>
                    <a:lnB w="12240">
                      <a:solidFill>
                        <a:srgbClr val="8b81d2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3.3 Mô hình / Bảng quyết định 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CBEDA557-74EA-418B-9BF1-A7936EE2393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312480" y="605880"/>
            <a:ext cx="293040" cy="357840"/>
          </a:xfrm>
          <a:custGeom>
            <a:avLst/>
            <a:gdLst/>
            <a:ahLst/>
            <a:rect l="l" t="t" r="r" b="b"/>
            <a:pathLst>
              <a:path w="15490" h="18924">
                <a:moveTo>
                  <a:pt x="15490" y="17828"/>
                </a:moveTo>
                <a:lnTo>
                  <a:pt x="15490" y="17828"/>
                </a:lnTo>
                <a:lnTo>
                  <a:pt x="15466" y="17998"/>
                </a:lnTo>
                <a:lnTo>
                  <a:pt x="15417" y="18169"/>
                </a:lnTo>
                <a:lnTo>
                  <a:pt x="15319" y="18364"/>
                </a:lnTo>
                <a:lnTo>
                  <a:pt x="15198" y="18534"/>
                </a:lnTo>
                <a:lnTo>
                  <a:pt x="15052" y="18680"/>
                </a:lnTo>
                <a:lnTo>
                  <a:pt x="14881" y="18802"/>
                </a:lnTo>
                <a:lnTo>
                  <a:pt x="14735" y="18900"/>
                </a:lnTo>
                <a:lnTo>
                  <a:pt x="14564" y="18924"/>
                </a:lnTo>
                <a:lnTo>
                  <a:pt x="1023" y="18924"/>
                </a:lnTo>
                <a:lnTo>
                  <a:pt x="1023" y="18924"/>
                </a:lnTo>
                <a:lnTo>
                  <a:pt x="853" y="18900"/>
                </a:lnTo>
                <a:lnTo>
                  <a:pt x="682" y="18802"/>
                </a:lnTo>
                <a:lnTo>
                  <a:pt x="512" y="18680"/>
                </a:lnTo>
                <a:lnTo>
                  <a:pt x="341" y="18534"/>
                </a:lnTo>
                <a:lnTo>
                  <a:pt x="219" y="18364"/>
                </a:lnTo>
                <a:lnTo>
                  <a:pt x="98" y="18169"/>
                </a:lnTo>
                <a:lnTo>
                  <a:pt x="25" y="17998"/>
                </a:lnTo>
                <a:lnTo>
                  <a:pt x="0" y="17828"/>
                </a:lnTo>
                <a:lnTo>
                  <a:pt x="0" y="877"/>
                </a:lnTo>
                <a:lnTo>
                  <a:pt x="0" y="877"/>
                </a:lnTo>
                <a:lnTo>
                  <a:pt x="25" y="706"/>
                </a:lnTo>
                <a:lnTo>
                  <a:pt x="98" y="560"/>
                </a:lnTo>
                <a:lnTo>
                  <a:pt x="195" y="414"/>
                </a:lnTo>
                <a:lnTo>
                  <a:pt x="341" y="268"/>
                </a:lnTo>
                <a:lnTo>
                  <a:pt x="487" y="171"/>
                </a:lnTo>
                <a:lnTo>
                  <a:pt x="658" y="73"/>
                </a:lnTo>
                <a:lnTo>
                  <a:pt x="828" y="24"/>
                </a:lnTo>
                <a:lnTo>
                  <a:pt x="974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4"/>
          <p:cNvSpPr/>
          <p:nvPr/>
        </p:nvSpPr>
        <p:spPr>
          <a:xfrm>
            <a:off x="335520" y="587160"/>
            <a:ext cx="285480" cy="350280"/>
          </a:xfrm>
          <a:custGeom>
            <a:avLst/>
            <a:gdLst/>
            <a:ahLst/>
            <a:rect l="l" t="t" r="r" b="b"/>
            <a:pathLst>
              <a:path w="15101" h="18511">
                <a:moveTo>
                  <a:pt x="15101" y="3362"/>
                </a:moveTo>
                <a:lnTo>
                  <a:pt x="15101" y="17731"/>
                </a:lnTo>
                <a:lnTo>
                  <a:pt x="15101" y="17731"/>
                </a:lnTo>
                <a:lnTo>
                  <a:pt x="15077" y="17877"/>
                </a:lnTo>
                <a:lnTo>
                  <a:pt x="15028" y="18024"/>
                </a:lnTo>
                <a:lnTo>
                  <a:pt x="14979" y="18145"/>
                </a:lnTo>
                <a:lnTo>
                  <a:pt x="14882" y="18267"/>
                </a:lnTo>
                <a:lnTo>
                  <a:pt x="14760" y="18365"/>
                </a:lnTo>
                <a:lnTo>
                  <a:pt x="14614" y="18438"/>
                </a:lnTo>
                <a:lnTo>
                  <a:pt x="14468" y="18486"/>
                </a:lnTo>
                <a:lnTo>
                  <a:pt x="14322" y="18511"/>
                </a:lnTo>
                <a:lnTo>
                  <a:pt x="780" y="18511"/>
                </a:lnTo>
                <a:lnTo>
                  <a:pt x="780" y="18511"/>
                </a:lnTo>
                <a:lnTo>
                  <a:pt x="634" y="18486"/>
                </a:lnTo>
                <a:lnTo>
                  <a:pt x="488" y="18438"/>
                </a:lnTo>
                <a:lnTo>
                  <a:pt x="342" y="18365"/>
                </a:lnTo>
                <a:lnTo>
                  <a:pt x="220" y="18267"/>
                </a:lnTo>
                <a:lnTo>
                  <a:pt x="123" y="18145"/>
                </a:lnTo>
                <a:lnTo>
                  <a:pt x="74" y="18024"/>
                </a:lnTo>
                <a:lnTo>
                  <a:pt x="25" y="17877"/>
                </a:lnTo>
                <a:lnTo>
                  <a:pt x="1" y="17731"/>
                </a:lnTo>
                <a:lnTo>
                  <a:pt x="1" y="780"/>
                </a:lnTo>
                <a:lnTo>
                  <a:pt x="1" y="780"/>
                </a:lnTo>
                <a:lnTo>
                  <a:pt x="25" y="610"/>
                </a:lnTo>
                <a:lnTo>
                  <a:pt x="74" y="464"/>
                </a:lnTo>
                <a:lnTo>
                  <a:pt x="123" y="342"/>
                </a:lnTo>
                <a:lnTo>
                  <a:pt x="220" y="220"/>
                </a:lnTo>
                <a:lnTo>
                  <a:pt x="342" y="123"/>
                </a:lnTo>
                <a:lnTo>
                  <a:pt x="488" y="50"/>
                </a:lnTo>
                <a:lnTo>
                  <a:pt x="634" y="1"/>
                </a:lnTo>
                <a:lnTo>
                  <a:pt x="780" y="1"/>
                </a:lnTo>
                <a:lnTo>
                  <a:pt x="1174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5"/>
          <p:cNvSpPr/>
          <p:nvPr/>
        </p:nvSpPr>
        <p:spPr>
          <a:xfrm>
            <a:off x="382680" y="834840"/>
            <a:ext cx="101160" cy="360"/>
          </a:xfrm>
          <a:custGeom>
            <a:avLst/>
            <a:gdLst/>
            <a:ahLst/>
            <a:rect l="l" t="t" r="r" b="b"/>
            <a:pathLst>
              <a:path w="5359" h="1">
                <a:moveTo>
                  <a:pt x="5358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"/>
          <p:cNvSpPr/>
          <p:nvPr/>
        </p:nvSpPr>
        <p:spPr>
          <a:xfrm>
            <a:off x="382680" y="79344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7"/>
          <p:cNvSpPr/>
          <p:nvPr/>
        </p:nvSpPr>
        <p:spPr>
          <a:xfrm>
            <a:off x="382680" y="75132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8"/>
          <p:cNvSpPr/>
          <p:nvPr/>
        </p:nvSpPr>
        <p:spPr>
          <a:xfrm>
            <a:off x="382680" y="7095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9"/>
          <p:cNvSpPr/>
          <p:nvPr/>
        </p:nvSpPr>
        <p:spPr>
          <a:xfrm>
            <a:off x="558000" y="587160"/>
            <a:ext cx="63360" cy="63360"/>
          </a:xfrm>
          <a:custGeom>
            <a:avLst/>
            <a:gdLst/>
            <a:ahLst/>
            <a:rect l="l" t="t" r="r" b="b"/>
            <a:pathLst>
              <a:path w="3362" h="3362">
                <a:moveTo>
                  <a:pt x="1" y="2582"/>
                </a:moveTo>
                <a:lnTo>
                  <a:pt x="1" y="1"/>
                </a:lnTo>
                <a:lnTo>
                  <a:pt x="3362" y="3362"/>
                </a:lnTo>
                <a:lnTo>
                  <a:pt x="780" y="3362"/>
                </a:lnTo>
                <a:lnTo>
                  <a:pt x="780" y="3362"/>
                </a:lnTo>
                <a:lnTo>
                  <a:pt x="610" y="3337"/>
                </a:lnTo>
                <a:lnTo>
                  <a:pt x="464" y="3289"/>
                </a:lnTo>
                <a:lnTo>
                  <a:pt x="342" y="3216"/>
                </a:lnTo>
                <a:lnTo>
                  <a:pt x="220" y="3118"/>
                </a:lnTo>
                <a:lnTo>
                  <a:pt x="123" y="3021"/>
                </a:lnTo>
                <a:lnTo>
                  <a:pt x="50" y="2875"/>
                </a:lnTo>
                <a:lnTo>
                  <a:pt x="1" y="2729"/>
                </a:lnTo>
                <a:lnTo>
                  <a:pt x="1" y="2582"/>
                </a:lnTo>
                <a:lnTo>
                  <a:pt x="1" y="258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TextShape 10"/>
          <p:cNvSpPr txBox="1"/>
          <p:nvPr/>
        </p:nvSpPr>
        <p:spPr>
          <a:xfrm>
            <a:off x="814320" y="1537920"/>
            <a:ext cx="7635600" cy="272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1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Phương án chọn</a:t>
            </a: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Sử dụng thuộc tính “ tỷ lệ chỉ tiêu tối đa cho phép “ tính được số lượng trúng tuyển tối đa = chỉ tiêu * tỷ lệ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39CE2004-2E61-475F-8ED5-ED898E09EC4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1275120" y="236448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98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Cám Ơn Thầy Và Các Bạn Đã Lắng Nghe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984600" y="3855240"/>
            <a:ext cx="6593400" cy="134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Bạn có thắc mắc?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Liên hệ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levanhuy96@gmail.com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3996360" y="1393920"/>
            <a:ext cx="284760" cy="63936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9080">
            <a:solidFill>
              <a:srgbClr val="3f537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5"/>
          <p:cNvSpPr/>
          <p:nvPr/>
        </p:nvSpPr>
        <p:spPr>
          <a:xfrm>
            <a:off x="4302720" y="966960"/>
            <a:ext cx="891000" cy="1126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9080">
            <a:solidFill>
              <a:srgbClr val="3f537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505440" y="1053360"/>
            <a:ext cx="5567400" cy="754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98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Đề Tài: Hệ Trợ Giúp Quyết Định Ra Điểm Chuẩn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554040" y="2402280"/>
            <a:ext cx="551880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 Condensed Light"/>
              </a:rPr>
              <a:t>Giảng viên hướng dẫn: Th.S Trần Đình Khang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343640" y="2342160"/>
            <a:ext cx="822600" cy="822600"/>
          </a:xfrm>
          <a:custGeom>
            <a:avLst/>
            <a:gdLst/>
            <a:ahLst/>
            <a:rect l="l" t="t" r="r" b="b"/>
            <a:pathLst>
              <a:path w="8452" h="8452">
                <a:moveTo>
                  <a:pt x="0" y="8135"/>
                </a:moveTo>
                <a:lnTo>
                  <a:pt x="0" y="8135"/>
                </a:lnTo>
                <a:lnTo>
                  <a:pt x="438" y="8257"/>
                </a:lnTo>
                <a:lnTo>
                  <a:pt x="852" y="8354"/>
                </a:lnTo>
                <a:lnTo>
                  <a:pt x="1291" y="8403"/>
                </a:lnTo>
                <a:lnTo>
                  <a:pt x="1729" y="8452"/>
                </a:lnTo>
                <a:lnTo>
                  <a:pt x="2168" y="8452"/>
                </a:lnTo>
                <a:lnTo>
                  <a:pt x="2606" y="8427"/>
                </a:lnTo>
                <a:lnTo>
                  <a:pt x="3020" y="8378"/>
                </a:lnTo>
                <a:lnTo>
                  <a:pt x="3458" y="8281"/>
                </a:lnTo>
                <a:lnTo>
                  <a:pt x="3872" y="8184"/>
                </a:lnTo>
                <a:lnTo>
                  <a:pt x="4311" y="8037"/>
                </a:lnTo>
                <a:lnTo>
                  <a:pt x="4701" y="7867"/>
                </a:lnTo>
                <a:lnTo>
                  <a:pt x="5115" y="7672"/>
                </a:lnTo>
                <a:lnTo>
                  <a:pt x="5504" y="7429"/>
                </a:lnTo>
                <a:lnTo>
                  <a:pt x="5870" y="7185"/>
                </a:lnTo>
                <a:lnTo>
                  <a:pt x="6235" y="6893"/>
                </a:lnTo>
                <a:lnTo>
                  <a:pt x="6576" y="6576"/>
                </a:lnTo>
                <a:lnTo>
                  <a:pt x="6576" y="6576"/>
                </a:lnTo>
                <a:lnTo>
                  <a:pt x="6892" y="6235"/>
                </a:lnTo>
                <a:lnTo>
                  <a:pt x="7185" y="5870"/>
                </a:lnTo>
                <a:lnTo>
                  <a:pt x="7428" y="5505"/>
                </a:lnTo>
                <a:lnTo>
                  <a:pt x="7672" y="5115"/>
                </a:lnTo>
                <a:lnTo>
                  <a:pt x="7867" y="4701"/>
                </a:lnTo>
                <a:lnTo>
                  <a:pt x="8037" y="4311"/>
                </a:lnTo>
                <a:lnTo>
                  <a:pt x="8183" y="3873"/>
                </a:lnTo>
                <a:lnTo>
                  <a:pt x="8281" y="3459"/>
                </a:lnTo>
                <a:lnTo>
                  <a:pt x="8378" y="3020"/>
                </a:lnTo>
                <a:lnTo>
                  <a:pt x="8427" y="2606"/>
                </a:lnTo>
                <a:lnTo>
                  <a:pt x="8451" y="2168"/>
                </a:lnTo>
                <a:lnTo>
                  <a:pt x="8451" y="1730"/>
                </a:lnTo>
                <a:lnTo>
                  <a:pt x="8402" y="1291"/>
                </a:lnTo>
                <a:lnTo>
                  <a:pt x="8354" y="853"/>
                </a:lnTo>
                <a:lnTo>
                  <a:pt x="8256" y="439"/>
                </a:lnTo>
                <a:lnTo>
                  <a:pt x="8135" y="0"/>
                </a:lnTo>
              </a:path>
            </a:pathLst>
          </a:custGeom>
          <a:noFill/>
          <a:ln w="19080">
            <a:solidFill>
              <a:srgbClr val="c7d3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6755760" y="1753920"/>
            <a:ext cx="1588320" cy="1588320"/>
          </a:xfrm>
          <a:custGeom>
            <a:avLst/>
            <a:gdLst/>
            <a:ahLst/>
            <a:rect l="l" t="t" r="r" b="b"/>
            <a:pathLst>
              <a:path w="16318" h="16319">
                <a:moveTo>
                  <a:pt x="16074" y="244"/>
                </a:moveTo>
                <a:lnTo>
                  <a:pt x="16074" y="244"/>
                </a:lnTo>
                <a:lnTo>
                  <a:pt x="15928" y="122"/>
                </a:lnTo>
                <a:lnTo>
                  <a:pt x="15758" y="49"/>
                </a:lnTo>
                <a:lnTo>
                  <a:pt x="15538" y="0"/>
                </a:lnTo>
                <a:lnTo>
                  <a:pt x="15319" y="0"/>
                </a:lnTo>
                <a:lnTo>
                  <a:pt x="15051" y="25"/>
                </a:lnTo>
                <a:lnTo>
                  <a:pt x="14759" y="73"/>
                </a:lnTo>
                <a:lnTo>
                  <a:pt x="14442" y="171"/>
                </a:lnTo>
                <a:lnTo>
                  <a:pt x="14102" y="293"/>
                </a:lnTo>
                <a:lnTo>
                  <a:pt x="13736" y="439"/>
                </a:lnTo>
                <a:lnTo>
                  <a:pt x="13347" y="609"/>
                </a:lnTo>
                <a:lnTo>
                  <a:pt x="12957" y="828"/>
                </a:lnTo>
                <a:lnTo>
                  <a:pt x="12543" y="1048"/>
                </a:lnTo>
                <a:lnTo>
                  <a:pt x="11666" y="1608"/>
                </a:lnTo>
                <a:lnTo>
                  <a:pt x="10716" y="2265"/>
                </a:lnTo>
                <a:lnTo>
                  <a:pt x="10716" y="2265"/>
                </a:lnTo>
                <a:lnTo>
                  <a:pt x="10278" y="2095"/>
                </a:lnTo>
                <a:lnTo>
                  <a:pt x="9815" y="1949"/>
                </a:lnTo>
                <a:lnTo>
                  <a:pt x="9352" y="1851"/>
                </a:lnTo>
                <a:lnTo>
                  <a:pt x="8890" y="1778"/>
                </a:lnTo>
                <a:lnTo>
                  <a:pt x="8427" y="1730"/>
                </a:lnTo>
                <a:lnTo>
                  <a:pt x="7940" y="1730"/>
                </a:lnTo>
                <a:lnTo>
                  <a:pt x="7477" y="1778"/>
                </a:lnTo>
                <a:lnTo>
                  <a:pt x="7014" y="1827"/>
                </a:lnTo>
                <a:lnTo>
                  <a:pt x="6551" y="1924"/>
                </a:lnTo>
                <a:lnTo>
                  <a:pt x="6089" y="2070"/>
                </a:lnTo>
                <a:lnTo>
                  <a:pt x="5650" y="2241"/>
                </a:lnTo>
                <a:lnTo>
                  <a:pt x="5212" y="2436"/>
                </a:lnTo>
                <a:lnTo>
                  <a:pt x="4774" y="2679"/>
                </a:lnTo>
                <a:lnTo>
                  <a:pt x="4384" y="2972"/>
                </a:lnTo>
                <a:lnTo>
                  <a:pt x="3994" y="3264"/>
                </a:lnTo>
                <a:lnTo>
                  <a:pt x="3605" y="3605"/>
                </a:lnTo>
                <a:lnTo>
                  <a:pt x="3605" y="3605"/>
                </a:lnTo>
                <a:lnTo>
                  <a:pt x="3264" y="3995"/>
                </a:lnTo>
                <a:lnTo>
                  <a:pt x="2971" y="4384"/>
                </a:lnTo>
                <a:lnTo>
                  <a:pt x="2679" y="4774"/>
                </a:lnTo>
                <a:lnTo>
                  <a:pt x="2436" y="5212"/>
                </a:lnTo>
                <a:lnTo>
                  <a:pt x="2241" y="5651"/>
                </a:lnTo>
                <a:lnTo>
                  <a:pt x="2070" y="6089"/>
                </a:lnTo>
                <a:lnTo>
                  <a:pt x="1924" y="6552"/>
                </a:lnTo>
                <a:lnTo>
                  <a:pt x="1827" y="7015"/>
                </a:lnTo>
                <a:lnTo>
                  <a:pt x="1778" y="7477"/>
                </a:lnTo>
                <a:lnTo>
                  <a:pt x="1729" y="7940"/>
                </a:lnTo>
                <a:lnTo>
                  <a:pt x="1729" y="8427"/>
                </a:lnTo>
                <a:lnTo>
                  <a:pt x="1778" y="8890"/>
                </a:lnTo>
                <a:lnTo>
                  <a:pt x="1851" y="9353"/>
                </a:lnTo>
                <a:lnTo>
                  <a:pt x="1948" y="9815"/>
                </a:lnTo>
                <a:lnTo>
                  <a:pt x="2095" y="10278"/>
                </a:lnTo>
                <a:lnTo>
                  <a:pt x="2265" y="10716"/>
                </a:lnTo>
                <a:lnTo>
                  <a:pt x="2265" y="10716"/>
                </a:lnTo>
                <a:lnTo>
                  <a:pt x="1607" y="11666"/>
                </a:lnTo>
                <a:lnTo>
                  <a:pt x="1047" y="12543"/>
                </a:lnTo>
                <a:lnTo>
                  <a:pt x="828" y="12957"/>
                </a:lnTo>
                <a:lnTo>
                  <a:pt x="609" y="13347"/>
                </a:lnTo>
                <a:lnTo>
                  <a:pt x="438" y="13737"/>
                </a:lnTo>
                <a:lnTo>
                  <a:pt x="292" y="14102"/>
                </a:lnTo>
                <a:lnTo>
                  <a:pt x="170" y="14443"/>
                </a:lnTo>
                <a:lnTo>
                  <a:pt x="73" y="14759"/>
                </a:lnTo>
                <a:lnTo>
                  <a:pt x="24" y="15052"/>
                </a:lnTo>
                <a:lnTo>
                  <a:pt x="0" y="15320"/>
                </a:lnTo>
                <a:lnTo>
                  <a:pt x="0" y="15539"/>
                </a:lnTo>
                <a:lnTo>
                  <a:pt x="49" y="15758"/>
                </a:lnTo>
                <a:lnTo>
                  <a:pt x="122" y="15928"/>
                </a:lnTo>
                <a:lnTo>
                  <a:pt x="244" y="16075"/>
                </a:lnTo>
                <a:lnTo>
                  <a:pt x="244" y="16075"/>
                </a:lnTo>
                <a:lnTo>
                  <a:pt x="341" y="16172"/>
                </a:lnTo>
                <a:lnTo>
                  <a:pt x="487" y="16245"/>
                </a:lnTo>
                <a:lnTo>
                  <a:pt x="633" y="16294"/>
                </a:lnTo>
                <a:lnTo>
                  <a:pt x="804" y="16318"/>
                </a:lnTo>
                <a:lnTo>
                  <a:pt x="974" y="16318"/>
                </a:lnTo>
                <a:lnTo>
                  <a:pt x="1169" y="16318"/>
                </a:lnTo>
                <a:lnTo>
                  <a:pt x="1388" y="16269"/>
                </a:lnTo>
                <a:lnTo>
                  <a:pt x="1632" y="16221"/>
                </a:lnTo>
                <a:lnTo>
                  <a:pt x="2143" y="16075"/>
                </a:lnTo>
                <a:lnTo>
                  <a:pt x="2703" y="15831"/>
                </a:lnTo>
                <a:lnTo>
                  <a:pt x="3312" y="15539"/>
                </a:lnTo>
                <a:lnTo>
                  <a:pt x="3946" y="15149"/>
                </a:lnTo>
                <a:lnTo>
                  <a:pt x="4652" y="14711"/>
                </a:lnTo>
                <a:lnTo>
                  <a:pt x="5358" y="14224"/>
                </a:lnTo>
                <a:lnTo>
                  <a:pt x="6113" y="13663"/>
                </a:lnTo>
                <a:lnTo>
                  <a:pt x="6892" y="13055"/>
                </a:lnTo>
                <a:lnTo>
                  <a:pt x="7696" y="12397"/>
                </a:lnTo>
                <a:lnTo>
                  <a:pt x="8500" y="11691"/>
                </a:lnTo>
                <a:lnTo>
                  <a:pt x="9304" y="10936"/>
                </a:lnTo>
                <a:lnTo>
                  <a:pt x="10132" y="10132"/>
                </a:lnTo>
                <a:lnTo>
                  <a:pt x="10132" y="10132"/>
                </a:lnTo>
                <a:lnTo>
                  <a:pt x="10935" y="9304"/>
                </a:lnTo>
                <a:lnTo>
                  <a:pt x="11690" y="8500"/>
                </a:lnTo>
                <a:lnTo>
                  <a:pt x="12397" y="7696"/>
                </a:lnTo>
                <a:lnTo>
                  <a:pt x="13054" y="6893"/>
                </a:lnTo>
                <a:lnTo>
                  <a:pt x="13663" y="6113"/>
                </a:lnTo>
                <a:lnTo>
                  <a:pt x="14223" y="5358"/>
                </a:lnTo>
                <a:lnTo>
                  <a:pt x="14710" y="4652"/>
                </a:lnTo>
                <a:lnTo>
                  <a:pt x="15149" y="3946"/>
                </a:lnTo>
                <a:lnTo>
                  <a:pt x="15538" y="3313"/>
                </a:lnTo>
                <a:lnTo>
                  <a:pt x="15831" y="2704"/>
                </a:lnTo>
                <a:lnTo>
                  <a:pt x="16074" y="2144"/>
                </a:lnTo>
                <a:lnTo>
                  <a:pt x="16220" y="1632"/>
                </a:lnTo>
                <a:lnTo>
                  <a:pt x="16269" y="1389"/>
                </a:lnTo>
                <a:lnTo>
                  <a:pt x="16318" y="1169"/>
                </a:lnTo>
                <a:lnTo>
                  <a:pt x="16318" y="975"/>
                </a:lnTo>
                <a:lnTo>
                  <a:pt x="16318" y="804"/>
                </a:lnTo>
                <a:lnTo>
                  <a:pt x="16293" y="634"/>
                </a:lnTo>
                <a:lnTo>
                  <a:pt x="16245" y="487"/>
                </a:lnTo>
                <a:lnTo>
                  <a:pt x="16172" y="341"/>
                </a:lnTo>
                <a:lnTo>
                  <a:pt x="16074" y="244"/>
                </a:lnTo>
                <a:lnTo>
                  <a:pt x="16074" y="244"/>
                </a:lnTo>
                <a:close/>
                <a:moveTo>
                  <a:pt x="1827" y="13810"/>
                </a:moveTo>
                <a:lnTo>
                  <a:pt x="1827" y="13810"/>
                </a:lnTo>
                <a:lnTo>
                  <a:pt x="1754" y="13737"/>
                </a:lnTo>
                <a:lnTo>
                  <a:pt x="1729" y="13639"/>
                </a:lnTo>
                <a:lnTo>
                  <a:pt x="1681" y="13542"/>
                </a:lnTo>
                <a:lnTo>
                  <a:pt x="1681" y="13444"/>
                </a:lnTo>
                <a:lnTo>
                  <a:pt x="1681" y="13176"/>
                </a:lnTo>
                <a:lnTo>
                  <a:pt x="1754" y="12884"/>
                </a:lnTo>
                <a:lnTo>
                  <a:pt x="1875" y="12519"/>
                </a:lnTo>
                <a:lnTo>
                  <a:pt x="2046" y="12153"/>
                </a:lnTo>
                <a:lnTo>
                  <a:pt x="2265" y="11715"/>
                </a:lnTo>
                <a:lnTo>
                  <a:pt x="2533" y="11277"/>
                </a:lnTo>
                <a:lnTo>
                  <a:pt x="2533" y="11277"/>
                </a:lnTo>
                <a:lnTo>
                  <a:pt x="2752" y="11642"/>
                </a:lnTo>
                <a:lnTo>
                  <a:pt x="3020" y="12007"/>
                </a:lnTo>
                <a:lnTo>
                  <a:pt x="3288" y="12373"/>
                </a:lnTo>
                <a:lnTo>
                  <a:pt x="3605" y="12714"/>
                </a:lnTo>
                <a:lnTo>
                  <a:pt x="3605" y="12714"/>
                </a:lnTo>
                <a:lnTo>
                  <a:pt x="3897" y="12957"/>
                </a:lnTo>
                <a:lnTo>
                  <a:pt x="4165" y="13201"/>
                </a:lnTo>
                <a:lnTo>
                  <a:pt x="4165" y="13201"/>
                </a:lnTo>
                <a:lnTo>
                  <a:pt x="3751" y="13444"/>
                </a:lnTo>
                <a:lnTo>
                  <a:pt x="3361" y="13639"/>
                </a:lnTo>
                <a:lnTo>
                  <a:pt x="3020" y="13785"/>
                </a:lnTo>
                <a:lnTo>
                  <a:pt x="2679" y="13883"/>
                </a:lnTo>
                <a:lnTo>
                  <a:pt x="2411" y="13956"/>
                </a:lnTo>
                <a:lnTo>
                  <a:pt x="2168" y="13956"/>
                </a:lnTo>
                <a:lnTo>
                  <a:pt x="2070" y="13931"/>
                </a:lnTo>
                <a:lnTo>
                  <a:pt x="1973" y="13907"/>
                </a:lnTo>
                <a:lnTo>
                  <a:pt x="1900" y="13858"/>
                </a:lnTo>
                <a:lnTo>
                  <a:pt x="1827" y="13810"/>
                </a:lnTo>
                <a:lnTo>
                  <a:pt x="1827" y="13810"/>
                </a:lnTo>
                <a:close/>
                <a:moveTo>
                  <a:pt x="8159" y="4482"/>
                </a:moveTo>
                <a:lnTo>
                  <a:pt x="8159" y="4482"/>
                </a:lnTo>
                <a:lnTo>
                  <a:pt x="8037" y="4482"/>
                </a:lnTo>
                <a:lnTo>
                  <a:pt x="7940" y="4433"/>
                </a:lnTo>
                <a:lnTo>
                  <a:pt x="7842" y="4384"/>
                </a:lnTo>
                <a:lnTo>
                  <a:pt x="7745" y="4311"/>
                </a:lnTo>
                <a:lnTo>
                  <a:pt x="7672" y="4238"/>
                </a:lnTo>
                <a:lnTo>
                  <a:pt x="7623" y="4141"/>
                </a:lnTo>
                <a:lnTo>
                  <a:pt x="7574" y="4019"/>
                </a:lnTo>
                <a:lnTo>
                  <a:pt x="7574" y="3897"/>
                </a:lnTo>
                <a:lnTo>
                  <a:pt x="7574" y="3897"/>
                </a:lnTo>
                <a:lnTo>
                  <a:pt x="7574" y="3775"/>
                </a:lnTo>
                <a:lnTo>
                  <a:pt x="7623" y="3678"/>
                </a:lnTo>
                <a:lnTo>
                  <a:pt x="7672" y="3580"/>
                </a:lnTo>
                <a:lnTo>
                  <a:pt x="7745" y="3483"/>
                </a:lnTo>
                <a:lnTo>
                  <a:pt x="7842" y="3410"/>
                </a:lnTo>
                <a:lnTo>
                  <a:pt x="7940" y="3361"/>
                </a:lnTo>
                <a:lnTo>
                  <a:pt x="8037" y="3337"/>
                </a:lnTo>
                <a:lnTo>
                  <a:pt x="8159" y="3313"/>
                </a:lnTo>
                <a:lnTo>
                  <a:pt x="8159" y="3313"/>
                </a:lnTo>
                <a:lnTo>
                  <a:pt x="8281" y="3337"/>
                </a:lnTo>
                <a:lnTo>
                  <a:pt x="8378" y="3361"/>
                </a:lnTo>
                <a:lnTo>
                  <a:pt x="8476" y="3410"/>
                </a:lnTo>
                <a:lnTo>
                  <a:pt x="8573" y="3483"/>
                </a:lnTo>
                <a:lnTo>
                  <a:pt x="8646" y="3580"/>
                </a:lnTo>
                <a:lnTo>
                  <a:pt x="8695" y="3678"/>
                </a:lnTo>
                <a:lnTo>
                  <a:pt x="8743" y="3775"/>
                </a:lnTo>
                <a:lnTo>
                  <a:pt x="8743" y="3897"/>
                </a:lnTo>
                <a:lnTo>
                  <a:pt x="8743" y="3897"/>
                </a:lnTo>
                <a:lnTo>
                  <a:pt x="8743" y="4019"/>
                </a:lnTo>
                <a:lnTo>
                  <a:pt x="8695" y="4141"/>
                </a:lnTo>
                <a:lnTo>
                  <a:pt x="8646" y="4238"/>
                </a:lnTo>
                <a:lnTo>
                  <a:pt x="8573" y="4311"/>
                </a:lnTo>
                <a:lnTo>
                  <a:pt x="8476" y="4384"/>
                </a:lnTo>
                <a:lnTo>
                  <a:pt x="8378" y="4433"/>
                </a:lnTo>
                <a:lnTo>
                  <a:pt x="8281" y="4482"/>
                </a:lnTo>
                <a:lnTo>
                  <a:pt x="8159" y="4482"/>
                </a:lnTo>
                <a:lnTo>
                  <a:pt x="8159" y="4482"/>
                </a:lnTo>
                <a:close/>
                <a:moveTo>
                  <a:pt x="9133" y="5943"/>
                </a:moveTo>
                <a:lnTo>
                  <a:pt x="9133" y="5943"/>
                </a:lnTo>
                <a:lnTo>
                  <a:pt x="9036" y="5943"/>
                </a:lnTo>
                <a:lnTo>
                  <a:pt x="8963" y="5919"/>
                </a:lnTo>
                <a:lnTo>
                  <a:pt x="8841" y="5846"/>
                </a:lnTo>
                <a:lnTo>
                  <a:pt x="8768" y="5724"/>
                </a:lnTo>
                <a:lnTo>
                  <a:pt x="8743" y="5651"/>
                </a:lnTo>
                <a:lnTo>
                  <a:pt x="8743" y="5553"/>
                </a:lnTo>
                <a:lnTo>
                  <a:pt x="8743" y="5553"/>
                </a:lnTo>
                <a:lnTo>
                  <a:pt x="8743" y="5480"/>
                </a:lnTo>
                <a:lnTo>
                  <a:pt x="8768" y="5407"/>
                </a:lnTo>
                <a:lnTo>
                  <a:pt x="8841" y="5285"/>
                </a:lnTo>
                <a:lnTo>
                  <a:pt x="8963" y="5212"/>
                </a:lnTo>
                <a:lnTo>
                  <a:pt x="9036" y="5188"/>
                </a:lnTo>
                <a:lnTo>
                  <a:pt x="9133" y="5164"/>
                </a:lnTo>
                <a:lnTo>
                  <a:pt x="9133" y="5164"/>
                </a:lnTo>
                <a:lnTo>
                  <a:pt x="9206" y="5188"/>
                </a:lnTo>
                <a:lnTo>
                  <a:pt x="9279" y="5212"/>
                </a:lnTo>
                <a:lnTo>
                  <a:pt x="9401" y="5285"/>
                </a:lnTo>
                <a:lnTo>
                  <a:pt x="9474" y="5407"/>
                </a:lnTo>
                <a:lnTo>
                  <a:pt x="9498" y="5480"/>
                </a:lnTo>
                <a:lnTo>
                  <a:pt x="9523" y="5553"/>
                </a:lnTo>
                <a:lnTo>
                  <a:pt x="9523" y="5553"/>
                </a:lnTo>
                <a:lnTo>
                  <a:pt x="9498" y="5651"/>
                </a:lnTo>
                <a:lnTo>
                  <a:pt x="9474" y="5724"/>
                </a:lnTo>
                <a:lnTo>
                  <a:pt x="9401" y="5846"/>
                </a:lnTo>
                <a:lnTo>
                  <a:pt x="9279" y="5919"/>
                </a:lnTo>
                <a:lnTo>
                  <a:pt x="9206" y="5943"/>
                </a:lnTo>
                <a:lnTo>
                  <a:pt x="9133" y="5943"/>
                </a:lnTo>
                <a:lnTo>
                  <a:pt x="9133" y="5943"/>
                </a:lnTo>
                <a:close/>
                <a:moveTo>
                  <a:pt x="9986" y="4409"/>
                </a:moveTo>
                <a:lnTo>
                  <a:pt x="9986" y="4409"/>
                </a:lnTo>
                <a:lnTo>
                  <a:pt x="9888" y="4409"/>
                </a:lnTo>
                <a:lnTo>
                  <a:pt x="9815" y="4384"/>
                </a:lnTo>
                <a:lnTo>
                  <a:pt x="9693" y="4287"/>
                </a:lnTo>
                <a:lnTo>
                  <a:pt x="9620" y="4165"/>
                </a:lnTo>
                <a:lnTo>
                  <a:pt x="9596" y="4092"/>
                </a:lnTo>
                <a:lnTo>
                  <a:pt x="9596" y="4019"/>
                </a:lnTo>
                <a:lnTo>
                  <a:pt x="9596" y="4019"/>
                </a:lnTo>
                <a:lnTo>
                  <a:pt x="9596" y="3946"/>
                </a:lnTo>
                <a:lnTo>
                  <a:pt x="9620" y="3873"/>
                </a:lnTo>
                <a:lnTo>
                  <a:pt x="9693" y="3751"/>
                </a:lnTo>
                <a:lnTo>
                  <a:pt x="9815" y="3654"/>
                </a:lnTo>
                <a:lnTo>
                  <a:pt x="9888" y="3629"/>
                </a:lnTo>
                <a:lnTo>
                  <a:pt x="9986" y="3629"/>
                </a:lnTo>
                <a:lnTo>
                  <a:pt x="9986" y="3629"/>
                </a:lnTo>
                <a:lnTo>
                  <a:pt x="10059" y="3629"/>
                </a:lnTo>
                <a:lnTo>
                  <a:pt x="10132" y="3654"/>
                </a:lnTo>
                <a:lnTo>
                  <a:pt x="10253" y="3751"/>
                </a:lnTo>
                <a:lnTo>
                  <a:pt x="10327" y="3873"/>
                </a:lnTo>
                <a:lnTo>
                  <a:pt x="10351" y="3946"/>
                </a:lnTo>
                <a:lnTo>
                  <a:pt x="10375" y="4019"/>
                </a:lnTo>
                <a:lnTo>
                  <a:pt x="10375" y="4019"/>
                </a:lnTo>
                <a:lnTo>
                  <a:pt x="10351" y="4092"/>
                </a:lnTo>
                <a:lnTo>
                  <a:pt x="10327" y="4165"/>
                </a:lnTo>
                <a:lnTo>
                  <a:pt x="10253" y="4287"/>
                </a:lnTo>
                <a:lnTo>
                  <a:pt x="10132" y="4384"/>
                </a:lnTo>
                <a:lnTo>
                  <a:pt x="10059" y="4409"/>
                </a:lnTo>
                <a:lnTo>
                  <a:pt x="9986" y="4409"/>
                </a:lnTo>
                <a:lnTo>
                  <a:pt x="9986" y="4409"/>
                </a:lnTo>
                <a:close/>
                <a:moveTo>
                  <a:pt x="13200" y="4165"/>
                </a:moveTo>
                <a:lnTo>
                  <a:pt x="13200" y="4165"/>
                </a:lnTo>
                <a:lnTo>
                  <a:pt x="12957" y="3897"/>
                </a:lnTo>
                <a:lnTo>
                  <a:pt x="12713" y="3605"/>
                </a:lnTo>
                <a:lnTo>
                  <a:pt x="12713" y="3605"/>
                </a:lnTo>
                <a:lnTo>
                  <a:pt x="12372" y="3288"/>
                </a:lnTo>
                <a:lnTo>
                  <a:pt x="12007" y="3020"/>
                </a:lnTo>
                <a:lnTo>
                  <a:pt x="11642" y="2752"/>
                </a:lnTo>
                <a:lnTo>
                  <a:pt x="11276" y="2533"/>
                </a:lnTo>
                <a:lnTo>
                  <a:pt x="11276" y="2533"/>
                </a:lnTo>
                <a:lnTo>
                  <a:pt x="11715" y="2265"/>
                </a:lnTo>
                <a:lnTo>
                  <a:pt x="12153" y="2046"/>
                </a:lnTo>
                <a:lnTo>
                  <a:pt x="12518" y="1876"/>
                </a:lnTo>
                <a:lnTo>
                  <a:pt x="12884" y="1754"/>
                </a:lnTo>
                <a:lnTo>
                  <a:pt x="13176" y="1681"/>
                </a:lnTo>
                <a:lnTo>
                  <a:pt x="13444" y="1681"/>
                </a:lnTo>
                <a:lnTo>
                  <a:pt x="13541" y="1681"/>
                </a:lnTo>
                <a:lnTo>
                  <a:pt x="13639" y="1730"/>
                </a:lnTo>
                <a:lnTo>
                  <a:pt x="13736" y="1754"/>
                </a:lnTo>
                <a:lnTo>
                  <a:pt x="13809" y="1827"/>
                </a:lnTo>
                <a:lnTo>
                  <a:pt x="13809" y="1827"/>
                </a:lnTo>
                <a:lnTo>
                  <a:pt x="13858" y="1900"/>
                </a:lnTo>
                <a:lnTo>
                  <a:pt x="13907" y="1973"/>
                </a:lnTo>
                <a:lnTo>
                  <a:pt x="13931" y="2070"/>
                </a:lnTo>
                <a:lnTo>
                  <a:pt x="13955" y="2168"/>
                </a:lnTo>
                <a:lnTo>
                  <a:pt x="13955" y="2411"/>
                </a:lnTo>
                <a:lnTo>
                  <a:pt x="13882" y="2679"/>
                </a:lnTo>
                <a:lnTo>
                  <a:pt x="13785" y="3020"/>
                </a:lnTo>
                <a:lnTo>
                  <a:pt x="13639" y="3361"/>
                </a:lnTo>
                <a:lnTo>
                  <a:pt x="13444" y="3751"/>
                </a:lnTo>
                <a:lnTo>
                  <a:pt x="13200" y="4165"/>
                </a:lnTo>
                <a:lnTo>
                  <a:pt x="13200" y="4165"/>
                </a:lnTo>
                <a:close/>
              </a:path>
            </a:pathLst>
          </a:custGeom>
          <a:noFill/>
          <a:ln w="19080">
            <a:solidFill>
              <a:srgbClr val="c7d3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"/>
          <p:cNvSpPr/>
          <p:nvPr/>
        </p:nvSpPr>
        <p:spPr>
          <a:xfrm rot="21013200">
            <a:off x="6588720" y="2174400"/>
            <a:ext cx="652680" cy="652680"/>
          </a:xfrm>
          <a:custGeom>
            <a:avLst/>
            <a:gdLst/>
            <a:ahLst/>
            <a:rect l="l" t="t" r="r" b="b"/>
            <a:pathLst>
              <a:path w="17683" h="17682">
                <a:moveTo>
                  <a:pt x="11472" y="17292"/>
                </a:moveTo>
                <a:lnTo>
                  <a:pt x="11472" y="12153"/>
                </a:lnTo>
                <a:lnTo>
                  <a:pt x="16416" y="7209"/>
                </a:lnTo>
                <a:lnTo>
                  <a:pt x="16416" y="7209"/>
                </a:lnTo>
                <a:lnTo>
                  <a:pt x="16562" y="7063"/>
                </a:lnTo>
                <a:lnTo>
                  <a:pt x="16684" y="6868"/>
                </a:lnTo>
                <a:lnTo>
                  <a:pt x="16830" y="6674"/>
                </a:lnTo>
                <a:lnTo>
                  <a:pt x="16927" y="6479"/>
                </a:lnTo>
                <a:lnTo>
                  <a:pt x="17146" y="6040"/>
                </a:lnTo>
                <a:lnTo>
                  <a:pt x="17317" y="5553"/>
                </a:lnTo>
                <a:lnTo>
                  <a:pt x="17439" y="5042"/>
                </a:lnTo>
                <a:lnTo>
                  <a:pt x="17560" y="4506"/>
                </a:lnTo>
                <a:lnTo>
                  <a:pt x="17633" y="3970"/>
                </a:lnTo>
                <a:lnTo>
                  <a:pt x="17658" y="3434"/>
                </a:lnTo>
                <a:lnTo>
                  <a:pt x="17682" y="2898"/>
                </a:lnTo>
                <a:lnTo>
                  <a:pt x="17682" y="2411"/>
                </a:lnTo>
                <a:lnTo>
                  <a:pt x="17658" y="1949"/>
                </a:lnTo>
                <a:lnTo>
                  <a:pt x="17609" y="1510"/>
                </a:lnTo>
                <a:lnTo>
                  <a:pt x="17536" y="1145"/>
                </a:lnTo>
                <a:lnTo>
                  <a:pt x="17463" y="828"/>
                </a:lnTo>
                <a:lnTo>
                  <a:pt x="17366" y="585"/>
                </a:lnTo>
                <a:lnTo>
                  <a:pt x="17292" y="487"/>
                </a:lnTo>
                <a:lnTo>
                  <a:pt x="17244" y="439"/>
                </a:lnTo>
                <a:lnTo>
                  <a:pt x="17244" y="439"/>
                </a:lnTo>
                <a:lnTo>
                  <a:pt x="17195" y="390"/>
                </a:lnTo>
                <a:lnTo>
                  <a:pt x="17098" y="317"/>
                </a:lnTo>
                <a:lnTo>
                  <a:pt x="16854" y="219"/>
                </a:lnTo>
                <a:lnTo>
                  <a:pt x="16537" y="146"/>
                </a:lnTo>
                <a:lnTo>
                  <a:pt x="16172" y="73"/>
                </a:lnTo>
                <a:lnTo>
                  <a:pt x="15734" y="25"/>
                </a:lnTo>
                <a:lnTo>
                  <a:pt x="15271" y="0"/>
                </a:lnTo>
                <a:lnTo>
                  <a:pt x="14784" y="0"/>
                </a:lnTo>
                <a:lnTo>
                  <a:pt x="14248" y="25"/>
                </a:lnTo>
                <a:lnTo>
                  <a:pt x="13712" y="49"/>
                </a:lnTo>
                <a:lnTo>
                  <a:pt x="13176" y="122"/>
                </a:lnTo>
                <a:lnTo>
                  <a:pt x="12641" y="244"/>
                </a:lnTo>
                <a:lnTo>
                  <a:pt x="12129" y="366"/>
                </a:lnTo>
                <a:lnTo>
                  <a:pt x="11642" y="536"/>
                </a:lnTo>
                <a:lnTo>
                  <a:pt x="11204" y="755"/>
                </a:lnTo>
                <a:lnTo>
                  <a:pt x="10985" y="853"/>
                </a:lnTo>
                <a:lnTo>
                  <a:pt x="10814" y="999"/>
                </a:lnTo>
                <a:lnTo>
                  <a:pt x="10619" y="1121"/>
                </a:lnTo>
                <a:lnTo>
                  <a:pt x="10473" y="1267"/>
                </a:lnTo>
                <a:lnTo>
                  <a:pt x="5529" y="6211"/>
                </a:lnTo>
                <a:lnTo>
                  <a:pt x="390" y="6211"/>
                </a:lnTo>
                <a:lnTo>
                  <a:pt x="390" y="6211"/>
                </a:lnTo>
                <a:lnTo>
                  <a:pt x="244" y="6235"/>
                </a:lnTo>
                <a:lnTo>
                  <a:pt x="147" y="6259"/>
                </a:lnTo>
                <a:lnTo>
                  <a:pt x="49" y="6308"/>
                </a:lnTo>
                <a:lnTo>
                  <a:pt x="0" y="6381"/>
                </a:lnTo>
                <a:lnTo>
                  <a:pt x="0" y="6454"/>
                </a:lnTo>
                <a:lnTo>
                  <a:pt x="25" y="6552"/>
                </a:lnTo>
                <a:lnTo>
                  <a:pt x="74" y="6649"/>
                </a:lnTo>
                <a:lnTo>
                  <a:pt x="171" y="6771"/>
                </a:lnTo>
                <a:lnTo>
                  <a:pt x="2582" y="9158"/>
                </a:lnTo>
                <a:lnTo>
                  <a:pt x="2265" y="9474"/>
                </a:lnTo>
                <a:lnTo>
                  <a:pt x="950" y="9718"/>
                </a:lnTo>
                <a:lnTo>
                  <a:pt x="950" y="9718"/>
                </a:lnTo>
                <a:lnTo>
                  <a:pt x="804" y="9767"/>
                </a:lnTo>
                <a:lnTo>
                  <a:pt x="682" y="9815"/>
                </a:lnTo>
                <a:lnTo>
                  <a:pt x="609" y="9913"/>
                </a:lnTo>
                <a:lnTo>
                  <a:pt x="561" y="9986"/>
                </a:lnTo>
                <a:lnTo>
                  <a:pt x="561" y="10083"/>
                </a:lnTo>
                <a:lnTo>
                  <a:pt x="585" y="10205"/>
                </a:lnTo>
                <a:lnTo>
                  <a:pt x="634" y="10302"/>
                </a:lnTo>
                <a:lnTo>
                  <a:pt x="731" y="10424"/>
                </a:lnTo>
                <a:lnTo>
                  <a:pt x="7258" y="16951"/>
                </a:lnTo>
                <a:lnTo>
                  <a:pt x="7258" y="16951"/>
                </a:lnTo>
                <a:lnTo>
                  <a:pt x="7380" y="17049"/>
                </a:lnTo>
                <a:lnTo>
                  <a:pt x="7477" y="17097"/>
                </a:lnTo>
                <a:lnTo>
                  <a:pt x="7599" y="17122"/>
                </a:lnTo>
                <a:lnTo>
                  <a:pt x="7697" y="17122"/>
                </a:lnTo>
                <a:lnTo>
                  <a:pt x="7770" y="17073"/>
                </a:lnTo>
                <a:lnTo>
                  <a:pt x="7867" y="17000"/>
                </a:lnTo>
                <a:lnTo>
                  <a:pt x="7916" y="16878"/>
                </a:lnTo>
                <a:lnTo>
                  <a:pt x="7965" y="16732"/>
                </a:lnTo>
                <a:lnTo>
                  <a:pt x="8208" y="15417"/>
                </a:lnTo>
                <a:lnTo>
                  <a:pt x="8525" y="15100"/>
                </a:lnTo>
                <a:lnTo>
                  <a:pt x="10911" y="17511"/>
                </a:lnTo>
                <a:lnTo>
                  <a:pt x="10911" y="17511"/>
                </a:lnTo>
                <a:lnTo>
                  <a:pt x="11033" y="17609"/>
                </a:lnTo>
                <a:lnTo>
                  <a:pt x="11131" y="17658"/>
                </a:lnTo>
                <a:lnTo>
                  <a:pt x="11228" y="17682"/>
                </a:lnTo>
                <a:lnTo>
                  <a:pt x="11301" y="17682"/>
                </a:lnTo>
                <a:lnTo>
                  <a:pt x="11374" y="17633"/>
                </a:lnTo>
                <a:lnTo>
                  <a:pt x="11423" y="17536"/>
                </a:lnTo>
                <a:lnTo>
                  <a:pt x="11447" y="17438"/>
                </a:lnTo>
                <a:lnTo>
                  <a:pt x="11472" y="17292"/>
                </a:lnTo>
                <a:lnTo>
                  <a:pt x="11472" y="17292"/>
                </a:lnTo>
                <a:close/>
                <a:moveTo>
                  <a:pt x="6162" y="12202"/>
                </a:moveTo>
                <a:lnTo>
                  <a:pt x="6162" y="12202"/>
                </a:lnTo>
                <a:lnTo>
                  <a:pt x="6089" y="12275"/>
                </a:lnTo>
                <a:lnTo>
                  <a:pt x="6016" y="12324"/>
                </a:lnTo>
                <a:lnTo>
                  <a:pt x="5919" y="12348"/>
                </a:lnTo>
                <a:lnTo>
                  <a:pt x="5821" y="12348"/>
                </a:lnTo>
                <a:lnTo>
                  <a:pt x="5724" y="12348"/>
                </a:lnTo>
                <a:lnTo>
                  <a:pt x="5626" y="12324"/>
                </a:lnTo>
                <a:lnTo>
                  <a:pt x="5553" y="12275"/>
                </a:lnTo>
                <a:lnTo>
                  <a:pt x="5480" y="12202"/>
                </a:lnTo>
                <a:lnTo>
                  <a:pt x="5480" y="12202"/>
                </a:lnTo>
                <a:lnTo>
                  <a:pt x="5407" y="12129"/>
                </a:lnTo>
                <a:lnTo>
                  <a:pt x="5359" y="12056"/>
                </a:lnTo>
                <a:lnTo>
                  <a:pt x="5334" y="11959"/>
                </a:lnTo>
                <a:lnTo>
                  <a:pt x="5334" y="11861"/>
                </a:lnTo>
                <a:lnTo>
                  <a:pt x="5334" y="11764"/>
                </a:lnTo>
                <a:lnTo>
                  <a:pt x="5359" y="11666"/>
                </a:lnTo>
                <a:lnTo>
                  <a:pt x="5407" y="11593"/>
                </a:lnTo>
                <a:lnTo>
                  <a:pt x="5480" y="11520"/>
                </a:lnTo>
                <a:lnTo>
                  <a:pt x="8013" y="8987"/>
                </a:lnTo>
                <a:lnTo>
                  <a:pt x="8013" y="8987"/>
                </a:lnTo>
                <a:lnTo>
                  <a:pt x="8086" y="8939"/>
                </a:lnTo>
                <a:lnTo>
                  <a:pt x="8159" y="8890"/>
                </a:lnTo>
                <a:lnTo>
                  <a:pt x="8257" y="8865"/>
                </a:lnTo>
                <a:lnTo>
                  <a:pt x="8354" y="8841"/>
                </a:lnTo>
                <a:lnTo>
                  <a:pt x="8452" y="8865"/>
                </a:lnTo>
                <a:lnTo>
                  <a:pt x="8525" y="8890"/>
                </a:lnTo>
                <a:lnTo>
                  <a:pt x="8622" y="8939"/>
                </a:lnTo>
                <a:lnTo>
                  <a:pt x="8695" y="8987"/>
                </a:lnTo>
                <a:lnTo>
                  <a:pt x="8695" y="8987"/>
                </a:lnTo>
                <a:lnTo>
                  <a:pt x="8744" y="9060"/>
                </a:lnTo>
                <a:lnTo>
                  <a:pt x="8793" y="9158"/>
                </a:lnTo>
                <a:lnTo>
                  <a:pt x="8817" y="9231"/>
                </a:lnTo>
                <a:lnTo>
                  <a:pt x="8841" y="9328"/>
                </a:lnTo>
                <a:lnTo>
                  <a:pt x="8817" y="9426"/>
                </a:lnTo>
                <a:lnTo>
                  <a:pt x="8793" y="9523"/>
                </a:lnTo>
                <a:lnTo>
                  <a:pt x="8744" y="9596"/>
                </a:lnTo>
                <a:lnTo>
                  <a:pt x="8695" y="9669"/>
                </a:lnTo>
                <a:lnTo>
                  <a:pt x="6162" y="12202"/>
                </a:lnTo>
                <a:close/>
                <a:moveTo>
                  <a:pt x="13396" y="7307"/>
                </a:moveTo>
                <a:lnTo>
                  <a:pt x="13396" y="7307"/>
                </a:lnTo>
                <a:lnTo>
                  <a:pt x="13274" y="7404"/>
                </a:lnTo>
                <a:lnTo>
                  <a:pt x="13152" y="7477"/>
                </a:lnTo>
                <a:lnTo>
                  <a:pt x="13006" y="7526"/>
                </a:lnTo>
                <a:lnTo>
                  <a:pt x="12836" y="7550"/>
                </a:lnTo>
                <a:lnTo>
                  <a:pt x="12689" y="7526"/>
                </a:lnTo>
                <a:lnTo>
                  <a:pt x="12543" y="7477"/>
                </a:lnTo>
                <a:lnTo>
                  <a:pt x="12421" y="7404"/>
                </a:lnTo>
                <a:lnTo>
                  <a:pt x="12300" y="7307"/>
                </a:lnTo>
                <a:lnTo>
                  <a:pt x="10376" y="5383"/>
                </a:lnTo>
                <a:lnTo>
                  <a:pt x="10376" y="5383"/>
                </a:lnTo>
                <a:lnTo>
                  <a:pt x="10278" y="5261"/>
                </a:lnTo>
                <a:lnTo>
                  <a:pt x="10205" y="5139"/>
                </a:lnTo>
                <a:lnTo>
                  <a:pt x="10156" y="4993"/>
                </a:lnTo>
                <a:lnTo>
                  <a:pt x="10132" y="4847"/>
                </a:lnTo>
                <a:lnTo>
                  <a:pt x="10156" y="4676"/>
                </a:lnTo>
                <a:lnTo>
                  <a:pt x="10205" y="4530"/>
                </a:lnTo>
                <a:lnTo>
                  <a:pt x="10278" y="4408"/>
                </a:lnTo>
                <a:lnTo>
                  <a:pt x="10376" y="4287"/>
                </a:lnTo>
                <a:lnTo>
                  <a:pt x="10376" y="4287"/>
                </a:lnTo>
                <a:lnTo>
                  <a:pt x="11326" y="3313"/>
                </a:lnTo>
                <a:lnTo>
                  <a:pt x="11326" y="3313"/>
                </a:lnTo>
                <a:lnTo>
                  <a:pt x="11496" y="3166"/>
                </a:lnTo>
                <a:lnTo>
                  <a:pt x="11666" y="3045"/>
                </a:lnTo>
                <a:lnTo>
                  <a:pt x="11861" y="2947"/>
                </a:lnTo>
                <a:lnTo>
                  <a:pt x="12032" y="2850"/>
                </a:lnTo>
                <a:lnTo>
                  <a:pt x="12227" y="2777"/>
                </a:lnTo>
                <a:lnTo>
                  <a:pt x="12446" y="2728"/>
                </a:lnTo>
                <a:lnTo>
                  <a:pt x="12641" y="2704"/>
                </a:lnTo>
                <a:lnTo>
                  <a:pt x="12836" y="2704"/>
                </a:lnTo>
                <a:lnTo>
                  <a:pt x="13055" y="2704"/>
                </a:lnTo>
                <a:lnTo>
                  <a:pt x="13250" y="2728"/>
                </a:lnTo>
                <a:lnTo>
                  <a:pt x="13469" y="2777"/>
                </a:lnTo>
                <a:lnTo>
                  <a:pt x="13664" y="2850"/>
                </a:lnTo>
                <a:lnTo>
                  <a:pt x="13834" y="2947"/>
                </a:lnTo>
                <a:lnTo>
                  <a:pt x="14029" y="3045"/>
                </a:lnTo>
                <a:lnTo>
                  <a:pt x="14199" y="3166"/>
                </a:lnTo>
                <a:lnTo>
                  <a:pt x="14370" y="3313"/>
                </a:lnTo>
                <a:lnTo>
                  <a:pt x="14370" y="3313"/>
                </a:lnTo>
                <a:lnTo>
                  <a:pt x="14516" y="3483"/>
                </a:lnTo>
                <a:lnTo>
                  <a:pt x="14638" y="3653"/>
                </a:lnTo>
                <a:lnTo>
                  <a:pt x="14735" y="3848"/>
                </a:lnTo>
                <a:lnTo>
                  <a:pt x="14833" y="4019"/>
                </a:lnTo>
                <a:lnTo>
                  <a:pt x="14906" y="4214"/>
                </a:lnTo>
                <a:lnTo>
                  <a:pt x="14954" y="4433"/>
                </a:lnTo>
                <a:lnTo>
                  <a:pt x="14979" y="4628"/>
                </a:lnTo>
                <a:lnTo>
                  <a:pt x="14979" y="4847"/>
                </a:lnTo>
                <a:lnTo>
                  <a:pt x="14979" y="5042"/>
                </a:lnTo>
                <a:lnTo>
                  <a:pt x="14954" y="5237"/>
                </a:lnTo>
                <a:lnTo>
                  <a:pt x="14906" y="5456"/>
                </a:lnTo>
                <a:lnTo>
                  <a:pt x="14833" y="5651"/>
                </a:lnTo>
                <a:lnTo>
                  <a:pt x="14735" y="5821"/>
                </a:lnTo>
                <a:lnTo>
                  <a:pt x="14638" y="6016"/>
                </a:lnTo>
                <a:lnTo>
                  <a:pt x="14516" y="6186"/>
                </a:lnTo>
                <a:lnTo>
                  <a:pt x="14370" y="6357"/>
                </a:lnTo>
                <a:lnTo>
                  <a:pt x="14370" y="6357"/>
                </a:lnTo>
                <a:lnTo>
                  <a:pt x="13396" y="7307"/>
                </a:lnTo>
                <a:lnTo>
                  <a:pt x="13396" y="7307"/>
                </a:lnTo>
                <a:close/>
              </a:path>
            </a:pathLst>
          </a:custGeom>
          <a:noFill/>
          <a:ln w="19080">
            <a:solidFill>
              <a:srgbClr val="3f537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 rot="21013200">
            <a:off x="6662880" y="2728800"/>
            <a:ext cx="107640" cy="107640"/>
          </a:xfrm>
          <a:custGeom>
            <a:avLst/>
            <a:gdLst/>
            <a:ahLst/>
            <a:rect l="l" t="t" r="r" b="b"/>
            <a:pathLst>
              <a:path w="2924" h="2924">
                <a:moveTo>
                  <a:pt x="2656" y="269"/>
                </a:moveTo>
                <a:lnTo>
                  <a:pt x="2656" y="269"/>
                </a:lnTo>
                <a:lnTo>
                  <a:pt x="2509" y="147"/>
                </a:lnTo>
                <a:lnTo>
                  <a:pt x="2363" y="74"/>
                </a:lnTo>
                <a:lnTo>
                  <a:pt x="2193" y="25"/>
                </a:lnTo>
                <a:lnTo>
                  <a:pt x="2022" y="1"/>
                </a:lnTo>
                <a:lnTo>
                  <a:pt x="1852" y="25"/>
                </a:lnTo>
                <a:lnTo>
                  <a:pt x="1681" y="74"/>
                </a:lnTo>
                <a:lnTo>
                  <a:pt x="1511" y="147"/>
                </a:lnTo>
                <a:lnTo>
                  <a:pt x="1365" y="269"/>
                </a:lnTo>
                <a:lnTo>
                  <a:pt x="1365" y="269"/>
                </a:lnTo>
                <a:lnTo>
                  <a:pt x="1219" y="488"/>
                </a:lnTo>
                <a:lnTo>
                  <a:pt x="999" y="829"/>
                </a:lnTo>
                <a:lnTo>
                  <a:pt x="561" y="1730"/>
                </a:lnTo>
                <a:lnTo>
                  <a:pt x="171" y="2558"/>
                </a:lnTo>
                <a:lnTo>
                  <a:pt x="1" y="2924"/>
                </a:lnTo>
                <a:lnTo>
                  <a:pt x="1" y="2924"/>
                </a:lnTo>
                <a:lnTo>
                  <a:pt x="366" y="2753"/>
                </a:lnTo>
                <a:lnTo>
                  <a:pt x="1194" y="2363"/>
                </a:lnTo>
                <a:lnTo>
                  <a:pt x="2095" y="1925"/>
                </a:lnTo>
                <a:lnTo>
                  <a:pt x="2436" y="1706"/>
                </a:lnTo>
                <a:lnTo>
                  <a:pt x="2656" y="1560"/>
                </a:lnTo>
                <a:lnTo>
                  <a:pt x="2656" y="1560"/>
                </a:lnTo>
                <a:lnTo>
                  <a:pt x="2777" y="1414"/>
                </a:lnTo>
                <a:lnTo>
                  <a:pt x="2850" y="1243"/>
                </a:lnTo>
                <a:lnTo>
                  <a:pt x="2899" y="1073"/>
                </a:lnTo>
                <a:lnTo>
                  <a:pt x="2923" y="902"/>
                </a:lnTo>
                <a:lnTo>
                  <a:pt x="2899" y="732"/>
                </a:lnTo>
                <a:lnTo>
                  <a:pt x="2850" y="561"/>
                </a:lnTo>
                <a:lnTo>
                  <a:pt x="2777" y="415"/>
                </a:lnTo>
                <a:lnTo>
                  <a:pt x="2656" y="269"/>
                </a:lnTo>
                <a:lnTo>
                  <a:pt x="2656" y="269"/>
                </a:lnTo>
                <a:close/>
              </a:path>
            </a:pathLst>
          </a:custGeom>
          <a:noFill/>
          <a:ln w="19080">
            <a:solidFill>
              <a:srgbClr val="3f537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7"/>
          <p:cNvSpPr/>
          <p:nvPr/>
        </p:nvSpPr>
        <p:spPr>
          <a:xfrm rot="21013200">
            <a:off x="6752880" y="2779920"/>
            <a:ext cx="69120" cy="69120"/>
          </a:xfrm>
          <a:custGeom>
            <a:avLst/>
            <a:gdLst/>
            <a:ahLst/>
            <a:rect l="l" t="t" r="r" b="b"/>
            <a:pathLst>
              <a:path w="1877" h="1877">
                <a:moveTo>
                  <a:pt x="1657" y="244"/>
                </a:moveTo>
                <a:lnTo>
                  <a:pt x="1657" y="244"/>
                </a:lnTo>
                <a:lnTo>
                  <a:pt x="1535" y="147"/>
                </a:lnTo>
                <a:lnTo>
                  <a:pt x="1413" y="74"/>
                </a:lnTo>
                <a:lnTo>
                  <a:pt x="1267" y="25"/>
                </a:lnTo>
                <a:lnTo>
                  <a:pt x="1121" y="1"/>
                </a:lnTo>
                <a:lnTo>
                  <a:pt x="975" y="25"/>
                </a:lnTo>
                <a:lnTo>
                  <a:pt x="829" y="74"/>
                </a:lnTo>
                <a:lnTo>
                  <a:pt x="707" y="147"/>
                </a:lnTo>
                <a:lnTo>
                  <a:pt x="585" y="244"/>
                </a:lnTo>
                <a:lnTo>
                  <a:pt x="585" y="244"/>
                </a:lnTo>
                <a:lnTo>
                  <a:pt x="464" y="391"/>
                </a:lnTo>
                <a:lnTo>
                  <a:pt x="366" y="610"/>
                </a:lnTo>
                <a:lnTo>
                  <a:pt x="269" y="878"/>
                </a:lnTo>
                <a:lnTo>
                  <a:pt x="171" y="1170"/>
                </a:lnTo>
                <a:lnTo>
                  <a:pt x="50" y="1681"/>
                </a:lnTo>
                <a:lnTo>
                  <a:pt x="1" y="1876"/>
                </a:lnTo>
                <a:lnTo>
                  <a:pt x="1" y="1876"/>
                </a:lnTo>
                <a:lnTo>
                  <a:pt x="220" y="1852"/>
                </a:lnTo>
                <a:lnTo>
                  <a:pt x="731" y="1706"/>
                </a:lnTo>
                <a:lnTo>
                  <a:pt x="999" y="1633"/>
                </a:lnTo>
                <a:lnTo>
                  <a:pt x="1267" y="1535"/>
                </a:lnTo>
                <a:lnTo>
                  <a:pt x="1511" y="1413"/>
                </a:lnTo>
                <a:lnTo>
                  <a:pt x="1657" y="1316"/>
                </a:lnTo>
                <a:lnTo>
                  <a:pt x="1657" y="1316"/>
                </a:lnTo>
                <a:lnTo>
                  <a:pt x="1754" y="1194"/>
                </a:lnTo>
                <a:lnTo>
                  <a:pt x="1827" y="1048"/>
                </a:lnTo>
                <a:lnTo>
                  <a:pt x="1876" y="926"/>
                </a:lnTo>
                <a:lnTo>
                  <a:pt x="1876" y="780"/>
                </a:lnTo>
                <a:lnTo>
                  <a:pt x="1876" y="634"/>
                </a:lnTo>
                <a:lnTo>
                  <a:pt x="1827" y="488"/>
                </a:lnTo>
                <a:lnTo>
                  <a:pt x="1754" y="366"/>
                </a:lnTo>
                <a:lnTo>
                  <a:pt x="1657" y="244"/>
                </a:lnTo>
                <a:lnTo>
                  <a:pt x="1657" y="244"/>
                </a:lnTo>
                <a:close/>
              </a:path>
            </a:pathLst>
          </a:custGeom>
          <a:noFill/>
          <a:ln w="19080">
            <a:solidFill>
              <a:srgbClr val="3f537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 rot="21013200">
            <a:off x="6627960" y="2692080"/>
            <a:ext cx="68760" cy="68760"/>
          </a:xfrm>
          <a:custGeom>
            <a:avLst/>
            <a:gdLst/>
            <a:ahLst/>
            <a:rect l="l" t="t" r="r" b="b"/>
            <a:pathLst>
              <a:path w="1876" h="1876">
                <a:moveTo>
                  <a:pt x="1632" y="219"/>
                </a:moveTo>
                <a:lnTo>
                  <a:pt x="1632" y="219"/>
                </a:lnTo>
                <a:lnTo>
                  <a:pt x="1510" y="122"/>
                </a:lnTo>
                <a:lnTo>
                  <a:pt x="1388" y="49"/>
                </a:lnTo>
                <a:lnTo>
                  <a:pt x="1242" y="0"/>
                </a:lnTo>
                <a:lnTo>
                  <a:pt x="1096" y="0"/>
                </a:lnTo>
                <a:lnTo>
                  <a:pt x="950" y="0"/>
                </a:lnTo>
                <a:lnTo>
                  <a:pt x="828" y="49"/>
                </a:lnTo>
                <a:lnTo>
                  <a:pt x="682" y="122"/>
                </a:lnTo>
                <a:lnTo>
                  <a:pt x="560" y="219"/>
                </a:lnTo>
                <a:lnTo>
                  <a:pt x="560" y="219"/>
                </a:lnTo>
                <a:lnTo>
                  <a:pt x="463" y="366"/>
                </a:lnTo>
                <a:lnTo>
                  <a:pt x="341" y="609"/>
                </a:lnTo>
                <a:lnTo>
                  <a:pt x="244" y="877"/>
                </a:lnTo>
                <a:lnTo>
                  <a:pt x="171" y="1145"/>
                </a:lnTo>
                <a:lnTo>
                  <a:pt x="25" y="1656"/>
                </a:lnTo>
                <a:lnTo>
                  <a:pt x="0" y="1876"/>
                </a:lnTo>
                <a:lnTo>
                  <a:pt x="0" y="1876"/>
                </a:lnTo>
                <a:lnTo>
                  <a:pt x="195" y="1827"/>
                </a:lnTo>
                <a:lnTo>
                  <a:pt x="707" y="1705"/>
                </a:lnTo>
                <a:lnTo>
                  <a:pt x="999" y="1608"/>
                </a:lnTo>
                <a:lnTo>
                  <a:pt x="1267" y="1510"/>
                </a:lnTo>
                <a:lnTo>
                  <a:pt x="1486" y="1413"/>
                </a:lnTo>
                <a:lnTo>
                  <a:pt x="1632" y="1291"/>
                </a:lnTo>
                <a:lnTo>
                  <a:pt x="1632" y="1291"/>
                </a:lnTo>
                <a:lnTo>
                  <a:pt x="1729" y="1169"/>
                </a:lnTo>
                <a:lnTo>
                  <a:pt x="1802" y="1048"/>
                </a:lnTo>
                <a:lnTo>
                  <a:pt x="1851" y="901"/>
                </a:lnTo>
                <a:lnTo>
                  <a:pt x="1876" y="755"/>
                </a:lnTo>
                <a:lnTo>
                  <a:pt x="1851" y="609"/>
                </a:lnTo>
                <a:lnTo>
                  <a:pt x="1802" y="463"/>
                </a:lnTo>
                <a:lnTo>
                  <a:pt x="1729" y="341"/>
                </a:lnTo>
                <a:lnTo>
                  <a:pt x="1632" y="219"/>
                </a:lnTo>
                <a:lnTo>
                  <a:pt x="1632" y="219"/>
                </a:lnTo>
                <a:close/>
              </a:path>
            </a:pathLst>
          </a:custGeom>
          <a:noFill/>
          <a:ln w="19080">
            <a:solidFill>
              <a:srgbClr val="3f537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9"/>
          <p:cNvSpPr/>
          <p:nvPr/>
        </p:nvSpPr>
        <p:spPr>
          <a:xfrm>
            <a:off x="7096680" y="1496160"/>
            <a:ext cx="248040" cy="23688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0"/>
          <p:cNvSpPr/>
          <p:nvPr/>
        </p:nvSpPr>
        <p:spPr>
          <a:xfrm rot="2697600">
            <a:off x="8433720" y="3288240"/>
            <a:ext cx="376560" cy="35964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1"/>
          <p:cNvSpPr/>
          <p:nvPr/>
        </p:nvSpPr>
        <p:spPr>
          <a:xfrm>
            <a:off x="8561520" y="2300400"/>
            <a:ext cx="150480" cy="14400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2"/>
          <p:cNvSpPr/>
          <p:nvPr/>
        </p:nvSpPr>
        <p:spPr>
          <a:xfrm rot="1280400">
            <a:off x="6834600" y="1830240"/>
            <a:ext cx="150480" cy="14400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TextShape 1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AFD77DAA-06FB-424C-B0FC-25643A850E6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96" name="Table 14"/>
          <p:cNvGraphicFramePr/>
          <p:nvPr/>
        </p:nvGraphicFramePr>
        <p:xfrm>
          <a:off x="631800" y="3917520"/>
          <a:ext cx="4465440" cy="930240"/>
        </p:xfrm>
        <a:graphic>
          <a:graphicData uri="http://schemas.openxmlformats.org/drawingml/2006/table">
            <a:tbl>
              <a:tblPr/>
              <a:tblGrid>
                <a:gridCol w="1486080"/>
                <a:gridCol w="2979360"/>
              </a:tblGrid>
              <a:tr h="442800">
                <a:tc>
                  <a:txBody>
                    <a:bodyPr lIns="297000" rIns="17640" tIns="2520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20141943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7000" marR="17640">
                    <a:lnL w="9360">
                      <a:solidFill>
                        <a:srgbClr val="53a5b3"/>
                      </a:solidFill>
                    </a:lnL>
                    <a:lnR w="9360">
                      <a:solidFill>
                        <a:srgbClr val="53a5b3"/>
                      </a:solidFill>
                    </a:lnR>
                    <a:lnT w="9360">
                      <a:solidFill>
                        <a:srgbClr val="53a5b3"/>
                      </a:solidFill>
                    </a:lnT>
                    <a:lnB w="9360">
                      <a:solidFill>
                        <a:srgbClr val="53a5b3"/>
                      </a:solidFill>
                    </a:lnB>
                    <a:solidFill>
                      <a:srgbClr val="57a7b5"/>
                    </a:solidFill>
                  </a:tcPr>
                </a:tc>
                <a:tc>
                  <a:txBody>
                    <a:bodyPr lIns="297000" rIns="17640" tIns="2520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Lê Văn Huy – Nhóm trưởng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7000" marR="17640">
                    <a:lnL w="9360">
                      <a:solidFill>
                        <a:srgbClr val="53a5b3"/>
                      </a:solidFill>
                    </a:lnL>
                    <a:lnR w="9360">
                      <a:solidFill>
                        <a:srgbClr val="53a5b3"/>
                      </a:solidFill>
                    </a:lnR>
                    <a:lnT w="9360">
                      <a:solidFill>
                        <a:srgbClr val="53a5b3"/>
                      </a:solidFill>
                    </a:lnT>
                    <a:lnB w="9360">
                      <a:solidFill>
                        <a:srgbClr val="53a5b3"/>
                      </a:solidFill>
                    </a:lnB>
                    <a:solidFill>
                      <a:srgbClr val="57a7b5"/>
                    </a:solidFill>
                  </a:tcPr>
                </a:tc>
              </a:tr>
              <a:tr h="243720">
                <a:tc>
                  <a:txBody>
                    <a:bodyPr lIns="297000" rIns="17640" tIns="2520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20142555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7000" marR="17640">
                    <a:lnL w="9360">
                      <a:solidFill>
                        <a:srgbClr val="53a5b3"/>
                      </a:solidFill>
                    </a:lnL>
                    <a:lnR w="9360">
                      <a:solidFill>
                        <a:srgbClr val="53a5b3"/>
                      </a:solidFill>
                    </a:lnR>
                    <a:lnT w="9360">
                      <a:solidFill>
                        <a:srgbClr val="53a5b3"/>
                      </a:solidFill>
                    </a:lnT>
                    <a:lnB w="9360">
                      <a:solidFill>
                        <a:srgbClr val="53a5b3"/>
                      </a:solidFill>
                    </a:lnB>
                    <a:noFill/>
                  </a:tcPr>
                </a:tc>
                <a:tc>
                  <a:txBody>
                    <a:bodyPr lIns="297000" rIns="17640" tIns="2520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Hà Văn Linh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7000" marR="17640">
                    <a:lnL w="9360">
                      <a:solidFill>
                        <a:srgbClr val="53a5b3"/>
                      </a:solidFill>
                    </a:lnL>
                    <a:lnR w="9360">
                      <a:solidFill>
                        <a:srgbClr val="53a5b3"/>
                      </a:solidFill>
                    </a:lnR>
                    <a:lnT w="9360">
                      <a:solidFill>
                        <a:srgbClr val="53a5b3"/>
                      </a:solidFill>
                    </a:lnT>
                    <a:lnB w="9360">
                      <a:solidFill>
                        <a:srgbClr val="53a5b3"/>
                      </a:solidFill>
                    </a:lnB>
                    <a:noFill/>
                  </a:tcPr>
                </a:tc>
              </a:tr>
              <a:tr h="243720">
                <a:tc>
                  <a:txBody>
                    <a:bodyPr lIns="297000" rIns="17640" tIns="2520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20143117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7000" marR="17640">
                    <a:lnL w="9360">
                      <a:solidFill>
                        <a:srgbClr val="53a5b3"/>
                      </a:solidFill>
                    </a:lnL>
                    <a:lnR w="9360">
                      <a:solidFill>
                        <a:srgbClr val="53a5b3"/>
                      </a:solidFill>
                    </a:lnR>
                    <a:lnT w="9360">
                      <a:solidFill>
                        <a:srgbClr val="53a5b3"/>
                      </a:solidFill>
                    </a:lnT>
                    <a:lnB w="9360">
                      <a:solidFill>
                        <a:srgbClr val="53a5b3"/>
                      </a:solidFill>
                    </a:lnB>
                    <a:noFill/>
                  </a:tcPr>
                </a:tc>
                <a:tc>
                  <a:txBody>
                    <a:bodyPr lIns="297000" rIns="17640" tIns="2520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Đoàn Thị Thúy Nga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7000" marR="17640">
                    <a:lnL w="9360">
                      <a:solidFill>
                        <a:srgbClr val="53a5b3"/>
                      </a:solidFill>
                    </a:lnL>
                    <a:lnR w="9360">
                      <a:solidFill>
                        <a:srgbClr val="53a5b3"/>
                      </a:solidFill>
                    </a:lnR>
                    <a:lnT w="9360">
                      <a:solidFill>
                        <a:srgbClr val="53a5b3"/>
                      </a:solidFill>
                    </a:lnT>
                    <a:lnB w="9360">
                      <a:solidFill>
                        <a:srgbClr val="53a5b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7" name="CustomShape 15"/>
          <p:cNvSpPr/>
          <p:nvPr/>
        </p:nvSpPr>
        <p:spPr>
          <a:xfrm>
            <a:off x="554040" y="3342600"/>
            <a:ext cx="531072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 Condensed Light"/>
              </a:rPr>
              <a:t>Nhóm 13: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Đặt Bài Toán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0C2CCA49-1313-4857-B76B-09626AA0F98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20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2118600" y="1576800"/>
            <a:ext cx="4753800" cy="137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Làm thế nào để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tính được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
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điểm chuẩn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4D985FA3-3568-4748-94A7-3C49E15A503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Yêu cầu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Trường yêu cầu hệ thống đưa ra điểm chuẩn 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Thông tin nhập vào : Ngưỡng xét tuyển của trường , tỉ lệ ảo theo thang điểm hằng năm , chỉ tiêu từng nhóm ngành của trường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Thông tin đầu ra: Phương án điểm chuẩn cho trường 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A6E764F4-F6EE-40BE-BF6D-E222257D0C5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282240" y="802440"/>
            <a:ext cx="157680" cy="157680"/>
          </a:xfrm>
          <a:custGeom>
            <a:avLst/>
            <a:gdLst/>
            <a:ahLst/>
            <a:rect l="l" t="t" r="r" b="b"/>
            <a:pathLst>
              <a:path w="7527" h="7526">
                <a:moveTo>
                  <a:pt x="5992" y="0"/>
                </a:moveTo>
                <a:lnTo>
                  <a:pt x="537" y="6430"/>
                </a:lnTo>
                <a:lnTo>
                  <a:pt x="1" y="7526"/>
                </a:lnTo>
                <a:lnTo>
                  <a:pt x="1097" y="6990"/>
                </a:lnTo>
                <a:lnTo>
                  <a:pt x="7526" y="1534"/>
                </a:lnTo>
                <a:lnTo>
                  <a:pt x="599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"/>
          <p:cNvSpPr/>
          <p:nvPr/>
        </p:nvSpPr>
        <p:spPr>
          <a:xfrm>
            <a:off x="503640" y="590760"/>
            <a:ext cx="147600" cy="147600"/>
          </a:xfrm>
          <a:custGeom>
            <a:avLst/>
            <a:gdLst/>
            <a:ahLst/>
            <a:rect l="l" t="t" r="r" b="b"/>
            <a:pathLst>
              <a:path w="7039" h="7040">
                <a:moveTo>
                  <a:pt x="268" y="2704"/>
                </a:moveTo>
                <a:lnTo>
                  <a:pt x="4336" y="6771"/>
                </a:lnTo>
                <a:lnTo>
                  <a:pt x="4336" y="6771"/>
                </a:lnTo>
                <a:lnTo>
                  <a:pt x="4336" y="6771"/>
                </a:lnTo>
                <a:lnTo>
                  <a:pt x="4652" y="6917"/>
                </a:lnTo>
                <a:lnTo>
                  <a:pt x="4993" y="7015"/>
                </a:lnTo>
                <a:lnTo>
                  <a:pt x="5310" y="7039"/>
                </a:lnTo>
                <a:lnTo>
                  <a:pt x="5651" y="7039"/>
                </a:lnTo>
                <a:lnTo>
                  <a:pt x="5992" y="6966"/>
                </a:lnTo>
                <a:lnTo>
                  <a:pt x="6308" y="6844"/>
                </a:lnTo>
                <a:lnTo>
                  <a:pt x="6454" y="6747"/>
                </a:lnTo>
                <a:lnTo>
                  <a:pt x="6601" y="6674"/>
                </a:lnTo>
                <a:lnTo>
                  <a:pt x="6747" y="6552"/>
                </a:lnTo>
                <a:lnTo>
                  <a:pt x="6893" y="6430"/>
                </a:lnTo>
                <a:lnTo>
                  <a:pt x="6893" y="6430"/>
                </a:lnTo>
                <a:lnTo>
                  <a:pt x="6942" y="6357"/>
                </a:lnTo>
                <a:lnTo>
                  <a:pt x="7015" y="6260"/>
                </a:lnTo>
                <a:lnTo>
                  <a:pt x="7039" y="6138"/>
                </a:lnTo>
                <a:lnTo>
                  <a:pt x="7039" y="6041"/>
                </a:lnTo>
                <a:lnTo>
                  <a:pt x="7039" y="6041"/>
                </a:lnTo>
                <a:lnTo>
                  <a:pt x="7039" y="5943"/>
                </a:lnTo>
                <a:lnTo>
                  <a:pt x="7015" y="5846"/>
                </a:lnTo>
                <a:lnTo>
                  <a:pt x="6942" y="5748"/>
                </a:lnTo>
                <a:lnTo>
                  <a:pt x="6893" y="5651"/>
                </a:lnTo>
                <a:lnTo>
                  <a:pt x="1389" y="147"/>
                </a:lnTo>
                <a:lnTo>
                  <a:pt x="1389" y="147"/>
                </a:lnTo>
                <a:lnTo>
                  <a:pt x="1291" y="98"/>
                </a:lnTo>
                <a:lnTo>
                  <a:pt x="1194" y="25"/>
                </a:lnTo>
                <a:lnTo>
                  <a:pt x="1096" y="0"/>
                </a:lnTo>
                <a:lnTo>
                  <a:pt x="999" y="0"/>
                </a:lnTo>
                <a:lnTo>
                  <a:pt x="999" y="0"/>
                </a:lnTo>
                <a:lnTo>
                  <a:pt x="902" y="0"/>
                </a:lnTo>
                <a:lnTo>
                  <a:pt x="780" y="25"/>
                </a:lnTo>
                <a:lnTo>
                  <a:pt x="682" y="98"/>
                </a:lnTo>
                <a:lnTo>
                  <a:pt x="609" y="147"/>
                </a:lnTo>
                <a:lnTo>
                  <a:pt x="609" y="147"/>
                </a:lnTo>
                <a:lnTo>
                  <a:pt x="487" y="293"/>
                </a:lnTo>
                <a:lnTo>
                  <a:pt x="366" y="439"/>
                </a:lnTo>
                <a:lnTo>
                  <a:pt x="293" y="585"/>
                </a:lnTo>
                <a:lnTo>
                  <a:pt x="195" y="731"/>
                </a:lnTo>
                <a:lnTo>
                  <a:pt x="73" y="1048"/>
                </a:lnTo>
                <a:lnTo>
                  <a:pt x="0" y="1389"/>
                </a:lnTo>
                <a:lnTo>
                  <a:pt x="0" y="1730"/>
                </a:lnTo>
                <a:lnTo>
                  <a:pt x="25" y="2046"/>
                </a:lnTo>
                <a:lnTo>
                  <a:pt x="122" y="2387"/>
                </a:lnTo>
                <a:lnTo>
                  <a:pt x="268" y="2704"/>
                </a:lnTo>
                <a:lnTo>
                  <a:pt x="268" y="2704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6"/>
          <p:cNvSpPr/>
          <p:nvPr/>
        </p:nvSpPr>
        <p:spPr>
          <a:xfrm>
            <a:off x="340200" y="647640"/>
            <a:ext cx="254520" cy="254520"/>
          </a:xfrm>
          <a:custGeom>
            <a:avLst/>
            <a:gdLst/>
            <a:ahLst/>
            <a:rect l="l" t="t" r="r" b="b"/>
            <a:pathLst>
              <a:path w="12130" h="12130">
                <a:moveTo>
                  <a:pt x="8038" y="1"/>
                </a:moveTo>
                <a:lnTo>
                  <a:pt x="4872" y="3191"/>
                </a:lnTo>
                <a:lnTo>
                  <a:pt x="4872" y="3191"/>
                </a:lnTo>
                <a:lnTo>
                  <a:pt x="4628" y="3094"/>
                </a:lnTo>
                <a:lnTo>
                  <a:pt x="4385" y="2997"/>
                </a:lnTo>
                <a:lnTo>
                  <a:pt x="4092" y="2899"/>
                </a:lnTo>
                <a:lnTo>
                  <a:pt x="3800" y="2850"/>
                </a:lnTo>
                <a:lnTo>
                  <a:pt x="3484" y="2777"/>
                </a:lnTo>
                <a:lnTo>
                  <a:pt x="3167" y="2729"/>
                </a:lnTo>
                <a:lnTo>
                  <a:pt x="2850" y="2704"/>
                </a:lnTo>
                <a:lnTo>
                  <a:pt x="2534" y="2704"/>
                </a:lnTo>
                <a:lnTo>
                  <a:pt x="2534" y="2704"/>
                </a:lnTo>
                <a:lnTo>
                  <a:pt x="2241" y="2704"/>
                </a:lnTo>
                <a:lnTo>
                  <a:pt x="1949" y="2729"/>
                </a:lnTo>
                <a:lnTo>
                  <a:pt x="1633" y="2777"/>
                </a:lnTo>
                <a:lnTo>
                  <a:pt x="1316" y="2850"/>
                </a:lnTo>
                <a:lnTo>
                  <a:pt x="999" y="2972"/>
                </a:lnTo>
                <a:lnTo>
                  <a:pt x="707" y="3094"/>
                </a:lnTo>
                <a:lnTo>
                  <a:pt x="415" y="3289"/>
                </a:lnTo>
                <a:lnTo>
                  <a:pt x="147" y="3508"/>
                </a:lnTo>
                <a:lnTo>
                  <a:pt x="147" y="3508"/>
                </a:lnTo>
                <a:lnTo>
                  <a:pt x="74" y="3581"/>
                </a:lnTo>
                <a:lnTo>
                  <a:pt x="25" y="3678"/>
                </a:lnTo>
                <a:lnTo>
                  <a:pt x="1" y="3776"/>
                </a:lnTo>
                <a:lnTo>
                  <a:pt x="1" y="3898"/>
                </a:lnTo>
                <a:lnTo>
                  <a:pt x="1" y="3898"/>
                </a:lnTo>
                <a:lnTo>
                  <a:pt x="1" y="3995"/>
                </a:lnTo>
                <a:lnTo>
                  <a:pt x="25" y="4093"/>
                </a:lnTo>
                <a:lnTo>
                  <a:pt x="74" y="4190"/>
                </a:lnTo>
                <a:lnTo>
                  <a:pt x="147" y="4287"/>
                </a:lnTo>
                <a:lnTo>
                  <a:pt x="7843" y="11984"/>
                </a:lnTo>
                <a:lnTo>
                  <a:pt x="7843" y="11984"/>
                </a:lnTo>
                <a:lnTo>
                  <a:pt x="7941" y="12057"/>
                </a:lnTo>
                <a:lnTo>
                  <a:pt x="8038" y="12105"/>
                </a:lnTo>
                <a:lnTo>
                  <a:pt x="8135" y="12130"/>
                </a:lnTo>
                <a:lnTo>
                  <a:pt x="8233" y="12130"/>
                </a:lnTo>
                <a:lnTo>
                  <a:pt x="8233" y="12130"/>
                </a:lnTo>
                <a:lnTo>
                  <a:pt x="8355" y="12130"/>
                </a:lnTo>
                <a:lnTo>
                  <a:pt x="8452" y="12105"/>
                </a:lnTo>
                <a:lnTo>
                  <a:pt x="8549" y="12057"/>
                </a:lnTo>
                <a:lnTo>
                  <a:pt x="8622" y="11984"/>
                </a:lnTo>
                <a:lnTo>
                  <a:pt x="8622" y="11984"/>
                </a:lnTo>
                <a:lnTo>
                  <a:pt x="8842" y="11716"/>
                </a:lnTo>
                <a:lnTo>
                  <a:pt x="9036" y="11423"/>
                </a:lnTo>
                <a:lnTo>
                  <a:pt x="9158" y="11131"/>
                </a:lnTo>
                <a:lnTo>
                  <a:pt x="9280" y="10814"/>
                </a:lnTo>
                <a:lnTo>
                  <a:pt x="9353" y="10498"/>
                </a:lnTo>
                <a:lnTo>
                  <a:pt x="9402" y="10181"/>
                </a:lnTo>
                <a:lnTo>
                  <a:pt x="9426" y="9889"/>
                </a:lnTo>
                <a:lnTo>
                  <a:pt x="9426" y="9597"/>
                </a:lnTo>
                <a:lnTo>
                  <a:pt x="9426" y="9597"/>
                </a:lnTo>
                <a:lnTo>
                  <a:pt x="9426" y="9280"/>
                </a:lnTo>
                <a:lnTo>
                  <a:pt x="9402" y="8964"/>
                </a:lnTo>
                <a:lnTo>
                  <a:pt x="9353" y="8647"/>
                </a:lnTo>
                <a:lnTo>
                  <a:pt x="9280" y="8330"/>
                </a:lnTo>
                <a:lnTo>
                  <a:pt x="9231" y="8038"/>
                </a:lnTo>
                <a:lnTo>
                  <a:pt x="9134" y="7746"/>
                </a:lnTo>
                <a:lnTo>
                  <a:pt x="9036" y="7502"/>
                </a:lnTo>
                <a:lnTo>
                  <a:pt x="8939" y="7259"/>
                </a:lnTo>
                <a:lnTo>
                  <a:pt x="12130" y="409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7"/>
          <p:cNvSpPr/>
          <p:nvPr/>
        </p:nvSpPr>
        <p:spPr>
          <a:xfrm>
            <a:off x="456840" y="682560"/>
            <a:ext cx="41760" cy="41760"/>
          </a:xfrm>
          <a:custGeom>
            <a:avLst/>
            <a:gdLst/>
            <a:ahLst/>
            <a:rect l="l" t="t" r="r" b="b"/>
            <a:pathLst>
              <a:path w="1998" h="1998">
                <a:moveTo>
                  <a:pt x="1" y="1997"/>
                </a:moveTo>
                <a:lnTo>
                  <a:pt x="199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Mô tả - phân tích bài toán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BBB80276-1F62-4F7D-8CC4-5DC0582D2E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20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Biến quyết định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Điểm chuẩn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Phân tích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0A975AF3-9B98-43F5-95FA-E4F0927760F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12480" y="605880"/>
            <a:ext cx="293040" cy="357840"/>
          </a:xfrm>
          <a:custGeom>
            <a:avLst/>
            <a:gdLst/>
            <a:ahLst/>
            <a:rect l="l" t="t" r="r" b="b"/>
            <a:pathLst>
              <a:path w="15490" h="18924">
                <a:moveTo>
                  <a:pt x="15490" y="17828"/>
                </a:moveTo>
                <a:lnTo>
                  <a:pt x="15490" y="17828"/>
                </a:lnTo>
                <a:lnTo>
                  <a:pt x="15466" y="17998"/>
                </a:lnTo>
                <a:lnTo>
                  <a:pt x="15417" y="18169"/>
                </a:lnTo>
                <a:lnTo>
                  <a:pt x="15319" y="18364"/>
                </a:lnTo>
                <a:lnTo>
                  <a:pt x="15198" y="18534"/>
                </a:lnTo>
                <a:lnTo>
                  <a:pt x="15052" y="18680"/>
                </a:lnTo>
                <a:lnTo>
                  <a:pt x="14881" y="18802"/>
                </a:lnTo>
                <a:lnTo>
                  <a:pt x="14735" y="18900"/>
                </a:lnTo>
                <a:lnTo>
                  <a:pt x="14564" y="18924"/>
                </a:lnTo>
                <a:lnTo>
                  <a:pt x="1023" y="18924"/>
                </a:lnTo>
                <a:lnTo>
                  <a:pt x="1023" y="18924"/>
                </a:lnTo>
                <a:lnTo>
                  <a:pt x="853" y="18900"/>
                </a:lnTo>
                <a:lnTo>
                  <a:pt x="682" y="18802"/>
                </a:lnTo>
                <a:lnTo>
                  <a:pt x="512" y="18680"/>
                </a:lnTo>
                <a:lnTo>
                  <a:pt x="341" y="18534"/>
                </a:lnTo>
                <a:lnTo>
                  <a:pt x="219" y="18364"/>
                </a:lnTo>
                <a:lnTo>
                  <a:pt x="98" y="18169"/>
                </a:lnTo>
                <a:lnTo>
                  <a:pt x="25" y="17998"/>
                </a:lnTo>
                <a:lnTo>
                  <a:pt x="0" y="17828"/>
                </a:lnTo>
                <a:lnTo>
                  <a:pt x="0" y="877"/>
                </a:lnTo>
                <a:lnTo>
                  <a:pt x="0" y="877"/>
                </a:lnTo>
                <a:lnTo>
                  <a:pt x="25" y="706"/>
                </a:lnTo>
                <a:lnTo>
                  <a:pt x="98" y="560"/>
                </a:lnTo>
                <a:lnTo>
                  <a:pt x="195" y="414"/>
                </a:lnTo>
                <a:lnTo>
                  <a:pt x="341" y="268"/>
                </a:lnTo>
                <a:lnTo>
                  <a:pt x="487" y="171"/>
                </a:lnTo>
                <a:lnTo>
                  <a:pt x="658" y="73"/>
                </a:lnTo>
                <a:lnTo>
                  <a:pt x="828" y="24"/>
                </a:lnTo>
                <a:lnTo>
                  <a:pt x="974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335520" y="587160"/>
            <a:ext cx="285480" cy="350280"/>
          </a:xfrm>
          <a:custGeom>
            <a:avLst/>
            <a:gdLst/>
            <a:ahLst/>
            <a:rect l="l" t="t" r="r" b="b"/>
            <a:pathLst>
              <a:path w="15101" h="18511">
                <a:moveTo>
                  <a:pt x="15101" y="3362"/>
                </a:moveTo>
                <a:lnTo>
                  <a:pt x="15101" y="17731"/>
                </a:lnTo>
                <a:lnTo>
                  <a:pt x="15101" y="17731"/>
                </a:lnTo>
                <a:lnTo>
                  <a:pt x="15077" y="17877"/>
                </a:lnTo>
                <a:lnTo>
                  <a:pt x="15028" y="18024"/>
                </a:lnTo>
                <a:lnTo>
                  <a:pt x="14979" y="18145"/>
                </a:lnTo>
                <a:lnTo>
                  <a:pt x="14882" y="18267"/>
                </a:lnTo>
                <a:lnTo>
                  <a:pt x="14760" y="18365"/>
                </a:lnTo>
                <a:lnTo>
                  <a:pt x="14614" y="18438"/>
                </a:lnTo>
                <a:lnTo>
                  <a:pt x="14468" y="18486"/>
                </a:lnTo>
                <a:lnTo>
                  <a:pt x="14322" y="18511"/>
                </a:lnTo>
                <a:lnTo>
                  <a:pt x="780" y="18511"/>
                </a:lnTo>
                <a:lnTo>
                  <a:pt x="780" y="18511"/>
                </a:lnTo>
                <a:lnTo>
                  <a:pt x="634" y="18486"/>
                </a:lnTo>
                <a:lnTo>
                  <a:pt x="488" y="18438"/>
                </a:lnTo>
                <a:lnTo>
                  <a:pt x="342" y="18365"/>
                </a:lnTo>
                <a:lnTo>
                  <a:pt x="220" y="18267"/>
                </a:lnTo>
                <a:lnTo>
                  <a:pt x="123" y="18145"/>
                </a:lnTo>
                <a:lnTo>
                  <a:pt x="74" y="18024"/>
                </a:lnTo>
                <a:lnTo>
                  <a:pt x="25" y="17877"/>
                </a:lnTo>
                <a:lnTo>
                  <a:pt x="1" y="17731"/>
                </a:lnTo>
                <a:lnTo>
                  <a:pt x="1" y="780"/>
                </a:lnTo>
                <a:lnTo>
                  <a:pt x="1" y="780"/>
                </a:lnTo>
                <a:lnTo>
                  <a:pt x="25" y="610"/>
                </a:lnTo>
                <a:lnTo>
                  <a:pt x="74" y="464"/>
                </a:lnTo>
                <a:lnTo>
                  <a:pt x="123" y="342"/>
                </a:lnTo>
                <a:lnTo>
                  <a:pt x="220" y="220"/>
                </a:lnTo>
                <a:lnTo>
                  <a:pt x="342" y="123"/>
                </a:lnTo>
                <a:lnTo>
                  <a:pt x="488" y="50"/>
                </a:lnTo>
                <a:lnTo>
                  <a:pt x="634" y="1"/>
                </a:lnTo>
                <a:lnTo>
                  <a:pt x="780" y="1"/>
                </a:lnTo>
                <a:lnTo>
                  <a:pt x="1174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"/>
          <p:cNvSpPr/>
          <p:nvPr/>
        </p:nvSpPr>
        <p:spPr>
          <a:xfrm>
            <a:off x="382680" y="834840"/>
            <a:ext cx="101160" cy="360"/>
          </a:xfrm>
          <a:custGeom>
            <a:avLst/>
            <a:gdLst/>
            <a:ahLst/>
            <a:rect l="l" t="t" r="r" b="b"/>
            <a:pathLst>
              <a:path w="5359" h="1">
                <a:moveTo>
                  <a:pt x="5358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"/>
          <p:cNvSpPr/>
          <p:nvPr/>
        </p:nvSpPr>
        <p:spPr>
          <a:xfrm>
            <a:off x="382680" y="79344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8"/>
          <p:cNvSpPr/>
          <p:nvPr/>
        </p:nvSpPr>
        <p:spPr>
          <a:xfrm>
            <a:off x="382680" y="75132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9"/>
          <p:cNvSpPr/>
          <p:nvPr/>
        </p:nvSpPr>
        <p:spPr>
          <a:xfrm>
            <a:off x="382680" y="7095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0"/>
          <p:cNvSpPr/>
          <p:nvPr/>
        </p:nvSpPr>
        <p:spPr>
          <a:xfrm>
            <a:off x="558000" y="587160"/>
            <a:ext cx="63360" cy="63360"/>
          </a:xfrm>
          <a:custGeom>
            <a:avLst/>
            <a:gdLst/>
            <a:ahLst/>
            <a:rect l="l" t="t" r="r" b="b"/>
            <a:pathLst>
              <a:path w="3362" h="3362">
                <a:moveTo>
                  <a:pt x="1" y="2582"/>
                </a:moveTo>
                <a:lnTo>
                  <a:pt x="1" y="1"/>
                </a:lnTo>
                <a:lnTo>
                  <a:pt x="3362" y="3362"/>
                </a:lnTo>
                <a:lnTo>
                  <a:pt x="780" y="3362"/>
                </a:lnTo>
                <a:lnTo>
                  <a:pt x="780" y="3362"/>
                </a:lnTo>
                <a:lnTo>
                  <a:pt x="610" y="3337"/>
                </a:lnTo>
                <a:lnTo>
                  <a:pt x="464" y="3289"/>
                </a:lnTo>
                <a:lnTo>
                  <a:pt x="342" y="3216"/>
                </a:lnTo>
                <a:lnTo>
                  <a:pt x="220" y="3118"/>
                </a:lnTo>
                <a:lnTo>
                  <a:pt x="123" y="3021"/>
                </a:lnTo>
                <a:lnTo>
                  <a:pt x="50" y="2875"/>
                </a:lnTo>
                <a:lnTo>
                  <a:pt x="1" y="2729"/>
                </a:lnTo>
                <a:lnTo>
                  <a:pt x="1" y="2582"/>
                </a:lnTo>
                <a:lnTo>
                  <a:pt x="1" y="258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Biến môi trường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Chỉ tiêu tuyển sinh nhóm ngành của trường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Ngưỡng điểm xét tuyển của trường 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Tỉ lệ vượt chỉ tiêu tối đa cho phép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Phân tích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0E86F8EA-EB91-4CEE-BA8F-9CEB14FF88C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312480" y="605880"/>
            <a:ext cx="293040" cy="357840"/>
          </a:xfrm>
          <a:custGeom>
            <a:avLst/>
            <a:gdLst/>
            <a:ahLst/>
            <a:rect l="l" t="t" r="r" b="b"/>
            <a:pathLst>
              <a:path w="15490" h="18924">
                <a:moveTo>
                  <a:pt x="15490" y="17828"/>
                </a:moveTo>
                <a:lnTo>
                  <a:pt x="15490" y="17828"/>
                </a:lnTo>
                <a:lnTo>
                  <a:pt x="15466" y="17998"/>
                </a:lnTo>
                <a:lnTo>
                  <a:pt x="15417" y="18169"/>
                </a:lnTo>
                <a:lnTo>
                  <a:pt x="15319" y="18364"/>
                </a:lnTo>
                <a:lnTo>
                  <a:pt x="15198" y="18534"/>
                </a:lnTo>
                <a:lnTo>
                  <a:pt x="15052" y="18680"/>
                </a:lnTo>
                <a:lnTo>
                  <a:pt x="14881" y="18802"/>
                </a:lnTo>
                <a:lnTo>
                  <a:pt x="14735" y="18900"/>
                </a:lnTo>
                <a:lnTo>
                  <a:pt x="14564" y="18924"/>
                </a:lnTo>
                <a:lnTo>
                  <a:pt x="1023" y="18924"/>
                </a:lnTo>
                <a:lnTo>
                  <a:pt x="1023" y="18924"/>
                </a:lnTo>
                <a:lnTo>
                  <a:pt x="853" y="18900"/>
                </a:lnTo>
                <a:lnTo>
                  <a:pt x="682" y="18802"/>
                </a:lnTo>
                <a:lnTo>
                  <a:pt x="512" y="18680"/>
                </a:lnTo>
                <a:lnTo>
                  <a:pt x="341" y="18534"/>
                </a:lnTo>
                <a:lnTo>
                  <a:pt x="219" y="18364"/>
                </a:lnTo>
                <a:lnTo>
                  <a:pt x="98" y="18169"/>
                </a:lnTo>
                <a:lnTo>
                  <a:pt x="25" y="17998"/>
                </a:lnTo>
                <a:lnTo>
                  <a:pt x="0" y="17828"/>
                </a:lnTo>
                <a:lnTo>
                  <a:pt x="0" y="877"/>
                </a:lnTo>
                <a:lnTo>
                  <a:pt x="0" y="877"/>
                </a:lnTo>
                <a:lnTo>
                  <a:pt x="25" y="706"/>
                </a:lnTo>
                <a:lnTo>
                  <a:pt x="98" y="560"/>
                </a:lnTo>
                <a:lnTo>
                  <a:pt x="195" y="414"/>
                </a:lnTo>
                <a:lnTo>
                  <a:pt x="341" y="268"/>
                </a:lnTo>
                <a:lnTo>
                  <a:pt x="487" y="171"/>
                </a:lnTo>
                <a:lnTo>
                  <a:pt x="658" y="73"/>
                </a:lnTo>
                <a:lnTo>
                  <a:pt x="828" y="24"/>
                </a:lnTo>
                <a:lnTo>
                  <a:pt x="974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335520" y="587160"/>
            <a:ext cx="285480" cy="350280"/>
          </a:xfrm>
          <a:custGeom>
            <a:avLst/>
            <a:gdLst/>
            <a:ahLst/>
            <a:rect l="l" t="t" r="r" b="b"/>
            <a:pathLst>
              <a:path w="15101" h="18511">
                <a:moveTo>
                  <a:pt x="15101" y="3362"/>
                </a:moveTo>
                <a:lnTo>
                  <a:pt x="15101" y="17731"/>
                </a:lnTo>
                <a:lnTo>
                  <a:pt x="15101" y="17731"/>
                </a:lnTo>
                <a:lnTo>
                  <a:pt x="15077" y="17877"/>
                </a:lnTo>
                <a:lnTo>
                  <a:pt x="15028" y="18024"/>
                </a:lnTo>
                <a:lnTo>
                  <a:pt x="14979" y="18145"/>
                </a:lnTo>
                <a:lnTo>
                  <a:pt x="14882" y="18267"/>
                </a:lnTo>
                <a:lnTo>
                  <a:pt x="14760" y="18365"/>
                </a:lnTo>
                <a:lnTo>
                  <a:pt x="14614" y="18438"/>
                </a:lnTo>
                <a:lnTo>
                  <a:pt x="14468" y="18486"/>
                </a:lnTo>
                <a:lnTo>
                  <a:pt x="14322" y="18511"/>
                </a:lnTo>
                <a:lnTo>
                  <a:pt x="780" y="18511"/>
                </a:lnTo>
                <a:lnTo>
                  <a:pt x="780" y="18511"/>
                </a:lnTo>
                <a:lnTo>
                  <a:pt x="634" y="18486"/>
                </a:lnTo>
                <a:lnTo>
                  <a:pt x="488" y="18438"/>
                </a:lnTo>
                <a:lnTo>
                  <a:pt x="342" y="18365"/>
                </a:lnTo>
                <a:lnTo>
                  <a:pt x="220" y="18267"/>
                </a:lnTo>
                <a:lnTo>
                  <a:pt x="123" y="18145"/>
                </a:lnTo>
                <a:lnTo>
                  <a:pt x="74" y="18024"/>
                </a:lnTo>
                <a:lnTo>
                  <a:pt x="25" y="17877"/>
                </a:lnTo>
                <a:lnTo>
                  <a:pt x="1" y="17731"/>
                </a:lnTo>
                <a:lnTo>
                  <a:pt x="1" y="780"/>
                </a:lnTo>
                <a:lnTo>
                  <a:pt x="1" y="780"/>
                </a:lnTo>
                <a:lnTo>
                  <a:pt x="25" y="610"/>
                </a:lnTo>
                <a:lnTo>
                  <a:pt x="74" y="464"/>
                </a:lnTo>
                <a:lnTo>
                  <a:pt x="123" y="342"/>
                </a:lnTo>
                <a:lnTo>
                  <a:pt x="220" y="220"/>
                </a:lnTo>
                <a:lnTo>
                  <a:pt x="342" y="123"/>
                </a:lnTo>
                <a:lnTo>
                  <a:pt x="488" y="50"/>
                </a:lnTo>
                <a:lnTo>
                  <a:pt x="634" y="1"/>
                </a:lnTo>
                <a:lnTo>
                  <a:pt x="780" y="1"/>
                </a:lnTo>
                <a:lnTo>
                  <a:pt x="1174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382680" y="834840"/>
            <a:ext cx="101160" cy="360"/>
          </a:xfrm>
          <a:custGeom>
            <a:avLst/>
            <a:gdLst/>
            <a:ahLst/>
            <a:rect l="l" t="t" r="r" b="b"/>
            <a:pathLst>
              <a:path w="5359" h="1">
                <a:moveTo>
                  <a:pt x="5358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7"/>
          <p:cNvSpPr/>
          <p:nvPr/>
        </p:nvSpPr>
        <p:spPr>
          <a:xfrm>
            <a:off x="382680" y="79344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>
            <a:off x="382680" y="75132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9"/>
          <p:cNvSpPr/>
          <p:nvPr/>
        </p:nvSpPr>
        <p:spPr>
          <a:xfrm>
            <a:off x="382680" y="7095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558000" y="587160"/>
            <a:ext cx="63360" cy="63360"/>
          </a:xfrm>
          <a:custGeom>
            <a:avLst/>
            <a:gdLst/>
            <a:ahLst/>
            <a:rect l="l" t="t" r="r" b="b"/>
            <a:pathLst>
              <a:path w="3362" h="3362">
                <a:moveTo>
                  <a:pt x="1" y="2582"/>
                </a:moveTo>
                <a:lnTo>
                  <a:pt x="1" y="1"/>
                </a:lnTo>
                <a:lnTo>
                  <a:pt x="3362" y="3362"/>
                </a:lnTo>
                <a:lnTo>
                  <a:pt x="780" y="3362"/>
                </a:lnTo>
                <a:lnTo>
                  <a:pt x="780" y="3362"/>
                </a:lnTo>
                <a:lnTo>
                  <a:pt x="610" y="3337"/>
                </a:lnTo>
                <a:lnTo>
                  <a:pt x="464" y="3289"/>
                </a:lnTo>
                <a:lnTo>
                  <a:pt x="342" y="3216"/>
                </a:lnTo>
                <a:lnTo>
                  <a:pt x="220" y="3118"/>
                </a:lnTo>
                <a:lnTo>
                  <a:pt x="123" y="3021"/>
                </a:lnTo>
                <a:lnTo>
                  <a:pt x="50" y="2875"/>
                </a:lnTo>
                <a:lnTo>
                  <a:pt x="1" y="2729"/>
                </a:lnTo>
                <a:lnTo>
                  <a:pt x="1" y="2582"/>
                </a:lnTo>
                <a:lnTo>
                  <a:pt x="1" y="258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11"/>
          <p:cNvSpPr txBox="1"/>
          <p:nvPr/>
        </p:nvSpPr>
        <p:spPr>
          <a:xfrm>
            <a:off x="4383360" y="1912320"/>
            <a:ext cx="3377880" cy="272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Điểm sàn của bộ giáo dục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Tỉ lệ ảo theo thang điểm hằng năm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Biến mục tiêu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Số lượng sinh viên tối đa có thể đỗ.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Phân tích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73C67A5C-15A6-40E1-9506-FA5F9270BFB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12480" y="605880"/>
            <a:ext cx="293040" cy="357840"/>
          </a:xfrm>
          <a:custGeom>
            <a:avLst/>
            <a:gdLst/>
            <a:ahLst/>
            <a:rect l="l" t="t" r="r" b="b"/>
            <a:pathLst>
              <a:path w="15490" h="18924">
                <a:moveTo>
                  <a:pt x="15490" y="17828"/>
                </a:moveTo>
                <a:lnTo>
                  <a:pt x="15490" y="17828"/>
                </a:lnTo>
                <a:lnTo>
                  <a:pt x="15466" y="17998"/>
                </a:lnTo>
                <a:lnTo>
                  <a:pt x="15417" y="18169"/>
                </a:lnTo>
                <a:lnTo>
                  <a:pt x="15319" y="18364"/>
                </a:lnTo>
                <a:lnTo>
                  <a:pt x="15198" y="18534"/>
                </a:lnTo>
                <a:lnTo>
                  <a:pt x="15052" y="18680"/>
                </a:lnTo>
                <a:lnTo>
                  <a:pt x="14881" y="18802"/>
                </a:lnTo>
                <a:lnTo>
                  <a:pt x="14735" y="18900"/>
                </a:lnTo>
                <a:lnTo>
                  <a:pt x="14564" y="18924"/>
                </a:lnTo>
                <a:lnTo>
                  <a:pt x="1023" y="18924"/>
                </a:lnTo>
                <a:lnTo>
                  <a:pt x="1023" y="18924"/>
                </a:lnTo>
                <a:lnTo>
                  <a:pt x="853" y="18900"/>
                </a:lnTo>
                <a:lnTo>
                  <a:pt x="682" y="18802"/>
                </a:lnTo>
                <a:lnTo>
                  <a:pt x="512" y="18680"/>
                </a:lnTo>
                <a:lnTo>
                  <a:pt x="341" y="18534"/>
                </a:lnTo>
                <a:lnTo>
                  <a:pt x="219" y="18364"/>
                </a:lnTo>
                <a:lnTo>
                  <a:pt x="98" y="18169"/>
                </a:lnTo>
                <a:lnTo>
                  <a:pt x="25" y="17998"/>
                </a:lnTo>
                <a:lnTo>
                  <a:pt x="0" y="17828"/>
                </a:lnTo>
                <a:lnTo>
                  <a:pt x="0" y="877"/>
                </a:lnTo>
                <a:lnTo>
                  <a:pt x="0" y="877"/>
                </a:lnTo>
                <a:lnTo>
                  <a:pt x="25" y="706"/>
                </a:lnTo>
                <a:lnTo>
                  <a:pt x="98" y="560"/>
                </a:lnTo>
                <a:lnTo>
                  <a:pt x="195" y="414"/>
                </a:lnTo>
                <a:lnTo>
                  <a:pt x="341" y="268"/>
                </a:lnTo>
                <a:lnTo>
                  <a:pt x="487" y="171"/>
                </a:lnTo>
                <a:lnTo>
                  <a:pt x="658" y="73"/>
                </a:lnTo>
                <a:lnTo>
                  <a:pt x="828" y="24"/>
                </a:lnTo>
                <a:lnTo>
                  <a:pt x="974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335520" y="587160"/>
            <a:ext cx="285480" cy="350280"/>
          </a:xfrm>
          <a:custGeom>
            <a:avLst/>
            <a:gdLst/>
            <a:ahLst/>
            <a:rect l="l" t="t" r="r" b="b"/>
            <a:pathLst>
              <a:path w="15101" h="18511">
                <a:moveTo>
                  <a:pt x="15101" y="3362"/>
                </a:moveTo>
                <a:lnTo>
                  <a:pt x="15101" y="17731"/>
                </a:lnTo>
                <a:lnTo>
                  <a:pt x="15101" y="17731"/>
                </a:lnTo>
                <a:lnTo>
                  <a:pt x="15077" y="17877"/>
                </a:lnTo>
                <a:lnTo>
                  <a:pt x="15028" y="18024"/>
                </a:lnTo>
                <a:lnTo>
                  <a:pt x="14979" y="18145"/>
                </a:lnTo>
                <a:lnTo>
                  <a:pt x="14882" y="18267"/>
                </a:lnTo>
                <a:lnTo>
                  <a:pt x="14760" y="18365"/>
                </a:lnTo>
                <a:lnTo>
                  <a:pt x="14614" y="18438"/>
                </a:lnTo>
                <a:lnTo>
                  <a:pt x="14468" y="18486"/>
                </a:lnTo>
                <a:lnTo>
                  <a:pt x="14322" y="18511"/>
                </a:lnTo>
                <a:lnTo>
                  <a:pt x="780" y="18511"/>
                </a:lnTo>
                <a:lnTo>
                  <a:pt x="780" y="18511"/>
                </a:lnTo>
                <a:lnTo>
                  <a:pt x="634" y="18486"/>
                </a:lnTo>
                <a:lnTo>
                  <a:pt x="488" y="18438"/>
                </a:lnTo>
                <a:lnTo>
                  <a:pt x="342" y="18365"/>
                </a:lnTo>
                <a:lnTo>
                  <a:pt x="220" y="18267"/>
                </a:lnTo>
                <a:lnTo>
                  <a:pt x="123" y="18145"/>
                </a:lnTo>
                <a:lnTo>
                  <a:pt x="74" y="18024"/>
                </a:lnTo>
                <a:lnTo>
                  <a:pt x="25" y="17877"/>
                </a:lnTo>
                <a:lnTo>
                  <a:pt x="1" y="17731"/>
                </a:lnTo>
                <a:lnTo>
                  <a:pt x="1" y="780"/>
                </a:lnTo>
                <a:lnTo>
                  <a:pt x="1" y="780"/>
                </a:lnTo>
                <a:lnTo>
                  <a:pt x="25" y="610"/>
                </a:lnTo>
                <a:lnTo>
                  <a:pt x="74" y="464"/>
                </a:lnTo>
                <a:lnTo>
                  <a:pt x="123" y="342"/>
                </a:lnTo>
                <a:lnTo>
                  <a:pt x="220" y="220"/>
                </a:lnTo>
                <a:lnTo>
                  <a:pt x="342" y="123"/>
                </a:lnTo>
                <a:lnTo>
                  <a:pt x="488" y="50"/>
                </a:lnTo>
                <a:lnTo>
                  <a:pt x="634" y="1"/>
                </a:lnTo>
                <a:lnTo>
                  <a:pt x="780" y="1"/>
                </a:lnTo>
                <a:lnTo>
                  <a:pt x="1174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>
            <a:off x="382680" y="834840"/>
            <a:ext cx="101160" cy="360"/>
          </a:xfrm>
          <a:custGeom>
            <a:avLst/>
            <a:gdLst/>
            <a:ahLst/>
            <a:rect l="l" t="t" r="r" b="b"/>
            <a:pathLst>
              <a:path w="5359" h="1">
                <a:moveTo>
                  <a:pt x="5358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7"/>
          <p:cNvSpPr/>
          <p:nvPr/>
        </p:nvSpPr>
        <p:spPr>
          <a:xfrm>
            <a:off x="382680" y="79344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8"/>
          <p:cNvSpPr/>
          <p:nvPr/>
        </p:nvSpPr>
        <p:spPr>
          <a:xfrm>
            <a:off x="382680" y="75132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9"/>
          <p:cNvSpPr/>
          <p:nvPr/>
        </p:nvSpPr>
        <p:spPr>
          <a:xfrm>
            <a:off x="382680" y="7095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0"/>
          <p:cNvSpPr/>
          <p:nvPr/>
        </p:nvSpPr>
        <p:spPr>
          <a:xfrm>
            <a:off x="558000" y="587160"/>
            <a:ext cx="63360" cy="63360"/>
          </a:xfrm>
          <a:custGeom>
            <a:avLst/>
            <a:gdLst/>
            <a:ahLst/>
            <a:rect l="l" t="t" r="r" b="b"/>
            <a:pathLst>
              <a:path w="3362" h="3362">
                <a:moveTo>
                  <a:pt x="1" y="2582"/>
                </a:moveTo>
                <a:lnTo>
                  <a:pt x="1" y="1"/>
                </a:lnTo>
                <a:lnTo>
                  <a:pt x="3362" y="3362"/>
                </a:lnTo>
                <a:lnTo>
                  <a:pt x="780" y="3362"/>
                </a:lnTo>
                <a:lnTo>
                  <a:pt x="780" y="3362"/>
                </a:lnTo>
                <a:lnTo>
                  <a:pt x="610" y="3337"/>
                </a:lnTo>
                <a:lnTo>
                  <a:pt x="464" y="3289"/>
                </a:lnTo>
                <a:lnTo>
                  <a:pt x="342" y="3216"/>
                </a:lnTo>
                <a:lnTo>
                  <a:pt x="220" y="3118"/>
                </a:lnTo>
                <a:lnTo>
                  <a:pt x="123" y="3021"/>
                </a:lnTo>
                <a:lnTo>
                  <a:pt x="50" y="2875"/>
                </a:lnTo>
                <a:lnTo>
                  <a:pt x="1" y="2729"/>
                </a:lnTo>
                <a:lnTo>
                  <a:pt x="1" y="2582"/>
                </a:lnTo>
                <a:lnTo>
                  <a:pt x="1" y="258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LibreOffice/5.1.6.2$Linux_X86_64 LibreOffice_project/10m0$Build-2</Application>
  <Words>605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2017-11-29T12:56:48Z</dcterms:modified>
  <cp:revision>9</cp:revision>
  <dc:subject/>
  <dc:title>HỆ TRỢ GIÚP  QUYẾT ĐỊNH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