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5"/>
  </p:handoutMasterIdLst>
  <p:sldIdLst>
    <p:sldId id="256" r:id="rId3"/>
    <p:sldId id="257" r:id="rId4"/>
    <p:sldId id="258" r:id="rId5"/>
    <p:sldId id="259" r:id="rId6"/>
    <p:sldId id="280" r:id="rId7"/>
    <p:sldId id="261" r:id="rId8"/>
    <p:sldId id="262" r:id="rId9"/>
    <p:sldId id="264" r:id="rId10"/>
    <p:sldId id="263" r:id="rId11"/>
    <p:sldId id="265" r:id="rId12"/>
    <p:sldId id="266" r:id="rId13"/>
    <p:sldId id="267" r:id="rId14"/>
    <p:sldId id="268" r:id="rId15"/>
    <p:sldId id="269" r:id="rId16"/>
    <p:sldId id="273" r:id="rId17"/>
    <p:sldId id="274" r:id="rId18"/>
    <p:sldId id="275" r:id="rId19"/>
    <p:sldId id="276" r:id="rId20"/>
    <p:sldId id="277" r:id="rId21"/>
    <p:sldId id="278" r:id="rId22"/>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1" autoAdjust="0"/>
    <p:restoredTop sz="94660"/>
  </p:normalViewPr>
  <p:slideViewPr>
    <p:cSldViewPr snapToGrid="0">
      <p:cViewPr varScale="1">
        <p:scale>
          <a:sx n="80" d="100"/>
          <a:sy n="80" d="100"/>
        </p:scale>
        <p:origin x="53" y="11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15A6D78-8D8A-4CAA-8174-67C7D29790E9}" type="doc">
      <dgm:prSet loTypeId="list" loCatId="list" qsTypeId="urn:microsoft.com/office/officeart/2005/8/quickstyle/simple4" qsCatId="simple" csTypeId="urn:microsoft.com/office/officeart/2005/8/colors/accent1_2" csCatId="accent1"/>
      <dgm:spPr/>
      <dgm:t>
        <a:bodyPr/>
        <a:lstStyle/>
        <a:p>
          <a:endParaRPr lang="en-US"/>
        </a:p>
      </dgm:t>
    </dgm:pt>
    <dgm:pt modelId="{122C81F5-416E-4FD6-8DDB-5A1FCF3D61EC}">
      <dgm:prSet phldr="0" custT="0"/>
      <dgm:spPr/>
      <dgm:t>
        <a:bodyPr vert="horz" wrap="square"/>
        <a:p>
          <a:pPr>
            <a:lnSpc>
              <a:spcPct val="100000"/>
            </a:lnSpc>
            <a:spcBef>
              <a:spcPct val="0"/>
            </a:spcBef>
            <a:spcAft>
              <a:spcPct val="35000"/>
            </a:spcAft>
          </a:pPr>
          <a:r>
            <a:rPr lang="en-ID" b="0" i="0"/>
            <a:t>1. </a:t>
          </a:r>
          <a:r>
            <a:rPr lang="en-US" altLang="en-ID" b="0" i="0"/>
            <a:t>N</a:t>
          </a:r>
          <a:r>
            <a:rPr lang="en-ID" b="0" i="0"/>
            <a:t>hập, xuất </a:t>
          </a:r>
          <a:r>
            <a:rPr lang="en-US" altLang="en-ID" b="0" i="0"/>
            <a:t>cây cảnh vào kho</a:t>
          </a:r>
          <a:endParaRPr lang="en-US" altLang="en-ID" b="0" i="0"/>
        </a:p>
      </dgm:t>
    </dgm:pt>
    <dgm:pt modelId="{32A4A469-BA7E-40FF-9A2E-3EB3185E4E68}" cxnId="{BF68C815-6A7A-450E-AE71-221F026A2732}" type="parTrans">
      <dgm:prSet/>
      <dgm:spPr/>
      <dgm:t>
        <a:bodyPr/>
        <a:lstStyle/>
        <a:p>
          <a:endParaRPr lang="en-US"/>
        </a:p>
      </dgm:t>
    </dgm:pt>
    <dgm:pt modelId="{8D48D3B2-C739-4B5A-8589-DAA15D6D204A}" cxnId="{BF68C815-6A7A-450E-AE71-221F026A2732}" type="sibTrans">
      <dgm:prSet/>
      <dgm:spPr/>
      <dgm:t>
        <a:bodyPr/>
        <a:lstStyle/>
        <a:p>
          <a:endParaRPr lang="en-US"/>
        </a:p>
      </dgm:t>
    </dgm:pt>
    <dgm:pt modelId="{ACD16CE6-976A-4255-AE65-7EFD04DF1262}">
      <dgm:prSet/>
      <dgm:spPr/>
      <dgm:t>
        <a:bodyPr/>
        <a:lstStyle/>
        <a:p>
          <a:r>
            <a:rPr lang="en-ID" b="0" i="0"/>
            <a:t>2. Quản lý hàng tồn kho</a:t>
          </a:r>
          <a:endParaRPr lang="en-US"/>
        </a:p>
      </dgm:t>
    </dgm:pt>
    <dgm:pt modelId="{DC525CD9-207B-41E1-9791-339E4C7F9552}" cxnId="{4C610E4D-8179-4299-B32A-C2F3C5DBCA50}" type="parTrans">
      <dgm:prSet/>
      <dgm:spPr/>
      <dgm:t>
        <a:bodyPr/>
        <a:lstStyle/>
        <a:p>
          <a:endParaRPr lang="en-US"/>
        </a:p>
      </dgm:t>
    </dgm:pt>
    <dgm:pt modelId="{7E38BCA2-20B2-435E-8674-FCAA823632B0}" cxnId="{4C610E4D-8179-4299-B32A-C2F3C5DBCA50}" type="sibTrans">
      <dgm:prSet/>
      <dgm:spPr/>
      <dgm:t>
        <a:bodyPr/>
        <a:lstStyle/>
        <a:p>
          <a:endParaRPr lang="en-US"/>
        </a:p>
      </dgm:t>
    </dgm:pt>
    <dgm:pt modelId="{A78F7A49-F78B-4759-9E65-F2970F4E125B}">
      <dgm:prSet phldr="0" custT="0"/>
      <dgm:spPr/>
      <dgm:t>
        <a:bodyPr vert="horz" wrap="square"/>
        <a:p>
          <a:pPr>
            <a:lnSpc>
              <a:spcPct val="100000"/>
            </a:lnSpc>
            <a:spcBef>
              <a:spcPct val="0"/>
            </a:spcBef>
            <a:spcAft>
              <a:spcPct val="35000"/>
            </a:spcAft>
          </a:pPr>
          <a:r>
            <a:rPr lang="vi-VN" b="0" i="0"/>
            <a:t>3.</a:t>
          </a:r>
          <a:r>
            <a:rPr lang="en-US" altLang="vi-VN" b="0" i="0"/>
            <a:t>Chỉnh sửa cây cảnh</a:t>
          </a:r>
          <a:endParaRPr lang="en-US" altLang="vi-VN" b="0" i="0"/>
        </a:p>
      </dgm:t>
    </dgm:pt>
    <dgm:pt modelId="{001C7353-9817-41D4-8D1B-0E0C20FF0214}" cxnId="{A9D37A91-4D55-4240-813D-F7E157A74615}" type="parTrans">
      <dgm:prSet/>
      <dgm:spPr/>
      <dgm:t>
        <a:bodyPr/>
        <a:lstStyle/>
        <a:p>
          <a:endParaRPr lang="en-US"/>
        </a:p>
      </dgm:t>
    </dgm:pt>
    <dgm:pt modelId="{E625826F-4F56-44C1-A74E-A116B77CB669}" cxnId="{A9D37A91-4D55-4240-813D-F7E157A74615}" type="sibTrans">
      <dgm:prSet/>
      <dgm:spPr/>
      <dgm:t>
        <a:bodyPr/>
        <a:lstStyle/>
        <a:p>
          <a:endParaRPr lang="en-US"/>
        </a:p>
      </dgm:t>
    </dgm:pt>
    <dgm:pt modelId="{4C1825BE-B12A-467F-9532-1C4B650671A9}">
      <dgm:prSet phldr="0" custT="0"/>
      <dgm:spPr/>
      <dgm:t>
        <a:bodyPr vert="horz" wrap="square"/>
        <a:p>
          <a:pPr>
            <a:lnSpc>
              <a:spcPct val="100000"/>
            </a:lnSpc>
            <a:spcBef>
              <a:spcPct val="0"/>
            </a:spcBef>
            <a:spcAft>
              <a:spcPct val="35000"/>
            </a:spcAft>
          </a:pPr>
          <a:r>
            <a:rPr lang="en-ID" b="0" i="0"/>
            <a:t>4. Quản lý </a:t>
          </a:r>
          <a:r>
            <a:rPr lang="en-US" altLang="en-ID" b="0" i="0"/>
            <a:t>giá bán cây cảnh</a:t>
          </a:r>
          <a:endParaRPr lang="en-US" altLang="en-ID" b="0" i="0"/>
        </a:p>
      </dgm:t>
    </dgm:pt>
    <dgm:pt modelId="{9655D779-5314-4D9F-A0BA-558A07F76752}" cxnId="{215E3627-80BF-4C94-9335-A5C77832907F}" type="parTrans">
      <dgm:prSet/>
      <dgm:spPr/>
      <dgm:t>
        <a:bodyPr/>
        <a:lstStyle/>
        <a:p>
          <a:endParaRPr lang="en-US"/>
        </a:p>
      </dgm:t>
    </dgm:pt>
    <dgm:pt modelId="{0596DC96-0EB7-4778-B8C4-E93FBBBB7F59}" cxnId="{215E3627-80BF-4C94-9335-A5C77832907F}" type="sibTrans">
      <dgm:prSet/>
      <dgm:spPr/>
      <dgm:t>
        <a:bodyPr/>
        <a:lstStyle/>
        <a:p>
          <a:endParaRPr lang="en-US"/>
        </a:p>
      </dgm:t>
    </dgm:pt>
    <dgm:pt modelId="{B98656DC-F441-4419-B61E-EDBD50C6EB3A}" type="pres">
      <dgm:prSet presAssocID="{615A6D78-8D8A-4CAA-8174-67C7D29790E9}" presName="diagram" presStyleCnt="0">
        <dgm:presLayoutVars>
          <dgm:dir/>
          <dgm:resizeHandles val="exact"/>
        </dgm:presLayoutVars>
      </dgm:prSet>
      <dgm:spPr/>
    </dgm:pt>
    <dgm:pt modelId="{0501BF39-C064-478A-A6C5-8E058F0C9848}" type="pres">
      <dgm:prSet presAssocID="{122C81F5-416E-4FD6-8DDB-5A1FCF3D61EC}" presName="node" presStyleLbl="node1" presStyleIdx="0" presStyleCnt="4">
        <dgm:presLayoutVars>
          <dgm:bulletEnabled val="1"/>
        </dgm:presLayoutVars>
      </dgm:prSet>
      <dgm:spPr/>
    </dgm:pt>
    <dgm:pt modelId="{18194C5C-7B69-4285-A7E1-5CEDC7D505E4}" type="pres">
      <dgm:prSet presAssocID="{8D48D3B2-C739-4B5A-8589-DAA15D6D204A}" presName="sibTrans" presStyleCnt="0"/>
      <dgm:spPr/>
    </dgm:pt>
    <dgm:pt modelId="{F21DB886-DB72-4905-8885-AD6FCE8D5FC4}" type="pres">
      <dgm:prSet presAssocID="{ACD16CE6-976A-4255-AE65-7EFD04DF1262}" presName="node" presStyleLbl="node1" presStyleIdx="1" presStyleCnt="4">
        <dgm:presLayoutVars>
          <dgm:bulletEnabled val="1"/>
        </dgm:presLayoutVars>
      </dgm:prSet>
      <dgm:spPr/>
    </dgm:pt>
    <dgm:pt modelId="{46A33DD9-D704-4938-99AD-33594A5ED60A}" type="pres">
      <dgm:prSet presAssocID="{7E38BCA2-20B2-435E-8674-FCAA823632B0}" presName="sibTrans" presStyleCnt="0"/>
      <dgm:spPr/>
    </dgm:pt>
    <dgm:pt modelId="{3FF36EB2-72FC-4412-9346-B1E289BF3FAC}" type="pres">
      <dgm:prSet presAssocID="{A78F7A49-F78B-4759-9E65-F2970F4E125B}" presName="node" presStyleLbl="node1" presStyleIdx="2" presStyleCnt="4">
        <dgm:presLayoutVars>
          <dgm:bulletEnabled val="1"/>
        </dgm:presLayoutVars>
      </dgm:prSet>
      <dgm:spPr/>
    </dgm:pt>
    <dgm:pt modelId="{C24C6AB7-7713-47E2-BB94-AE0C0B8447A7}" type="pres">
      <dgm:prSet presAssocID="{E625826F-4F56-44C1-A74E-A116B77CB669}" presName="sibTrans" presStyleCnt="0"/>
      <dgm:spPr/>
    </dgm:pt>
    <dgm:pt modelId="{9E3E95C9-FEE3-4195-A9DE-0E3DF4F17438}" type="pres">
      <dgm:prSet presAssocID="{4C1825BE-B12A-467F-9532-1C4B650671A9}" presName="node" presStyleLbl="node1" presStyleIdx="3" presStyleCnt="4">
        <dgm:presLayoutVars>
          <dgm:bulletEnabled val="1"/>
        </dgm:presLayoutVars>
      </dgm:prSet>
      <dgm:spPr/>
    </dgm:pt>
  </dgm:ptLst>
  <dgm:cxnLst>
    <dgm:cxn modelId="{BF68C815-6A7A-450E-AE71-221F026A2732}" srcId="{615A6D78-8D8A-4CAA-8174-67C7D29790E9}" destId="{122C81F5-416E-4FD6-8DDB-5A1FCF3D61EC}" srcOrd="0" destOrd="0" parTransId="{32A4A469-BA7E-40FF-9A2E-3EB3185E4E68}" sibTransId="{8D48D3B2-C739-4B5A-8589-DAA15D6D204A}"/>
    <dgm:cxn modelId="{4C610E4D-8179-4299-B32A-C2F3C5DBCA50}" srcId="{615A6D78-8D8A-4CAA-8174-67C7D29790E9}" destId="{ACD16CE6-976A-4255-AE65-7EFD04DF1262}" srcOrd="1" destOrd="0" parTransId="{DC525CD9-207B-41E1-9791-339E4C7F9552}" sibTransId="{7E38BCA2-20B2-435E-8674-FCAA823632B0}"/>
    <dgm:cxn modelId="{A9D37A91-4D55-4240-813D-F7E157A74615}" srcId="{615A6D78-8D8A-4CAA-8174-67C7D29790E9}" destId="{A78F7A49-F78B-4759-9E65-F2970F4E125B}" srcOrd="2" destOrd="0" parTransId="{001C7353-9817-41D4-8D1B-0E0C20FF0214}" sibTransId="{E625826F-4F56-44C1-A74E-A116B77CB669}"/>
    <dgm:cxn modelId="{215E3627-80BF-4C94-9335-A5C77832907F}" srcId="{615A6D78-8D8A-4CAA-8174-67C7D29790E9}" destId="{4C1825BE-B12A-467F-9532-1C4B650671A9}" srcOrd="3" destOrd="0" parTransId="{9655D779-5314-4D9F-A0BA-558A07F76752}" sibTransId="{0596DC96-0EB7-4778-B8C4-E93FBBBB7F59}"/>
    <dgm:cxn modelId="{6C155208-13EE-4504-909F-76AAFC356161}" type="presOf" srcId="{615A6D78-8D8A-4CAA-8174-67C7D29790E9}" destId="{B98656DC-F441-4419-B61E-EDBD50C6EB3A}" srcOrd="0" destOrd="0" presId="urn:microsoft.com/office/officeart/2005/8/layout/default"/>
    <dgm:cxn modelId="{D4970F8A-B82E-4FF8-A606-E77CA9C0AD77}" type="presParOf" srcId="{B98656DC-F441-4419-B61E-EDBD50C6EB3A}" destId="{0501BF39-C064-478A-A6C5-8E058F0C9848}" srcOrd="0" destOrd="0" presId="urn:microsoft.com/office/officeart/2005/8/layout/default"/>
    <dgm:cxn modelId="{9FB791E9-3C64-4138-88D2-878E17F861A8}" type="presOf" srcId="{122C81F5-416E-4FD6-8DDB-5A1FCF3D61EC}" destId="{0501BF39-C064-478A-A6C5-8E058F0C9848}" srcOrd="0" destOrd="0" presId="urn:microsoft.com/office/officeart/2005/8/layout/default"/>
    <dgm:cxn modelId="{0FF47872-188B-4D61-BA0B-F4C56E7FDFB3}" type="presParOf" srcId="{B98656DC-F441-4419-B61E-EDBD50C6EB3A}" destId="{18194C5C-7B69-4285-A7E1-5CEDC7D505E4}" srcOrd="1" destOrd="0" presId="urn:microsoft.com/office/officeart/2005/8/layout/default"/>
    <dgm:cxn modelId="{2095705B-4E56-4BDC-AA7D-64C102DF8C70}" type="presParOf" srcId="{B98656DC-F441-4419-B61E-EDBD50C6EB3A}" destId="{F21DB886-DB72-4905-8885-AD6FCE8D5FC4}" srcOrd="2" destOrd="0" presId="urn:microsoft.com/office/officeart/2005/8/layout/default"/>
    <dgm:cxn modelId="{9834D9C2-DA22-4332-94F5-E4F0AC422744}" type="presOf" srcId="{ACD16CE6-976A-4255-AE65-7EFD04DF1262}" destId="{F21DB886-DB72-4905-8885-AD6FCE8D5FC4}" srcOrd="0" destOrd="0" presId="urn:microsoft.com/office/officeart/2005/8/layout/default"/>
    <dgm:cxn modelId="{6B4F25BA-498E-4684-84F6-E2CDE8B18106}" type="presParOf" srcId="{B98656DC-F441-4419-B61E-EDBD50C6EB3A}" destId="{46A33DD9-D704-4938-99AD-33594A5ED60A}" srcOrd="3" destOrd="0" presId="urn:microsoft.com/office/officeart/2005/8/layout/default"/>
    <dgm:cxn modelId="{757B2047-F22C-4FF1-9A06-EC310AB5FB73}" type="presParOf" srcId="{B98656DC-F441-4419-B61E-EDBD50C6EB3A}" destId="{3FF36EB2-72FC-4412-9346-B1E289BF3FAC}" srcOrd="4" destOrd="0" presId="urn:microsoft.com/office/officeart/2005/8/layout/default"/>
    <dgm:cxn modelId="{A1634083-946D-476F-89F3-94FB82FF468F}" type="presOf" srcId="{A78F7A49-F78B-4759-9E65-F2970F4E125B}" destId="{3FF36EB2-72FC-4412-9346-B1E289BF3FAC}" srcOrd="0" destOrd="0" presId="urn:microsoft.com/office/officeart/2005/8/layout/default"/>
    <dgm:cxn modelId="{7DD2F256-0138-4C77-9CDF-4229B67C424C}" type="presParOf" srcId="{B98656DC-F441-4419-B61E-EDBD50C6EB3A}" destId="{C24C6AB7-7713-47E2-BB94-AE0C0B8447A7}" srcOrd="5" destOrd="0" presId="urn:microsoft.com/office/officeart/2005/8/layout/default"/>
    <dgm:cxn modelId="{3DB153D3-6907-4170-A620-1DD796F8F29B}" type="presParOf" srcId="{B98656DC-F441-4419-B61E-EDBD50C6EB3A}" destId="{9E3E95C9-FEE3-4195-A9DE-0E3DF4F17438}" srcOrd="6" destOrd="0" presId="urn:microsoft.com/office/officeart/2005/8/layout/default"/>
    <dgm:cxn modelId="{848BB0FD-2C43-4A44-A506-2CAC8A1B9627}" type="presOf" srcId="{4C1825BE-B12A-467F-9532-1C4B650671A9}" destId="{9E3E95C9-FEE3-4195-A9DE-0E3DF4F17438}"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4351338"/>
        <a:chOff x="0" y="0"/>
        <a:chExt cx="10515600" cy="4351338"/>
      </a:xfrm>
    </dsp:grpSpPr>
    <dsp:sp modelId="{0501BF39-C064-478A-A6C5-8E058F0C9848}">
      <dsp:nvSpPr>
        <dsp:cNvPr id="3" name="Rectangles 2"/>
        <dsp:cNvSpPr/>
      </dsp:nvSpPr>
      <dsp:spPr bwMode="white">
        <a:xfrm>
          <a:off x="1753456" y="4516"/>
          <a:ext cx="3342605" cy="2005563"/>
        </a:xfrm>
        <a:prstGeom prst="rect">
          <a:avLst/>
        </a:prstGeom>
      </dsp:spPr>
      <dsp:style>
        <a:lnRef idx="0">
          <a:schemeClr val="lt1"/>
        </a:lnRef>
        <a:fillRef idx="3">
          <a:schemeClr val="accent1"/>
        </a:fillRef>
        <a:effectRef idx="2">
          <a:scrgbClr r="0" g="0" b="0"/>
        </a:effectRef>
        <a:fontRef idx="minor">
          <a:schemeClr val="lt1"/>
        </a:fontRef>
      </dsp:style>
      <dsp:txBody>
        <a:bodyPr vert="horz" wrap="square" lIns="140970" tIns="140970" rIns="140970" bIns="140970" anchor="ctr"/>
        <a:lstStyle>
          <a:lvl1pPr algn="ctr">
            <a:defRPr sz="37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r>
            <a:rPr lang="en-ID" b="0" i="0"/>
            <a:t>1. </a:t>
          </a:r>
          <a:r>
            <a:rPr lang="en-US" altLang="en-ID" b="0" i="0"/>
            <a:t>N</a:t>
          </a:r>
          <a:r>
            <a:rPr lang="en-ID" b="0" i="0"/>
            <a:t>hập, xuất </a:t>
          </a:r>
          <a:r>
            <a:rPr lang="en-US" altLang="en-ID" b="0" i="0"/>
            <a:t>cây cảnh vào kho</a:t>
          </a:r>
          <a:endParaRPr lang="en-US" altLang="en-ID" b="0" i="0"/>
        </a:p>
      </dsp:txBody>
      <dsp:txXfrm>
        <a:off x="1753456" y="4516"/>
        <a:ext cx="3342605" cy="2005563"/>
      </dsp:txXfrm>
    </dsp:sp>
    <dsp:sp modelId="{F21DB886-DB72-4905-8885-AD6FCE8D5FC4}">
      <dsp:nvSpPr>
        <dsp:cNvPr id="4" name="Rectangles 3"/>
        <dsp:cNvSpPr/>
      </dsp:nvSpPr>
      <dsp:spPr bwMode="white">
        <a:xfrm>
          <a:off x="5430322" y="4516"/>
          <a:ext cx="3342605" cy="2005563"/>
        </a:xfrm>
        <a:prstGeom prst="rect">
          <a:avLst/>
        </a:prstGeom>
      </dsp:spPr>
      <dsp:style>
        <a:lnRef idx="0">
          <a:schemeClr val="lt1"/>
        </a:lnRef>
        <a:fillRef idx="3">
          <a:schemeClr val="accent1"/>
        </a:fillRef>
        <a:effectRef idx="2">
          <a:scrgbClr r="0" g="0" b="0"/>
        </a:effectRef>
        <a:fontRef idx="minor">
          <a:schemeClr val="lt1"/>
        </a:fontRef>
      </dsp:style>
      <dsp:txBody>
        <a:bodyPr lIns="140970" tIns="140970" rIns="140970" bIns="140970" anchor="ctr"/>
        <a:lstStyle>
          <a:lvl1pPr algn="ctr">
            <a:defRPr sz="37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r>
            <a:rPr lang="en-ID" b="0" i="0"/>
            <a:t>2. Quản lý hàng tồn kho</a:t>
          </a:r>
          <a:endParaRPr lang="en-US"/>
        </a:p>
      </dsp:txBody>
      <dsp:txXfrm>
        <a:off x="5430322" y="4516"/>
        <a:ext cx="3342605" cy="2005563"/>
      </dsp:txXfrm>
    </dsp:sp>
    <dsp:sp modelId="{3FF36EB2-72FC-4412-9346-B1E289BF3FAC}">
      <dsp:nvSpPr>
        <dsp:cNvPr id="5" name="Rectangles 4"/>
        <dsp:cNvSpPr/>
      </dsp:nvSpPr>
      <dsp:spPr bwMode="white">
        <a:xfrm>
          <a:off x="1753456" y="2341259"/>
          <a:ext cx="3342605" cy="2005563"/>
        </a:xfrm>
        <a:prstGeom prst="rect">
          <a:avLst/>
        </a:prstGeom>
      </dsp:spPr>
      <dsp:style>
        <a:lnRef idx="0">
          <a:schemeClr val="lt1"/>
        </a:lnRef>
        <a:fillRef idx="3">
          <a:schemeClr val="accent1"/>
        </a:fillRef>
        <a:effectRef idx="2">
          <a:scrgbClr r="0" g="0" b="0"/>
        </a:effectRef>
        <a:fontRef idx="minor">
          <a:schemeClr val="lt1"/>
        </a:fontRef>
      </dsp:style>
      <dsp:txBody>
        <a:bodyPr vert="horz" wrap="square" lIns="140970" tIns="140970" rIns="140970" bIns="140970" anchor="ctr"/>
        <a:lstStyle>
          <a:lvl1pPr algn="ctr">
            <a:defRPr sz="37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r>
            <a:rPr lang="vi-VN" b="0" i="0"/>
            <a:t>3.</a:t>
          </a:r>
          <a:r>
            <a:rPr lang="en-US" altLang="vi-VN" b="0" i="0"/>
            <a:t>Chỉnh sửa cây cảnh</a:t>
          </a:r>
          <a:endParaRPr lang="en-US" altLang="vi-VN" b="0" i="0"/>
        </a:p>
      </dsp:txBody>
      <dsp:txXfrm>
        <a:off x="1753456" y="2341259"/>
        <a:ext cx="3342605" cy="2005563"/>
      </dsp:txXfrm>
    </dsp:sp>
    <dsp:sp modelId="{9E3E95C9-FEE3-4195-A9DE-0E3DF4F17438}">
      <dsp:nvSpPr>
        <dsp:cNvPr id="6" name="Rectangles 5"/>
        <dsp:cNvSpPr/>
      </dsp:nvSpPr>
      <dsp:spPr bwMode="white">
        <a:xfrm>
          <a:off x="5430322" y="2341259"/>
          <a:ext cx="3342605" cy="2005563"/>
        </a:xfrm>
        <a:prstGeom prst="rect">
          <a:avLst/>
        </a:prstGeom>
      </dsp:spPr>
      <dsp:style>
        <a:lnRef idx="0">
          <a:schemeClr val="lt1"/>
        </a:lnRef>
        <a:fillRef idx="3">
          <a:schemeClr val="accent1"/>
        </a:fillRef>
        <a:effectRef idx="2">
          <a:scrgbClr r="0" g="0" b="0"/>
        </a:effectRef>
        <a:fontRef idx="minor">
          <a:schemeClr val="lt1"/>
        </a:fontRef>
      </dsp:style>
      <dsp:txBody>
        <a:bodyPr vert="horz" wrap="square" lIns="140970" tIns="140970" rIns="140970" bIns="140970" anchor="ctr"/>
        <a:lstStyle>
          <a:lvl1pPr algn="ctr">
            <a:defRPr sz="37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r>
            <a:rPr lang="en-ID" b="0" i="0"/>
            <a:t>4. Quản lý </a:t>
          </a:r>
          <a:r>
            <a:rPr lang="en-US" altLang="en-ID" b="0" i="0"/>
            <a:t>giá bán cây cảnh</a:t>
          </a:r>
          <a:endParaRPr lang="en-US" altLang="en-ID" b="0" i="0"/>
        </a:p>
      </dsp:txBody>
      <dsp:txXfrm>
        <a:off x="5430322" y="2341259"/>
        <a:ext cx="3342605" cy="20055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p:cNvSpPr>
            <a:spLocks noGrp="1"/>
          </p:cNvSpPr>
          <p:nvPr>
            <p:ph type="dt" sz="half" idx="10"/>
          </p:nvPr>
        </p:nvSpPr>
        <p:spPr/>
        <p:txBody>
          <a:bodyPr/>
          <a:lstStyle/>
          <a:p>
            <a:fld id="{BDDCC7C5-D5AB-49F6-912A-F6E5AD20F75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7FAE5122-61CE-492F-A868-B16CDF557444}" type="slidenum">
              <a:rPr lang="en-ID" smtClean="0"/>
            </a:fld>
            <a:endParaRPr lang="en-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BDDCC7C5-D5AB-49F6-912A-F6E5AD20F75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7FAE5122-61CE-492F-A868-B16CDF557444}" type="slidenum">
              <a:rPr lang="en-ID" smtClean="0"/>
            </a:fld>
            <a:endParaRPr lang="en-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BDDCC7C5-D5AB-49F6-912A-F6E5AD20F75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7FAE5122-61CE-492F-A868-B16CDF557444}" type="slidenum">
              <a:rPr lang="en-ID" smtClean="0"/>
            </a:fld>
            <a:endParaRPr lang="en-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BDDCC7C5-D5AB-49F6-912A-F6E5AD20F75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7FAE5122-61CE-492F-A868-B16CDF557444}" type="slidenum">
              <a:rPr lang="en-ID" smtClean="0"/>
            </a:fld>
            <a:endParaRPr lang="en-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DDCC7C5-D5AB-49F6-912A-F6E5AD20F75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7FAE5122-61CE-492F-A868-B16CDF557444}" type="slidenum">
              <a:rPr lang="en-ID" smtClean="0"/>
            </a:fld>
            <a:endParaRPr lang="en-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5" name="Date Placeholder 4"/>
          <p:cNvSpPr>
            <a:spLocks noGrp="1"/>
          </p:cNvSpPr>
          <p:nvPr>
            <p:ph type="dt" sz="half" idx="10"/>
          </p:nvPr>
        </p:nvSpPr>
        <p:spPr/>
        <p:txBody>
          <a:bodyPr/>
          <a:lstStyle/>
          <a:p>
            <a:fld id="{BDDCC7C5-D5AB-49F6-912A-F6E5AD20F754}"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7FAE5122-61CE-492F-A868-B16CDF557444}" type="slidenum">
              <a:rPr lang="en-ID" smtClean="0"/>
            </a:fld>
            <a:endParaRPr lang="en-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7" name="Date Placeholder 6"/>
          <p:cNvSpPr>
            <a:spLocks noGrp="1"/>
          </p:cNvSpPr>
          <p:nvPr>
            <p:ph type="dt" sz="half" idx="10"/>
          </p:nvPr>
        </p:nvSpPr>
        <p:spPr/>
        <p:txBody>
          <a:bodyPr/>
          <a:lstStyle/>
          <a:p>
            <a:fld id="{BDDCC7C5-D5AB-49F6-912A-F6E5AD20F754}" type="datetimeFigureOut">
              <a:rPr lang="en-ID" smtClean="0"/>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7FAE5122-61CE-492F-A868-B16CDF557444}" type="slidenum">
              <a:rPr lang="en-ID" smtClean="0"/>
            </a:fld>
            <a:endParaRPr lang="en-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Date Placeholder 2"/>
          <p:cNvSpPr>
            <a:spLocks noGrp="1"/>
          </p:cNvSpPr>
          <p:nvPr>
            <p:ph type="dt" sz="half" idx="10"/>
          </p:nvPr>
        </p:nvSpPr>
        <p:spPr/>
        <p:txBody>
          <a:bodyPr/>
          <a:lstStyle/>
          <a:p>
            <a:fld id="{BDDCC7C5-D5AB-49F6-912A-F6E5AD20F754}" type="datetimeFigureOut">
              <a:rPr lang="en-ID" smtClean="0"/>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7FAE5122-61CE-492F-A868-B16CDF557444}" type="slidenum">
              <a:rPr lang="en-ID" smtClean="0"/>
            </a:fld>
            <a:endParaRPr lang="en-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DCC7C5-D5AB-49F6-912A-F6E5AD20F754}" type="datetimeFigureOut">
              <a:rPr lang="en-ID" smtClean="0"/>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7FAE5122-61CE-492F-A868-B16CDF557444}" type="slidenum">
              <a:rPr lang="en-ID" smtClean="0"/>
            </a:fld>
            <a:endParaRPr lang="en-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DDCC7C5-D5AB-49F6-912A-F6E5AD20F754}"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7FAE5122-61CE-492F-A868-B16CDF557444}" type="slidenum">
              <a:rPr lang="en-ID" smtClean="0"/>
            </a:fld>
            <a:endParaRPr lang="en-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DDCC7C5-D5AB-49F6-912A-F6E5AD20F754}"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7FAE5122-61CE-492F-A868-B16CDF557444}" type="slidenum">
              <a:rPr lang="en-ID" smtClean="0"/>
            </a:fld>
            <a:endParaRPr lang="en-ID"/>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CC7C5-D5AB-49F6-912A-F6E5AD20F754}" type="datetimeFigureOut">
              <a:rPr lang="en-ID" smtClean="0"/>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AE5122-61CE-492F-A868-B16CDF557444}" type="slidenum">
              <a:rPr lang="en-ID" smtClean="0"/>
            </a:fld>
            <a:endParaRPr lang="en-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1967"/>
            <a:ext cx="8263811" cy="746449"/>
          </a:xfrm>
        </p:spPr>
        <p:txBody>
          <a:bodyPr>
            <a:normAutofit/>
          </a:bodyPr>
          <a:lstStyle/>
          <a:p>
            <a:r>
              <a:rPr lang="vi-VN" sz="2000" dirty="0"/>
              <a:t>TRƯỜNG ĐẠI HỌC TÀI NGUYÊN VÀ MÔI TRƯỜNG</a:t>
            </a:r>
            <a:br>
              <a:rPr lang="vi-VN" sz="2000" dirty="0"/>
            </a:br>
            <a:endParaRPr lang="en-ID" sz="2000" dirty="0"/>
          </a:p>
        </p:txBody>
      </p:sp>
      <p:sp>
        <p:nvSpPr>
          <p:cNvPr id="3" name="Subtitle 2"/>
          <p:cNvSpPr>
            <a:spLocks noGrp="1"/>
          </p:cNvSpPr>
          <p:nvPr>
            <p:ph type="subTitle" idx="1"/>
          </p:nvPr>
        </p:nvSpPr>
        <p:spPr>
          <a:xfrm>
            <a:off x="1356049" y="840176"/>
            <a:ext cx="9144000" cy="746449"/>
          </a:xfrm>
        </p:spPr>
        <p:txBody>
          <a:bodyPr/>
          <a:lstStyle/>
          <a:p>
            <a:r>
              <a:rPr lang="vi-VN" sz="2400" b="1" dirty="0"/>
              <a:t>KHOA HỆ THỐNG THÔNG TIN VÀ VIỄN THÁM</a:t>
            </a:r>
            <a:endParaRPr lang="en-ID" b="1" dirty="0"/>
          </a:p>
        </p:txBody>
      </p:sp>
      <p:pic>
        <p:nvPicPr>
          <p:cNvPr id="5" name="Picture 4"/>
          <p:cNvPicPr>
            <a:picLocks noChangeAspect="1"/>
          </p:cNvPicPr>
          <p:nvPr/>
        </p:nvPicPr>
        <p:blipFill>
          <a:blip r:embed="rId2"/>
          <a:stretch>
            <a:fillRect/>
          </a:stretch>
        </p:blipFill>
        <p:spPr>
          <a:xfrm>
            <a:off x="5390792" y="1377493"/>
            <a:ext cx="1074513" cy="937341"/>
          </a:xfrm>
          <a:prstGeom prst="rect">
            <a:avLst/>
          </a:prstGeom>
        </p:spPr>
      </p:pic>
      <p:sp>
        <p:nvSpPr>
          <p:cNvPr id="6" name="TextBox 5"/>
          <p:cNvSpPr txBox="1"/>
          <p:nvPr/>
        </p:nvSpPr>
        <p:spPr>
          <a:xfrm>
            <a:off x="2715208" y="2491659"/>
            <a:ext cx="6214188" cy="738664"/>
          </a:xfrm>
          <a:prstGeom prst="rect">
            <a:avLst/>
          </a:prstGeom>
          <a:noFill/>
        </p:spPr>
        <p:txBody>
          <a:bodyPr wrap="square" rtlCol="0">
            <a:spAutoFit/>
          </a:bodyPr>
          <a:lstStyle/>
          <a:p>
            <a:pPr algn="ctr"/>
            <a:r>
              <a:rPr lang="vi-VN" sz="2400" b="1" dirty="0"/>
              <a:t>ĐỒ ÁN MÔN HỌC</a:t>
            </a:r>
            <a:endParaRPr lang="vi-VN" sz="2400" b="1" dirty="0"/>
          </a:p>
          <a:p>
            <a:pPr algn="ctr"/>
            <a:r>
              <a:rPr lang="vi-VN" dirty="0"/>
              <a:t>MÔN: LẬP TRÌNH HƯỚNG ĐỐI TƯỢNG</a:t>
            </a:r>
            <a:endParaRPr lang="en-ID" dirty="0"/>
          </a:p>
        </p:txBody>
      </p:sp>
      <p:sp>
        <p:nvSpPr>
          <p:cNvPr id="7" name="TextBox 6"/>
          <p:cNvSpPr txBox="1"/>
          <p:nvPr/>
        </p:nvSpPr>
        <p:spPr>
          <a:xfrm>
            <a:off x="1446245" y="3928188"/>
            <a:ext cx="3480318" cy="923330"/>
          </a:xfrm>
          <a:prstGeom prst="rect">
            <a:avLst/>
          </a:prstGeom>
          <a:noFill/>
        </p:spPr>
        <p:txBody>
          <a:bodyPr wrap="square" rtlCol="0">
            <a:spAutoFit/>
          </a:bodyPr>
          <a:lstStyle/>
          <a:p>
            <a:r>
              <a:rPr lang="en-US" dirty="0" err="1"/>
              <a:t>Lớp</a:t>
            </a:r>
            <a:r>
              <a:rPr lang="en-US" dirty="0"/>
              <a:t>: 10_CNTT3</a:t>
            </a:r>
            <a:endParaRPr lang="en-US" dirty="0"/>
          </a:p>
          <a:p>
            <a:endParaRPr lang="en-US" dirty="0"/>
          </a:p>
          <a:p>
            <a:r>
              <a:rPr lang="en-US" dirty="0" err="1"/>
              <a:t>Nhóm</a:t>
            </a:r>
            <a:r>
              <a:rPr lang="en-US" dirty="0"/>
              <a:t> 5</a:t>
            </a:r>
            <a:endParaRPr lang="en-ID" dirty="0"/>
          </a:p>
        </p:txBody>
      </p:sp>
      <p:sp>
        <p:nvSpPr>
          <p:cNvPr id="8" name="TextBox 7"/>
          <p:cNvSpPr txBox="1"/>
          <p:nvPr/>
        </p:nvSpPr>
        <p:spPr>
          <a:xfrm>
            <a:off x="6858000" y="3862873"/>
            <a:ext cx="4068147" cy="922020"/>
          </a:xfrm>
          <a:prstGeom prst="rect">
            <a:avLst/>
          </a:prstGeom>
          <a:noFill/>
        </p:spPr>
        <p:txBody>
          <a:bodyPr wrap="square" rtlCol="0">
            <a:spAutoFit/>
          </a:bodyPr>
          <a:lstStyle/>
          <a:p>
            <a:r>
              <a:rPr lang="en-US" dirty="0" err="1"/>
              <a:t>Sinh</a:t>
            </a:r>
            <a:r>
              <a:rPr lang="en-US" dirty="0"/>
              <a:t> </a:t>
            </a:r>
            <a:r>
              <a:rPr lang="en-US" dirty="0" err="1"/>
              <a:t>viên</a:t>
            </a:r>
            <a:r>
              <a:rPr lang="en-US" dirty="0"/>
              <a:t> </a:t>
            </a:r>
            <a:r>
              <a:rPr lang="en-US" dirty="0" err="1"/>
              <a:t>thực</a:t>
            </a:r>
            <a:r>
              <a:rPr lang="en-US" dirty="0"/>
              <a:t> </a:t>
            </a:r>
            <a:r>
              <a:rPr lang="en-US" dirty="0" err="1"/>
              <a:t>hiện</a:t>
            </a:r>
            <a:r>
              <a:rPr lang="en-US" dirty="0"/>
              <a:t>: </a:t>
            </a:r>
            <a:r>
              <a:rPr lang="en-ID" dirty="0" err="1"/>
              <a:t>Trương</a:t>
            </a:r>
            <a:r>
              <a:rPr lang="en-ID" dirty="0"/>
              <a:t> </a:t>
            </a:r>
            <a:r>
              <a:rPr lang="en-ID" dirty="0" err="1"/>
              <a:t>Đan</a:t>
            </a:r>
            <a:r>
              <a:rPr lang="en-ID" dirty="0"/>
              <a:t> Huy</a:t>
            </a:r>
            <a:r>
              <a:rPr lang="en-US" altLang="en-ID" dirty="0"/>
              <a:t>(C)</a:t>
            </a:r>
            <a:endParaRPr lang="en-ID" dirty="0"/>
          </a:p>
          <a:p>
            <a:r>
              <a:rPr lang="en-ID" dirty="0"/>
              <a:t>                                    </a:t>
            </a:r>
            <a:r>
              <a:rPr lang="en-US" altLang="en-ID" dirty="0"/>
              <a:t> Lô </a:t>
            </a:r>
            <a:r>
              <a:rPr lang="en-ID" dirty="0"/>
              <a:t>Minh </a:t>
            </a:r>
            <a:r>
              <a:rPr lang="en-ID" dirty="0" err="1"/>
              <a:t>Hiếu</a:t>
            </a:r>
            <a:endParaRPr lang="en-ID" dirty="0"/>
          </a:p>
          <a:p>
            <a:r>
              <a:rPr lang="en-ID" dirty="0"/>
              <a:t>                                    </a:t>
            </a:r>
            <a:r>
              <a:rPr lang="en-US" altLang="en-ID" dirty="0"/>
              <a:t> </a:t>
            </a:r>
            <a:r>
              <a:rPr lang="en-ID" dirty="0"/>
              <a:t>Hoàng Minh </a:t>
            </a:r>
            <a:r>
              <a:rPr lang="en-ID" dirty="0" err="1"/>
              <a:t>Chiến</a:t>
            </a:r>
            <a:endParaRPr lang="en-US" dirty="0"/>
          </a:p>
        </p:txBody>
      </p:sp>
      <p:sp>
        <p:nvSpPr>
          <p:cNvPr id="9" name="TextBox 8"/>
          <p:cNvSpPr txBox="1"/>
          <p:nvPr/>
        </p:nvSpPr>
        <p:spPr>
          <a:xfrm>
            <a:off x="3805333" y="6191633"/>
            <a:ext cx="4245429" cy="369332"/>
          </a:xfrm>
          <a:prstGeom prst="rect">
            <a:avLst/>
          </a:prstGeom>
          <a:noFill/>
        </p:spPr>
        <p:txBody>
          <a:bodyPr wrap="square" rtlCol="0">
            <a:spAutoFit/>
          </a:bodyPr>
          <a:lstStyle/>
          <a:p>
            <a:pPr algn="ctr"/>
            <a:r>
              <a:rPr lang="en-ID" dirty="0"/>
              <a:t>TP.HCM, </a:t>
            </a:r>
            <a:r>
              <a:rPr lang="en-ID" dirty="0" err="1"/>
              <a:t>tháng</a:t>
            </a:r>
            <a:r>
              <a:rPr lang="en-ID" dirty="0"/>
              <a:t> 4 </a:t>
            </a:r>
            <a:r>
              <a:rPr lang="en-ID" dirty="0" err="1"/>
              <a:t>năm</a:t>
            </a:r>
            <a:r>
              <a:rPr lang="en-ID" dirty="0"/>
              <a:t> 2023</a:t>
            </a:r>
            <a:endParaRPr lang="en-ID"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5251316" cy="1807305"/>
          </a:xfrm>
        </p:spPr>
        <p:txBody>
          <a:bodyPr>
            <a:normAutofit/>
          </a:bodyPr>
          <a:lstStyle/>
          <a:p>
            <a:r>
              <a:rPr lang="en-US" b="1" dirty="0" err="1">
                <a:solidFill>
                  <a:srgbClr val="FF0000"/>
                </a:solidFill>
                <a:sym typeface="+mn-ea"/>
              </a:rPr>
              <a:t>Mô</a:t>
            </a:r>
            <a:r>
              <a:rPr lang="en-US" b="1" dirty="0">
                <a:solidFill>
                  <a:srgbClr val="FF0000"/>
                </a:solidFill>
                <a:sym typeface="+mn-ea"/>
              </a:rPr>
              <a:t> </a:t>
            </a:r>
            <a:r>
              <a:rPr lang="en-US" b="1" dirty="0" err="1">
                <a:solidFill>
                  <a:srgbClr val="FF0000"/>
                </a:solidFill>
                <a:sym typeface="+mn-ea"/>
              </a:rPr>
              <a:t>tả</a:t>
            </a:r>
            <a:r>
              <a:rPr lang="en-US" b="1" dirty="0">
                <a:solidFill>
                  <a:srgbClr val="FF0000"/>
                </a:solidFill>
                <a:sym typeface="+mn-ea"/>
              </a:rPr>
              <a:t> </a:t>
            </a:r>
            <a:r>
              <a:rPr lang="en-US" b="1" dirty="0" err="1">
                <a:solidFill>
                  <a:srgbClr val="FF0000"/>
                </a:solidFill>
                <a:sym typeface="+mn-ea"/>
              </a:rPr>
              <a:t>chức</a:t>
            </a:r>
            <a:r>
              <a:rPr lang="en-US" b="1" dirty="0">
                <a:solidFill>
                  <a:srgbClr val="FF0000"/>
                </a:solidFill>
                <a:sym typeface="+mn-ea"/>
              </a:rPr>
              <a:t> </a:t>
            </a:r>
            <a:r>
              <a:rPr lang="en-US" b="1" dirty="0" err="1">
                <a:solidFill>
                  <a:srgbClr val="FF0000"/>
                </a:solidFill>
                <a:sym typeface="+mn-ea"/>
              </a:rPr>
              <a:t>năng</a:t>
            </a:r>
            <a:endParaRPr lang="en-ID" b="1" dirty="0">
              <a:ln w="22225">
                <a:solidFill>
                  <a:srgbClr val="FFFFFF"/>
                </a:solidFill>
              </a:ln>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1886" y="1744824"/>
            <a:ext cx="5411755" cy="4935893"/>
          </a:xfrm>
        </p:spPr>
        <p:txBody>
          <a:bodyPr>
            <a:normAutofit/>
          </a:bodyPr>
          <a:lstStyle/>
          <a:p>
            <a:r>
              <a:rPr lang="en-US" altLang="vi-VN" sz="1800" b="0" i="0" dirty="0">
                <a:effectLst/>
                <a:latin typeface="Times New Roman" panose="02020603050405020304" pitchFamily="18" charset="0"/>
                <a:cs typeface="Times New Roman" panose="02020603050405020304" pitchFamily="18" charset="0"/>
              </a:rPr>
              <a:t>Đồ án</a:t>
            </a:r>
            <a:r>
              <a:rPr lang="vi-VN" sz="1800" b="0" i="0" dirty="0">
                <a:effectLst/>
                <a:latin typeface="Times New Roman" panose="02020603050405020304" pitchFamily="18" charset="0"/>
                <a:cs typeface="Times New Roman" panose="02020603050405020304" pitchFamily="18" charset="0"/>
              </a:rPr>
              <a:t> quản lý kho cây cảnh được thiết kế để quản lý và theo dõi các thông tin liên quan đến các cây cảnh trong kho của một cửa hàng hoặc trang trại. Chức năng của </a:t>
            </a:r>
            <a:r>
              <a:rPr lang="en-US" altLang="vi-VN" sz="1800" b="0" i="0" dirty="0">
                <a:effectLst/>
                <a:latin typeface="Times New Roman" panose="02020603050405020304" pitchFamily="18" charset="0"/>
                <a:cs typeface="Times New Roman" panose="02020603050405020304" pitchFamily="18" charset="0"/>
              </a:rPr>
              <a:t>đồ án </a:t>
            </a:r>
            <a:r>
              <a:rPr lang="vi-VN" sz="1800" b="0" i="0" dirty="0">
                <a:effectLst/>
                <a:latin typeface="Times New Roman" panose="02020603050405020304" pitchFamily="18" charset="0"/>
                <a:cs typeface="Times New Roman" panose="02020603050405020304" pitchFamily="18" charset="0"/>
              </a:rPr>
              <a:t>quản lý kho cây cảnh bao gồm:</a:t>
            </a:r>
            <a:br>
              <a:rPr lang="vi-VN" sz="1800" dirty="0">
                <a:latin typeface="Times New Roman" panose="02020603050405020304" pitchFamily="18" charset="0"/>
                <a:cs typeface="Times New Roman" panose="02020603050405020304" pitchFamily="18" charset="0"/>
              </a:rPr>
            </a:br>
            <a:br>
              <a:rPr lang="vi-VN" sz="1800" dirty="0">
                <a:latin typeface="Times New Roman" panose="02020603050405020304" pitchFamily="18" charset="0"/>
                <a:cs typeface="Times New Roman" panose="02020603050405020304" pitchFamily="18" charset="0"/>
              </a:rPr>
            </a:br>
            <a:r>
              <a:rPr lang="vi-VN" sz="1800" b="0" i="0" dirty="0">
                <a:effectLst/>
                <a:latin typeface="Times New Roman" panose="02020603050405020304" pitchFamily="18" charset="0"/>
                <a:cs typeface="Times New Roman" panose="02020603050405020304" pitchFamily="18" charset="0"/>
              </a:rPr>
              <a:t>1. Quản lý thông tin cây cảnh: </a:t>
            </a:r>
            <a:r>
              <a:rPr lang="en-US" altLang="vi-VN" sz="1800" b="0" i="0" dirty="0">
                <a:effectLst/>
                <a:latin typeface="Times New Roman" panose="02020603050405020304" pitchFamily="18" charset="0"/>
                <a:cs typeface="Times New Roman" panose="02020603050405020304" pitchFamily="18" charset="0"/>
              </a:rPr>
              <a:t>Đồ án</a:t>
            </a:r>
            <a:r>
              <a:rPr lang="vi-VN" sz="1800" b="0" i="0" dirty="0">
                <a:effectLst/>
                <a:latin typeface="Times New Roman" panose="02020603050405020304" pitchFamily="18" charset="0"/>
                <a:cs typeface="Times New Roman" panose="02020603050405020304" pitchFamily="18" charset="0"/>
              </a:rPr>
              <a:t> cho phép người dùng tạo một danh sách cây cảnh, bao gồm các thông tin như tên loài, hình ảnh, mô tả, giá cả, ngày nhập kho, số lượng, trạng thái sức khỏe, vị trí trong kho, và những người đang quản lý.</a:t>
            </a:r>
            <a:br>
              <a:rPr lang="vi-VN" sz="1800" dirty="0">
                <a:latin typeface="Times New Roman" panose="02020603050405020304" pitchFamily="18" charset="0"/>
                <a:cs typeface="Times New Roman" panose="02020603050405020304" pitchFamily="18" charset="0"/>
              </a:rPr>
            </a:br>
            <a:br>
              <a:rPr lang="vi-VN" sz="1800" dirty="0">
                <a:latin typeface="Times New Roman" panose="02020603050405020304" pitchFamily="18" charset="0"/>
                <a:cs typeface="Times New Roman" panose="02020603050405020304" pitchFamily="18" charset="0"/>
              </a:rPr>
            </a:br>
            <a:r>
              <a:rPr lang="vi-VN" sz="1800" b="0" i="0" dirty="0">
                <a:effectLst/>
                <a:latin typeface="Times New Roman" panose="02020603050405020304" pitchFamily="18" charset="0"/>
                <a:cs typeface="Times New Roman" panose="02020603050405020304" pitchFamily="18" charset="0"/>
              </a:rPr>
              <a:t>2. Theo dõi lịch sử nhập xuất cây cảnh: </a:t>
            </a:r>
            <a:r>
              <a:rPr lang="en-US" altLang="vi-VN" sz="1800" b="0" i="0" dirty="0">
                <a:effectLst/>
                <a:latin typeface="Times New Roman" panose="02020603050405020304" pitchFamily="18" charset="0"/>
                <a:cs typeface="Times New Roman" panose="02020603050405020304" pitchFamily="18" charset="0"/>
              </a:rPr>
              <a:t>Đồ án</a:t>
            </a:r>
            <a:r>
              <a:rPr lang="vi-VN" sz="1800" b="0" i="0" dirty="0">
                <a:effectLst/>
                <a:latin typeface="Times New Roman" panose="02020603050405020304" pitchFamily="18" charset="0"/>
                <a:cs typeface="Times New Roman" panose="02020603050405020304" pitchFamily="18" charset="0"/>
              </a:rPr>
              <a:t> cho phép người dùng xem lịch sử nhập xuất của cây cảnh, bao gồm ngày nhập, ngày xuất, số lượng cây nhập vào và số lượng cây xuất ra, với giao diện dễ sử dụng.</a:t>
            </a:r>
            <a:br>
              <a:rPr lang="vi-VN" sz="1800" dirty="0">
                <a:latin typeface="Times New Roman" panose="02020603050405020304" pitchFamily="18" charset="0"/>
                <a:cs typeface="Times New Roman" panose="02020603050405020304" pitchFamily="18" charset="0"/>
              </a:rPr>
            </a:br>
            <a:endParaRPr lang="en-ID" sz="1800" dirty="0">
              <a:latin typeface="Times New Roman" panose="02020603050405020304" pitchFamily="18" charset="0"/>
              <a:cs typeface="Times New Roman" panose="02020603050405020304" pitchFamily="18" charset="0"/>
            </a:endParaRPr>
          </a:p>
        </p:txBody>
      </p:sp>
      <p:pic>
        <p:nvPicPr>
          <p:cNvPr id="14" name="Picture 4" descr="Antique cash register keys"/>
          <p:cNvPicPr>
            <a:picLocks noChangeAspect="1"/>
          </p:cNvPicPr>
          <p:nvPr/>
        </p:nvPicPr>
        <p:blipFill rotWithShape="1">
          <a:blip r:embed="rId1"/>
          <a:srcRect l="20212" r="21969"/>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6"/>
            <a:ext cx="4386942" cy="1081120"/>
          </a:xfrm>
        </p:spPr>
        <p:txBody>
          <a:bodyPr>
            <a:normAutofit/>
          </a:bodyPr>
          <a:lstStyle/>
          <a:p>
            <a:r>
              <a:rPr lang="en-US" b="1" dirty="0" err="1">
                <a:solidFill>
                  <a:srgbClr val="FF0000"/>
                </a:solidFill>
              </a:rPr>
              <a:t>Mô</a:t>
            </a:r>
            <a:r>
              <a:rPr lang="en-US" b="1" dirty="0">
                <a:solidFill>
                  <a:srgbClr val="FF0000"/>
                </a:solidFill>
              </a:rPr>
              <a:t> </a:t>
            </a:r>
            <a:r>
              <a:rPr lang="en-US" b="1" dirty="0" err="1">
                <a:solidFill>
                  <a:srgbClr val="FF0000"/>
                </a:solidFill>
              </a:rPr>
              <a:t>tả</a:t>
            </a:r>
            <a:r>
              <a:rPr lang="en-US" b="1" dirty="0">
                <a:solidFill>
                  <a:srgbClr val="FF0000"/>
                </a:solidFill>
              </a:rPr>
              <a:t> </a:t>
            </a:r>
            <a:r>
              <a:rPr lang="en-US" b="1" dirty="0" err="1">
                <a:solidFill>
                  <a:srgbClr val="FF0000"/>
                </a:solidFill>
              </a:rPr>
              <a:t>chức</a:t>
            </a:r>
            <a:r>
              <a:rPr lang="en-US" b="1" dirty="0">
                <a:solidFill>
                  <a:srgbClr val="FF0000"/>
                </a:solidFill>
              </a:rPr>
              <a:t> </a:t>
            </a:r>
            <a:r>
              <a:rPr lang="en-US" b="1" dirty="0" err="1">
                <a:solidFill>
                  <a:srgbClr val="FF0000"/>
                </a:solidFill>
              </a:rPr>
              <a:t>năng</a:t>
            </a:r>
            <a:endParaRPr lang="en-ID" b="1" dirty="0">
              <a:solidFill>
                <a:srgbClr val="FF0000"/>
              </a:solidFill>
            </a:endParaRPr>
          </a:p>
        </p:txBody>
      </p:sp>
      <p:sp>
        <p:nvSpPr>
          <p:cNvPr id="3" name="Content Placeholder 2"/>
          <p:cNvSpPr>
            <a:spLocks noGrp="1"/>
          </p:cNvSpPr>
          <p:nvPr>
            <p:ph idx="1"/>
          </p:nvPr>
        </p:nvSpPr>
        <p:spPr>
          <a:xfrm>
            <a:off x="763555" y="1252177"/>
            <a:ext cx="4816151" cy="5101970"/>
          </a:xfrm>
        </p:spPr>
        <p:txBody>
          <a:bodyPr>
            <a:noAutofit/>
          </a:bodyPr>
          <a:lstStyle/>
          <a:p>
            <a:r>
              <a:rPr lang="vi-VN" sz="1600" b="0" i="0" dirty="0">
                <a:effectLst/>
                <a:latin typeface="Times New Roman" panose="02020603050405020304" pitchFamily="18" charset="0"/>
                <a:cs typeface="Times New Roman" panose="02020603050405020304" pitchFamily="18" charset="0"/>
              </a:rPr>
              <a:t>3. Quản lý số lượng cây cảnh trong kho: </a:t>
            </a:r>
            <a:r>
              <a:rPr lang="en-US" altLang="vi-VN" sz="1600" b="0" i="0" dirty="0">
                <a:effectLst/>
                <a:latin typeface="Times New Roman" panose="02020603050405020304" pitchFamily="18" charset="0"/>
                <a:cs typeface="Times New Roman" panose="02020603050405020304" pitchFamily="18" charset="0"/>
              </a:rPr>
              <a:t>Đồ án</a:t>
            </a:r>
            <a:r>
              <a:rPr lang="vi-VN" sz="1600" b="0" i="0" dirty="0">
                <a:effectLst/>
                <a:latin typeface="Times New Roman" panose="02020603050405020304" pitchFamily="18" charset="0"/>
                <a:cs typeface="Times New Roman" panose="02020603050405020304" pitchFamily="18" charset="0"/>
              </a:rPr>
              <a:t> cung cấp chức năng tự động cập nhật số lượng cây cảnh trong kho, thông báo khi số lượng cây cảnh còn lại quá thấp, giúp người dùng quản lý được việc phân bổ và tiêu thụ các loại cây cảnh.</a:t>
            </a:r>
            <a:br>
              <a:rPr lang="vi-VN" sz="1600" dirty="0">
                <a:latin typeface="Times New Roman" panose="02020603050405020304" pitchFamily="18" charset="0"/>
                <a:cs typeface="Times New Roman" panose="02020603050405020304" pitchFamily="18" charset="0"/>
              </a:rPr>
            </a:br>
            <a:br>
              <a:rPr lang="vi-VN" sz="1600" dirty="0">
                <a:latin typeface="Times New Roman" panose="02020603050405020304" pitchFamily="18" charset="0"/>
                <a:cs typeface="Times New Roman" panose="02020603050405020304" pitchFamily="18" charset="0"/>
              </a:rPr>
            </a:br>
            <a:r>
              <a:rPr lang="vi-VN" sz="1600" b="0" i="0" dirty="0">
                <a:effectLst/>
                <a:latin typeface="Times New Roman" panose="02020603050405020304" pitchFamily="18" charset="0"/>
                <a:cs typeface="Times New Roman" panose="02020603050405020304" pitchFamily="18" charset="0"/>
              </a:rPr>
              <a:t>4. Thống kê báo cáo:</a:t>
            </a:r>
            <a:r>
              <a:rPr lang="en-US" altLang="vi-VN" sz="1600" b="0" i="0" dirty="0">
                <a:effectLst/>
                <a:latin typeface="Times New Roman" panose="02020603050405020304" pitchFamily="18" charset="0"/>
                <a:cs typeface="Times New Roman" panose="02020603050405020304" pitchFamily="18" charset="0"/>
              </a:rPr>
              <a:t> Đồ án</a:t>
            </a:r>
            <a:r>
              <a:rPr lang="vi-VN" sz="1600" b="0" i="0" dirty="0">
                <a:effectLst/>
                <a:latin typeface="Times New Roman" panose="02020603050405020304" pitchFamily="18" charset="0"/>
                <a:cs typeface="Times New Roman" panose="02020603050405020304" pitchFamily="18" charset="0"/>
              </a:rPr>
              <a:t> cung cấp các báo cáo thống kê để người dùng có thể theo dõi các thông tin về lưu lượng nhập xuất, số lượng tồn kho</a:t>
            </a:r>
            <a:r>
              <a:rPr lang="en-US" altLang="vi-VN" sz="1600" b="0" i="0" dirty="0">
                <a:effectLst/>
                <a:latin typeface="Times New Roman" panose="02020603050405020304" pitchFamily="18" charset="0"/>
                <a:cs typeface="Times New Roman" panose="02020603050405020304" pitchFamily="18" charset="0"/>
              </a:rPr>
              <a:t>.</a:t>
            </a:r>
            <a:endParaRPr lang="en-US" altLang="vi-VN" sz="1600" b="0" i="0" dirty="0">
              <a:effectLst/>
              <a:latin typeface="Times New Roman" panose="02020603050405020304" pitchFamily="18" charset="0"/>
              <a:cs typeface="Times New Roman" panose="02020603050405020304" pitchFamily="18" charset="0"/>
            </a:endParaRPr>
          </a:p>
          <a:p>
            <a:br>
              <a:rPr lang="vi-VN" sz="1600" dirty="0">
                <a:latin typeface="Times New Roman" panose="02020603050405020304" pitchFamily="18" charset="0"/>
                <a:cs typeface="Times New Roman" panose="02020603050405020304" pitchFamily="18" charset="0"/>
              </a:rPr>
            </a:br>
            <a:r>
              <a:rPr lang="vi-VN" sz="1600" b="0" i="0" dirty="0">
                <a:effectLst/>
                <a:latin typeface="Times New Roman" panose="02020603050405020304" pitchFamily="18" charset="0"/>
                <a:cs typeface="Times New Roman" panose="02020603050405020304" pitchFamily="18" charset="0"/>
              </a:rPr>
              <a:t>Tóm lại, </a:t>
            </a:r>
            <a:r>
              <a:rPr lang="en-US" altLang="vi-VN" sz="1600" b="0" i="0" dirty="0">
                <a:effectLst/>
                <a:latin typeface="Times New Roman" panose="02020603050405020304" pitchFamily="18" charset="0"/>
                <a:cs typeface="Times New Roman" panose="02020603050405020304" pitchFamily="18" charset="0"/>
              </a:rPr>
              <a:t>đồ án </a:t>
            </a:r>
            <a:r>
              <a:rPr lang="vi-VN" sz="1600" b="0" i="0" dirty="0">
                <a:effectLst/>
                <a:latin typeface="Times New Roman" panose="02020603050405020304" pitchFamily="18" charset="0"/>
                <a:cs typeface="Times New Roman" panose="02020603050405020304" pitchFamily="18" charset="0"/>
              </a:rPr>
              <a:t>quản lý kho cây cảnh được thiết kế để giúp người dùng quản lý tốt hơn các thông tin liên quan đến các loại cây cảnh và tiết kiệm thời gian trong việc quản lý kho.</a:t>
            </a:r>
            <a:endParaRPr lang="en-ID" sz="1600" dirty="0">
              <a:latin typeface="Times New Roman" panose="02020603050405020304" pitchFamily="18" charset="0"/>
              <a:cs typeface="Times New Roman" panose="02020603050405020304" pitchFamily="18" charset="0"/>
            </a:endParaRPr>
          </a:p>
        </p:txBody>
      </p:sp>
      <p:pic>
        <p:nvPicPr>
          <p:cNvPr id="5" name="Picture 4" descr="Antique cash register keys"/>
          <p:cNvPicPr>
            <a:picLocks noChangeAspect="1"/>
          </p:cNvPicPr>
          <p:nvPr/>
        </p:nvPicPr>
        <p:blipFill rotWithShape="1">
          <a:blip r:embed="rId1"/>
          <a:srcRect l="19409" r="22772"/>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err="1">
                <a:solidFill>
                  <a:srgbClr val="FF0000"/>
                </a:solidFill>
              </a:rPr>
              <a:t>Mô</a:t>
            </a:r>
            <a:r>
              <a:rPr lang="en-US" dirty="0">
                <a:solidFill>
                  <a:srgbClr val="FF0000"/>
                </a:solidFill>
              </a:rPr>
              <a:t> </a:t>
            </a:r>
            <a:r>
              <a:rPr lang="en-US" dirty="0" err="1">
                <a:solidFill>
                  <a:srgbClr val="FF0000"/>
                </a:solidFill>
              </a:rPr>
              <a:t>tả</a:t>
            </a:r>
            <a:r>
              <a:rPr lang="en-US" dirty="0">
                <a:solidFill>
                  <a:srgbClr val="FF0000"/>
                </a:solidFill>
              </a:rPr>
              <a:t> phi </a:t>
            </a:r>
            <a:r>
              <a:rPr lang="en-US" dirty="0" err="1">
                <a:solidFill>
                  <a:srgbClr val="FF0000"/>
                </a:solidFill>
              </a:rPr>
              <a:t>chức</a:t>
            </a:r>
            <a:r>
              <a:rPr lang="en-US" dirty="0">
                <a:solidFill>
                  <a:srgbClr val="FF0000"/>
                </a:solidFill>
              </a:rPr>
              <a:t> </a:t>
            </a:r>
            <a:r>
              <a:rPr lang="en-US" dirty="0" err="1">
                <a:solidFill>
                  <a:srgbClr val="FF0000"/>
                </a:solidFill>
              </a:rPr>
              <a:t>năng</a:t>
            </a:r>
            <a:endParaRPr lang="en-ID" dirty="0">
              <a:solidFill>
                <a:srgbClr val="FF0000"/>
              </a:solidFill>
            </a:endParaRP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167272" y="186612"/>
            <a:ext cx="7878548" cy="6559421"/>
          </a:xfrm>
        </p:spPr>
        <p:txBody>
          <a:bodyPr anchor="ctr">
            <a:normAutofit/>
          </a:bodyPr>
          <a:lstStyle/>
          <a:p>
            <a:r>
              <a:rPr lang="vi-VN" sz="1600" b="0" i="0" dirty="0">
                <a:effectLst/>
                <a:latin typeface="Times New Roman" panose="02020603050405020304" pitchFamily="18" charset="0"/>
                <a:cs typeface="Times New Roman" panose="02020603050405020304" pitchFamily="18" charset="0"/>
              </a:rPr>
              <a:t>Phi chức năng quản lý kho cây cảnh là một hệ thống giúp quản lý và lưu trữ thông tin về các loại cây cảnh trong kho. Hệ thống này có các chức năng như:</a:t>
            </a:r>
            <a:br>
              <a:rPr lang="vi-VN" sz="1600" dirty="0">
                <a:latin typeface="Times New Roman" panose="02020603050405020304" pitchFamily="18" charset="0"/>
                <a:cs typeface="Times New Roman" panose="02020603050405020304" pitchFamily="18" charset="0"/>
              </a:rPr>
            </a:br>
            <a:br>
              <a:rPr lang="vi-VN" sz="1600" dirty="0">
                <a:latin typeface="Times New Roman" panose="02020603050405020304" pitchFamily="18" charset="0"/>
                <a:cs typeface="Times New Roman" panose="02020603050405020304" pitchFamily="18" charset="0"/>
              </a:rPr>
            </a:br>
            <a:r>
              <a:rPr lang="vi-VN" sz="1600" b="0" i="0" dirty="0">
                <a:effectLst/>
                <a:latin typeface="Times New Roman" panose="02020603050405020304" pitchFamily="18" charset="0"/>
                <a:cs typeface="Times New Roman" panose="02020603050405020304" pitchFamily="18" charset="0"/>
              </a:rPr>
              <a:t>1. Thêm mới thông tin cây cảnh vào kho: cho phép thêm mới các thông tin về tên cây, loại cây, kích thước, mô tả, ảnh minh họa, giá bán và số lượng trong kho.</a:t>
            </a:r>
            <a:br>
              <a:rPr lang="vi-VN" sz="1600" dirty="0">
                <a:latin typeface="Times New Roman" panose="02020603050405020304" pitchFamily="18" charset="0"/>
                <a:cs typeface="Times New Roman" panose="02020603050405020304" pitchFamily="18" charset="0"/>
              </a:rPr>
            </a:br>
            <a:br>
              <a:rPr lang="vi-VN" sz="1600" dirty="0">
                <a:latin typeface="Times New Roman" panose="02020603050405020304" pitchFamily="18" charset="0"/>
                <a:cs typeface="Times New Roman" panose="02020603050405020304" pitchFamily="18" charset="0"/>
              </a:rPr>
            </a:br>
            <a:r>
              <a:rPr lang="vi-VN" sz="1600" b="0" i="0" dirty="0">
                <a:effectLst/>
                <a:latin typeface="Times New Roman" panose="02020603050405020304" pitchFamily="18" charset="0"/>
                <a:cs typeface="Times New Roman" panose="02020603050405020304" pitchFamily="18" charset="0"/>
              </a:rPr>
              <a:t>2. Sửa và cập nhật thông tin cây cảnh: cho phép chỉnh sửa thông tin về các cây cảnh đã có trong kho, bao gồm: tên cây, loại cây, kích thước, mô tả, ảnh minh họa và giá bán.</a:t>
            </a:r>
            <a:br>
              <a:rPr lang="vi-VN" sz="1600" dirty="0">
                <a:latin typeface="Times New Roman" panose="02020603050405020304" pitchFamily="18" charset="0"/>
                <a:cs typeface="Times New Roman" panose="02020603050405020304" pitchFamily="18" charset="0"/>
              </a:rPr>
            </a:br>
            <a:br>
              <a:rPr lang="vi-VN" sz="1600" dirty="0">
                <a:latin typeface="Times New Roman" panose="02020603050405020304" pitchFamily="18" charset="0"/>
                <a:cs typeface="Times New Roman" panose="02020603050405020304" pitchFamily="18" charset="0"/>
              </a:rPr>
            </a:br>
            <a:r>
              <a:rPr lang="vi-VN" sz="1600" b="0" i="0" dirty="0">
                <a:effectLst/>
                <a:latin typeface="Times New Roman" panose="02020603050405020304" pitchFamily="18" charset="0"/>
                <a:cs typeface="Times New Roman" panose="02020603050405020304" pitchFamily="18" charset="0"/>
              </a:rPr>
              <a:t>3. Xóa thông tin cây cảnh: cho phép xóa thông tin về các cây cảnh không còn trong kho.</a:t>
            </a:r>
            <a:br>
              <a:rPr lang="vi-VN" sz="1600" dirty="0">
                <a:latin typeface="Times New Roman" panose="02020603050405020304" pitchFamily="18" charset="0"/>
                <a:cs typeface="Times New Roman" panose="02020603050405020304" pitchFamily="18" charset="0"/>
              </a:rPr>
            </a:br>
            <a:br>
              <a:rPr lang="vi-VN" sz="1600" dirty="0">
                <a:latin typeface="Times New Roman" panose="02020603050405020304" pitchFamily="18" charset="0"/>
                <a:cs typeface="Times New Roman" panose="02020603050405020304" pitchFamily="18" charset="0"/>
              </a:rPr>
            </a:br>
            <a:r>
              <a:rPr lang="vi-VN" sz="1600" b="0" i="0" dirty="0">
                <a:effectLst/>
                <a:latin typeface="Times New Roman" panose="02020603050405020304" pitchFamily="18" charset="0"/>
                <a:cs typeface="Times New Roman" panose="02020603050405020304" pitchFamily="18" charset="0"/>
              </a:rPr>
              <a:t>4. Tìm kiếm thông tin về cây cảnh: cho phép tìm kiếm thông tin về các cây cảnh trong kho theo tên, loại cây, kích thước, giá bán.</a:t>
            </a:r>
            <a:br>
              <a:rPr lang="vi-VN" sz="1600" dirty="0">
                <a:latin typeface="Times New Roman" panose="02020603050405020304" pitchFamily="18" charset="0"/>
                <a:cs typeface="Times New Roman" panose="02020603050405020304" pitchFamily="18" charset="0"/>
              </a:rPr>
            </a:br>
            <a:br>
              <a:rPr lang="vi-VN" sz="1600" dirty="0">
                <a:latin typeface="Times New Roman" panose="02020603050405020304" pitchFamily="18" charset="0"/>
                <a:cs typeface="Times New Roman" panose="02020603050405020304" pitchFamily="18" charset="0"/>
              </a:rPr>
            </a:br>
            <a:r>
              <a:rPr lang="vi-VN" sz="1600" b="0" i="0" dirty="0">
                <a:effectLst/>
                <a:latin typeface="Times New Roman" panose="02020603050405020304" pitchFamily="18" charset="0"/>
                <a:cs typeface="Times New Roman" panose="02020603050405020304" pitchFamily="18" charset="0"/>
              </a:rPr>
              <a:t>5. Kiểm kê số lượng cây cảnh trong kho: cho phép kiểm tra số lượng cây cảnh còn trong kho.</a:t>
            </a:r>
            <a:br>
              <a:rPr lang="vi-VN" sz="1600" dirty="0">
                <a:latin typeface="Times New Roman" panose="02020603050405020304" pitchFamily="18" charset="0"/>
                <a:cs typeface="Times New Roman" panose="02020603050405020304" pitchFamily="18" charset="0"/>
              </a:rPr>
            </a:br>
            <a:br>
              <a:rPr lang="vi-VN" sz="1600" dirty="0">
                <a:latin typeface="Times New Roman" panose="02020603050405020304" pitchFamily="18" charset="0"/>
                <a:cs typeface="Times New Roman" panose="02020603050405020304" pitchFamily="18" charset="0"/>
              </a:rPr>
            </a:br>
            <a:br>
              <a:rPr lang="vi-VN" sz="1600" dirty="0">
                <a:latin typeface="Times New Roman" panose="02020603050405020304" pitchFamily="18" charset="0"/>
                <a:cs typeface="Times New Roman" panose="02020603050405020304" pitchFamily="18" charset="0"/>
              </a:rPr>
            </a:br>
            <a:r>
              <a:rPr lang="vi-VN" sz="1600" b="0" i="0" dirty="0">
                <a:effectLst/>
                <a:latin typeface="Times New Roman" panose="02020603050405020304" pitchFamily="18" charset="0"/>
                <a:cs typeface="Times New Roman" panose="02020603050405020304" pitchFamily="18" charset="0"/>
              </a:rPr>
              <a:t>Phi chức năng quản lý kho cây cảnh giúp cho việc quản lý kho cây cảnh trở nên dễ dàng, thuận tiện, hạn chế sai sót và tăng hiệu quả kinh doanh.</a:t>
            </a:r>
            <a:endParaRPr lang="en-ID"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1">
            <a:duotone>
              <a:schemeClr val="bg2">
                <a:shade val="45000"/>
                <a:satMod val="135000"/>
              </a:schemeClr>
              <a:prstClr val="white"/>
            </a:duotone>
          </a:blip>
          <a:srcRect t="12153" b="3578"/>
          <a:stretch>
            <a:fillRect/>
          </a:stretch>
        </p:blipFill>
        <p:spPr>
          <a:xfrm>
            <a:off x="20" y="10"/>
            <a:ext cx="12191980" cy="6857990"/>
          </a:xfrm>
          <a:prstGeom prst="rect">
            <a:avLst/>
          </a:prstGeom>
        </p:spPr>
      </p:pic>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dirty="0" err="1">
                <a:solidFill>
                  <a:srgbClr val="FF0000"/>
                </a:solidFill>
              </a:rPr>
              <a:t>Các</a:t>
            </a:r>
            <a:r>
              <a:rPr lang="en-US" dirty="0">
                <a:solidFill>
                  <a:srgbClr val="FF0000"/>
                </a:solidFill>
              </a:rPr>
              <a:t> </a:t>
            </a:r>
            <a:r>
              <a:rPr lang="en-US" dirty="0" err="1">
                <a:solidFill>
                  <a:srgbClr val="FF0000"/>
                </a:solidFill>
              </a:rPr>
              <a:t>chức</a:t>
            </a:r>
            <a:r>
              <a:rPr lang="en-US" dirty="0">
                <a:solidFill>
                  <a:srgbClr val="FF0000"/>
                </a:solidFill>
              </a:rPr>
              <a:t> </a:t>
            </a:r>
            <a:r>
              <a:rPr lang="en-US" dirty="0" err="1">
                <a:solidFill>
                  <a:srgbClr val="FF0000"/>
                </a:solidFill>
              </a:rPr>
              <a:t>năng</a:t>
            </a:r>
            <a:r>
              <a:rPr lang="en-US" dirty="0">
                <a:solidFill>
                  <a:srgbClr val="FF0000"/>
                </a:solidFill>
              </a:rPr>
              <a:t> </a:t>
            </a:r>
            <a:r>
              <a:rPr lang="en-US" dirty="0" err="1">
                <a:solidFill>
                  <a:srgbClr val="FF0000"/>
                </a:solidFill>
              </a:rPr>
              <a:t>của</a:t>
            </a:r>
            <a:r>
              <a:rPr lang="en-US" dirty="0">
                <a:solidFill>
                  <a:srgbClr val="FF0000"/>
                </a:solidFill>
              </a:rPr>
              <a:t> đồ án</a:t>
            </a:r>
            <a:endParaRPr lang="en-ID" dirty="0">
              <a:solidFill>
                <a:srgbClr val="FF0000"/>
              </a:solidFill>
            </a:endParaRPr>
          </a:p>
        </p:txBody>
      </p:sp>
      <p:graphicFrame>
        <p:nvGraphicFramePr>
          <p:cNvPr id="5" name="Content Placeholder 2"/>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8890" y="508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a:grpSpLocks noGrp="1" noRot="1" noChangeAspect="1" noMove="1" noResize="1" noUngrp="1"/>
          </p:cNvGrpSpPr>
          <p:nvPr/>
        </p:nvGrpSpPr>
        <p:grpSpPr>
          <a:xfrm flipH="1">
            <a:off x="-18230" y="-8167"/>
            <a:ext cx="4834070" cy="2488150"/>
            <a:chOff x="6867015" y="-1"/>
            <a:chExt cx="5324985" cy="3251912"/>
          </a:xfrm>
          <a:solidFill>
            <a:schemeClr val="bg1">
              <a:alpha val="30000"/>
            </a:schemeClr>
          </a:solidFill>
        </p:grpSpPr>
        <p:sp>
          <p:nvSpPr>
            <p:cNvPr id="13" name="Freeform: Shape 12"/>
            <p:cNvSpPr/>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p:cNvSpPr/>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p:cNvSpPr/>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p:cNvSpPr/>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3027924" y="323851"/>
            <a:ext cx="5754696" cy="1685924"/>
          </a:xfrm>
        </p:spPr>
        <p:txBody>
          <a:bodyPr>
            <a:normAutofit/>
          </a:bodyPr>
          <a:lstStyle/>
          <a:p>
            <a:pPr algn="ctr"/>
            <a:r>
              <a:rPr lang="en-ID" sz="3600" dirty="0">
                <a:solidFill>
                  <a:srgbClr val="FF0000"/>
                </a:solidFill>
              </a:rPr>
              <a:t>YÊU CẦU CHỨC NĂNG</a:t>
            </a:r>
            <a:endParaRPr lang="en-ID" sz="3600" dirty="0">
              <a:solidFill>
                <a:srgbClr val="FF0000"/>
              </a:solidFill>
            </a:endParaRPr>
          </a:p>
        </p:txBody>
      </p:sp>
      <p:sp>
        <p:nvSpPr>
          <p:cNvPr id="3" name="Content Placeholder 2"/>
          <p:cNvSpPr>
            <a:spLocks noGrp="1"/>
          </p:cNvSpPr>
          <p:nvPr>
            <p:ph idx="1"/>
          </p:nvPr>
        </p:nvSpPr>
        <p:spPr>
          <a:xfrm>
            <a:off x="485776" y="1543050"/>
            <a:ext cx="5829299" cy="4781550"/>
          </a:xfrm>
        </p:spPr>
        <p:txBody>
          <a:bodyPr anchor="t">
            <a:normAutofit/>
          </a:bodyPr>
          <a:lstStyle/>
          <a:p>
            <a:r>
              <a:rPr lang="vi-VN" sz="2000" b="0" i="0" dirty="0">
                <a:solidFill>
                  <a:schemeClr val="tx2"/>
                </a:solidFill>
                <a:effectLst/>
                <a:latin typeface="Times New Roman" panose="02020603050405020304" pitchFamily="18" charset="0"/>
                <a:cs typeface="Times New Roman" panose="02020603050405020304" pitchFamily="18" charset="0"/>
              </a:rPr>
              <a:t>1</a:t>
            </a:r>
            <a:r>
              <a:rPr lang="vi-VN" sz="2000" b="0" i="0" dirty="0">
                <a:solidFill>
                  <a:schemeClr val="accent1">
                    <a:lumMod val="50000"/>
                  </a:schemeClr>
                </a:solidFill>
                <a:effectLst/>
                <a:latin typeface="Times New Roman" panose="02020603050405020304" pitchFamily="18" charset="0"/>
                <a:cs typeface="Times New Roman" panose="02020603050405020304" pitchFamily="18" charset="0"/>
              </a:rPr>
              <a:t>. Quản lý nhập, xuất </a:t>
            </a:r>
            <a:r>
              <a:rPr lang="en-US" altLang="vi-VN" sz="2000" b="0" i="0" dirty="0">
                <a:solidFill>
                  <a:schemeClr val="accent1">
                    <a:lumMod val="50000"/>
                  </a:schemeClr>
                </a:solidFill>
                <a:effectLst/>
                <a:latin typeface="Times New Roman" panose="02020603050405020304" pitchFamily="18" charset="0"/>
                <a:cs typeface="Times New Roman" panose="02020603050405020304" pitchFamily="18" charset="0"/>
              </a:rPr>
              <a:t>cây cảnh</a:t>
            </a:r>
            <a:r>
              <a:rPr lang="vi-VN" sz="2000" b="0" i="0" dirty="0">
                <a:solidFill>
                  <a:schemeClr val="accent1">
                    <a:lumMod val="50000"/>
                  </a:schemeClr>
                </a:solidFill>
                <a:effectLst/>
                <a:latin typeface="Times New Roman" panose="02020603050405020304" pitchFamily="18" charset="0"/>
                <a:cs typeface="Times New Roman" panose="02020603050405020304" pitchFamily="18" charset="0"/>
              </a:rPr>
              <a:t>: cho phép nhập kho cây cảnh từ các nhà cung cấp và xuất kho cây cảnh đến các khách hàng.</a:t>
            </a:r>
            <a:br>
              <a:rPr lang="vi-VN" sz="2000" dirty="0">
                <a:solidFill>
                  <a:schemeClr val="accent1">
                    <a:lumMod val="50000"/>
                  </a:schemeClr>
                </a:solidFill>
                <a:latin typeface="Times New Roman" panose="02020603050405020304" pitchFamily="18" charset="0"/>
                <a:cs typeface="Times New Roman" panose="02020603050405020304" pitchFamily="18" charset="0"/>
              </a:rPr>
            </a:br>
            <a:br>
              <a:rPr lang="vi-VN" sz="2000" dirty="0">
                <a:solidFill>
                  <a:schemeClr val="accent1">
                    <a:lumMod val="50000"/>
                  </a:schemeClr>
                </a:solidFill>
                <a:latin typeface="Times New Roman" panose="02020603050405020304" pitchFamily="18" charset="0"/>
                <a:cs typeface="Times New Roman" panose="02020603050405020304" pitchFamily="18" charset="0"/>
              </a:rPr>
            </a:br>
            <a:r>
              <a:rPr lang="vi-VN" sz="2000" b="0" i="0" dirty="0">
                <a:solidFill>
                  <a:schemeClr val="accent1">
                    <a:lumMod val="50000"/>
                  </a:schemeClr>
                </a:solidFill>
                <a:effectLst/>
                <a:latin typeface="Times New Roman" panose="02020603050405020304" pitchFamily="18" charset="0"/>
                <a:cs typeface="Times New Roman" panose="02020603050405020304" pitchFamily="18" charset="0"/>
              </a:rPr>
              <a:t>2. Quản lý hàng tồn kho: hỗ trợ theo dõi số lượng cây cảnh trong kho, thông tin về chủng loại cây, ngày nhập kho, ngày sản xuất, giá thành, ...và đưa ra các báo cáo về số lượng hàng tồn kho.</a:t>
            </a:r>
            <a:br>
              <a:rPr lang="vi-VN" sz="2000" dirty="0">
                <a:solidFill>
                  <a:schemeClr val="accent1">
                    <a:lumMod val="50000"/>
                  </a:schemeClr>
                </a:solidFill>
                <a:latin typeface="Times New Roman" panose="02020603050405020304" pitchFamily="18" charset="0"/>
                <a:cs typeface="Times New Roman" panose="02020603050405020304" pitchFamily="18" charset="0"/>
              </a:rPr>
            </a:br>
            <a:endParaRPr lang="en-US" altLang="vi-VN" sz="2000" b="0"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grpSp>
        <p:nvGrpSpPr>
          <p:cNvPr id="18" name="Group 17"/>
          <p:cNvGrpSpPr>
            <a:grpSpLocks noGrp="1" noRot="1" noChangeAspect="1" noMove="1" noResize="1" noUngrp="1"/>
          </p:cNvGrpSpPr>
          <p:nvPr/>
        </p:nvGrpSpPr>
        <p:grpSpPr>
          <a:xfrm rot="10800000">
            <a:off x="9058275" y="4146310"/>
            <a:ext cx="3142400" cy="2716805"/>
            <a:chOff x="-305" y="-4155"/>
            <a:chExt cx="2514948" cy="2174333"/>
          </a:xfrm>
          <a:solidFill>
            <a:schemeClr val="bg1">
              <a:alpha val="30000"/>
            </a:schemeClr>
          </a:solidFill>
        </p:grpSpPr>
        <p:sp>
          <p:nvSpPr>
            <p:cNvPr id="19" name="Freeform: Shape 18"/>
            <p:cNvSpPr/>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p:cNvSpPr/>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p:cNvSpPr/>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p:cNvSpPr/>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p:cNvSpPr txBox="1"/>
          <p:nvPr/>
        </p:nvSpPr>
        <p:spPr>
          <a:xfrm>
            <a:off x="6494854" y="1403350"/>
            <a:ext cx="5153024" cy="2584450"/>
          </a:xfrm>
          <a:prstGeom prst="rect">
            <a:avLst/>
          </a:prstGeom>
          <a:noFill/>
        </p:spPr>
        <p:txBody>
          <a:bodyPr wrap="square" rtlCol="0">
            <a:spAutoFit/>
          </a:bodyPr>
          <a:lstStyle/>
          <a:p>
            <a:br>
              <a:rPr lang="vi-VN" dirty="0">
                <a:solidFill>
                  <a:schemeClr val="accent1">
                    <a:lumMod val="50000"/>
                  </a:schemeClr>
                </a:solidFill>
                <a:latin typeface="Times New Roman" panose="02020603050405020304" pitchFamily="18" charset="0"/>
                <a:cs typeface="Times New Roman" panose="02020603050405020304" pitchFamily="18" charset="0"/>
                <a:sym typeface="+mn-ea"/>
              </a:rPr>
            </a:br>
            <a:r>
              <a:rPr lang="vi-VN" dirty="0">
                <a:solidFill>
                  <a:schemeClr val="accent1">
                    <a:lumMod val="50000"/>
                  </a:schemeClr>
                </a:solidFill>
                <a:effectLst/>
                <a:latin typeface="Times New Roman" panose="02020603050405020304" pitchFamily="18" charset="0"/>
                <a:cs typeface="Times New Roman" panose="02020603050405020304" pitchFamily="18" charset="0"/>
                <a:sym typeface="+mn-ea"/>
              </a:rPr>
              <a:t>3. </a:t>
            </a:r>
            <a:r>
              <a:rPr lang="en-US" altLang="vi-VN" dirty="0">
                <a:solidFill>
                  <a:schemeClr val="accent1">
                    <a:lumMod val="50000"/>
                  </a:schemeClr>
                </a:solidFill>
                <a:effectLst/>
                <a:latin typeface="Times New Roman" panose="02020603050405020304" pitchFamily="18" charset="0"/>
                <a:cs typeface="Times New Roman" panose="02020603050405020304" pitchFamily="18" charset="0"/>
                <a:sym typeface="+mn-ea"/>
              </a:rPr>
              <a:t>Chỉnh sửa cây cảnh: cho phép thay đổi những thông tin của cây cảnh trong kho</a:t>
            </a:r>
            <a:endParaRPr lang="en-US" altLang="vi-VN" b="0" i="0" dirty="0">
              <a:solidFill>
                <a:schemeClr val="accent1">
                  <a:lumMod val="50000"/>
                </a:schemeClr>
              </a:solidFill>
              <a:effectLst/>
              <a:latin typeface="Times New Roman" panose="02020603050405020304" pitchFamily="18" charset="0"/>
              <a:cs typeface="Times New Roman" panose="02020603050405020304" pitchFamily="18" charset="0"/>
            </a:endParaRPr>
          </a:p>
          <a:p>
            <a:endParaRPr lang="vi-VN" b="0" i="0" dirty="0">
              <a:solidFill>
                <a:schemeClr val="accent1">
                  <a:lumMod val="50000"/>
                </a:schemeClr>
              </a:solidFill>
              <a:effectLst/>
              <a:latin typeface="Times New Roman" panose="02020603050405020304" pitchFamily="18" charset="0"/>
              <a:cs typeface="Times New Roman" panose="02020603050405020304" pitchFamily="18" charset="0"/>
            </a:endParaRPr>
          </a:p>
          <a:p>
            <a:r>
              <a:rPr lang="vi-VN" b="0" i="0" dirty="0">
                <a:solidFill>
                  <a:schemeClr val="accent1">
                    <a:lumMod val="50000"/>
                  </a:schemeClr>
                </a:solidFill>
                <a:effectLst/>
                <a:latin typeface="Times New Roman" panose="02020603050405020304" pitchFamily="18" charset="0"/>
                <a:cs typeface="Times New Roman" panose="02020603050405020304" pitchFamily="18" charset="0"/>
              </a:rPr>
              <a:t>4. </a:t>
            </a:r>
            <a:r>
              <a:rPr lang="en-US" altLang="vi-VN" b="0" i="0" dirty="0">
                <a:solidFill>
                  <a:schemeClr val="accent1">
                    <a:lumMod val="50000"/>
                  </a:schemeClr>
                </a:solidFill>
                <a:effectLst/>
                <a:latin typeface="Times New Roman" panose="02020603050405020304" pitchFamily="18" charset="0"/>
                <a:cs typeface="Times New Roman" panose="02020603050405020304" pitchFamily="18" charset="0"/>
              </a:rPr>
              <a:t>Quản lý giá bán cây cảnh</a:t>
            </a:r>
            <a:r>
              <a:rPr lang="vi-VN" b="0" i="0" dirty="0">
                <a:solidFill>
                  <a:schemeClr val="accent1">
                    <a:lumMod val="50000"/>
                  </a:schemeClr>
                </a:solidFill>
                <a:effectLst/>
                <a:latin typeface="Times New Roman" panose="02020603050405020304" pitchFamily="18" charset="0"/>
                <a:cs typeface="Times New Roman" panose="02020603050405020304" pitchFamily="18" charset="0"/>
              </a:rPr>
              <a:t>: </a:t>
            </a:r>
            <a:r>
              <a:rPr lang="en-US" altLang="vi-VN" b="0" i="0" dirty="0">
                <a:solidFill>
                  <a:schemeClr val="accent1">
                    <a:lumMod val="50000"/>
                  </a:schemeClr>
                </a:solidFill>
                <a:effectLst/>
                <a:latin typeface="Times New Roman" panose="02020603050405020304" pitchFamily="18" charset="0"/>
                <a:cs typeface="Times New Roman" panose="02020603050405020304" pitchFamily="18" charset="0"/>
              </a:rPr>
              <a:t>xắp xếp thứ tự giá bán tăng dần, giảm dần</a:t>
            </a:r>
            <a:endParaRPr lang="en-US" altLang="vi-VN" b="0" i="0" dirty="0">
              <a:solidFill>
                <a:schemeClr val="accent1">
                  <a:lumMod val="50000"/>
                </a:schemeClr>
              </a:solidFill>
              <a:effectLst/>
              <a:latin typeface="Times New Roman" panose="02020603050405020304" pitchFamily="18" charset="0"/>
              <a:cs typeface="Times New Roman" panose="02020603050405020304" pitchFamily="18" charset="0"/>
            </a:endParaRPr>
          </a:p>
          <a:p>
            <a:br>
              <a:rPr lang="vi-VN" dirty="0">
                <a:solidFill>
                  <a:schemeClr val="accent1">
                    <a:lumMod val="50000"/>
                  </a:schemeClr>
                </a:solidFill>
                <a:latin typeface="Times New Roman" panose="02020603050405020304" pitchFamily="18" charset="0"/>
                <a:cs typeface="Times New Roman" panose="02020603050405020304" pitchFamily="18" charset="0"/>
              </a:rPr>
            </a:br>
            <a:br>
              <a:rPr lang="vi-VN" dirty="0">
                <a:solidFill>
                  <a:schemeClr val="accent1">
                    <a:lumMod val="50000"/>
                  </a:schemeClr>
                </a:solidFill>
                <a:latin typeface="Times New Roman" panose="02020603050405020304" pitchFamily="18" charset="0"/>
                <a:cs typeface="Times New Roman" panose="02020603050405020304" pitchFamily="18" charset="0"/>
              </a:rPr>
            </a:br>
            <a:endParaRPr lang="en-ID" dirty="0">
              <a:solidFill>
                <a:schemeClr val="accent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72" name="Rectangle 6171"/>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4" name="Rectangle 6173"/>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425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3. Thiết kế </a:t>
            </a:r>
            <a:br>
              <a:rPr lang="en-US" sz="2600" kern="1200">
                <a:solidFill>
                  <a:srgbClr val="FFFFFF"/>
                </a:solidFill>
                <a:latin typeface="+mj-lt"/>
                <a:ea typeface="+mj-ea"/>
                <a:cs typeface="+mj-cs"/>
              </a:rPr>
            </a:br>
            <a:r>
              <a:rPr lang="en-US" sz="2600" kern="1200">
                <a:solidFill>
                  <a:srgbClr val="FFFFFF"/>
                </a:solidFill>
                <a:latin typeface="+mj-lt"/>
                <a:ea typeface="+mj-ea"/>
                <a:cs typeface="+mj-cs"/>
              </a:rPr>
              <a:t>     Mô hình hóa chức năng</a:t>
            </a:r>
            <a:endParaRPr lang="en-US" sz="2600" kern="1200">
              <a:solidFill>
                <a:srgbClr val="FFFFFF"/>
              </a:solidFill>
              <a:latin typeface="+mj-lt"/>
              <a:ea typeface="+mj-ea"/>
              <a:cs typeface="+mj-cs"/>
            </a:endParaRPr>
          </a:p>
        </p:txBody>
      </p:sp>
      <p:pic>
        <p:nvPicPr>
          <p:cNvPr id="6146" name="Picture 2" descr="Thiết kế nội thất, những điều cần và đủ - CafeLand.Vn"/>
          <p:cNvPicPr>
            <a:picLocks noGrp="1" noChangeAspect="1" noChangeArrowheads="1"/>
          </p:cNvPicPr>
          <p:nvPr>
            <p:ph idx="1"/>
          </p:nvPr>
        </p:nvPicPr>
        <p:blipFill rotWithShape="1">
          <a:blip r:embed="rId1">
            <a:extLst>
              <a:ext uri="{28A0092B-C50C-407E-A947-70E740481C1C}">
                <a14:useLocalDpi xmlns:a14="http://schemas.microsoft.com/office/drawing/2010/main" val="0"/>
              </a:ext>
            </a:extLst>
          </a:blip>
          <a:srcRect t="9680" b="22694"/>
          <a:stretch>
            <a:fillRect/>
          </a:stretch>
        </p:blipFill>
        <p:spPr bwMode="auto">
          <a:xfrm>
            <a:off x="4038600" y="1604395"/>
            <a:ext cx="7188199" cy="36458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ph idx="1"/>
          </p:nvPr>
        </p:nvPicPr>
        <p:blipFill>
          <a:blip r:embed="rId1"/>
          <a:stretch>
            <a:fillRect/>
          </a:stretch>
        </p:blipFill>
        <p:spPr>
          <a:xfrm>
            <a:off x="2820035" y="1253490"/>
            <a:ext cx="5786120" cy="43516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86" name="Rectangle 7185"/>
          <p:cNvSpPr>
            <a:spLocks noGrp="1" noRot="1" noChangeAspect="1" noMove="1" noResize="1" noEditPoints="1" noAdjustHandles="1" noChangeArrowheads="1" noChangeShapeType="1" noTextEdit="1"/>
          </p:cNvSpPr>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4. Hiện thực</a:t>
            </a:r>
            <a:br>
              <a:rPr lang="en-US" sz="4800" kern="1200">
                <a:solidFill>
                  <a:srgbClr val="FFFFFF"/>
                </a:solidFill>
                <a:latin typeface="+mj-lt"/>
                <a:ea typeface="+mj-ea"/>
                <a:cs typeface="+mj-cs"/>
              </a:rPr>
            </a:br>
            <a:r>
              <a:rPr lang="en-US" sz="4800" kern="1200">
                <a:solidFill>
                  <a:srgbClr val="FFFFFF"/>
                </a:solidFill>
                <a:latin typeface="+mj-lt"/>
                <a:ea typeface="+mj-ea"/>
                <a:cs typeface="+mj-cs"/>
              </a:rPr>
              <a:t>    Chạy thử chương trình</a:t>
            </a:r>
            <a:endParaRPr lang="en-US" sz="4800" kern="1200">
              <a:solidFill>
                <a:srgbClr val="FFFFFF"/>
              </a:solidFill>
              <a:latin typeface="+mj-lt"/>
              <a:ea typeface="+mj-ea"/>
              <a:cs typeface="+mj-cs"/>
            </a:endParaRPr>
          </a:p>
        </p:txBody>
      </p:sp>
      <p:pic>
        <p:nvPicPr>
          <p:cNvPr id="7170" name="Picture 2" descr="Top 5 Trung tâm đào tạo và dạy học kế toán thực hành tốt nhất TP Hồ Chí  Minh - Top10tphcm"/>
          <p:cNvPicPr>
            <a:picLocks noGrp="1" noChangeAspect="1" noChangeArrowheads="1"/>
          </p:cNvPicPr>
          <p:nvPr>
            <p:ph idx="1"/>
          </p:nvPr>
        </p:nvPicPr>
        <p:blipFill rotWithShape="1">
          <a:blip r:embed="rId1">
            <a:extLst>
              <a:ext uri="{28A0092B-C50C-407E-A947-70E740481C1C}">
                <a14:useLocalDpi xmlns:a14="http://schemas.microsoft.com/office/drawing/2010/main" val="0"/>
              </a:ext>
            </a:extLst>
          </a:blip>
          <a:srcRect r="23585" b="9091"/>
          <a:stretch>
            <a:fillRect/>
          </a:stretch>
        </p:blipFill>
        <p:spPr bwMode="auto">
          <a:xfrm>
            <a:off x="5153822" y="840606"/>
            <a:ext cx="6553545" cy="51847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br>
              <a:rPr lang="en-US" sz="2800" kern="1200">
                <a:solidFill>
                  <a:srgbClr val="FFFFFF"/>
                </a:solidFill>
                <a:latin typeface="+mj-lt"/>
                <a:ea typeface="+mj-ea"/>
                <a:cs typeface="+mj-cs"/>
              </a:rPr>
            </a:br>
            <a:r>
              <a:rPr lang="en-US" sz="2800" kern="1200">
                <a:solidFill>
                  <a:srgbClr val="FFFFFF"/>
                </a:solidFill>
                <a:latin typeface="+mj-lt"/>
                <a:ea typeface="+mj-ea"/>
                <a:cs typeface="+mj-cs"/>
              </a:rPr>
              <a:t>5. Kết luận</a:t>
            </a:r>
            <a:br>
              <a:rPr lang="en-US" sz="2800" kern="1200">
                <a:solidFill>
                  <a:srgbClr val="FFFFFF"/>
                </a:solidFill>
                <a:latin typeface="+mj-lt"/>
                <a:ea typeface="+mj-ea"/>
                <a:cs typeface="+mj-cs"/>
              </a:rPr>
            </a:br>
            <a:r>
              <a:rPr lang="en-US" sz="2800" kern="1200">
                <a:solidFill>
                  <a:srgbClr val="FFFFFF"/>
                </a:solidFill>
                <a:latin typeface="+mj-lt"/>
                <a:ea typeface="+mj-ea"/>
                <a:cs typeface="+mj-cs"/>
              </a:rPr>
              <a:t>      Kết luận lại đề tài và hướng</a:t>
            </a:r>
            <a:br>
              <a:rPr lang="en-US" sz="2800" kern="1200">
                <a:solidFill>
                  <a:srgbClr val="FFFFFF"/>
                </a:solidFill>
                <a:latin typeface="+mj-lt"/>
                <a:ea typeface="+mj-ea"/>
                <a:cs typeface="+mj-cs"/>
              </a:rPr>
            </a:br>
            <a:r>
              <a:rPr lang="en-US" sz="2800" kern="1200">
                <a:solidFill>
                  <a:srgbClr val="FFFFFF"/>
                </a:solidFill>
                <a:latin typeface="+mj-lt"/>
                <a:ea typeface="+mj-ea"/>
                <a:cs typeface="+mj-cs"/>
              </a:rPr>
              <a:t>phát triển của đề tài.</a:t>
            </a:r>
            <a:endParaRPr lang="en-US" sz="2800" kern="1200">
              <a:solidFill>
                <a:srgbClr val="FFFFFF"/>
              </a:solidFill>
              <a:latin typeface="+mj-lt"/>
              <a:ea typeface="+mj-ea"/>
              <a:cs typeface="+mj-cs"/>
            </a:endParaRPr>
          </a:p>
        </p:txBody>
      </p:sp>
      <p:pic>
        <p:nvPicPr>
          <p:cNvPr id="8194" name="Picture 2" descr="Phải tiến hành kiểm tra việc thực hiện kết luận thanh tra trong vòng bao  nhiêu ngày kể từ ngày ký quyết định kiểm tra?"/>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777316" y="1164777"/>
            <a:ext cx="6780700" cy="45261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p:cNvSpPr>
            <a:spLocks noGrp="1" noRot="1" noChangeAspect="1" noMove="1" noResize="1" noEditPoints="1" noAdjustHandles="1" noChangeArrowheads="1" noChangeShapeType="1" noTextEdit="1"/>
          </p:cNvSpPr>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a:solidFill>
                  <a:srgbClr val="FFFFFF"/>
                </a:solidFill>
                <a:latin typeface="+mj-lt"/>
                <a:ea typeface="+mj-ea"/>
                <a:cs typeface="+mj-cs"/>
              </a:rPr>
              <a:t>Ưu điểm và nhược điểm</a:t>
            </a:r>
            <a:endParaRPr lang="en-US" sz="3600" kern="1200">
              <a:solidFill>
                <a:srgbClr val="FFFFFF"/>
              </a:solidFill>
              <a:latin typeface="+mj-lt"/>
              <a:ea typeface="+mj-ea"/>
              <a:cs typeface="+mj-cs"/>
            </a:endParaRPr>
          </a:p>
        </p:txBody>
      </p:sp>
      <p:sp>
        <p:nvSpPr>
          <p:cNvPr id="3" name="Content Placeholder 2"/>
          <p:cNvSpPr>
            <a:spLocks noGrp="1"/>
          </p:cNvSpPr>
          <p:nvPr>
            <p:ph idx="1"/>
          </p:nvPr>
        </p:nvSpPr>
        <p:spPr>
          <a:xfrm>
            <a:off x="3878533" y="2772411"/>
            <a:ext cx="4103543" cy="6257924"/>
          </a:xfrm>
        </p:spPr>
        <p:txBody>
          <a:bodyPr vert="horz" lIns="91440" tIns="45720" rIns="91440" bIns="45720" rtlCol="0">
            <a:noAutofit/>
          </a:bodyPr>
          <a:lstStyle/>
          <a:p>
            <a:r>
              <a:rPr lang="en-US" sz="1700" b="0" i="0" dirty="0" err="1">
                <a:effectLst/>
              </a:rPr>
              <a:t>Ưu</a:t>
            </a:r>
            <a:r>
              <a:rPr lang="en-US" sz="1700" b="0" i="0" dirty="0">
                <a:effectLst/>
              </a:rPr>
              <a:t> </a:t>
            </a:r>
            <a:r>
              <a:rPr lang="en-US" sz="1700" b="0" i="0" dirty="0" err="1">
                <a:effectLst/>
              </a:rPr>
              <a:t>điểm</a:t>
            </a:r>
            <a:r>
              <a:rPr lang="en-US" sz="1700" b="0" i="0" dirty="0">
                <a:effectLst/>
              </a:rPr>
              <a:t> </a:t>
            </a:r>
            <a:r>
              <a:rPr lang="en-US" sz="1700" b="0" i="0" dirty="0" err="1">
                <a:effectLst/>
              </a:rPr>
              <a:t>của</a:t>
            </a:r>
            <a:r>
              <a:rPr lang="en-US" sz="1700" b="0" i="0" dirty="0">
                <a:effectLst/>
              </a:rPr>
              <a:t> </a:t>
            </a:r>
            <a:r>
              <a:rPr lang="en-US" sz="1700" b="0" i="0" dirty="0" err="1">
                <a:effectLst/>
              </a:rPr>
              <a:t>quản</a:t>
            </a:r>
            <a:r>
              <a:rPr lang="en-US" sz="1700" b="0" i="0" dirty="0">
                <a:effectLst/>
              </a:rPr>
              <a:t> </a:t>
            </a:r>
            <a:r>
              <a:rPr lang="en-US" sz="1700" b="0" i="0" dirty="0" err="1">
                <a:effectLst/>
              </a:rPr>
              <a:t>lý</a:t>
            </a:r>
            <a:r>
              <a:rPr lang="en-US" sz="1700" b="0" i="0" dirty="0">
                <a:effectLst/>
              </a:rPr>
              <a:t> </a:t>
            </a:r>
            <a:r>
              <a:rPr lang="en-US" sz="1700" b="0" i="0" dirty="0" err="1">
                <a:effectLst/>
              </a:rPr>
              <a:t>kho</a:t>
            </a:r>
            <a:r>
              <a:rPr lang="en-US" sz="1700" b="0" i="0" dirty="0">
                <a:effectLst/>
              </a:rPr>
              <a:t> </a:t>
            </a:r>
            <a:r>
              <a:rPr lang="en-US" sz="1700" b="0" i="0" dirty="0" err="1">
                <a:effectLst/>
              </a:rPr>
              <a:t>cây</a:t>
            </a:r>
            <a:r>
              <a:rPr lang="en-US" sz="1700" b="0" i="0" dirty="0">
                <a:effectLst/>
              </a:rPr>
              <a:t> </a:t>
            </a:r>
            <a:r>
              <a:rPr lang="en-US" sz="1700" b="0" i="0" dirty="0" err="1">
                <a:effectLst/>
              </a:rPr>
              <a:t>cảnh</a:t>
            </a:r>
            <a:r>
              <a:rPr lang="en-US" sz="1700" b="0" i="0" dirty="0">
                <a:effectLst/>
              </a:rPr>
              <a:t>:</a:t>
            </a:r>
            <a:br>
              <a:rPr lang="en-US" sz="1700" dirty="0"/>
            </a:br>
            <a:br>
              <a:rPr lang="en-US" sz="1700" dirty="0"/>
            </a:br>
            <a:r>
              <a:rPr lang="en-US" sz="1700" b="0" i="0" dirty="0">
                <a:effectLst/>
              </a:rPr>
              <a:t>1. </a:t>
            </a:r>
            <a:r>
              <a:rPr lang="en-US" sz="1700" b="0" i="0" dirty="0" err="1">
                <a:effectLst/>
              </a:rPr>
              <a:t>Đảm</a:t>
            </a:r>
            <a:r>
              <a:rPr lang="en-US" sz="1700" b="0" i="0" dirty="0">
                <a:effectLst/>
              </a:rPr>
              <a:t> </a:t>
            </a:r>
            <a:r>
              <a:rPr lang="en-US" sz="1700" b="0" i="0" dirty="0" err="1">
                <a:effectLst/>
              </a:rPr>
              <a:t>bảo</a:t>
            </a:r>
            <a:r>
              <a:rPr lang="en-US" sz="1700" b="0" i="0" dirty="0">
                <a:effectLst/>
              </a:rPr>
              <a:t> </a:t>
            </a:r>
            <a:r>
              <a:rPr lang="en-US" sz="1700" b="0" i="0" dirty="0" err="1">
                <a:effectLst/>
              </a:rPr>
              <a:t>tồn</a:t>
            </a:r>
            <a:r>
              <a:rPr lang="en-US" sz="1700" b="0" i="0" dirty="0">
                <a:effectLst/>
              </a:rPr>
              <a:t> </a:t>
            </a:r>
            <a:r>
              <a:rPr lang="en-US" sz="1700" b="0" i="0" dirty="0" err="1">
                <a:effectLst/>
              </a:rPr>
              <a:t>kho</a:t>
            </a:r>
            <a:r>
              <a:rPr lang="en-US" sz="1700" b="0" i="0" dirty="0">
                <a:effectLst/>
              </a:rPr>
              <a:t>: </a:t>
            </a:r>
            <a:r>
              <a:rPr lang="en-US" sz="1700" b="0" i="0" dirty="0" err="1">
                <a:effectLst/>
              </a:rPr>
              <a:t>bằng</a:t>
            </a:r>
            <a:r>
              <a:rPr lang="en-US" sz="1700" b="0" i="0" dirty="0">
                <a:effectLst/>
              </a:rPr>
              <a:t> </a:t>
            </a:r>
            <a:r>
              <a:rPr lang="en-US" sz="1700" b="0" i="0" dirty="0" err="1">
                <a:effectLst/>
              </a:rPr>
              <a:t>cách</a:t>
            </a:r>
            <a:r>
              <a:rPr lang="en-US" sz="1700" b="0" i="0" dirty="0">
                <a:effectLst/>
              </a:rPr>
              <a:t> </a:t>
            </a:r>
            <a:r>
              <a:rPr lang="en-US" sz="1700" b="0" i="0" dirty="0" err="1">
                <a:effectLst/>
              </a:rPr>
              <a:t>quản</a:t>
            </a:r>
            <a:r>
              <a:rPr lang="en-US" sz="1700" b="0" i="0" dirty="0">
                <a:effectLst/>
              </a:rPr>
              <a:t> </a:t>
            </a:r>
            <a:r>
              <a:rPr lang="en-US" sz="1700" b="0" i="0" dirty="0" err="1">
                <a:effectLst/>
              </a:rPr>
              <a:t>lý</a:t>
            </a:r>
            <a:r>
              <a:rPr lang="en-US" sz="1700" b="0" i="0" dirty="0">
                <a:effectLst/>
              </a:rPr>
              <a:t> </a:t>
            </a:r>
            <a:r>
              <a:rPr lang="en-US" sz="1700" b="0" i="0" dirty="0" err="1">
                <a:effectLst/>
              </a:rPr>
              <a:t>thông</a:t>
            </a:r>
            <a:r>
              <a:rPr lang="en-US" sz="1700" b="0" i="0" dirty="0">
                <a:effectLst/>
              </a:rPr>
              <a:t> tin </a:t>
            </a:r>
            <a:r>
              <a:rPr lang="en-US" sz="1700" b="0" i="0" dirty="0" err="1">
                <a:effectLst/>
              </a:rPr>
              <a:t>danh</a:t>
            </a:r>
            <a:r>
              <a:rPr lang="en-US" sz="1700" b="0" i="0" dirty="0">
                <a:effectLst/>
              </a:rPr>
              <a:t> </a:t>
            </a:r>
            <a:r>
              <a:rPr lang="en-US" sz="1700" b="0" i="0" dirty="0" err="1">
                <a:effectLst/>
              </a:rPr>
              <a:t>mục</a:t>
            </a:r>
            <a:r>
              <a:rPr lang="en-US" sz="1700" b="0" i="0" dirty="0">
                <a:effectLst/>
              </a:rPr>
              <a:t> </a:t>
            </a:r>
            <a:r>
              <a:rPr lang="en-US" sz="1700" b="0" i="0" dirty="0" err="1">
                <a:effectLst/>
              </a:rPr>
              <a:t>cây</a:t>
            </a:r>
            <a:r>
              <a:rPr lang="en-US" sz="1700" b="0" i="0" dirty="0">
                <a:effectLst/>
              </a:rPr>
              <a:t> </a:t>
            </a:r>
            <a:r>
              <a:rPr lang="en-US" sz="1700" b="0" i="0" dirty="0" err="1">
                <a:effectLst/>
              </a:rPr>
              <a:t>cảnh</a:t>
            </a:r>
            <a:r>
              <a:rPr lang="en-US" sz="1700" b="0" i="0" dirty="0">
                <a:effectLst/>
              </a:rPr>
              <a:t>, </a:t>
            </a:r>
            <a:r>
              <a:rPr lang="en-US" sz="1700" b="0" i="0" dirty="0" err="1">
                <a:effectLst/>
              </a:rPr>
              <a:t>số</a:t>
            </a:r>
            <a:r>
              <a:rPr lang="en-US" sz="1700" b="0" i="0" dirty="0">
                <a:effectLst/>
              </a:rPr>
              <a:t> </a:t>
            </a:r>
            <a:r>
              <a:rPr lang="en-US" sz="1700" b="0" i="0" dirty="0" err="1">
                <a:effectLst/>
              </a:rPr>
              <a:t>lượng</a:t>
            </a:r>
            <a:r>
              <a:rPr lang="en-US" sz="1700" b="0" i="0" dirty="0">
                <a:effectLst/>
              </a:rPr>
              <a:t> </a:t>
            </a:r>
            <a:r>
              <a:rPr lang="en-US" sz="1700" b="0" i="0" dirty="0" err="1">
                <a:effectLst/>
              </a:rPr>
              <a:t>và</a:t>
            </a:r>
            <a:r>
              <a:rPr lang="en-US" sz="1700" b="0" i="0" dirty="0">
                <a:effectLst/>
              </a:rPr>
              <a:t> </a:t>
            </a:r>
            <a:r>
              <a:rPr lang="en-US" sz="1700" b="0" i="0" dirty="0" err="1">
                <a:effectLst/>
              </a:rPr>
              <a:t>tình</a:t>
            </a:r>
            <a:r>
              <a:rPr lang="en-US" sz="1700" b="0" i="0" dirty="0">
                <a:effectLst/>
              </a:rPr>
              <a:t> </a:t>
            </a:r>
            <a:r>
              <a:rPr lang="en-US" sz="1700" b="0" i="0" dirty="0" err="1">
                <a:effectLst/>
              </a:rPr>
              <a:t>trạng</a:t>
            </a:r>
            <a:r>
              <a:rPr lang="en-US" sz="1700" b="0" i="0" dirty="0">
                <a:effectLst/>
              </a:rPr>
              <a:t> </a:t>
            </a:r>
            <a:r>
              <a:rPr lang="en-US" sz="1700" b="0" i="0" dirty="0" err="1">
                <a:effectLst/>
              </a:rPr>
              <a:t>của</a:t>
            </a:r>
            <a:r>
              <a:rPr lang="en-US" sz="1700" b="0" i="0" dirty="0">
                <a:effectLst/>
              </a:rPr>
              <a:t> </a:t>
            </a:r>
            <a:r>
              <a:rPr lang="en-US" sz="1700" b="0" i="0" dirty="0" err="1">
                <a:effectLst/>
              </a:rPr>
              <a:t>mỗi</a:t>
            </a:r>
            <a:r>
              <a:rPr lang="en-US" sz="1700" b="0" i="0" dirty="0">
                <a:effectLst/>
              </a:rPr>
              <a:t> </a:t>
            </a:r>
            <a:r>
              <a:rPr lang="en-US" sz="1700" b="0" i="0" dirty="0" err="1">
                <a:effectLst/>
              </a:rPr>
              <a:t>cây</a:t>
            </a:r>
            <a:r>
              <a:rPr lang="en-US" sz="1700" b="0" i="0" dirty="0">
                <a:effectLst/>
              </a:rPr>
              <a:t>, </a:t>
            </a:r>
            <a:r>
              <a:rPr lang="en-US" sz="1700" b="0" i="0" dirty="0" err="1">
                <a:effectLst/>
              </a:rPr>
              <a:t>giúp</a:t>
            </a:r>
            <a:r>
              <a:rPr lang="en-US" sz="1700" b="0" i="0" dirty="0">
                <a:effectLst/>
              </a:rPr>
              <a:t> </a:t>
            </a:r>
            <a:r>
              <a:rPr lang="en-US" sz="1700" b="0" i="0" dirty="0" err="1">
                <a:effectLst/>
              </a:rPr>
              <a:t>cho</a:t>
            </a:r>
            <a:r>
              <a:rPr lang="en-US" sz="1700" b="0" i="0" dirty="0">
                <a:effectLst/>
              </a:rPr>
              <a:t> </a:t>
            </a:r>
            <a:r>
              <a:rPr lang="en-US" sz="1700" b="0" i="0" dirty="0" err="1">
                <a:effectLst/>
              </a:rPr>
              <a:t>việc</a:t>
            </a:r>
            <a:r>
              <a:rPr lang="en-US" sz="1700" b="0" i="0" dirty="0">
                <a:effectLst/>
              </a:rPr>
              <a:t> </a:t>
            </a:r>
            <a:r>
              <a:rPr lang="en-US" sz="1700" b="0" i="0" dirty="0" err="1">
                <a:effectLst/>
              </a:rPr>
              <a:t>tổ</a:t>
            </a:r>
            <a:r>
              <a:rPr lang="en-US" sz="1700" b="0" i="0" dirty="0">
                <a:effectLst/>
              </a:rPr>
              <a:t> </a:t>
            </a:r>
            <a:r>
              <a:rPr lang="en-US" sz="1700" b="0" i="0" dirty="0" err="1">
                <a:effectLst/>
              </a:rPr>
              <a:t>chức</a:t>
            </a:r>
            <a:r>
              <a:rPr lang="en-US" sz="1700" b="0" i="0" dirty="0">
                <a:effectLst/>
              </a:rPr>
              <a:t> </a:t>
            </a:r>
            <a:r>
              <a:rPr lang="en-US" sz="1700" b="0" i="0" dirty="0" err="1">
                <a:effectLst/>
              </a:rPr>
              <a:t>quản</a:t>
            </a:r>
            <a:r>
              <a:rPr lang="en-US" sz="1700" b="0" i="0" dirty="0">
                <a:effectLst/>
              </a:rPr>
              <a:t> </a:t>
            </a:r>
            <a:r>
              <a:rPr lang="en-US" sz="1700" b="0" i="0" dirty="0" err="1">
                <a:effectLst/>
              </a:rPr>
              <a:t>lý</a:t>
            </a:r>
            <a:r>
              <a:rPr lang="en-US" sz="1700" b="0" i="0" dirty="0">
                <a:effectLst/>
              </a:rPr>
              <a:t> </a:t>
            </a:r>
            <a:r>
              <a:rPr lang="en-US" sz="1700" b="0" i="0" dirty="0" err="1">
                <a:effectLst/>
              </a:rPr>
              <a:t>kho</a:t>
            </a:r>
            <a:r>
              <a:rPr lang="en-US" sz="1700" b="0" i="0" dirty="0">
                <a:effectLst/>
              </a:rPr>
              <a:t> </a:t>
            </a:r>
            <a:r>
              <a:rPr lang="en-US" sz="1700" b="0" i="0" dirty="0" err="1">
                <a:effectLst/>
              </a:rPr>
              <a:t>dễ</a:t>
            </a:r>
            <a:r>
              <a:rPr lang="en-US" sz="1700" b="0" i="0" dirty="0">
                <a:effectLst/>
              </a:rPr>
              <a:t> </a:t>
            </a:r>
            <a:r>
              <a:rPr lang="en-US" sz="1700" b="0" i="0" dirty="0" err="1">
                <a:effectLst/>
              </a:rPr>
              <a:t>dàng</a:t>
            </a:r>
            <a:r>
              <a:rPr lang="en-US" sz="1700" b="0" i="0" dirty="0">
                <a:effectLst/>
              </a:rPr>
              <a:t> </a:t>
            </a:r>
            <a:r>
              <a:rPr lang="en-US" sz="1700" b="0" i="0" dirty="0" err="1">
                <a:effectLst/>
              </a:rPr>
              <a:t>hơn</a:t>
            </a:r>
            <a:r>
              <a:rPr lang="en-US" sz="1700" b="0" i="0" dirty="0">
                <a:effectLst/>
              </a:rPr>
              <a:t>, </a:t>
            </a:r>
            <a:r>
              <a:rPr lang="en-US" sz="1700" b="0" i="0" dirty="0" err="1">
                <a:effectLst/>
              </a:rPr>
              <a:t>giúp</a:t>
            </a:r>
            <a:r>
              <a:rPr lang="en-US" sz="1700" b="0" i="0" dirty="0">
                <a:effectLst/>
              </a:rPr>
              <a:t> </a:t>
            </a:r>
            <a:r>
              <a:rPr lang="en-US" sz="1700" b="0" i="0" dirty="0" err="1">
                <a:effectLst/>
              </a:rPr>
              <a:t>tránh</a:t>
            </a:r>
            <a:r>
              <a:rPr lang="en-US" sz="1700" b="0" i="0" dirty="0">
                <a:effectLst/>
              </a:rPr>
              <a:t> </a:t>
            </a:r>
            <a:r>
              <a:rPr lang="en-US" sz="1700" b="0" i="0" dirty="0" err="1">
                <a:effectLst/>
              </a:rPr>
              <a:t>tình</a:t>
            </a:r>
            <a:r>
              <a:rPr lang="en-US" sz="1700" b="0" i="0" dirty="0">
                <a:effectLst/>
              </a:rPr>
              <a:t> </a:t>
            </a:r>
            <a:r>
              <a:rPr lang="en-US" sz="1700" b="0" i="0" dirty="0" err="1">
                <a:effectLst/>
              </a:rPr>
              <a:t>trạng</a:t>
            </a:r>
            <a:r>
              <a:rPr lang="en-US" sz="1700" b="0" i="0" dirty="0">
                <a:effectLst/>
              </a:rPr>
              <a:t> </a:t>
            </a:r>
            <a:r>
              <a:rPr lang="en-US" sz="1700" b="0" i="0" dirty="0" err="1">
                <a:effectLst/>
              </a:rPr>
              <a:t>hàng</a:t>
            </a:r>
            <a:r>
              <a:rPr lang="en-US" sz="1700" b="0" i="0" dirty="0">
                <a:effectLst/>
              </a:rPr>
              <a:t> </a:t>
            </a:r>
            <a:r>
              <a:rPr lang="en-US" sz="1700" b="0" i="0" dirty="0" err="1">
                <a:effectLst/>
              </a:rPr>
              <a:t>tồn</a:t>
            </a:r>
            <a:r>
              <a:rPr lang="en-US" sz="1700" b="0" i="0" dirty="0">
                <a:effectLst/>
              </a:rPr>
              <a:t> </a:t>
            </a:r>
            <a:r>
              <a:rPr lang="en-US" sz="1700" b="0" i="0" dirty="0" err="1">
                <a:effectLst/>
              </a:rPr>
              <a:t>kho</a:t>
            </a:r>
            <a:r>
              <a:rPr lang="en-US" sz="1700" b="0" i="0" dirty="0">
                <a:effectLst/>
              </a:rPr>
              <a:t> </a:t>
            </a:r>
            <a:r>
              <a:rPr lang="en-US" sz="1700" b="0" i="0" dirty="0" err="1">
                <a:effectLst/>
              </a:rPr>
              <a:t>và</a:t>
            </a:r>
            <a:r>
              <a:rPr lang="en-US" sz="1700" b="0" i="0" dirty="0">
                <a:effectLst/>
              </a:rPr>
              <a:t> </a:t>
            </a:r>
            <a:r>
              <a:rPr lang="en-US" sz="1700" b="0" i="0" dirty="0" err="1">
                <a:effectLst/>
              </a:rPr>
              <a:t>hạn</a:t>
            </a:r>
            <a:r>
              <a:rPr lang="en-US" sz="1700" b="0" i="0" dirty="0">
                <a:effectLst/>
              </a:rPr>
              <a:t> </a:t>
            </a:r>
            <a:r>
              <a:rPr lang="en-US" sz="1700" b="0" i="0" dirty="0" err="1">
                <a:effectLst/>
              </a:rPr>
              <a:t>chế</a:t>
            </a:r>
            <a:r>
              <a:rPr lang="en-US" sz="1700" b="0" i="0" dirty="0">
                <a:effectLst/>
              </a:rPr>
              <a:t> </a:t>
            </a:r>
            <a:r>
              <a:rPr lang="en-US" sz="1700" b="0" i="0" dirty="0" err="1">
                <a:effectLst/>
              </a:rPr>
              <a:t>sự</a:t>
            </a:r>
            <a:r>
              <a:rPr lang="en-US" sz="1700" b="0" i="0" dirty="0">
                <a:effectLst/>
              </a:rPr>
              <a:t> </a:t>
            </a:r>
            <a:r>
              <a:rPr lang="en-US" sz="1700" b="0" i="0" dirty="0" err="1">
                <a:effectLst/>
              </a:rPr>
              <a:t>lãng</a:t>
            </a:r>
            <a:r>
              <a:rPr lang="en-US" sz="1700" b="0" i="0" dirty="0">
                <a:effectLst/>
              </a:rPr>
              <a:t> </a:t>
            </a:r>
            <a:r>
              <a:rPr lang="en-US" sz="1700" b="0" i="0" dirty="0" err="1">
                <a:effectLst/>
              </a:rPr>
              <a:t>phí</a:t>
            </a:r>
            <a:r>
              <a:rPr lang="en-US" sz="1700" b="0" i="0" dirty="0">
                <a:effectLst/>
              </a:rPr>
              <a:t>.</a:t>
            </a:r>
            <a:br>
              <a:rPr lang="en-US" sz="1700" dirty="0"/>
            </a:br>
            <a:br>
              <a:rPr lang="en-US" sz="1700" dirty="0"/>
            </a:br>
            <a:r>
              <a:rPr lang="en-US" sz="1700" b="0" i="0" dirty="0">
                <a:effectLst/>
              </a:rPr>
              <a:t>2. </a:t>
            </a:r>
            <a:r>
              <a:rPr lang="en-US" sz="1700" b="0" i="0" dirty="0" err="1">
                <a:effectLst/>
              </a:rPr>
              <a:t>Tối</a:t>
            </a:r>
            <a:r>
              <a:rPr lang="en-US" sz="1700" b="0" i="0" dirty="0">
                <a:effectLst/>
              </a:rPr>
              <a:t> </a:t>
            </a:r>
            <a:r>
              <a:rPr lang="en-US" sz="1700" b="0" i="0" dirty="0" err="1">
                <a:effectLst/>
              </a:rPr>
              <a:t>ưu</a:t>
            </a:r>
            <a:r>
              <a:rPr lang="en-US" sz="1700" b="0" i="0" dirty="0">
                <a:effectLst/>
              </a:rPr>
              <a:t> </a:t>
            </a:r>
            <a:r>
              <a:rPr lang="en-US" sz="1700" b="0" i="0" dirty="0" err="1">
                <a:effectLst/>
              </a:rPr>
              <a:t>hóa</a:t>
            </a:r>
            <a:r>
              <a:rPr lang="en-US" sz="1700" b="0" i="0" dirty="0">
                <a:effectLst/>
              </a:rPr>
              <a:t> </a:t>
            </a:r>
            <a:r>
              <a:rPr lang="en-US" sz="1700" b="0" i="0" dirty="0" err="1">
                <a:effectLst/>
              </a:rPr>
              <a:t>quy</a:t>
            </a:r>
            <a:r>
              <a:rPr lang="en-US" sz="1700" b="0" i="0" dirty="0">
                <a:effectLst/>
              </a:rPr>
              <a:t> </a:t>
            </a:r>
            <a:r>
              <a:rPr lang="en-US" sz="1700" b="0" i="0" dirty="0" err="1">
                <a:effectLst/>
              </a:rPr>
              <a:t>trình</a:t>
            </a:r>
            <a:r>
              <a:rPr lang="en-US" sz="1700" b="0" i="0" dirty="0">
                <a:effectLst/>
              </a:rPr>
              <a:t> </a:t>
            </a:r>
            <a:r>
              <a:rPr lang="en-US" sz="1700" b="0" i="0" dirty="0" err="1">
                <a:effectLst/>
              </a:rPr>
              <a:t>nhập</a:t>
            </a:r>
            <a:r>
              <a:rPr lang="en-US" sz="1700" b="0" i="0" dirty="0">
                <a:effectLst/>
              </a:rPr>
              <a:t> </a:t>
            </a:r>
            <a:r>
              <a:rPr lang="en-US" sz="1700" b="0" i="0" dirty="0" err="1">
                <a:effectLst/>
              </a:rPr>
              <a:t>xuất</a:t>
            </a:r>
            <a:r>
              <a:rPr lang="en-US" sz="1700" b="0" i="0" dirty="0">
                <a:effectLst/>
              </a:rPr>
              <a:t>: </a:t>
            </a:r>
            <a:r>
              <a:rPr lang="en-US" sz="1700" b="0" i="0" dirty="0" err="1">
                <a:effectLst/>
              </a:rPr>
              <a:t>bằng</a:t>
            </a:r>
            <a:r>
              <a:rPr lang="en-US" sz="1700" b="0" i="0" dirty="0">
                <a:effectLst/>
              </a:rPr>
              <a:t> </a:t>
            </a:r>
            <a:r>
              <a:rPr lang="en-US" sz="1700" b="0" i="0" dirty="0" err="1">
                <a:effectLst/>
              </a:rPr>
              <a:t>cách</a:t>
            </a:r>
            <a:r>
              <a:rPr lang="en-US" sz="1700" b="0" i="0" dirty="0">
                <a:effectLst/>
              </a:rPr>
              <a:t> </a:t>
            </a:r>
            <a:r>
              <a:rPr lang="en-US" sz="1700" b="0" i="0" dirty="0" err="1">
                <a:effectLst/>
              </a:rPr>
              <a:t>sắp</a:t>
            </a:r>
            <a:r>
              <a:rPr lang="en-US" sz="1700" b="0" i="0" dirty="0">
                <a:effectLst/>
              </a:rPr>
              <a:t> </a:t>
            </a:r>
            <a:r>
              <a:rPr lang="en-US" sz="1700" b="0" i="0" dirty="0" err="1">
                <a:effectLst/>
              </a:rPr>
              <a:t>xếp</a:t>
            </a:r>
            <a:r>
              <a:rPr lang="en-US" sz="1700" b="0" i="0" dirty="0">
                <a:effectLst/>
              </a:rPr>
              <a:t> </a:t>
            </a:r>
            <a:r>
              <a:rPr lang="en-US" sz="1700" b="0" i="0" dirty="0" err="1">
                <a:effectLst/>
              </a:rPr>
              <a:t>kho</a:t>
            </a:r>
            <a:r>
              <a:rPr lang="en-US" sz="1700" b="0" i="0" dirty="0">
                <a:effectLst/>
              </a:rPr>
              <a:t>, </a:t>
            </a:r>
            <a:r>
              <a:rPr lang="en-US" sz="1700" b="0" i="0" dirty="0" err="1">
                <a:effectLst/>
              </a:rPr>
              <a:t>cây</a:t>
            </a:r>
            <a:r>
              <a:rPr lang="en-US" sz="1700" b="0" i="0" dirty="0">
                <a:effectLst/>
              </a:rPr>
              <a:t> </a:t>
            </a:r>
            <a:r>
              <a:rPr lang="en-US" sz="1700" b="0" i="0" dirty="0" err="1">
                <a:effectLst/>
              </a:rPr>
              <a:t>cảnh</a:t>
            </a:r>
            <a:r>
              <a:rPr lang="en-US" sz="1700" b="0" i="0" dirty="0">
                <a:effectLst/>
              </a:rPr>
              <a:t> </a:t>
            </a:r>
            <a:r>
              <a:rPr lang="en-US" sz="1700" b="0" i="0" dirty="0" err="1">
                <a:effectLst/>
              </a:rPr>
              <a:t>mới</a:t>
            </a:r>
            <a:r>
              <a:rPr lang="en-US" sz="1700" b="0" i="0" dirty="0">
                <a:effectLst/>
              </a:rPr>
              <a:t> </a:t>
            </a:r>
            <a:r>
              <a:rPr lang="en-US" sz="1700" b="0" i="0" dirty="0" err="1">
                <a:effectLst/>
              </a:rPr>
              <a:t>nhập</a:t>
            </a:r>
            <a:r>
              <a:rPr lang="en-US" sz="1700" b="0" i="0" dirty="0">
                <a:effectLst/>
              </a:rPr>
              <a:t> </a:t>
            </a:r>
            <a:r>
              <a:rPr lang="en-US" sz="1700" b="0" i="0" dirty="0" err="1">
                <a:effectLst/>
              </a:rPr>
              <a:t>về</a:t>
            </a:r>
            <a:r>
              <a:rPr lang="en-US" sz="1700" b="0" i="0" dirty="0">
                <a:effectLst/>
              </a:rPr>
              <a:t> </a:t>
            </a:r>
            <a:r>
              <a:rPr lang="en-US" sz="1700" b="0" i="0" dirty="0" err="1">
                <a:effectLst/>
              </a:rPr>
              <a:t>sẽ</a:t>
            </a:r>
            <a:r>
              <a:rPr lang="en-US" sz="1700" b="0" i="0" dirty="0">
                <a:effectLst/>
              </a:rPr>
              <a:t> </a:t>
            </a:r>
            <a:r>
              <a:rPr lang="en-US" sz="1700" b="0" i="0" dirty="0" err="1">
                <a:effectLst/>
              </a:rPr>
              <a:t>được</a:t>
            </a:r>
            <a:r>
              <a:rPr lang="en-US" sz="1700" b="0" i="0" dirty="0">
                <a:effectLst/>
              </a:rPr>
              <a:t> </a:t>
            </a:r>
            <a:r>
              <a:rPr lang="en-US" sz="1700" b="0" i="0" dirty="0" err="1">
                <a:effectLst/>
              </a:rPr>
              <a:t>đặt</a:t>
            </a:r>
            <a:r>
              <a:rPr lang="en-US" sz="1700" b="0" i="0" dirty="0">
                <a:effectLst/>
              </a:rPr>
              <a:t> </a:t>
            </a:r>
            <a:r>
              <a:rPr lang="en-US" sz="1700" b="0" i="0" dirty="0" err="1">
                <a:effectLst/>
              </a:rPr>
              <a:t>vào</a:t>
            </a:r>
            <a:r>
              <a:rPr lang="en-US" sz="1700" b="0" i="0" dirty="0">
                <a:effectLst/>
              </a:rPr>
              <a:t> </a:t>
            </a:r>
            <a:r>
              <a:rPr lang="en-US" sz="1700" b="0" i="0" dirty="0" err="1">
                <a:effectLst/>
              </a:rPr>
              <a:t>vị</a:t>
            </a:r>
            <a:r>
              <a:rPr lang="en-US" sz="1700" b="0" i="0" dirty="0">
                <a:effectLst/>
              </a:rPr>
              <a:t> </a:t>
            </a:r>
            <a:r>
              <a:rPr lang="en-US" sz="1700" b="0" i="0" dirty="0" err="1">
                <a:effectLst/>
              </a:rPr>
              <a:t>trí</a:t>
            </a:r>
            <a:r>
              <a:rPr lang="en-US" sz="1700" b="0" i="0" dirty="0">
                <a:effectLst/>
              </a:rPr>
              <a:t> </a:t>
            </a:r>
            <a:r>
              <a:rPr lang="en-US" sz="1700" b="0" i="0" dirty="0" err="1">
                <a:effectLst/>
              </a:rPr>
              <a:t>phù</a:t>
            </a:r>
            <a:r>
              <a:rPr lang="en-US" sz="1700" b="0" i="0" dirty="0">
                <a:effectLst/>
              </a:rPr>
              <a:t> </a:t>
            </a:r>
            <a:r>
              <a:rPr lang="en-US" sz="1700" b="0" i="0" dirty="0" err="1">
                <a:effectLst/>
              </a:rPr>
              <a:t>hợp</a:t>
            </a:r>
            <a:r>
              <a:rPr lang="en-US" sz="1700" b="0" i="0" dirty="0">
                <a:effectLst/>
              </a:rPr>
              <a:t>, </a:t>
            </a:r>
            <a:r>
              <a:rPr lang="en-US" sz="1700" b="0" i="0" dirty="0" err="1">
                <a:effectLst/>
              </a:rPr>
              <a:t>giúp</a:t>
            </a:r>
            <a:r>
              <a:rPr lang="en-US" sz="1700" b="0" i="0" dirty="0">
                <a:effectLst/>
              </a:rPr>
              <a:t> </a:t>
            </a:r>
            <a:r>
              <a:rPr lang="en-US" sz="1700" b="0" i="0" dirty="0" err="1">
                <a:effectLst/>
              </a:rPr>
              <a:t>cho</a:t>
            </a:r>
            <a:r>
              <a:rPr lang="en-US" sz="1700" b="0" i="0" dirty="0">
                <a:effectLst/>
              </a:rPr>
              <a:t> </a:t>
            </a:r>
            <a:r>
              <a:rPr lang="en-US" sz="1700" b="0" i="0" dirty="0" err="1">
                <a:effectLst/>
              </a:rPr>
              <a:t>quy</a:t>
            </a:r>
            <a:r>
              <a:rPr lang="en-US" sz="1700" b="0" i="0" dirty="0">
                <a:effectLst/>
              </a:rPr>
              <a:t> </a:t>
            </a:r>
            <a:r>
              <a:rPr lang="en-US" sz="1700" b="0" i="0" dirty="0" err="1">
                <a:effectLst/>
              </a:rPr>
              <a:t>trình</a:t>
            </a:r>
            <a:r>
              <a:rPr lang="en-US" sz="1700" b="0" i="0" dirty="0">
                <a:effectLst/>
              </a:rPr>
              <a:t> </a:t>
            </a:r>
            <a:r>
              <a:rPr lang="en-US" sz="1700" b="0" i="0" dirty="0" err="1">
                <a:effectLst/>
              </a:rPr>
              <a:t>quản</a:t>
            </a:r>
            <a:r>
              <a:rPr lang="en-US" sz="1700" b="0" i="0" dirty="0">
                <a:effectLst/>
              </a:rPr>
              <a:t> </a:t>
            </a:r>
            <a:r>
              <a:rPr lang="en-US" sz="1700" b="0" i="0" dirty="0" err="1">
                <a:effectLst/>
              </a:rPr>
              <a:t>lý</a:t>
            </a:r>
            <a:r>
              <a:rPr lang="en-US" sz="1700" b="0" i="0" dirty="0">
                <a:effectLst/>
              </a:rPr>
              <a:t> </a:t>
            </a:r>
            <a:r>
              <a:rPr lang="en-US" sz="1700" b="0" i="0" dirty="0" err="1">
                <a:effectLst/>
              </a:rPr>
              <a:t>hàng</a:t>
            </a:r>
            <a:r>
              <a:rPr lang="en-US" sz="1700" b="0" i="0" dirty="0">
                <a:effectLst/>
              </a:rPr>
              <a:t> </a:t>
            </a:r>
            <a:r>
              <a:rPr lang="en-US" sz="1700" b="0" i="0" dirty="0" err="1">
                <a:effectLst/>
              </a:rPr>
              <a:t>hóa</a:t>
            </a:r>
            <a:r>
              <a:rPr lang="en-US" sz="1700" b="0" i="0" dirty="0">
                <a:effectLst/>
              </a:rPr>
              <a:t> </a:t>
            </a:r>
            <a:r>
              <a:rPr lang="en-US" sz="1700" b="0" i="0" dirty="0" err="1">
                <a:effectLst/>
              </a:rPr>
              <a:t>linh</a:t>
            </a:r>
            <a:r>
              <a:rPr lang="en-US" sz="1700" b="0" i="0" dirty="0">
                <a:effectLst/>
              </a:rPr>
              <a:t> </a:t>
            </a:r>
            <a:r>
              <a:rPr lang="en-US" sz="1700" b="0" i="0" dirty="0" err="1">
                <a:effectLst/>
              </a:rPr>
              <a:t>hoạt</a:t>
            </a:r>
            <a:r>
              <a:rPr lang="en-US" sz="1700" b="0" i="0" dirty="0">
                <a:effectLst/>
              </a:rPr>
              <a:t> </a:t>
            </a:r>
            <a:r>
              <a:rPr lang="en-US" sz="1700" b="0" i="0" dirty="0" err="1">
                <a:effectLst/>
              </a:rPr>
              <a:t>hơn</a:t>
            </a:r>
            <a:r>
              <a:rPr lang="en-US" sz="1700" b="0" i="0" dirty="0">
                <a:effectLst/>
              </a:rPr>
              <a:t>.</a:t>
            </a:r>
            <a:br>
              <a:rPr lang="en-US" sz="1700" dirty="0"/>
            </a:br>
            <a:br>
              <a:rPr lang="en-US" sz="1700" dirty="0"/>
            </a:br>
            <a:br>
              <a:rPr lang="en-US" sz="1700" dirty="0"/>
            </a:br>
            <a:endParaRPr lang="en-US" sz="1700" dirty="0"/>
          </a:p>
        </p:txBody>
      </p:sp>
      <p:sp>
        <p:nvSpPr>
          <p:cNvPr id="4" name="TextBox 3"/>
          <p:cNvSpPr txBox="1"/>
          <p:nvPr/>
        </p:nvSpPr>
        <p:spPr>
          <a:xfrm>
            <a:off x="8524875" y="238127"/>
            <a:ext cx="3486150" cy="6460630"/>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1700" b="0" i="0" dirty="0" err="1">
                <a:effectLst/>
              </a:rPr>
              <a:t>Nhược</a:t>
            </a:r>
            <a:r>
              <a:rPr lang="en-US" sz="1700" b="0" i="0" dirty="0">
                <a:effectLst/>
              </a:rPr>
              <a:t> </a:t>
            </a:r>
            <a:r>
              <a:rPr lang="en-US" sz="1700" b="0" i="0" dirty="0" err="1">
                <a:effectLst/>
              </a:rPr>
              <a:t>điểm</a:t>
            </a:r>
            <a:r>
              <a:rPr lang="en-US" sz="1700" b="0" i="0" dirty="0">
                <a:effectLst/>
              </a:rPr>
              <a:t> </a:t>
            </a:r>
            <a:r>
              <a:rPr lang="en-US" sz="1700" b="0" i="0" dirty="0" err="1">
                <a:effectLst/>
              </a:rPr>
              <a:t>của</a:t>
            </a:r>
            <a:r>
              <a:rPr lang="en-US" sz="1700" b="0" i="0" dirty="0">
                <a:effectLst/>
              </a:rPr>
              <a:t> </a:t>
            </a:r>
            <a:r>
              <a:rPr lang="en-US" sz="1700" b="0" i="0" dirty="0" err="1">
                <a:effectLst/>
              </a:rPr>
              <a:t>quản</a:t>
            </a:r>
            <a:r>
              <a:rPr lang="en-US" sz="1700" b="0" i="0" dirty="0">
                <a:effectLst/>
              </a:rPr>
              <a:t> </a:t>
            </a:r>
            <a:r>
              <a:rPr lang="en-US" sz="1700" b="0" i="0" dirty="0" err="1">
                <a:effectLst/>
              </a:rPr>
              <a:t>lý</a:t>
            </a:r>
            <a:r>
              <a:rPr lang="en-US" sz="1700" b="0" i="0" dirty="0">
                <a:effectLst/>
              </a:rPr>
              <a:t> </a:t>
            </a:r>
            <a:r>
              <a:rPr lang="en-US" sz="1700" b="0" i="0" dirty="0" err="1">
                <a:effectLst/>
              </a:rPr>
              <a:t>kho</a:t>
            </a:r>
            <a:r>
              <a:rPr lang="en-US" sz="1700" b="0" i="0" dirty="0">
                <a:effectLst/>
              </a:rPr>
              <a:t> </a:t>
            </a:r>
            <a:r>
              <a:rPr lang="en-US" sz="1700" b="0" i="0" dirty="0" err="1">
                <a:effectLst/>
              </a:rPr>
              <a:t>cây</a:t>
            </a:r>
            <a:r>
              <a:rPr lang="en-US" sz="1700" b="0" i="0" dirty="0">
                <a:effectLst/>
              </a:rPr>
              <a:t> </a:t>
            </a:r>
            <a:r>
              <a:rPr lang="en-US" sz="1700" b="0" i="0" dirty="0" err="1">
                <a:effectLst/>
              </a:rPr>
              <a:t>cảnh</a:t>
            </a:r>
            <a:r>
              <a:rPr lang="en-US" sz="1700" b="0" i="0" dirty="0">
                <a:effectLst/>
              </a:rPr>
              <a:t>:</a:t>
            </a:r>
            <a:br>
              <a:rPr lang="en-US" sz="1700" dirty="0"/>
            </a:br>
            <a:br>
              <a:rPr lang="en-US" sz="1700" dirty="0"/>
            </a:br>
            <a:r>
              <a:rPr lang="en-US" sz="1700" b="0" i="0" dirty="0">
                <a:effectLst/>
              </a:rPr>
              <a:t>1. Chi </a:t>
            </a:r>
            <a:r>
              <a:rPr lang="en-US" sz="1700" b="0" i="0" dirty="0" err="1">
                <a:effectLst/>
              </a:rPr>
              <a:t>phí</a:t>
            </a:r>
            <a:r>
              <a:rPr lang="en-US" sz="1700" b="0" i="0" dirty="0">
                <a:effectLst/>
              </a:rPr>
              <a:t> </a:t>
            </a:r>
            <a:r>
              <a:rPr lang="en-US" sz="1700" b="0" i="0" dirty="0" err="1">
                <a:effectLst/>
              </a:rPr>
              <a:t>đầu</a:t>
            </a:r>
            <a:r>
              <a:rPr lang="en-US" sz="1700" b="0" i="0" dirty="0">
                <a:effectLst/>
              </a:rPr>
              <a:t> </a:t>
            </a:r>
            <a:r>
              <a:rPr lang="en-US" sz="1700" b="0" i="0" dirty="0" err="1">
                <a:effectLst/>
              </a:rPr>
              <a:t>tư</a:t>
            </a:r>
            <a:r>
              <a:rPr lang="en-US" sz="1700" b="0" i="0" dirty="0">
                <a:effectLst/>
              </a:rPr>
              <a:t>: </a:t>
            </a:r>
            <a:r>
              <a:rPr lang="en-US" sz="1700" b="0" i="0" dirty="0" err="1">
                <a:effectLst/>
              </a:rPr>
              <a:t>việc</a:t>
            </a:r>
            <a:r>
              <a:rPr lang="en-US" sz="1700" b="0" i="0" dirty="0">
                <a:effectLst/>
              </a:rPr>
              <a:t> </a:t>
            </a:r>
            <a:r>
              <a:rPr lang="en-US" sz="1700" b="0" i="0" dirty="0" err="1">
                <a:effectLst/>
              </a:rPr>
              <a:t>áp</a:t>
            </a:r>
            <a:r>
              <a:rPr lang="en-US" sz="1700" b="0" i="0" dirty="0">
                <a:effectLst/>
              </a:rPr>
              <a:t> </a:t>
            </a:r>
            <a:r>
              <a:rPr lang="en-US" sz="1700" b="0" i="0" dirty="0" err="1">
                <a:effectLst/>
              </a:rPr>
              <a:t>dụng</a:t>
            </a:r>
            <a:r>
              <a:rPr lang="en-US" sz="1700" b="0" i="0" dirty="0">
                <a:effectLst/>
              </a:rPr>
              <a:t> </a:t>
            </a:r>
            <a:r>
              <a:rPr lang="en-US" sz="1700" b="0" i="0" dirty="0" err="1">
                <a:effectLst/>
              </a:rPr>
              <a:t>công</a:t>
            </a:r>
            <a:r>
              <a:rPr lang="en-US" sz="1700" b="0" i="0" dirty="0">
                <a:effectLst/>
              </a:rPr>
              <a:t> </a:t>
            </a:r>
            <a:r>
              <a:rPr lang="en-US" sz="1700" b="0" i="0" dirty="0" err="1">
                <a:effectLst/>
              </a:rPr>
              <a:t>nghệ</a:t>
            </a:r>
            <a:r>
              <a:rPr lang="en-US" sz="1700" b="0" i="0" dirty="0">
                <a:effectLst/>
              </a:rPr>
              <a:t> </a:t>
            </a:r>
            <a:r>
              <a:rPr lang="en-US" sz="1700" b="0" i="0" dirty="0" err="1">
                <a:effectLst/>
              </a:rPr>
              <a:t>quản</a:t>
            </a:r>
            <a:r>
              <a:rPr lang="en-US" sz="1700" b="0" i="0" dirty="0">
                <a:effectLst/>
              </a:rPr>
              <a:t> </a:t>
            </a:r>
            <a:r>
              <a:rPr lang="en-US" sz="1700" b="0" i="0" dirty="0" err="1">
                <a:effectLst/>
              </a:rPr>
              <a:t>lý</a:t>
            </a:r>
            <a:r>
              <a:rPr lang="en-US" sz="1700" b="0" i="0" dirty="0">
                <a:effectLst/>
              </a:rPr>
              <a:t> </a:t>
            </a:r>
            <a:r>
              <a:rPr lang="en-US" sz="1700" b="0" i="0" dirty="0" err="1">
                <a:effectLst/>
              </a:rPr>
              <a:t>kho</a:t>
            </a:r>
            <a:r>
              <a:rPr lang="en-US" sz="1700" b="0" i="0" dirty="0">
                <a:effectLst/>
              </a:rPr>
              <a:t> </a:t>
            </a:r>
            <a:r>
              <a:rPr lang="en-US" sz="1700" b="0" i="0" dirty="0" err="1">
                <a:effectLst/>
              </a:rPr>
              <a:t>cây</a:t>
            </a:r>
            <a:r>
              <a:rPr lang="en-US" sz="1700" b="0" i="0" dirty="0">
                <a:effectLst/>
              </a:rPr>
              <a:t> </a:t>
            </a:r>
            <a:r>
              <a:rPr lang="en-US" sz="1700" b="0" i="0" dirty="0" err="1">
                <a:effectLst/>
              </a:rPr>
              <a:t>cảnh</a:t>
            </a:r>
            <a:r>
              <a:rPr lang="en-US" sz="1700" b="0" i="0" dirty="0">
                <a:effectLst/>
              </a:rPr>
              <a:t> </a:t>
            </a:r>
            <a:r>
              <a:rPr lang="en-US" sz="1700" b="0" i="0" dirty="0" err="1">
                <a:effectLst/>
              </a:rPr>
              <a:t>sẽ</a:t>
            </a:r>
            <a:r>
              <a:rPr lang="en-US" sz="1700" b="0" i="0" dirty="0">
                <a:effectLst/>
              </a:rPr>
              <a:t> </a:t>
            </a:r>
            <a:r>
              <a:rPr lang="en-US" sz="1700" b="0" i="0" dirty="0" err="1">
                <a:effectLst/>
              </a:rPr>
              <a:t>đòi</a:t>
            </a:r>
            <a:r>
              <a:rPr lang="en-US" sz="1700" b="0" i="0" dirty="0">
                <a:effectLst/>
              </a:rPr>
              <a:t> </a:t>
            </a:r>
            <a:r>
              <a:rPr lang="en-US" sz="1700" b="0" i="0" dirty="0" err="1">
                <a:effectLst/>
              </a:rPr>
              <a:t>hỏi</a:t>
            </a:r>
            <a:r>
              <a:rPr lang="en-US" sz="1700" b="0" i="0" dirty="0">
                <a:effectLst/>
              </a:rPr>
              <a:t> </a:t>
            </a:r>
            <a:r>
              <a:rPr lang="en-US" sz="1700" b="0" i="0" dirty="0" err="1">
                <a:effectLst/>
              </a:rPr>
              <a:t>một</a:t>
            </a:r>
            <a:r>
              <a:rPr lang="en-US" sz="1700" b="0" i="0" dirty="0">
                <a:effectLst/>
              </a:rPr>
              <a:t> chi </a:t>
            </a:r>
            <a:r>
              <a:rPr lang="en-US" sz="1700" b="0" i="0" dirty="0" err="1">
                <a:effectLst/>
              </a:rPr>
              <a:t>phí</a:t>
            </a:r>
            <a:r>
              <a:rPr lang="en-US" sz="1700" b="0" i="0" dirty="0">
                <a:effectLst/>
              </a:rPr>
              <a:t> </a:t>
            </a:r>
            <a:r>
              <a:rPr lang="en-US" sz="1700" b="0" i="0" dirty="0" err="1">
                <a:effectLst/>
              </a:rPr>
              <a:t>đầu</a:t>
            </a:r>
            <a:r>
              <a:rPr lang="en-US" sz="1700" b="0" i="0" dirty="0">
                <a:effectLst/>
              </a:rPr>
              <a:t> </a:t>
            </a:r>
            <a:r>
              <a:rPr lang="en-US" sz="1700" b="0" i="0" dirty="0" err="1">
                <a:effectLst/>
              </a:rPr>
              <a:t>tư</a:t>
            </a:r>
            <a:r>
              <a:rPr lang="en-US" sz="1700" b="0" i="0" dirty="0">
                <a:effectLst/>
              </a:rPr>
              <a:t> ban </a:t>
            </a:r>
            <a:r>
              <a:rPr lang="en-US" sz="1700" b="0" i="0" dirty="0" err="1">
                <a:effectLst/>
              </a:rPr>
              <a:t>đầu</a:t>
            </a:r>
            <a:r>
              <a:rPr lang="en-US" sz="1700" b="0" i="0" dirty="0">
                <a:effectLst/>
              </a:rPr>
              <a:t>, </a:t>
            </a:r>
            <a:r>
              <a:rPr lang="en-US" sz="1700" b="0" i="0" dirty="0" err="1">
                <a:effectLst/>
              </a:rPr>
              <a:t>đặc</a:t>
            </a:r>
            <a:r>
              <a:rPr lang="en-US" sz="1700" b="0" i="0" dirty="0">
                <a:effectLst/>
              </a:rPr>
              <a:t> </a:t>
            </a:r>
            <a:r>
              <a:rPr lang="en-US" sz="1700" b="0" i="0" dirty="0" err="1">
                <a:effectLst/>
              </a:rPr>
              <a:t>biệt</a:t>
            </a:r>
            <a:r>
              <a:rPr lang="en-US" sz="1700" b="0" i="0" dirty="0">
                <a:effectLst/>
              </a:rPr>
              <a:t> </a:t>
            </a:r>
            <a:r>
              <a:rPr lang="en-US" sz="1700" b="0" i="0" dirty="0" err="1">
                <a:effectLst/>
              </a:rPr>
              <a:t>với</a:t>
            </a:r>
            <a:r>
              <a:rPr lang="en-US" sz="1700" b="0" i="0" dirty="0">
                <a:effectLst/>
              </a:rPr>
              <a:t> </a:t>
            </a:r>
            <a:r>
              <a:rPr lang="en-US" sz="1700" b="0" i="0" dirty="0" err="1">
                <a:effectLst/>
              </a:rPr>
              <a:t>các</a:t>
            </a:r>
            <a:r>
              <a:rPr lang="en-US" sz="1700" b="0" i="0" dirty="0">
                <a:effectLst/>
              </a:rPr>
              <a:t> </a:t>
            </a:r>
            <a:r>
              <a:rPr lang="en-US" sz="1700" b="0" i="0" dirty="0" err="1">
                <a:effectLst/>
              </a:rPr>
              <a:t>doanh</a:t>
            </a:r>
            <a:r>
              <a:rPr lang="en-US" sz="1700" b="0" i="0" dirty="0">
                <a:effectLst/>
              </a:rPr>
              <a:t> </a:t>
            </a:r>
            <a:r>
              <a:rPr lang="en-US" sz="1700" b="0" i="0" dirty="0" err="1">
                <a:effectLst/>
              </a:rPr>
              <a:t>nghiệp</a:t>
            </a:r>
            <a:r>
              <a:rPr lang="en-US" sz="1700" b="0" i="0" dirty="0">
                <a:effectLst/>
              </a:rPr>
              <a:t> </a:t>
            </a:r>
            <a:r>
              <a:rPr lang="en-US" sz="1700" b="0" i="0" dirty="0" err="1">
                <a:effectLst/>
              </a:rPr>
              <a:t>nhỏ</a:t>
            </a:r>
            <a:r>
              <a:rPr lang="en-US" sz="1700" b="0" i="0" dirty="0">
                <a:effectLst/>
              </a:rPr>
              <a:t> </a:t>
            </a:r>
            <a:r>
              <a:rPr lang="en-US" sz="1700" b="0" i="0" dirty="0" err="1">
                <a:effectLst/>
              </a:rPr>
              <a:t>và</a:t>
            </a:r>
            <a:r>
              <a:rPr lang="en-US" sz="1700" b="0" i="0" dirty="0">
                <a:effectLst/>
              </a:rPr>
              <a:t> </a:t>
            </a:r>
            <a:r>
              <a:rPr lang="en-US" sz="1700" b="0" i="0" dirty="0" err="1">
                <a:effectLst/>
              </a:rPr>
              <a:t>vừa</a:t>
            </a:r>
            <a:r>
              <a:rPr lang="en-US" sz="1700" b="0" i="0" dirty="0">
                <a:effectLst/>
              </a:rPr>
              <a:t>.</a:t>
            </a:r>
            <a:br>
              <a:rPr lang="en-US" sz="1700" dirty="0"/>
            </a:br>
            <a:br>
              <a:rPr lang="en-US" sz="1700" dirty="0"/>
            </a:br>
            <a:r>
              <a:rPr lang="en-US" sz="1700" b="0" i="0" dirty="0">
                <a:effectLst/>
              </a:rPr>
              <a:t>2. </a:t>
            </a:r>
            <a:r>
              <a:rPr lang="en-US" sz="1700" b="0" i="0" dirty="0" err="1">
                <a:effectLst/>
              </a:rPr>
              <a:t>Yêu</a:t>
            </a:r>
            <a:r>
              <a:rPr lang="en-US" sz="1700" b="0" i="0" dirty="0">
                <a:effectLst/>
              </a:rPr>
              <a:t> </a:t>
            </a:r>
            <a:r>
              <a:rPr lang="en-US" sz="1700" b="0" i="0" dirty="0" err="1">
                <a:effectLst/>
              </a:rPr>
              <a:t>cầu</a:t>
            </a:r>
            <a:r>
              <a:rPr lang="en-US" sz="1700" b="0" i="0" dirty="0">
                <a:effectLst/>
              </a:rPr>
              <a:t> </a:t>
            </a:r>
            <a:r>
              <a:rPr lang="en-US" sz="1700" b="0" i="0" dirty="0" err="1">
                <a:effectLst/>
              </a:rPr>
              <a:t>kỹ</a:t>
            </a:r>
            <a:r>
              <a:rPr lang="en-US" sz="1700" b="0" i="0" dirty="0">
                <a:effectLst/>
              </a:rPr>
              <a:t> </a:t>
            </a:r>
            <a:r>
              <a:rPr lang="en-US" sz="1700" b="0" i="0" dirty="0" err="1">
                <a:effectLst/>
              </a:rPr>
              <a:t>thuật</a:t>
            </a:r>
            <a:r>
              <a:rPr lang="en-US" sz="1700" b="0" i="0" dirty="0">
                <a:effectLst/>
              </a:rPr>
              <a:t> </a:t>
            </a:r>
            <a:r>
              <a:rPr lang="en-US" sz="1700" b="0" i="0" dirty="0" err="1">
                <a:effectLst/>
              </a:rPr>
              <a:t>cao</a:t>
            </a:r>
            <a:r>
              <a:rPr lang="en-US" sz="1700" b="0" i="0" dirty="0">
                <a:effectLst/>
              </a:rPr>
              <a:t>: </a:t>
            </a:r>
            <a:r>
              <a:rPr lang="en-US" sz="1700" b="0" i="0" dirty="0" err="1">
                <a:effectLst/>
              </a:rPr>
              <a:t>việc</a:t>
            </a:r>
            <a:r>
              <a:rPr lang="en-US" sz="1700" b="0" i="0" dirty="0">
                <a:effectLst/>
              </a:rPr>
              <a:t> </a:t>
            </a:r>
            <a:r>
              <a:rPr lang="en-US" sz="1700" b="0" i="0" dirty="0" err="1">
                <a:effectLst/>
              </a:rPr>
              <a:t>quản</a:t>
            </a:r>
            <a:r>
              <a:rPr lang="en-US" sz="1700" b="0" i="0" dirty="0">
                <a:effectLst/>
              </a:rPr>
              <a:t> </a:t>
            </a:r>
            <a:r>
              <a:rPr lang="en-US" sz="1700" b="0" i="0" dirty="0" err="1">
                <a:effectLst/>
              </a:rPr>
              <a:t>lý</a:t>
            </a:r>
            <a:r>
              <a:rPr lang="en-US" sz="1700" b="0" i="0" dirty="0">
                <a:effectLst/>
              </a:rPr>
              <a:t> </a:t>
            </a:r>
            <a:r>
              <a:rPr lang="en-US" sz="1700" b="0" i="0" dirty="0" err="1">
                <a:effectLst/>
              </a:rPr>
              <a:t>kho</a:t>
            </a:r>
            <a:r>
              <a:rPr lang="en-US" sz="1700" b="0" i="0" dirty="0">
                <a:effectLst/>
              </a:rPr>
              <a:t> </a:t>
            </a:r>
            <a:r>
              <a:rPr lang="en-US" sz="1700" b="0" i="0" dirty="0" err="1">
                <a:effectLst/>
              </a:rPr>
              <a:t>cây</a:t>
            </a:r>
            <a:r>
              <a:rPr lang="en-US" sz="1700" b="0" i="0" dirty="0">
                <a:effectLst/>
              </a:rPr>
              <a:t> </a:t>
            </a:r>
            <a:r>
              <a:rPr lang="en-US" sz="1700" b="0" i="0" dirty="0" err="1">
                <a:effectLst/>
              </a:rPr>
              <a:t>cảnh</a:t>
            </a:r>
            <a:r>
              <a:rPr lang="en-US" sz="1700" b="0" i="0" dirty="0">
                <a:effectLst/>
              </a:rPr>
              <a:t> </a:t>
            </a:r>
            <a:r>
              <a:rPr lang="en-US" sz="1700" b="0" i="0" dirty="0" err="1">
                <a:effectLst/>
              </a:rPr>
              <a:t>đòi</a:t>
            </a:r>
            <a:r>
              <a:rPr lang="en-US" sz="1700" b="0" i="0" dirty="0">
                <a:effectLst/>
              </a:rPr>
              <a:t> </a:t>
            </a:r>
            <a:r>
              <a:rPr lang="en-US" sz="1700" b="0" i="0" dirty="0" err="1">
                <a:effectLst/>
              </a:rPr>
              <a:t>hỏi</a:t>
            </a:r>
            <a:r>
              <a:rPr lang="en-US" sz="1700" b="0" i="0" dirty="0">
                <a:effectLst/>
              </a:rPr>
              <a:t> </a:t>
            </a:r>
            <a:r>
              <a:rPr lang="en-US" sz="1700" b="0" i="0" dirty="0" err="1">
                <a:effectLst/>
              </a:rPr>
              <a:t>công</a:t>
            </a:r>
            <a:r>
              <a:rPr lang="en-US" sz="1700" b="0" i="0" dirty="0">
                <a:effectLst/>
              </a:rPr>
              <a:t> </a:t>
            </a:r>
            <a:r>
              <a:rPr lang="en-US" sz="1700" b="0" i="0" dirty="0" err="1">
                <a:effectLst/>
              </a:rPr>
              <a:t>nghệ</a:t>
            </a:r>
            <a:r>
              <a:rPr lang="en-US" sz="1700" b="0" i="0" dirty="0">
                <a:effectLst/>
              </a:rPr>
              <a:t> </a:t>
            </a:r>
            <a:r>
              <a:rPr lang="en-US" sz="1700" b="0" i="0" dirty="0" err="1">
                <a:effectLst/>
              </a:rPr>
              <a:t>và</a:t>
            </a:r>
            <a:r>
              <a:rPr lang="en-US" sz="1700" b="0" i="0" dirty="0">
                <a:effectLst/>
              </a:rPr>
              <a:t> </a:t>
            </a:r>
            <a:r>
              <a:rPr lang="en-US" sz="1700" b="0" i="0" dirty="0" err="1">
                <a:effectLst/>
              </a:rPr>
              <a:t>kỹ</a:t>
            </a:r>
            <a:r>
              <a:rPr lang="en-US" sz="1700" b="0" i="0" dirty="0">
                <a:effectLst/>
              </a:rPr>
              <a:t> </a:t>
            </a:r>
            <a:r>
              <a:rPr lang="en-US" sz="1700" b="0" i="0" dirty="0" err="1">
                <a:effectLst/>
              </a:rPr>
              <a:t>thuật</a:t>
            </a:r>
            <a:r>
              <a:rPr lang="en-US" sz="1700" b="0" i="0" dirty="0">
                <a:effectLst/>
              </a:rPr>
              <a:t> </a:t>
            </a:r>
            <a:r>
              <a:rPr lang="en-US" sz="1700" b="0" i="0" dirty="0" err="1">
                <a:effectLst/>
              </a:rPr>
              <a:t>cao</a:t>
            </a:r>
            <a:r>
              <a:rPr lang="en-US" sz="1700" b="0" i="0" dirty="0">
                <a:effectLst/>
              </a:rPr>
              <a:t>, </a:t>
            </a:r>
            <a:r>
              <a:rPr lang="en-US" sz="1700" b="0" i="0" dirty="0" err="1">
                <a:effectLst/>
              </a:rPr>
              <a:t>cần</a:t>
            </a:r>
            <a:r>
              <a:rPr lang="en-US" sz="1700" b="0" i="0" dirty="0">
                <a:effectLst/>
              </a:rPr>
              <a:t> </a:t>
            </a:r>
            <a:r>
              <a:rPr lang="en-US" sz="1700" b="0" i="0" dirty="0" err="1">
                <a:effectLst/>
              </a:rPr>
              <a:t>một</a:t>
            </a:r>
            <a:r>
              <a:rPr lang="en-US" sz="1700" b="0" i="0" dirty="0">
                <a:effectLst/>
              </a:rPr>
              <a:t> </a:t>
            </a:r>
            <a:r>
              <a:rPr lang="en-US" sz="1700" b="0" i="0" dirty="0" err="1">
                <a:effectLst/>
              </a:rPr>
              <a:t>đội</a:t>
            </a:r>
            <a:r>
              <a:rPr lang="en-US" sz="1700" b="0" i="0" dirty="0">
                <a:effectLst/>
              </a:rPr>
              <a:t> </a:t>
            </a:r>
            <a:r>
              <a:rPr lang="en-US" sz="1700" b="0" i="0" dirty="0" err="1">
                <a:effectLst/>
              </a:rPr>
              <a:t>ngũ</a:t>
            </a:r>
            <a:r>
              <a:rPr lang="en-US" sz="1700" b="0" i="0" dirty="0">
                <a:effectLst/>
              </a:rPr>
              <a:t> </a:t>
            </a:r>
            <a:r>
              <a:rPr lang="en-US" sz="1700" b="0" i="0" dirty="0" err="1">
                <a:effectLst/>
              </a:rPr>
              <a:t>chuyên</a:t>
            </a:r>
            <a:r>
              <a:rPr lang="en-US" sz="1700" b="0" i="0" dirty="0">
                <a:effectLst/>
              </a:rPr>
              <a:t> </a:t>
            </a:r>
            <a:r>
              <a:rPr lang="en-US" sz="1700" b="0" i="0" dirty="0" err="1">
                <a:effectLst/>
              </a:rPr>
              <a:t>nghiệp</a:t>
            </a:r>
            <a:r>
              <a:rPr lang="en-US" sz="1700" b="0" i="0" dirty="0">
                <a:effectLst/>
              </a:rPr>
              <a:t> </a:t>
            </a:r>
            <a:r>
              <a:rPr lang="en-US" sz="1700" b="0" i="0" dirty="0" err="1">
                <a:effectLst/>
              </a:rPr>
              <a:t>để</a:t>
            </a:r>
            <a:r>
              <a:rPr lang="en-US" sz="1700" b="0" i="0" dirty="0">
                <a:effectLst/>
              </a:rPr>
              <a:t> </a:t>
            </a:r>
            <a:r>
              <a:rPr lang="en-US" sz="1700" b="0" i="0" dirty="0" err="1">
                <a:effectLst/>
              </a:rPr>
              <a:t>đảm</a:t>
            </a:r>
            <a:r>
              <a:rPr lang="en-US" sz="1700" b="0" i="0" dirty="0">
                <a:effectLst/>
              </a:rPr>
              <a:t> </a:t>
            </a:r>
            <a:r>
              <a:rPr lang="en-US" sz="1700" b="0" i="0" dirty="0" err="1">
                <a:effectLst/>
              </a:rPr>
              <a:t>bảo</a:t>
            </a:r>
            <a:r>
              <a:rPr lang="en-US" sz="1700" b="0" i="0" dirty="0">
                <a:effectLst/>
              </a:rPr>
              <a:t> </a:t>
            </a:r>
            <a:r>
              <a:rPr lang="en-US" sz="1700" b="0" i="0" dirty="0" err="1">
                <a:effectLst/>
              </a:rPr>
              <a:t>hiệu</a:t>
            </a:r>
            <a:r>
              <a:rPr lang="en-US" sz="1700" b="0" i="0" dirty="0">
                <a:effectLst/>
              </a:rPr>
              <a:t> </a:t>
            </a:r>
            <a:r>
              <a:rPr lang="en-US" sz="1700" b="0" i="0" dirty="0" err="1">
                <a:effectLst/>
              </a:rPr>
              <a:t>quả</a:t>
            </a:r>
            <a:r>
              <a:rPr lang="en-US" sz="1700" b="0" i="0" dirty="0">
                <a:effectLst/>
              </a:rPr>
              <a:t>.</a:t>
            </a:r>
            <a:br>
              <a:rPr lang="en-US" sz="1700" dirty="0"/>
            </a:br>
            <a:br>
              <a:rPr lang="en-US" sz="1700" dirty="0"/>
            </a:br>
            <a:r>
              <a:rPr lang="en-US" sz="1700" b="0" i="0" dirty="0">
                <a:effectLst/>
              </a:rPr>
              <a:t>3. </a:t>
            </a:r>
            <a:r>
              <a:rPr lang="en-US" sz="1700" b="0" i="0" dirty="0" err="1">
                <a:effectLst/>
              </a:rPr>
              <a:t>Khó</a:t>
            </a:r>
            <a:r>
              <a:rPr lang="en-US" sz="1700" b="0" i="0" dirty="0">
                <a:effectLst/>
              </a:rPr>
              <a:t> </a:t>
            </a:r>
            <a:r>
              <a:rPr lang="en-US" sz="1700" b="0" i="0" dirty="0" err="1">
                <a:effectLst/>
              </a:rPr>
              <a:t>đào</a:t>
            </a:r>
            <a:r>
              <a:rPr lang="en-US" sz="1700" b="0" i="0" dirty="0">
                <a:effectLst/>
              </a:rPr>
              <a:t> </a:t>
            </a:r>
            <a:r>
              <a:rPr lang="en-US" sz="1700" b="0" i="0" dirty="0" err="1">
                <a:effectLst/>
              </a:rPr>
              <a:t>tạo</a:t>
            </a:r>
            <a:r>
              <a:rPr lang="en-US" sz="1700" b="0" i="0" dirty="0">
                <a:effectLst/>
              </a:rPr>
              <a:t> </a:t>
            </a:r>
            <a:r>
              <a:rPr lang="en-US" sz="1700" b="0" i="0" dirty="0" err="1">
                <a:effectLst/>
              </a:rPr>
              <a:t>nhân</a:t>
            </a:r>
            <a:r>
              <a:rPr lang="en-US" sz="1700" b="0" i="0" dirty="0">
                <a:effectLst/>
              </a:rPr>
              <a:t> </a:t>
            </a:r>
            <a:r>
              <a:rPr lang="en-US" sz="1700" b="0" i="0" dirty="0" err="1">
                <a:effectLst/>
              </a:rPr>
              <a:t>viên</a:t>
            </a:r>
            <a:r>
              <a:rPr lang="en-US" sz="1700" b="0" i="0" dirty="0">
                <a:effectLst/>
              </a:rPr>
              <a:t>: </a:t>
            </a:r>
            <a:r>
              <a:rPr lang="en-US" sz="1700" b="0" i="0" dirty="0" err="1">
                <a:effectLst/>
              </a:rPr>
              <a:t>để</a:t>
            </a:r>
            <a:r>
              <a:rPr lang="en-US" sz="1700" b="0" i="0" dirty="0">
                <a:effectLst/>
              </a:rPr>
              <a:t> </a:t>
            </a:r>
            <a:r>
              <a:rPr lang="en-US" sz="1700" b="0" i="0" dirty="0" err="1">
                <a:effectLst/>
              </a:rPr>
              <a:t>quản</a:t>
            </a:r>
            <a:r>
              <a:rPr lang="en-US" sz="1700" b="0" i="0" dirty="0">
                <a:effectLst/>
              </a:rPr>
              <a:t> </a:t>
            </a:r>
            <a:r>
              <a:rPr lang="en-US" sz="1700" b="0" i="0" dirty="0" err="1">
                <a:effectLst/>
              </a:rPr>
              <a:t>lý</a:t>
            </a:r>
            <a:r>
              <a:rPr lang="en-US" sz="1700" b="0" i="0" dirty="0">
                <a:effectLst/>
              </a:rPr>
              <a:t> </a:t>
            </a:r>
            <a:r>
              <a:rPr lang="en-US" sz="1700" b="0" i="0" dirty="0" err="1">
                <a:effectLst/>
              </a:rPr>
              <a:t>kho</a:t>
            </a:r>
            <a:r>
              <a:rPr lang="en-US" sz="1700" b="0" i="0" dirty="0">
                <a:effectLst/>
              </a:rPr>
              <a:t> </a:t>
            </a:r>
            <a:r>
              <a:rPr lang="en-US" sz="1700" b="0" i="0" dirty="0" err="1">
                <a:effectLst/>
              </a:rPr>
              <a:t>cây</a:t>
            </a:r>
            <a:r>
              <a:rPr lang="en-US" sz="1700" b="0" i="0" dirty="0">
                <a:effectLst/>
              </a:rPr>
              <a:t> </a:t>
            </a:r>
            <a:r>
              <a:rPr lang="en-US" sz="1700" b="0" i="0" dirty="0" err="1">
                <a:effectLst/>
              </a:rPr>
              <a:t>cảnh</a:t>
            </a:r>
            <a:r>
              <a:rPr lang="en-US" sz="1700" b="0" i="0" dirty="0">
                <a:effectLst/>
              </a:rPr>
              <a:t> </a:t>
            </a:r>
            <a:r>
              <a:rPr lang="en-US" sz="1700" b="0" i="0" dirty="0" err="1">
                <a:effectLst/>
              </a:rPr>
              <a:t>hiệu</a:t>
            </a:r>
            <a:r>
              <a:rPr lang="en-US" sz="1700" b="0" i="0" dirty="0">
                <a:effectLst/>
              </a:rPr>
              <a:t> </a:t>
            </a:r>
            <a:r>
              <a:rPr lang="en-US" sz="1700" b="0" i="0" dirty="0" err="1">
                <a:effectLst/>
              </a:rPr>
              <a:t>quả</a:t>
            </a:r>
            <a:r>
              <a:rPr lang="en-US" sz="1700" b="0" i="0" dirty="0">
                <a:effectLst/>
              </a:rPr>
              <a:t>, </a:t>
            </a:r>
            <a:r>
              <a:rPr lang="en-US" sz="1700" b="0" i="0" dirty="0" err="1">
                <a:effectLst/>
              </a:rPr>
              <a:t>nhân</a:t>
            </a:r>
            <a:r>
              <a:rPr lang="en-US" sz="1700" b="0" i="0" dirty="0">
                <a:effectLst/>
              </a:rPr>
              <a:t> </a:t>
            </a:r>
            <a:r>
              <a:rPr lang="en-US" sz="1700" b="0" i="0" dirty="0" err="1">
                <a:effectLst/>
              </a:rPr>
              <a:t>viên</a:t>
            </a:r>
            <a:r>
              <a:rPr lang="en-US" sz="1700" b="0" i="0" dirty="0">
                <a:effectLst/>
              </a:rPr>
              <a:t> </a:t>
            </a:r>
            <a:r>
              <a:rPr lang="en-US" sz="1700" b="0" i="0" dirty="0" err="1">
                <a:effectLst/>
              </a:rPr>
              <a:t>cần</a:t>
            </a:r>
            <a:r>
              <a:rPr lang="en-US" sz="1700" b="0" i="0" dirty="0">
                <a:effectLst/>
              </a:rPr>
              <a:t> </a:t>
            </a:r>
            <a:r>
              <a:rPr lang="en-US" sz="1700" b="0" i="0" dirty="0" err="1">
                <a:effectLst/>
              </a:rPr>
              <a:t>được</a:t>
            </a:r>
            <a:r>
              <a:rPr lang="en-US" sz="1700" b="0" i="0" dirty="0">
                <a:effectLst/>
              </a:rPr>
              <a:t> </a:t>
            </a:r>
            <a:r>
              <a:rPr lang="en-US" sz="1700" b="0" i="0" dirty="0" err="1">
                <a:effectLst/>
              </a:rPr>
              <a:t>đào</a:t>
            </a:r>
            <a:r>
              <a:rPr lang="en-US" sz="1700" b="0" i="0" dirty="0">
                <a:effectLst/>
              </a:rPr>
              <a:t> </a:t>
            </a:r>
            <a:r>
              <a:rPr lang="en-US" sz="1700" b="0" i="0" dirty="0" err="1">
                <a:effectLst/>
              </a:rPr>
              <a:t>tạo</a:t>
            </a:r>
            <a:r>
              <a:rPr lang="en-US" sz="1700" b="0" i="0" dirty="0">
                <a:effectLst/>
              </a:rPr>
              <a:t> </a:t>
            </a:r>
            <a:r>
              <a:rPr lang="en-US" sz="1700" b="0" i="0" dirty="0" err="1">
                <a:effectLst/>
              </a:rPr>
              <a:t>và</a:t>
            </a:r>
            <a:r>
              <a:rPr lang="en-US" sz="1700" b="0" i="0" dirty="0">
                <a:effectLst/>
              </a:rPr>
              <a:t> </a:t>
            </a:r>
            <a:r>
              <a:rPr lang="en-US" sz="1700" b="0" i="0" dirty="0" err="1">
                <a:effectLst/>
              </a:rPr>
              <a:t>bồi</a:t>
            </a:r>
            <a:r>
              <a:rPr lang="en-US" sz="1700" b="0" i="0" dirty="0">
                <a:effectLst/>
              </a:rPr>
              <a:t> </a:t>
            </a:r>
            <a:r>
              <a:rPr lang="en-US" sz="1700" b="0" i="0" dirty="0" err="1">
                <a:effectLst/>
              </a:rPr>
              <a:t>dưỡng</a:t>
            </a:r>
            <a:r>
              <a:rPr lang="en-US" sz="1700" b="0" i="0" dirty="0">
                <a:effectLst/>
              </a:rPr>
              <a:t> </a:t>
            </a:r>
            <a:r>
              <a:rPr lang="en-US" sz="1700" b="0" i="0" dirty="0" err="1">
                <a:effectLst/>
              </a:rPr>
              <a:t>với</a:t>
            </a:r>
            <a:r>
              <a:rPr lang="en-US" sz="1700" b="0" i="0" dirty="0">
                <a:effectLst/>
              </a:rPr>
              <a:t> </a:t>
            </a:r>
            <a:r>
              <a:rPr lang="en-US" sz="1700" b="0" i="0" dirty="0" err="1">
                <a:effectLst/>
              </a:rPr>
              <a:t>kiến</a:t>
            </a:r>
            <a:r>
              <a:rPr lang="en-US" sz="1700" b="0" i="0" dirty="0">
                <a:effectLst/>
              </a:rPr>
              <a:t> </a:t>
            </a:r>
            <a:r>
              <a:rPr lang="en-US" sz="1700" b="0" i="0" dirty="0" err="1">
                <a:effectLst/>
              </a:rPr>
              <a:t>thức</a:t>
            </a:r>
            <a:r>
              <a:rPr lang="en-US" sz="1700" b="0" i="0" dirty="0">
                <a:effectLst/>
              </a:rPr>
              <a:t> </a:t>
            </a:r>
            <a:r>
              <a:rPr lang="en-US" sz="1700" b="0" i="0" dirty="0" err="1">
                <a:effectLst/>
              </a:rPr>
              <a:t>về</a:t>
            </a:r>
            <a:r>
              <a:rPr lang="en-US" sz="1700" b="0" i="0" dirty="0">
                <a:effectLst/>
              </a:rPr>
              <a:t> </a:t>
            </a:r>
            <a:r>
              <a:rPr lang="en-US" sz="1700" b="0" i="0" dirty="0" err="1">
                <a:effectLst/>
              </a:rPr>
              <a:t>kho</a:t>
            </a:r>
            <a:r>
              <a:rPr lang="en-US" sz="1700" b="0" i="0" dirty="0">
                <a:effectLst/>
              </a:rPr>
              <a:t> </a:t>
            </a:r>
            <a:r>
              <a:rPr lang="en-US" sz="1700" b="0" i="0" dirty="0" err="1">
                <a:effectLst/>
              </a:rPr>
              <a:t>vận</a:t>
            </a:r>
            <a:r>
              <a:rPr lang="en-US" sz="1700" b="0" i="0" dirty="0">
                <a:effectLst/>
              </a:rPr>
              <a:t> </a:t>
            </a:r>
            <a:r>
              <a:rPr lang="en-US" sz="1700" b="0" i="0" dirty="0" err="1">
                <a:effectLst/>
              </a:rPr>
              <a:t>và</a:t>
            </a:r>
            <a:r>
              <a:rPr lang="en-US" sz="1700" b="0" i="0" dirty="0">
                <a:effectLst/>
              </a:rPr>
              <a:t> </a:t>
            </a:r>
            <a:r>
              <a:rPr lang="en-US" sz="1700" b="0" i="0" dirty="0" err="1">
                <a:effectLst/>
              </a:rPr>
              <a:t>kỹ</a:t>
            </a:r>
            <a:r>
              <a:rPr lang="en-US" sz="1700" b="0" i="0" dirty="0">
                <a:effectLst/>
              </a:rPr>
              <a:t> </a:t>
            </a:r>
            <a:r>
              <a:rPr lang="en-US" sz="1700" b="0" i="0" dirty="0" err="1">
                <a:effectLst/>
              </a:rPr>
              <a:t>thuật</a:t>
            </a:r>
            <a:r>
              <a:rPr lang="en-US" sz="1700" b="0" i="0" dirty="0">
                <a:effectLst/>
              </a:rPr>
              <a:t> </a:t>
            </a:r>
            <a:r>
              <a:rPr lang="en-US" sz="1700" b="0" i="0" dirty="0" err="1">
                <a:effectLst/>
              </a:rPr>
              <a:t>quản</a:t>
            </a:r>
            <a:r>
              <a:rPr lang="en-US" sz="1700" b="0" i="0" dirty="0">
                <a:effectLst/>
              </a:rPr>
              <a:t> </a:t>
            </a:r>
            <a:r>
              <a:rPr lang="en-US" sz="1700" b="0" i="0" dirty="0" err="1">
                <a:effectLst/>
              </a:rPr>
              <a:t>lý</a:t>
            </a:r>
            <a:r>
              <a:rPr lang="en-US" sz="1700" b="0" i="0" dirty="0">
                <a:effectLst/>
              </a:rPr>
              <a:t>.</a:t>
            </a:r>
            <a:br>
              <a:rPr lang="en-US" sz="1700" dirty="0"/>
            </a:br>
            <a:br>
              <a:rPr lang="en-US" sz="1700" dirty="0"/>
            </a:br>
            <a:r>
              <a:rPr lang="en-US" sz="1700" b="0" i="0" dirty="0">
                <a:effectLst/>
              </a:rPr>
              <a:t>4. </a:t>
            </a:r>
            <a:r>
              <a:rPr lang="en-US" sz="1700" b="0" i="0" dirty="0" err="1">
                <a:effectLst/>
              </a:rPr>
              <a:t>Thiếu</a:t>
            </a:r>
            <a:r>
              <a:rPr lang="en-US" sz="1700" b="0" i="0" dirty="0">
                <a:effectLst/>
              </a:rPr>
              <a:t> </a:t>
            </a:r>
            <a:r>
              <a:rPr lang="en-US" sz="1700" b="0" i="0" dirty="0" err="1">
                <a:effectLst/>
              </a:rPr>
              <a:t>tài</a:t>
            </a:r>
            <a:r>
              <a:rPr lang="en-US" sz="1700" b="0" i="0" dirty="0">
                <a:effectLst/>
              </a:rPr>
              <a:t> </a:t>
            </a:r>
            <a:r>
              <a:rPr lang="en-US" sz="1700" b="0" i="0" dirty="0" err="1">
                <a:effectLst/>
              </a:rPr>
              <a:t>nguyên</a:t>
            </a:r>
            <a:r>
              <a:rPr lang="en-US" sz="1700" b="0" i="0" dirty="0">
                <a:effectLst/>
              </a:rPr>
              <a:t> </a:t>
            </a:r>
            <a:r>
              <a:rPr lang="en-US" sz="1700" b="0" i="0" dirty="0" err="1">
                <a:effectLst/>
              </a:rPr>
              <a:t>phù</a:t>
            </a:r>
            <a:r>
              <a:rPr lang="en-US" sz="1700" b="0" i="0" dirty="0">
                <a:effectLst/>
              </a:rPr>
              <a:t> </a:t>
            </a:r>
            <a:r>
              <a:rPr lang="en-US" sz="1700" b="0" i="0" dirty="0" err="1">
                <a:effectLst/>
              </a:rPr>
              <a:t>hợp</a:t>
            </a:r>
            <a:r>
              <a:rPr lang="en-US" sz="1700" b="0" i="0" dirty="0">
                <a:effectLst/>
              </a:rPr>
              <a:t>: </a:t>
            </a:r>
            <a:r>
              <a:rPr lang="en-US" sz="1700" b="0" i="0" dirty="0" err="1">
                <a:effectLst/>
              </a:rPr>
              <a:t>một</a:t>
            </a:r>
            <a:r>
              <a:rPr lang="en-US" sz="1700" b="0" i="0" dirty="0">
                <a:effectLst/>
              </a:rPr>
              <a:t> </a:t>
            </a:r>
            <a:r>
              <a:rPr lang="en-US" sz="1700" b="0" i="0" dirty="0" err="1">
                <a:effectLst/>
              </a:rPr>
              <a:t>trong</a:t>
            </a:r>
            <a:r>
              <a:rPr lang="en-US" sz="1700" b="0" i="0" dirty="0">
                <a:effectLst/>
              </a:rPr>
              <a:t> </a:t>
            </a:r>
            <a:r>
              <a:rPr lang="en-US" sz="1700" b="0" i="0" dirty="0" err="1">
                <a:effectLst/>
              </a:rPr>
              <a:t>những</a:t>
            </a:r>
            <a:r>
              <a:rPr lang="en-US" sz="1700" b="0" i="0" dirty="0">
                <a:effectLst/>
              </a:rPr>
              <a:t> </a:t>
            </a:r>
            <a:r>
              <a:rPr lang="en-US" sz="1700" b="0" i="0" dirty="0" err="1">
                <a:effectLst/>
              </a:rPr>
              <a:t>vấn</a:t>
            </a:r>
            <a:r>
              <a:rPr lang="en-US" sz="1700" b="0" i="0" dirty="0">
                <a:effectLst/>
              </a:rPr>
              <a:t> </a:t>
            </a:r>
            <a:r>
              <a:rPr lang="en-US" sz="1700" b="0" i="0" dirty="0" err="1">
                <a:effectLst/>
              </a:rPr>
              <a:t>đề</a:t>
            </a:r>
            <a:r>
              <a:rPr lang="en-US" sz="1700" b="0" i="0" dirty="0">
                <a:effectLst/>
              </a:rPr>
              <a:t> </a:t>
            </a:r>
            <a:r>
              <a:rPr lang="en-US" sz="1700" b="0" i="0" dirty="0" err="1">
                <a:effectLst/>
              </a:rPr>
              <a:t>của</a:t>
            </a:r>
            <a:r>
              <a:rPr lang="en-US" sz="1700" b="0" i="0" dirty="0">
                <a:effectLst/>
              </a:rPr>
              <a:t> </a:t>
            </a:r>
            <a:r>
              <a:rPr lang="en-US" sz="1700" b="0" i="0" dirty="0" err="1">
                <a:effectLst/>
              </a:rPr>
              <a:t>quản</a:t>
            </a:r>
            <a:r>
              <a:rPr lang="en-US" sz="1700" b="0" i="0" dirty="0">
                <a:effectLst/>
              </a:rPr>
              <a:t> </a:t>
            </a:r>
            <a:r>
              <a:rPr lang="en-US" sz="1700" b="0" i="0" dirty="0" err="1">
                <a:effectLst/>
              </a:rPr>
              <a:t>lý</a:t>
            </a:r>
            <a:r>
              <a:rPr lang="en-US" sz="1700" b="0" i="0" dirty="0">
                <a:effectLst/>
              </a:rPr>
              <a:t> </a:t>
            </a:r>
            <a:r>
              <a:rPr lang="en-US" sz="1700" b="0" i="0" dirty="0" err="1">
                <a:effectLst/>
              </a:rPr>
              <a:t>kho</a:t>
            </a:r>
            <a:r>
              <a:rPr lang="en-US" sz="1700" b="0" i="0" dirty="0">
                <a:effectLst/>
              </a:rPr>
              <a:t> </a:t>
            </a:r>
            <a:r>
              <a:rPr lang="en-US" sz="1700" b="0" i="0" dirty="0" err="1">
                <a:effectLst/>
              </a:rPr>
              <a:t>cây</a:t>
            </a:r>
            <a:r>
              <a:rPr lang="en-US" sz="1700" b="0" i="0" dirty="0">
                <a:effectLst/>
              </a:rPr>
              <a:t> </a:t>
            </a:r>
            <a:r>
              <a:rPr lang="en-US" sz="1700" b="0" i="0" dirty="0" err="1">
                <a:effectLst/>
              </a:rPr>
              <a:t>cảnh</a:t>
            </a:r>
            <a:r>
              <a:rPr lang="en-US" sz="1700" b="0" i="0" dirty="0">
                <a:effectLst/>
              </a:rPr>
              <a:t> </a:t>
            </a:r>
            <a:r>
              <a:rPr lang="en-US" sz="1700" b="0" i="0" dirty="0" err="1">
                <a:effectLst/>
              </a:rPr>
              <a:t>là</a:t>
            </a:r>
            <a:r>
              <a:rPr lang="en-US" sz="1700" b="0" i="0" dirty="0">
                <a:effectLst/>
              </a:rPr>
              <a:t> </a:t>
            </a:r>
            <a:r>
              <a:rPr lang="en-US" sz="1700" b="0" i="0" dirty="0" err="1">
                <a:effectLst/>
              </a:rPr>
              <a:t>thiếu</a:t>
            </a:r>
            <a:r>
              <a:rPr lang="en-US" sz="1700" b="0" i="0" dirty="0">
                <a:effectLst/>
              </a:rPr>
              <a:t> </a:t>
            </a:r>
            <a:r>
              <a:rPr lang="en-US" sz="1700" b="0" i="0" dirty="0" err="1">
                <a:effectLst/>
              </a:rPr>
              <a:t>tài</a:t>
            </a:r>
            <a:r>
              <a:rPr lang="en-US" sz="1700" b="0" i="0" dirty="0">
                <a:effectLst/>
              </a:rPr>
              <a:t> </a:t>
            </a:r>
            <a:r>
              <a:rPr lang="en-US" sz="1700" b="0" i="0" dirty="0" err="1">
                <a:effectLst/>
              </a:rPr>
              <a:t>nguyên</a:t>
            </a:r>
            <a:r>
              <a:rPr lang="en-US" sz="1700" b="0" i="0" dirty="0">
                <a:effectLst/>
              </a:rPr>
              <a:t> (</a:t>
            </a:r>
            <a:r>
              <a:rPr lang="en-US" sz="1700" b="0" i="0" dirty="0" err="1">
                <a:effectLst/>
              </a:rPr>
              <a:t>khoảng</a:t>
            </a:r>
            <a:r>
              <a:rPr lang="en-US" sz="1700" b="0" i="0" dirty="0">
                <a:effectLst/>
              </a:rPr>
              <a:t> </a:t>
            </a:r>
            <a:r>
              <a:rPr lang="en-US" sz="1700" b="0" i="0" dirty="0" err="1">
                <a:effectLst/>
              </a:rPr>
              <a:t>không</a:t>
            </a:r>
            <a:r>
              <a:rPr lang="en-US" sz="1700" b="0" i="0" dirty="0">
                <a:effectLst/>
              </a:rPr>
              <a:t> </a:t>
            </a:r>
            <a:r>
              <a:rPr lang="en-US" sz="1700" b="0" i="0" dirty="0" err="1">
                <a:effectLst/>
              </a:rPr>
              <a:t>gian</a:t>
            </a:r>
            <a:r>
              <a:rPr lang="en-US" sz="1700" b="0" i="0" dirty="0">
                <a:effectLst/>
              </a:rPr>
              <a:t> </a:t>
            </a:r>
            <a:r>
              <a:rPr lang="en-US" sz="1700" b="0" i="0" dirty="0" err="1">
                <a:effectLst/>
              </a:rPr>
              <a:t>và</a:t>
            </a:r>
            <a:r>
              <a:rPr lang="en-US" sz="1700" b="0" i="0" dirty="0">
                <a:effectLst/>
              </a:rPr>
              <a:t> </a:t>
            </a:r>
            <a:r>
              <a:rPr lang="en-US" sz="1700" b="0" i="0" dirty="0" err="1">
                <a:effectLst/>
              </a:rPr>
              <a:t>người</a:t>
            </a:r>
            <a:r>
              <a:rPr lang="en-US" sz="1700" b="0" i="0" dirty="0">
                <a:effectLst/>
              </a:rPr>
              <a:t> </a:t>
            </a:r>
            <a:r>
              <a:rPr lang="en-US" sz="1700" b="0" i="0" dirty="0" err="1">
                <a:effectLst/>
              </a:rPr>
              <a:t>quản</a:t>
            </a:r>
            <a:r>
              <a:rPr lang="en-US" sz="1700" b="0" i="0" dirty="0">
                <a:effectLst/>
              </a:rPr>
              <a:t> </a:t>
            </a:r>
            <a:r>
              <a:rPr lang="en-US" sz="1700" b="0" i="0" dirty="0" err="1">
                <a:effectLst/>
              </a:rPr>
              <a:t>lý</a:t>
            </a:r>
            <a:r>
              <a:rPr lang="en-US" sz="1700" b="0" i="0" dirty="0">
                <a:effectLst/>
              </a:rPr>
              <a:t>) </a:t>
            </a:r>
            <a:r>
              <a:rPr lang="en-US" sz="1700" b="0" i="0" dirty="0" err="1">
                <a:effectLst/>
              </a:rPr>
              <a:t>để</a:t>
            </a:r>
            <a:r>
              <a:rPr lang="en-US" sz="1700" b="0" i="0" dirty="0">
                <a:effectLst/>
              </a:rPr>
              <a:t> </a:t>
            </a:r>
            <a:r>
              <a:rPr lang="en-US" sz="1700" b="0" i="0" dirty="0" err="1">
                <a:effectLst/>
              </a:rPr>
              <a:t>đảm</a:t>
            </a:r>
            <a:r>
              <a:rPr lang="en-US" sz="1700" b="0" i="0" dirty="0">
                <a:effectLst/>
              </a:rPr>
              <a:t> </a:t>
            </a:r>
            <a:r>
              <a:rPr lang="en-US" sz="1700" b="0" i="0" dirty="0" err="1">
                <a:effectLst/>
              </a:rPr>
              <a:t>bảo</a:t>
            </a:r>
            <a:r>
              <a:rPr lang="en-US" sz="1700" b="0" i="0" dirty="0">
                <a:effectLst/>
              </a:rPr>
              <a:t> </a:t>
            </a:r>
            <a:r>
              <a:rPr lang="en-US" sz="1700" b="0" i="0" dirty="0" err="1">
                <a:effectLst/>
              </a:rPr>
              <a:t>hiệu</a:t>
            </a:r>
            <a:r>
              <a:rPr lang="en-US" sz="1700" b="0" i="0" dirty="0">
                <a:effectLst/>
              </a:rPr>
              <a:t> </a:t>
            </a:r>
            <a:r>
              <a:rPr lang="en-US" sz="1700" b="0" i="0" dirty="0" err="1">
                <a:effectLst/>
              </a:rPr>
              <a:t>quả</a:t>
            </a:r>
            <a:r>
              <a:rPr lang="en-US" sz="1700" b="0" i="0" dirty="0">
                <a:effectLst/>
              </a:rPr>
              <a:t> </a:t>
            </a:r>
            <a:r>
              <a:rPr lang="en-US" sz="1700" b="0" i="0" dirty="0" err="1">
                <a:effectLst/>
              </a:rPr>
              <a:t>trong</a:t>
            </a:r>
            <a:r>
              <a:rPr lang="en-US" sz="1700" b="0" i="0" dirty="0">
                <a:effectLst/>
              </a:rPr>
              <a:t> </a:t>
            </a:r>
            <a:r>
              <a:rPr lang="en-US" sz="1700" b="0" i="0" dirty="0" err="1">
                <a:effectLst/>
              </a:rPr>
              <a:t>việc</a:t>
            </a:r>
            <a:r>
              <a:rPr lang="en-US" sz="1700" b="0" i="0" dirty="0">
                <a:effectLst/>
              </a:rPr>
              <a:t> </a:t>
            </a:r>
            <a:r>
              <a:rPr lang="en-US" sz="1700" b="0" i="0" dirty="0" err="1">
                <a:effectLst/>
              </a:rPr>
              <a:t>quản</a:t>
            </a:r>
            <a:r>
              <a:rPr lang="en-US" sz="1700" b="0" i="0" dirty="0">
                <a:effectLst/>
              </a:rPr>
              <a:t> </a:t>
            </a:r>
            <a:r>
              <a:rPr lang="en-US" sz="1700" b="0" i="0" dirty="0" err="1">
                <a:effectLst/>
              </a:rPr>
              <a:t>lý</a:t>
            </a:r>
            <a:r>
              <a:rPr lang="en-US" sz="1700" b="0" i="0" dirty="0">
                <a:effectLst/>
              </a:rPr>
              <a:t> </a:t>
            </a:r>
            <a:r>
              <a:rPr lang="en-US" sz="1700" b="0" i="0" dirty="0" err="1">
                <a:effectLst/>
              </a:rPr>
              <a:t>hàng</a:t>
            </a:r>
            <a:r>
              <a:rPr lang="en-US" sz="1700" b="0" i="0" dirty="0">
                <a:effectLst/>
              </a:rPr>
              <a:t> </a:t>
            </a:r>
            <a:r>
              <a:rPr lang="en-US" sz="1700" b="0" i="0" dirty="0" err="1">
                <a:effectLst/>
              </a:rPr>
              <a:t>hóa</a:t>
            </a:r>
            <a:r>
              <a:rPr lang="en-US" b="0" i="0" dirty="0">
                <a:effectLst/>
              </a:rPr>
              <a:t>.</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1" y="438150"/>
            <a:ext cx="10344150" cy="1171574"/>
          </a:xfrm>
        </p:spPr>
        <p:txBody>
          <a:bodyPr>
            <a:normAutofit/>
          </a:bodyPr>
          <a:lstStyle/>
          <a:p>
            <a:pPr algn="ctr"/>
            <a:r>
              <a:rPr lang="vi-VN" sz="2200" dirty="0"/>
              <a:t>TRƯỜNG ĐẠI HỌC TÀI NGUYÊN VÀ MÔI TRƯỜNG</a:t>
            </a:r>
            <a:br>
              <a:rPr lang="vi-VN" dirty="0"/>
            </a:br>
            <a:br>
              <a:rPr lang="vi-VN" sz="2000" b="1" dirty="0"/>
            </a:br>
            <a:r>
              <a:rPr lang="vi-VN" sz="2000" b="1" dirty="0"/>
              <a:t>KHOA HỆ THỐNG THÔNG TIN VÀ VIỄN THÁM</a:t>
            </a:r>
            <a:endParaRPr lang="en-ID" sz="2000" b="1" dirty="0"/>
          </a:p>
        </p:txBody>
      </p:sp>
      <p:pic>
        <p:nvPicPr>
          <p:cNvPr id="7" name="Content Placeholder 6" descr="A picture containing text, melon&#10;&#10;Description automatically genera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9656" y="1823092"/>
            <a:ext cx="1074513" cy="937341"/>
          </a:xfrm>
        </p:spPr>
      </p:pic>
      <p:sp>
        <p:nvSpPr>
          <p:cNvPr id="8" name="TextBox 7"/>
          <p:cNvSpPr txBox="1"/>
          <p:nvPr/>
        </p:nvSpPr>
        <p:spPr>
          <a:xfrm>
            <a:off x="2795095" y="3160227"/>
            <a:ext cx="8196755" cy="184531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ĐỒ ÁN QUẢN LÝ KHO CÂY CẢNH</a:t>
            </a:r>
            <a:endParaRPr lang="en-US" sz="2400" b="1"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vi-VN" dirty="0"/>
          </a:p>
          <a:p>
            <a:pPr algn="r"/>
            <a:r>
              <a:rPr lang="vi-VN" dirty="0"/>
              <a:t>Giảng viên hướng dẫn: Ths. Phạm Trọng Huynh</a:t>
            </a:r>
            <a:endParaRPr lang="en-ID" dirty="0"/>
          </a:p>
        </p:txBody>
      </p:sp>
      <p:sp>
        <p:nvSpPr>
          <p:cNvPr id="10" name="TextBox 9"/>
          <p:cNvSpPr txBox="1"/>
          <p:nvPr/>
        </p:nvSpPr>
        <p:spPr>
          <a:xfrm>
            <a:off x="4590661" y="6188057"/>
            <a:ext cx="4320073" cy="369332"/>
          </a:xfrm>
          <a:prstGeom prst="rect">
            <a:avLst/>
          </a:prstGeom>
          <a:noFill/>
        </p:spPr>
        <p:txBody>
          <a:bodyPr wrap="square" rtlCol="0">
            <a:spAutoFit/>
          </a:bodyPr>
          <a:lstStyle/>
          <a:p>
            <a:r>
              <a:rPr lang="en-ID" dirty="0"/>
              <a:t>TP.HCM, </a:t>
            </a:r>
            <a:r>
              <a:rPr lang="en-ID" dirty="0" err="1"/>
              <a:t>tháng</a:t>
            </a:r>
            <a:r>
              <a:rPr lang="en-ID" dirty="0"/>
              <a:t> 4 </a:t>
            </a:r>
            <a:r>
              <a:rPr lang="en-ID" dirty="0" err="1"/>
              <a:t>năm</a:t>
            </a:r>
            <a:r>
              <a:rPr lang="en-ID" dirty="0"/>
              <a:t> 2023</a:t>
            </a:r>
            <a:endParaRPr lang="en-ID"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endar on table"/>
          <p:cNvPicPr>
            <a:picLocks noChangeAspect="1"/>
          </p:cNvPicPr>
          <p:nvPr/>
        </p:nvPicPr>
        <p:blipFill rotWithShape="1">
          <a:blip r:embed="rId1"/>
          <a:srcRect r="5882" b="-1"/>
          <a:stretch>
            <a:fillRect/>
          </a:stretch>
        </p:blipFill>
        <p:spPr>
          <a:xfrm>
            <a:off x="1" y="10"/>
            <a:ext cx="6214187" cy="6857990"/>
          </a:xfrm>
          <a:prstGeom prst="rect">
            <a:avLst/>
          </a:prstGeom>
        </p:spPr>
      </p:pic>
      <p:sp>
        <p:nvSpPr>
          <p:cNvPr id="15" name="Rectangle 10"/>
          <p:cNvSpPr>
            <a:spLocks noGrp="1" noRot="1" noChangeAspect="1" noMove="1" noResize="1" noEditPoints="1" noAdjustHandles="1" noChangeArrowheads="1" noChangeShapeType="1" noTextEdit="1"/>
          </p:cNvSpPr>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096000" y="365125"/>
            <a:ext cx="5676900" cy="944563"/>
          </a:xfrm>
        </p:spPr>
        <p:txBody>
          <a:bodyPr>
            <a:normAutofit/>
          </a:bodyPr>
          <a:lstStyle/>
          <a:p>
            <a:r>
              <a:rPr lang="en-US" sz="4000" dirty="0" err="1"/>
              <a:t>Phương</a:t>
            </a:r>
            <a:r>
              <a:rPr lang="en-US" sz="4000" dirty="0"/>
              <a:t> </a:t>
            </a:r>
            <a:r>
              <a:rPr lang="en-US" sz="4000" dirty="0" err="1"/>
              <a:t>hướng</a:t>
            </a:r>
            <a:r>
              <a:rPr lang="en-US" sz="4000" dirty="0"/>
              <a:t> </a:t>
            </a:r>
            <a:r>
              <a:rPr lang="en-US" sz="4000" dirty="0" err="1"/>
              <a:t>phát</a:t>
            </a:r>
            <a:r>
              <a:rPr lang="en-US" sz="4000" dirty="0"/>
              <a:t> </a:t>
            </a:r>
            <a:r>
              <a:rPr lang="en-US" sz="4000" dirty="0" err="1"/>
              <a:t>triển</a:t>
            </a:r>
            <a:endParaRPr lang="en-ID" sz="4000" dirty="0"/>
          </a:p>
        </p:txBody>
      </p:sp>
      <p:sp>
        <p:nvSpPr>
          <p:cNvPr id="3" name="Content Placeholder 2"/>
          <p:cNvSpPr>
            <a:spLocks noGrp="1"/>
          </p:cNvSpPr>
          <p:nvPr>
            <p:ph idx="1"/>
          </p:nvPr>
        </p:nvSpPr>
        <p:spPr>
          <a:xfrm>
            <a:off x="6092825" y="1123950"/>
            <a:ext cx="5343525" cy="5193030"/>
          </a:xfrm>
        </p:spPr>
        <p:txBody>
          <a:bodyPr>
            <a:noAutofit/>
          </a:bodyPr>
          <a:lstStyle/>
          <a:p>
            <a:r>
              <a:rPr lang="vi-VN" sz="1600" b="0" i="0" dirty="0">
                <a:effectLst/>
                <a:latin typeface="Times New Roman" panose="02020603050405020304" pitchFamily="18" charset="0"/>
                <a:cs typeface="Times New Roman" panose="02020603050405020304" pitchFamily="18" charset="0"/>
              </a:rPr>
              <a:t>Phương hướng phát triển của quản lý kho cây cảnh có thể bao gồm các điểm sau:</a:t>
            </a:r>
            <a:br>
              <a:rPr lang="vi-VN" sz="1600" dirty="0">
                <a:latin typeface="Times New Roman" panose="02020603050405020304" pitchFamily="18" charset="0"/>
                <a:cs typeface="Times New Roman" panose="02020603050405020304" pitchFamily="18" charset="0"/>
              </a:rPr>
            </a:br>
            <a:r>
              <a:rPr lang="vi-VN" sz="1600" b="0" i="0" dirty="0">
                <a:effectLst/>
                <a:latin typeface="Times New Roman" panose="02020603050405020304" pitchFamily="18" charset="0"/>
                <a:cs typeface="Times New Roman" panose="02020603050405020304" pitchFamily="18" charset="0"/>
              </a:rPr>
              <a:t>1. Áp dụng công nghệ vào quản lý kho: Sử dụng </a:t>
            </a:r>
            <a:r>
              <a:rPr lang="en-US" altLang="vi-VN" sz="1600" b="0" i="0" dirty="0">
                <a:effectLst/>
                <a:latin typeface="Times New Roman" panose="02020603050405020304" pitchFamily="18" charset="0"/>
                <a:cs typeface="Times New Roman" panose="02020603050405020304" pitchFamily="18" charset="0"/>
              </a:rPr>
              <a:t>đồ án </a:t>
            </a:r>
            <a:r>
              <a:rPr lang="vi-VN" sz="1600" b="0" i="0" dirty="0">
                <a:effectLst/>
                <a:latin typeface="Times New Roman" panose="02020603050405020304" pitchFamily="18" charset="0"/>
                <a:cs typeface="Times New Roman" panose="02020603050405020304" pitchFamily="18" charset="0"/>
              </a:rPr>
              <a:t>quản lý kho, hệ thống barcode để quản lý sản phẩm, giúp giảm thiểu lỗi nhầm lẫn và tăng hiệu quả quản lý.</a:t>
            </a:r>
            <a:br>
              <a:rPr lang="vi-VN" sz="1600" dirty="0">
                <a:latin typeface="Times New Roman" panose="02020603050405020304" pitchFamily="18" charset="0"/>
                <a:cs typeface="Times New Roman" panose="02020603050405020304" pitchFamily="18" charset="0"/>
              </a:rPr>
            </a:br>
            <a:r>
              <a:rPr lang="vi-VN" sz="1600" b="0" i="0" dirty="0">
                <a:effectLst/>
                <a:latin typeface="Times New Roman" panose="02020603050405020304" pitchFamily="18" charset="0"/>
                <a:cs typeface="Times New Roman" panose="02020603050405020304" pitchFamily="18" charset="0"/>
              </a:rPr>
              <a:t>2. Tìm kiếm các nguồn cung ứng đa dạng: Tìm kiếm các nhà cung cấp sản phẩm chất lượng, phù hợp với nhu cầu khách hàng và đáp ứng nhanh chóng các đơn đặt hàng.</a:t>
            </a:r>
            <a:br>
              <a:rPr lang="vi-VN" sz="1600" dirty="0">
                <a:latin typeface="Times New Roman" panose="02020603050405020304" pitchFamily="18" charset="0"/>
                <a:cs typeface="Times New Roman" panose="02020603050405020304" pitchFamily="18" charset="0"/>
              </a:rPr>
            </a:br>
            <a:r>
              <a:rPr lang="vi-VN" sz="1600" b="0" i="0" dirty="0">
                <a:effectLst/>
                <a:latin typeface="Times New Roman" panose="02020603050405020304" pitchFamily="18" charset="0"/>
                <a:cs typeface="Times New Roman" panose="02020603050405020304" pitchFamily="18" charset="0"/>
              </a:rPr>
              <a:t>3. Đào tạo nhân viên: Đào tạo nhân viên về cách sắp xếp, vận chuyển và bảo quản cây cảnh, đảm bảo đội ngũ nhân viên có đầy đủ kiến thức và kỹ năng để thực hiện các công việc quản lý kho.</a:t>
            </a:r>
            <a:br>
              <a:rPr lang="vi-VN" sz="1600" dirty="0">
                <a:latin typeface="Times New Roman" panose="02020603050405020304" pitchFamily="18" charset="0"/>
                <a:cs typeface="Times New Roman" panose="02020603050405020304" pitchFamily="18" charset="0"/>
              </a:rPr>
            </a:br>
            <a:r>
              <a:rPr lang="vi-VN" sz="1600" b="0" i="0" dirty="0">
                <a:effectLst/>
                <a:latin typeface="Times New Roman" panose="02020603050405020304" pitchFamily="18" charset="0"/>
                <a:cs typeface="Times New Roman" panose="02020603050405020304" pitchFamily="18" charset="0"/>
              </a:rPr>
              <a:t>4. Nghiên cứu thị trường: Thường xuyên nghiên cứu thị trường để cập nhật các xu hướng mới và đáp ứng nhu cầu của khách hàng.</a:t>
            </a:r>
            <a:br>
              <a:rPr lang="vi-VN" sz="1600" dirty="0">
                <a:latin typeface="Times New Roman" panose="02020603050405020304" pitchFamily="18" charset="0"/>
                <a:cs typeface="Times New Roman" panose="02020603050405020304" pitchFamily="18" charset="0"/>
              </a:rPr>
            </a:br>
            <a:r>
              <a:rPr lang="vi-VN" sz="1600" b="0" i="0" dirty="0">
                <a:effectLst/>
                <a:latin typeface="Times New Roman" panose="02020603050405020304" pitchFamily="18" charset="0"/>
                <a:cs typeface="Times New Roman" panose="02020603050405020304" pitchFamily="18" charset="0"/>
              </a:rPr>
              <a:t>5. Phát triển hệ thống bán hàng online: Xây dựng website hoặc ứng dụng để khách hàng có thể dễ dàng đặt hàng, thuận tiện trong việc thanh toán và nhận sản phẩm.</a:t>
            </a:r>
            <a:br>
              <a:rPr lang="vi-VN" sz="1600" dirty="0">
                <a:latin typeface="Times New Roman" panose="02020603050405020304" pitchFamily="18" charset="0"/>
                <a:cs typeface="Times New Roman" panose="02020603050405020304" pitchFamily="18" charset="0"/>
              </a:rPr>
            </a:br>
            <a:r>
              <a:rPr lang="vi-VN" sz="1600" b="0" i="0" dirty="0">
                <a:effectLst/>
                <a:latin typeface="Times New Roman" panose="02020603050405020304" pitchFamily="18" charset="0"/>
                <a:cs typeface="Times New Roman" panose="02020603050405020304" pitchFamily="18" charset="0"/>
              </a:rPr>
              <a:t>6. Chăm sóc khách hàng: Tạo mối quan hệ với khách hàng, đáp ứng nhanh chóng các yêu cầu và góp ý của khách hàng để nâng cao chất lượng sản phẩm và dịch vụ.</a:t>
            </a:r>
            <a:endParaRPr lang="en-ID"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41" name="Rectangle 924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3" name="Rectangle 9242"/>
          <p:cNvSpPr>
            <a:spLocks noGrp="1" noRot="1" noChangeAspect="1" noMove="1" noResize="1" noEditPoints="1" noAdjustHandles="1" noChangeArrowheads="1" noChangeShapeType="1" noTextEdit="1"/>
          </p:cNvSpPr>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5" name="Rectangle 9244"/>
          <p:cNvSpPr>
            <a:spLocks noGrp="1" noRot="1" noChangeAspect="1" noMove="1" noResize="1" noEditPoints="1" noAdjustHandles="1" noChangeArrowheads="1" noChangeShapeType="1" noTextEdit="1"/>
          </p:cNvSpPr>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7" name="Rectangle 9246"/>
          <p:cNvSpPr>
            <a:spLocks noGrp="1" noRot="1" noChangeAspect="1" noMove="1" noResize="1" noEditPoints="1" noAdjustHandles="1" noChangeArrowheads="1" noChangeShapeType="1" noTextEdit="1"/>
          </p:cNvSpPr>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2" name="Picture 6" descr="50+ slide kết thúc bài thuyết trình ấn tượng đẹp, hài hước, dễ thương"/>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2909084" y="457200"/>
            <a:ext cx="6159452" cy="5743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24650" y="180975"/>
            <a:ext cx="2495550" cy="942975"/>
          </a:xfrm>
        </p:spPr>
        <p:txBody>
          <a:bodyPr>
            <a:normAutofit/>
          </a:bodyPr>
          <a:lstStyle/>
          <a:p>
            <a:r>
              <a:rPr lang="en-US" sz="4000" dirty="0">
                <a:solidFill>
                  <a:srgbClr val="FF0000"/>
                </a:solidFill>
              </a:rPr>
              <a:t>                                                </a:t>
            </a:r>
            <a:endParaRPr lang="en-ID" sz="4000" dirty="0">
              <a:solidFill>
                <a:srgbClr val="FF0000"/>
              </a:solidFill>
            </a:endParaRPr>
          </a:p>
        </p:txBody>
      </p:sp>
      <p:sp>
        <p:nvSpPr>
          <p:cNvPr id="4" name="TextBox 3"/>
          <p:cNvSpPr txBox="1"/>
          <p:nvPr/>
        </p:nvSpPr>
        <p:spPr>
          <a:xfrm>
            <a:off x="6829425" y="298519"/>
            <a:ext cx="2876550" cy="707886"/>
          </a:xfrm>
          <a:prstGeom prst="rect">
            <a:avLst/>
          </a:prstGeom>
          <a:noFill/>
        </p:spPr>
        <p:txBody>
          <a:bodyPr wrap="square" rtlCol="0">
            <a:spAutoFit/>
          </a:bodyPr>
          <a:lstStyle/>
          <a:p>
            <a:r>
              <a:rPr lang="en-US" sz="4000" dirty="0">
                <a:solidFill>
                  <a:srgbClr val="FF0000"/>
                </a:solidFill>
              </a:rPr>
              <a:t>1. </a:t>
            </a:r>
            <a:r>
              <a:rPr lang="en-US" sz="4000" dirty="0" err="1">
                <a:solidFill>
                  <a:srgbClr val="FF0000"/>
                </a:solidFill>
              </a:rPr>
              <a:t>Giới</a:t>
            </a:r>
            <a:r>
              <a:rPr lang="en-US" sz="4000" dirty="0">
                <a:solidFill>
                  <a:srgbClr val="FF0000"/>
                </a:solidFill>
              </a:rPr>
              <a:t> </a:t>
            </a:r>
            <a:r>
              <a:rPr lang="en-US" sz="4000" dirty="0" err="1">
                <a:solidFill>
                  <a:srgbClr val="FF0000"/>
                </a:solidFill>
              </a:rPr>
              <a:t>thiệu</a:t>
            </a:r>
            <a:endParaRPr lang="en-ID" sz="4000" dirty="0">
              <a:solidFill>
                <a:srgbClr val="FF0000"/>
              </a:solidFill>
            </a:endParaRPr>
          </a:p>
        </p:txBody>
      </p:sp>
      <p:sp>
        <p:nvSpPr>
          <p:cNvPr id="5" name="TextBox 4"/>
          <p:cNvSpPr txBox="1"/>
          <p:nvPr/>
        </p:nvSpPr>
        <p:spPr>
          <a:xfrm>
            <a:off x="5178489" y="2461508"/>
            <a:ext cx="2276669" cy="1323439"/>
          </a:xfrm>
          <a:prstGeom prst="rect">
            <a:avLst/>
          </a:prstGeom>
          <a:noFill/>
        </p:spPr>
        <p:txBody>
          <a:bodyPr wrap="square" rtlCol="0">
            <a:spAutoFit/>
          </a:bodyPr>
          <a:lstStyle/>
          <a:p>
            <a:r>
              <a:rPr lang="en-US" sz="4000" dirty="0">
                <a:solidFill>
                  <a:srgbClr val="FF0000"/>
                </a:solidFill>
              </a:rPr>
              <a:t>2. </a:t>
            </a:r>
            <a:r>
              <a:rPr lang="en-US" sz="4000" dirty="0" err="1">
                <a:solidFill>
                  <a:srgbClr val="FF0000"/>
                </a:solidFill>
              </a:rPr>
              <a:t>Phân</a:t>
            </a:r>
            <a:r>
              <a:rPr lang="en-US" sz="4000" dirty="0">
                <a:solidFill>
                  <a:srgbClr val="FF0000"/>
                </a:solidFill>
              </a:rPr>
              <a:t> </a:t>
            </a:r>
            <a:r>
              <a:rPr lang="en-US" sz="4000" dirty="0" err="1">
                <a:solidFill>
                  <a:srgbClr val="FF0000"/>
                </a:solidFill>
              </a:rPr>
              <a:t>tích</a:t>
            </a:r>
            <a:endParaRPr lang="en-ID" sz="4000" dirty="0">
              <a:solidFill>
                <a:srgbClr val="FF0000"/>
              </a:solidFill>
            </a:endParaRPr>
          </a:p>
        </p:txBody>
      </p:sp>
      <p:sp>
        <p:nvSpPr>
          <p:cNvPr id="6" name="TextBox 5"/>
          <p:cNvSpPr txBox="1"/>
          <p:nvPr/>
        </p:nvSpPr>
        <p:spPr>
          <a:xfrm>
            <a:off x="9097346" y="2520281"/>
            <a:ext cx="2276669" cy="1323439"/>
          </a:xfrm>
          <a:prstGeom prst="rect">
            <a:avLst/>
          </a:prstGeom>
          <a:noFill/>
        </p:spPr>
        <p:txBody>
          <a:bodyPr wrap="square" rtlCol="0">
            <a:spAutoFit/>
          </a:bodyPr>
          <a:lstStyle/>
          <a:p>
            <a:r>
              <a:rPr lang="en-US" sz="4000" dirty="0">
                <a:solidFill>
                  <a:srgbClr val="FF0000"/>
                </a:solidFill>
              </a:rPr>
              <a:t>3. </a:t>
            </a:r>
            <a:r>
              <a:rPr lang="en-US" sz="4000" dirty="0" err="1">
                <a:solidFill>
                  <a:srgbClr val="FF0000"/>
                </a:solidFill>
              </a:rPr>
              <a:t>Thiết</a:t>
            </a:r>
            <a:r>
              <a:rPr lang="en-US" sz="4000" dirty="0">
                <a:solidFill>
                  <a:srgbClr val="FF0000"/>
                </a:solidFill>
              </a:rPr>
              <a:t> </a:t>
            </a:r>
            <a:r>
              <a:rPr lang="en-US" sz="4000" dirty="0" err="1">
                <a:solidFill>
                  <a:srgbClr val="FF0000"/>
                </a:solidFill>
              </a:rPr>
              <a:t>kế</a:t>
            </a:r>
            <a:endParaRPr lang="en-ID" sz="4000" dirty="0">
              <a:solidFill>
                <a:srgbClr val="FF0000"/>
              </a:solidFill>
            </a:endParaRPr>
          </a:p>
        </p:txBody>
      </p:sp>
      <p:sp>
        <p:nvSpPr>
          <p:cNvPr id="7" name="TextBox 6"/>
          <p:cNvSpPr txBox="1"/>
          <p:nvPr/>
        </p:nvSpPr>
        <p:spPr>
          <a:xfrm>
            <a:off x="3219061" y="4870580"/>
            <a:ext cx="2276669" cy="1323439"/>
          </a:xfrm>
          <a:prstGeom prst="rect">
            <a:avLst/>
          </a:prstGeom>
          <a:noFill/>
        </p:spPr>
        <p:txBody>
          <a:bodyPr wrap="square" rtlCol="0">
            <a:spAutoFit/>
          </a:bodyPr>
          <a:lstStyle/>
          <a:p>
            <a:r>
              <a:rPr lang="en-US" sz="4000" dirty="0">
                <a:solidFill>
                  <a:srgbClr val="FF0000"/>
                </a:solidFill>
              </a:rPr>
              <a:t>4. </a:t>
            </a:r>
            <a:r>
              <a:rPr lang="en-US" sz="4000" dirty="0" err="1">
                <a:solidFill>
                  <a:srgbClr val="FF0000"/>
                </a:solidFill>
              </a:rPr>
              <a:t>Hiện</a:t>
            </a:r>
            <a:r>
              <a:rPr lang="en-US" sz="4000" dirty="0">
                <a:solidFill>
                  <a:srgbClr val="FF0000"/>
                </a:solidFill>
              </a:rPr>
              <a:t> </a:t>
            </a:r>
            <a:r>
              <a:rPr lang="en-US" sz="4000" dirty="0" err="1">
                <a:solidFill>
                  <a:srgbClr val="FF0000"/>
                </a:solidFill>
              </a:rPr>
              <a:t>thực</a:t>
            </a:r>
            <a:endParaRPr lang="en-ID" sz="4000" dirty="0">
              <a:solidFill>
                <a:srgbClr val="FF0000"/>
              </a:solidFill>
            </a:endParaRPr>
          </a:p>
        </p:txBody>
      </p:sp>
      <p:sp>
        <p:nvSpPr>
          <p:cNvPr id="8" name="TextBox 7"/>
          <p:cNvSpPr txBox="1"/>
          <p:nvPr/>
        </p:nvSpPr>
        <p:spPr>
          <a:xfrm>
            <a:off x="7226559" y="4870580"/>
            <a:ext cx="2082282" cy="1323439"/>
          </a:xfrm>
          <a:prstGeom prst="rect">
            <a:avLst/>
          </a:prstGeom>
          <a:noFill/>
        </p:spPr>
        <p:txBody>
          <a:bodyPr wrap="square" rtlCol="0">
            <a:spAutoFit/>
          </a:bodyPr>
          <a:lstStyle/>
          <a:p>
            <a:r>
              <a:rPr lang="en-US" sz="4000" dirty="0">
                <a:solidFill>
                  <a:srgbClr val="FF0000"/>
                </a:solidFill>
              </a:rPr>
              <a:t>5. </a:t>
            </a:r>
            <a:r>
              <a:rPr lang="en-US" sz="4000" dirty="0" err="1">
                <a:solidFill>
                  <a:srgbClr val="FF0000"/>
                </a:solidFill>
              </a:rPr>
              <a:t>Kết</a:t>
            </a:r>
            <a:r>
              <a:rPr lang="en-US" sz="4000" dirty="0">
                <a:solidFill>
                  <a:srgbClr val="FF0000"/>
                </a:solidFill>
              </a:rPr>
              <a:t> </a:t>
            </a:r>
            <a:r>
              <a:rPr lang="en-US" sz="4000" dirty="0" err="1">
                <a:solidFill>
                  <a:srgbClr val="FF0000"/>
                </a:solidFill>
              </a:rPr>
              <a:t>luận</a:t>
            </a:r>
            <a:endParaRPr lang="en-ID" sz="4000" dirty="0">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81075" y="1967265"/>
            <a:ext cx="2628900" cy="2547257"/>
          </a:xfrm>
          <a:prstGeom prst="rect">
            <a:avLst/>
          </a:prstGeom>
          <a:noFill/>
        </p:spPr>
        <p:txBody>
          <a:bodyPr vert="horz" lIns="91440" tIns="45720" rIns="91440" bIns="45720" rtlCol="0" anchor="ctr">
            <a:normAutofit/>
          </a:bodyPr>
          <a:lstStyle/>
          <a:p>
            <a:pPr marL="914400" indent="-914400" algn="ctr">
              <a:lnSpc>
                <a:spcPct val="90000"/>
              </a:lnSpc>
              <a:spcBef>
                <a:spcPct val="0"/>
              </a:spcBef>
              <a:spcAft>
                <a:spcPts val="600"/>
              </a:spcAft>
            </a:pPr>
            <a:r>
              <a:rPr lang="en-US" sz="3600" kern="1200" dirty="0">
                <a:solidFill>
                  <a:srgbClr val="FF0000"/>
                </a:solidFill>
                <a:latin typeface="+mj-lt"/>
                <a:ea typeface="+mj-ea"/>
                <a:cs typeface="+mj-cs"/>
              </a:rPr>
              <a:t>1.Giới </a:t>
            </a:r>
            <a:r>
              <a:rPr lang="en-US" sz="3600" kern="1200" dirty="0" err="1">
                <a:solidFill>
                  <a:srgbClr val="FF0000"/>
                </a:solidFill>
                <a:latin typeface="+mj-lt"/>
                <a:ea typeface="+mj-ea"/>
                <a:cs typeface="+mj-cs"/>
              </a:rPr>
              <a:t>thiệu</a:t>
            </a:r>
            <a:endParaRPr lang="en-US" sz="3600" kern="1200" dirty="0">
              <a:solidFill>
                <a:srgbClr val="FF0000"/>
              </a:solidFill>
              <a:latin typeface="+mj-lt"/>
              <a:ea typeface="+mj-ea"/>
              <a:cs typeface="+mj-cs"/>
            </a:endParaRPr>
          </a:p>
          <a:p>
            <a:pPr algn="ctr">
              <a:lnSpc>
                <a:spcPct val="90000"/>
              </a:lnSpc>
              <a:spcBef>
                <a:spcPct val="0"/>
              </a:spcBef>
              <a:spcAft>
                <a:spcPts val="600"/>
              </a:spcAft>
            </a:pPr>
            <a:r>
              <a:rPr lang="en-US" sz="3600" kern="1200" dirty="0">
                <a:solidFill>
                  <a:srgbClr val="FFFFFF"/>
                </a:solidFill>
                <a:latin typeface="+mj-lt"/>
                <a:ea typeface="+mj-ea"/>
                <a:cs typeface="+mj-cs"/>
              </a:rPr>
              <a:t>     </a:t>
            </a:r>
            <a:r>
              <a:rPr lang="en-US" sz="3600" kern="1200" dirty="0" err="1">
                <a:solidFill>
                  <a:srgbClr val="FFFFFF"/>
                </a:solidFill>
                <a:latin typeface="+mj-lt"/>
                <a:ea typeface="+mj-ea"/>
                <a:cs typeface="+mj-cs"/>
              </a:rPr>
              <a:t>Giới</a:t>
            </a:r>
            <a:r>
              <a:rPr lang="en-US" sz="3600" kern="1200" dirty="0">
                <a:solidFill>
                  <a:srgbClr val="FFFFFF"/>
                </a:solidFill>
                <a:latin typeface="+mj-lt"/>
                <a:ea typeface="+mj-ea"/>
                <a:cs typeface="+mj-cs"/>
              </a:rPr>
              <a:t> </a:t>
            </a:r>
            <a:r>
              <a:rPr lang="en-US" sz="3600" kern="1200" dirty="0" err="1">
                <a:solidFill>
                  <a:srgbClr val="FFFFFF"/>
                </a:solidFill>
                <a:latin typeface="+mj-lt"/>
                <a:ea typeface="+mj-ea"/>
                <a:cs typeface="+mj-cs"/>
              </a:rPr>
              <a:t>thiệu</a:t>
            </a:r>
            <a:r>
              <a:rPr lang="en-US" sz="3600" kern="1200" dirty="0">
                <a:solidFill>
                  <a:srgbClr val="FFFFFF"/>
                </a:solidFill>
                <a:latin typeface="+mj-lt"/>
                <a:ea typeface="+mj-ea"/>
                <a:cs typeface="+mj-cs"/>
              </a:rPr>
              <a:t> </a:t>
            </a:r>
            <a:r>
              <a:rPr lang="en-US" sz="3600" kern="1200" dirty="0" err="1">
                <a:solidFill>
                  <a:srgbClr val="FFFFFF"/>
                </a:solidFill>
                <a:latin typeface="+mj-lt"/>
                <a:ea typeface="+mj-ea"/>
                <a:cs typeface="+mj-cs"/>
              </a:rPr>
              <a:t>về</a:t>
            </a:r>
            <a:r>
              <a:rPr lang="en-US" sz="3600" kern="1200" dirty="0">
                <a:solidFill>
                  <a:srgbClr val="FFFFFF"/>
                </a:solidFill>
                <a:latin typeface="+mj-lt"/>
                <a:ea typeface="+mj-ea"/>
                <a:cs typeface="+mj-cs"/>
              </a:rPr>
              <a:t> </a:t>
            </a:r>
            <a:r>
              <a:rPr lang="en-US" sz="3600" kern="1200" dirty="0" err="1">
                <a:solidFill>
                  <a:srgbClr val="FFFFFF"/>
                </a:solidFill>
                <a:latin typeface="+mj-lt"/>
                <a:ea typeface="+mj-ea"/>
                <a:cs typeface="+mj-cs"/>
              </a:rPr>
              <a:t>đề</a:t>
            </a:r>
            <a:r>
              <a:rPr lang="en-US" sz="3600" kern="1200" dirty="0">
                <a:solidFill>
                  <a:srgbClr val="FFFFFF"/>
                </a:solidFill>
                <a:latin typeface="+mj-lt"/>
                <a:ea typeface="+mj-ea"/>
                <a:cs typeface="+mj-cs"/>
              </a:rPr>
              <a:t> </a:t>
            </a:r>
            <a:r>
              <a:rPr lang="en-US" sz="3600" kern="1200" dirty="0" err="1">
                <a:solidFill>
                  <a:srgbClr val="FFFFFF"/>
                </a:solidFill>
                <a:latin typeface="+mj-lt"/>
                <a:ea typeface="+mj-ea"/>
                <a:cs typeface="+mj-cs"/>
              </a:rPr>
              <a:t>tài</a:t>
            </a:r>
            <a:endParaRPr lang="en-US" sz="3600" kern="1200" dirty="0">
              <a:solidFill>
                <a:srgbClr val="FFFFFF"/>
              </a:solidFill>
              <a:latin typeface="+mj-lt"/>
              <a:ea typeface="+mj-ea"/>
              <a:cs typeface="+mj-cs"/>
            </a:endParaRPr>
          </a:p>
        </p:txBody>
      </p:sp>
      <p:pic>
        <p:nvPicPr>
          <p:cNvPr id="8" name="Picture 7"/>
          <p:cNvPicPr>
            <a:picLocks noChangeAspect="1"/>
          </p:cNvPicPr>
          <p:nvPr/>
        </p:nvPicPr>
        <p:blipFill>
          <a:blip r:embed="rId1"/>
          <a:stretch>
            <a:fillRect/>
          </a:stretch>
        </p:blipFill>
        <p:spPr>
          <a:xfrm>
            <a:off x="4777316" y="876597"/>
            <a:ext cx="6780700" cy="510247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40080" y="664433"/>
            <a:ext cx="4368602" cy="107122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dirty="0">
                <a:latin typeface="+mj-lt"/>
                <a:ea typeface="+mj-ea"/>
                <a:cs typeface="+mj-cs"/>
              </a:rPr>
              <a:t>LÝ DO CHỌN ĐỀ TÀI</a:t>
            </a:r>
            <a:endParaRPr lang="en-US" sz="4000" b="1" dirty="0">
              <a:latin typeface="+mj-lt"/>
              <a:ea typeface="+mj-ea"/>
              <a:cs typeface="+mj-cs"/>
            </a:endParaRPr>
          </a:p>
        </p:txBody>
      </p:sp>
      <p:sp>
        <p:nvSpPr>
          <p:cNvPr id="1036" name="sketchy line"/>
          <p:cNvSpPr>
            <a:spLocks noGrp="1" noRot="1" noChangeAspect="1" noMove="1" noResize="1" noEditPoints="1" noAdjustHandles="1" noChangeArrowheads="1" noChangeShapeType="1" noTextEdit="1"/>
          </p:cNvSpPr>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0080" y="2872899"/>
            <a:ext cx="4243589" cy="3320668"/>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1600" b="0" i="0">
                <a:effectLst/>
              </a:rPr>
              <a:t>1. Quản lý kho cây cảnh là một vấn đề rất quan trọng đối với các cửa hàng, nhà vườn hay các nhà sản xuất cây cảnh. Nó giúp cho các nhà quản lý có thể quản lý tốt hơn các hoạt động nhập kho, xuất kho, sản xuất, lưu trữ và phân phối cây cảnh. Việc quản lý kho càng tốt thì càng giúp tăng hiệu quả kinh doanh của các doanh nghiệp trong lĩnh vực này.</a:t>
            </a:r>
            <a:br>
              <a:rPr lang="en-US" sz="1600"/>
            </a:br>
            <a:br>
              <a:rPr lang="en-US" sz="1600"/>
            </a:br>
            <a:r>
              <a:rPr lang="en-US" sz="1600" b="0" i="0">
                <a:effectLst/>
              </a:rPr>
              <a:t>2. Các kho cây cảnh thường có quy mô lớn và phức tạp, vì vậy việc quản lý và tổ chức chúng là một thách thức lớn đối với các nhà quản lý. Nghiên cứu về quản lý kho cây cảnh có thể giúp các nhà quản lý phát triển các chiến lược và quy trình hiệu quả hơn cho việc quản lý kho của họ.</a:t>
            </a:r>
            <a:endParaRPr lang="en-US" sz="1600" b="0" i="0">
              <a:effectLst/>
            </a:endParaRPr>
          </a:p>
        </p:txBody>
      </p:sp>
      <p:pic>
        <p:nvPicPr>
          <p:cNvPr id="1026" name="Picture 2" descr="Những lý do xin nghỉ phép khéo léo chắc chắn sẽ giúp ích cho bạn"/>
          <p:cNvPicPr>
            <a:picLocks noChangeAspect="1" noChangeArrowheads="1"/>
          </p:cNvPicPr>
          <p:nvPr/>
        </p:nvPicPr>
        <p:blipFill rotWithShape="1">
          <a:blip r:embed="rId1">
            <a:extLst>
              <a:ext uri="{28A0092B-C50C-407E-A947-70E740481C1C}">
                <a14:useLocalDpi xmlns:a14="http://schemas.microsoft.com/office/drawing/2010/main" val="0"/>
              </a:ext>
            </a:extLst>
          </a:blip>
          <a:srcRect l="11702" r="13071"/>
          <a:stretch>
            <a:fillRect/>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0" name="Rectangle 206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vert="horz" lIns="91440" tIns="45720" rIns="91440" bIns="45720" rtlCol="0" anchor="b">
            <a:normAutofit/>
          </a:bodyPr>
          <a:lstStyle/>
          <a:p>
            <a:r>
              <a:rPr lang="en-US" sz="4200" b="1"/>
              <a:t>LÝ DO CHỌN ĐỀ TÀI</a:t>
            </a:r>
            <a:br>
              <a:rPr lang="en-US" sz="4200"/>
            </a:br>
            <a:endParaRPr lang="en-US" sz="4200"/>
          </a:p>
        </p:txBody>
      </p:sp>
      <p:sp>
        <p:nvSpPr>
          <p:cNvPr id="2072" name="sketchy line"/>
          <p:cNvSpPr>
            <a:spLocks noGrp="1" noRot="1" noChangeAspect="1" noMove="1" noResize="1" noEditPoints="1" noAdjustHandles="1" noChangeArrowheads="1" noChangeShapeType="1" noTextEdit="1"/>
          </p:cNvSpPr>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b="0" i="0">
                <a:effectLst/>
              </a:rPr>
              <a:t>3. Trong thời đại công nghệ số hiện nay, việc áp dụng các công nghệ tiên tiến để quản lý kho cây cảnh là rất cần thiết và hữu ích. Nghiên cứu về quản lý kho cây cảnh có thể giúp khai thác tối đa các tiềm năng của các công nghệ mới này để quản lý kho hiệu quả hơn.</a:t>
            </a:r>
            <a:br>
              <a:rPr lang="en-US" sz="1600"/>
            </a:br>
            <a:br>
              <a:rPr lang="en-US" sz="1600"/>
            </a:br>
            <a:r>
              <a:rPr lang="en-US" sz="1600" b="0" i="0">
                <a:effectLst/>
              </a:rPr>
              <a:t>4. Một lý do khác để chọn đề tài quản lý kho cây cảnh là vì nó đóng góp vào việc bảo vệ môi trường và bảo vệ các loài cây cảnh. Quản lý kho cây cảnh hiệu quả có thể giúp ngăn chặn tình trạng lãng phí và thiệt hại đối với các loài cây cảnh, đồng thời giúp bảo vệ môi trường.</a:t>
            </a:r>
            <a:endParaRPr lang="en-US" sz="1600"/>
          </a:p>
        </p:txBody>
      </p:sp>
      <p:pic>
        <p:nvPicPr>
          <p:cNvPr id="2050" name="Picture 2" descr="Những lý do xin nghỉ phép khéo léo chắc chắn sẽ giúp ích cho bạn"/>
          <p:cNvPicPr>
            <a:picLocks noGrp="1" noChangeAspect="1" noChangeArrowheads="1"/>
          </p:cNvPicPr>
          <p:nvPr>
            <p:ph idx="1"/>
          </p:nvPr>
        </p:nvPicPr>
        <p:blipFill rotWithShape="1">
          <a:blip r:embed="rId1">
            <a:extLst>
              <a:ext uri="{28A0092B-C50C-407E-A947-70E740481C1C}">
                <a14:useLocalDpi xmlns:a14="http://schemas.microsoft.com/office/drawing/2010/main" val="0"/>
              </a:ext>
            </a:extLst>
          </a:blip>
          <a:srcRect l="11702" r="13071"/>
          <a:stretch>
            <a:fillRect/>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1" name="Rectangle 307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hạm vi dự án là gì? Tầm quan trọng và cách xác định | Cẩm Nang Việc Làm"/>
          <p:cNvPicPr>
            <a:picLocks noGrp="1" noChangeAspect="1" noChangeArrowheads="1"/>
          </p:cNvPicPr>
          <p:nvPr>
            <p:ph idx="1"/>
          </p:nvPr>
        </p:nvPicPr>
        <p:blipFill rotWithShape="1">
          <a:blip r:embed="rId1">
            <a:extLst>
              <a:ext uri="{28A0092B-C50C-407E-A947-70E740481C1C}">
                <a14:useLocalDpi xmlns:a14="http://schemas.microsoft.com/office/drawing/2010/main" val="0"/>
              </a:ext>
            </a:extLst>
          </a:blip>
          <a:srcRect l="29127"/>
          <a:stretch>
            <a:fillRect/>
          </a:stretch>
        </p:blipFill>
        <p:spPr bwMode="auto">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3092" name="Freeform: Shape 3080"/>
          <p:cNvSpPr>
            <a:spLocks noGrp="1" noRot="1" noChangeAspect="1" noMove="1" noResize="1" noEditPoints="1" noAdjustHandles="1" noChangeArrowheads="1" noChangeShapeType="1" noTextEdit="1"/>
          </p:cNvSpPr>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3" name="Freeform: Shape 3082"/>
          <p:cNvSpPr>
            <a:spLocks noGrp="1" noRot="1" noChangeAspect="1" noMove="1" noResize="1" noEditPoints="1" noAdjustHandles="1" noChangeArrowheads="1" noChangeShapeType="1" noTextEdit="1"/>
          </p:cNvSpPr>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74904" y="856488"/>
            <a:ext cx="4992624" cy="1243584"/>
          </a:xfrm>
        </p:spPr>
        <p:txBody>
          <a:bodyPr vert="horz" lIns="91440" tIns="45720" rIns="91440" bIns="45720" rtlCol="0" anchor="ctr">
            <a:normAutofit/>
          </a:bodyPr>
          <a:lstStyle/>
          <a:p>
            <a:r>
              <a:rPr lang="en-US" sz="3400" dirty="0" err="1">
                <a:solidFill>
                  <a:srgbClr val="FF0000"/>
                </a:solidFill>
              </a:rPr>
              <a:t>Phạm</a:t>
            </a:r>
            <a:r>
              <a:rPr lang="en-US" sz="3400" dirty="0">
                <a:solidFill>
                  <a:srgbClr val="FF0000"/>
                </a:solidFill>
              </a:rPr>
              <a:t> vi đồ </a:t>
            </a:r>
            <a:r>
              <a:rPr lang="en-US" sz="3400" dirty="0" err="1">
                <a:solidFill>
                  <a:srgbClr val="FF0000"/>
                </a:solidFill>
              </a:rPr>
              <a:t>án</a:t>
            </a:r>
            <a:endParaRPr lang="en-US" sz="3400" dirty="0">
              <a:solidFill>
                <a:srgbClr val="FF0000"/>
              </a:solidFill>
            </a:endParaRPr>
          </a:p>
        </p:txBody>
      </p:sp>
      <p:sp>
        <p:nvSpPr>
          <p:cNvPr id="3094" name="Rectangle 3084"/>
          <p:cNvSpPr>
            <a:spLocks noGrp="1" noRot="1" noChangeAspect="1" noMove="1" noResize="1" noEditPoints="1" noAdjustHandles="1" noChangeArrowheads="1" noChangeShapeType="1" noTextEdit="1"/>
          </p:cNvSpPr>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95" name="Rectangle 3086"/>
          <p:cNvSpPr>
            <a:spLocks noGrp="1" noRot="1" noChangeAspect="1" noMove="1" noResize="1" noEditPoints="1" noAdjustHandles="1" noChangeArrowheads="1" noChangeShapeType="1" noTextEdit="1"/>
          </p:cNvSpPr>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p:cNvSpPr txBox="1"/>
          <p:nvPr/>
        </p:nvSpPr>
        <p:spPr>
          <a:xfrm>
            <a:off x="374904" y="2522949"/>
            <a:ext cx="5065776" cy="340236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b="0" i="0">
                <a:effectLst/>
              </a:rPr>
              <a:t>Đồ án quản lý kho cây cảnh có thể bao gồm các hoạt động như quản lý số lượng, chất lượng cây cảnh trong kho, điều chỉnh giá cả cây cảnh trong kho. </a:t>
            </a:r>
            <a:endParaRPr lang="en-US" sz="1700" b="0" i="0">
              <a:effectLst/>
            </a:endParaRPr>
          </a:p>
          <a:p>
            <a:pPr indent="-228600">
              <a:lnSpc>
                <a:spcPct val="90000"/>
              </a:lnSpc>
              <a:spcAft>
                <a:spcPts val="600"/>
              </a:spcAft>
              <a:buFont typeface="Arial" panose="020B0604020202020204" pitchFamily="34" charset="0"/>
              <a:buChar char="•"/>
            </a:pPr>
            <a:endParaRPr lang="en-US" sz="1700" b="0" i="0">
              <a:effectLst/>
            </a:endParaRPr>
          </a:p>
          <a:p>
            <a:pPr indent="-228600">
              <a:lnSpc>
                <a:spcPct val="90000"/>
              </a:lnSpc>
              <a:spcAft>
                <a:spcPts val="600"/>
              </a:spcAft>
              <a:buFont typeface="Arial" panose="020B0604020202020204" pitchFamily="34" charset="0"/>
              <a:buChar char="•"/>
            </a:pPr>
            <a:r>
              <a:rPr lang="en-US" sz="1700" b="0" i="0">
                <a:effectLst/>
              </a:rPr>
              <a:t>Ngoài ra, đồ án quản lý kho cây cảnh cũng có thể bao gồm các hoạt động quản lý dữ liệu về cây cảnh trong kho và báo cáo cập nhật về tình trạng kho. Phạm vi cụ thể của dự án sẽ phụ thuộc vào yêu cầu và mục tiêu của các nhà quản lý quản lý kho cây cảnh.</a:t>
            </a:r>
            <a:endParaRPr lang="en-US" sz="17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6679" y="723898"/>
            <a:ext cx="6002110" cy="1495425"/>
          </a:xfrm>
        </p:spPr>
        <p:txBody>
          <a:bodyPr>
            <a:normAutofit/>
          </a:bodyPr>
          <a:lstStyle/>
          <a:p>
            <a:r>
              <a:rPr lang="en-ID" sz="4000" dirty="0">
                <a:solidFill>
                  <a:srgbClr val="FF0000"/>
                </a:solidFill>
              </a:rPr>
              <a:t>PHÂN TÍCH YÊU CẦU</a:t>
            </a:r>
            <a:br>
              <a:rPr lang="en-ID" sz="4000" dirty="0">
                <a:solidFill>
                  <a:srgbClr val="FF0000"/>
                </a:solidFill>
              </a:rPr>
            </a:br>
            <a:r>
              <a:rPr lang="en-ID" sz="4000" dirty="0">
                <a:solidFill>
                  <a:srgbClr val="FF0000"/>
                </a:solidFill>
              </a:rPr>
              <a:t>HỆ THỐNG</a:t>
            </a:r>
            <a:endParaRPr lang="en-ID" sz="4000" dirty="0">
              <a:solidFill>
                <a:srgbClr val="FF0000"/>
              </a:solidFill>
            </a:endParaRPr>
          </a:p>
        </p:txBody>
      </p:sp>
      <p:sp>
        <p:nvSpPr>
          <p:cNvPr id="13" name="Content Placeholder 2"/>
          <p:cNvSpPr>
            <a:spLocks noGrp="1"/>
          </p:cNvSpPr>
          <p:nvPr>
            <p:ph idx="1"/>
          </p:nvPr>
        </p:nvSpPr>
        <p:spPr>
          <a:xfrm>
            <a:off x="836680" y="2405067"/>
            <a:ext cx="6002110" cy="3729034"/>
          </a:xfrm>
        </p:spPr>
        <p:txBody>
          <a:bodyPr>
            <a:normAutofit/>
          </a:bodyPr>
          <a:lstStyle/>
          <a:p>
            <a:r>
              <a:rPr lang="en-US" sz="2000" b="1">
                <a:latin typeface="Times New Roman" panose="02020603050405020304" pitchFamily="18" charset="0"/>
                <a:cs typeface="Times New Roman" panose="02020603050405020304" pitchFamily="18" charset="0"/>
              </a:rPr>
              <a:t>Giới thiệu tổng quát về đồ án</a:t>
            </a:r>
            <a:r>
              <a:rPr lang="en-US" sz="2000">
                <a:latin typeface="Times New Roman" panose="02020603050405020304" pitchFamily="18" charset="0"/>
                <a:cs typeface="Times New Roman" panose="02020603050405020304" pitchFamily="18" charset="0"/>
              </a:rPr>
              <a:t>:Đồ án</a:t>
            </a:r>
            <a:r>
              <a:rPr lang="vi-VN" sz="2000" b="0" i="0">
                <a:effectLst/>
                <a:latin typeface="Times New Roman" panose="02020603050405020304" pitchFamily="18" charset="0"/>
                <a:cs typeface="Times New Roman" panose="02020603050405020304" pitchFamily="18" charset="0"/>
              </a:rPr>
              <a:t> quản lý kho cây cảnh là một ứng dụng máy tính giúp các cửa hàng hoặc khu vườn quản lý và theo dõi việc nhập, xuất, bán và tồn kho của các sản phẩm cây cảnh. Với </a:t>
            </a:r>
            <a:r>
              <a:rPr lang="en-US" altLang="vi-VN" sz="2000" b="0" i="0">
                <a:effectLst/>
                <a:latin typeface="Times New Roman" panose="02020603050405020304" pitchFamily="18" charset="0"/>
                <a:cs typeface="Times New Roman" panose="02020603050405020304" pitchFamily="18" charset="0"/>
              </a:rPr>
              <a:t>đồ</a:t>
            </a:r>
            <a:r>
              <a:rPr lang="vi-VN" sz="2000" b="0" i="0">
                <a:effectLst/>
                <a:latin typeface="Times New Roman" panose="02020603050405020304" pitchFamily="18" charset="0"/>
                <a:cs typeface="Times New Roman" panose="02020603050405020304" pitchFamily="18" charset="0"/>
              </a:rPr>
              <a:t> </a:t>
            </a:r>
            <a:r>
              <a:rPr lang="en-US" altLang="vi-VN" sz="2000" b="0" i="0">
                <a:effectLst/>
                <a:latin typeface="Times New Roman" panose="02020603050405020304" pitchFamily="18" charset="0"/>
                <a:cs typeface="Times New Roman" panose="02020603050405020304" pitchFamily="18" charset="0"/>
              </a:rPr>
              <a:t>án</a:t>
            </a:r>
            <a:r>
              <a:rPr lang="vi-VN" sz="2000" b="0" i="0">
                <a:effectLst/>
                <a:latin typeface="Times New Roman" panose="02020603050405020304" pitchFamily="18" charset="0"/>
                <a:cs typeface="Times New Roman" panose="02020603050405020304" pitchFamily="18" charset="0"/>
              </a:rPr>
              <a:t> này, người dùng có thể quản lý và theo dõi được lượng hàng tồn kho, tiền bạc, doanh thu, lợi nhuận, hoặc tình trạng của một sản phẩm cây cảnh cụ thể. Ngoài ra, </a:t>
            </a:r>
            <a:r>
              <a:rPr lang="en-US" altLang="vi-VN" sz="2000" b="0" i="0">
                <a:effectLst/>
                <a:latin typeface="Times New Roman" panose="02020603050405020304" pitchFamily="18" charset="0"/>
                <a:cs typeface="Times New Roman" panose="02020603050405020304" pitchFamily="18" charset="0"/>
              </a:rPr>
              <a:t>đồ án</a:t>
            </a:r>
            <a:r>
              <a:rPr lang="vi-VN" sz="2000" b="0" i="0">
                <a:effectLst/>
                <a:latin typeface="Times New Roman" panose="02020603050405020304" pitchFamily="18" charset="0"/>
                <a:cs typeface="Times New Roman" panose="02020603050405020304" pitchFamily="18" charset="0"/>
              </a:rPr>
              <a:t> này còn hỗ trợ quản lý, báo cáo tổng hợp về sản phẩm. Việc sử dụng </a:t>
            </a:r>
            <a:r>
              <a:rPr lang="en-US" altLang="vi-VN" sz="2000" b="0" i="0">
                <a:effectLst/>
                <a:latin typeface="Times New Roman" panose="02020603050405020304" pitchFamily="18" charset="0"/>
                <a:cs typeface="Times New Roman" panose="02020603050405020304" pitchFamily="18" charset="0"/>
              </a:rPr>
              <a:t>đồ án</a:t>
            </a:r>
            <a:r>
              <a:rPr lang="vi-VN" sz="2000" b="0" i="0">
                <a:effectLst/>
                <a:latin typeface="Times New Roman" panose="02020603050405020304" pitchFamily="18" charset="0"/>
                <a:cs typeface="Times New Roman" panose="02020603050405020304" pitchFamily="18" charset="0"/>
              </a:rPr>
              <a:t> quản lý kho cây cảnh giúp tối ưu hóa quy trình công việc, nâng cao hiệu quả kinh doanh và giảm thiểu giấy tờ công việc bởi mọi thông tin được quản lý và lưu trữ trên ứng dụng.</a:t>
            </a:r>
            <a:endParaRPr lang="en-ID" sz="2000">
              <a:latin typeface="Times New Roman" panose="02020603050405020304" pitchFamily="18" charset="0"/>
              <a:cs typeface="Times New Roman" panose="02020603050405020304" pitchFamily="18" charset="0"/>
            </a:endParaRPr>
          </a:p>
        </p:txBody>
      </p:sp>
      <p:pic>
        <p:nvPicPr>
          <p:cNvPr id="12" name="Picture 4" descr="Rice fields in terraces"/>
          <p:cNvPicPr>
            <a:picLocks noChangeAspect="1"/>
          </p:cNvPicPr>
          <p:nvPr/>
        </p:nvPicPr>
        <p:blipFill rotWithShape="1">
          <a:blip r:embed="rId1"/>
          <a:srcRect l="16470" r="39305" b="-1"/>
          <a:stretch>
            <a:fillRect/>
          </a:stretch>
        </p:blipFill>
        <p:spPr>
          <a:xfrm>
            <a:off x="7199440" y="10"/>
            <a:ext cx="4992560" cy="6857990"/>
          </a:xfrm>
          <a:prstGeom prst="rect">
            <a:avLst/>
          </a:prstGeom>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kern="1200" dirty="0">
                <a:solidFill>
                  <a:srgbClr val="FF0000"/>
                </a:solidFill>
                <a:latin typeface="+mj-lt"/>
                <a:ea typeface="+mj-ea"/>
                <a:cs typeface="+mj-cs"/>
              </a:rPr>
              <a:t>2. </a:t>
            </a:r>
            <a:r>
              <a:rPr lang="en-US" sz="3100" kern="1200" dirty="0" err="1">
                <a:solidFill>
                  <a:srgbClr val="FF0000"/>
                </a:solidFill>
                <a:latin typeface="+mj-lt"/>
                <a:ea typeface="+mj-ea"/>
                <a:cs typeface="+mj-cs"/>
              </a:rPr>
              <a:t>Phân</a:t>
            </a:r>
            <a:r>
              <a:rPr lang="en-US" sz="3100" kern="1200" dirty="0">
                <a:solidFill>
                  <a:srgbClr val="FF0000"/>
                </a:solidFill>
                <a:latin typeface="+mj-lt"/>
                <a:ea typeface="+mj-ea"/>
                <a:cs typeface="+mj-cs"/>
              </a:rPr>
              <a:t> </a:t>
            </a:r>
            <a:r>
              <a:rPr lang="en-US" sz="3100" kern="1200" dirty="0" err="1">
                <a:solidFill>
                  <a:srgbClr val="FF0000"/>
                </a:solidFill>
                <a:latin typeface="+mj-lt"/>
                <a:ea typeface="+mj-ea"/>
                <a:cs typeface="+mj-cs"/>
              </a:rPr>
              <a:t>tích</a:t>
            </a:r>
            <a:br>
              <a:rPr lang="en-US" sz="3100" kern="1200" dirty="0">
                <a:solidFill>
                  <a:srgbClr val="FF0000"/>
                </a:solidFill>
                <a:latin typeface="+mj-lt"/>
                <a:ea typeface="+mj-ea"/>
                <a:cs typeface="+mj-cs"/>
              </a:rPr>
            </a:br>
            <a:r>
              <a:rPr lang="en-US" sz="3100" kern="1200" dirty="0">
                <a:solidFill>
                  <a:srgbClr val="FF0000"/>
                </a:solidFill>
                <a:latin typeface="+mj-lt"/>
                <a:ea typeface="+mj-ea"/>
                <a:cs typeface="+mj-cs"/>
              </a:rPr>
              <a:t>         </a:t>
            </a:r>
            <a:r>
              <a:rPr lang="en-US" sz="3100" kern="1200" dirty="0" err="1">
                <a:solidFill>
                  <a:schemeClr val="bg1"/>
                </a:solidFill>
                <a:latin typeface="+mj-lt"/>
                <a:ea typeface="+mj-ea"/>
                <a:cs typeface="+mj-cs"/>
              </a:rPr>
              <a:t>Phân</a:t>
            </a:r>
            <a:r>
              <a:rPr lang="en-US" sz="3100" kern="1200" dirty="0">
                <a:solidFill>
                  <a:schemeClr val="bg1"/>
                </a:solidFill>
                <a:latin typeface="+mj-lt"/>
                <a:ea typeface="+mj-ea"/>
                <a:cs typeface="+mj-cs"/>
              </a:rPr>
              <a:t> </a:t>
            </a:r>
            <a:r>
              <a:rPr lang="en-US" sz="3100" kern="1200" dirty="0" err="1">
                <a:solidFill>
                  <a:schemeClr val="bg1"/>
                </a:solidFill>
                <a:latin typeface="+mj-lt"/>
                <a:ea typeface="+mj-ea"/>
                <a:cs typeface="+mj-cs"/>
              </a:rPr>
              <a:t>tích</a:t>
            </a:r>
            <a:r>
              <a:rPr lang="en-US" sz="3100" kern="1200" dirty="0">
                <a:solidFill>
                  <a:srgbClr val="FF0000"/>
                </a:solidFill>
                <a:latin typeface="+mj-lt"/>
                <a:ea typeface="+mj-ea"/>
                <a:cs typeface="+mj-cs"/>
              </a:rPr>
              <a:t> </a:t>
            </a:r>
            <a:r>
              <a:rPr lang="en-US" sz="3100" kern="1200" dirty="0" err="1">
                <a:solidFill>
                  <a:srgbClr val="FFFFFF"/>
                </a:solidFill>
                <a:latin typeface="+mj-lt"/>
                <a:ea typeface="+mj-ea"/>
                <a:cs typeface="+mj-cs"/>
              </a:rPr>
              <a:t>chức</a:t>
            </a:r>
            <a:r>
              <a:rPr lang="en-US" sz="3100" kern="1200" dirty="0">
                <a:solidFill>
                  <a:srgbClr val="FFFFFF"/>
                </a:solidFill>
                <a:latin typeface="+mj-lt"/>
                <a:ea typeface="+mj-ea"/>
                <a:cs typeface="+mj-cs"/>
              </a:rPr>
              <a:t> </a:t>
            </a:r>
            <a:r>
              <a:rPr lang="en-US" sz="3100" kern="1200" dirty="0" err="1">
                <a:solidFill>
                  <a:srgbClr val="FFFFFF"/>
                </a:solidFill>
                <a:latin typeface="+mj-lt"/>
                <a:ea typeface="+mj-ea"/>
                <a:cs typeface="+mj-cs"/>
              </a:rPr>
              <a:t>năng</a:t>
            </a:r>
            <a:r>
              <a:rPr lang="en-US" sz="3100" kern="1200" dirty="0">
                <a:solidFill>
                  <a:srgbClr val="FFFFFF"/>
                </a:solidFill>
                <a:latin typeface="+mj-lt"/>
                <a:ea typeface="+mj-ea"/>
                <a:cs typeface="+mj-cs"/>
              </a:rPr>
              <a:t> </a:t>
            </a:r>
            <a:r>
              <a:rPr lang="en-US" sz="3100" kern="1200" dirty="0" err="1">
                <a:solidFill>
                  <a:srgbClr val="FFFFFF"/>
                </a:solidFill>
                <a:latin typeface="+mj-lt"/>
                <a:ea typeface="+mj-ea"/>
                <a:cs typeface="+mj-cs"/>
              </a:rPr>
              <a:t>và</a:t>
            </a:r>
            <a:r>
              <a:rPr lang="en-US" sz="3100" kern="1200" dirty="0">
                <a:solidFill>
                  <a:srgbClr val="FFFFFF"/>
                </a:solidFill>
                <a:latin typeface="+mj-lt"/>
                <a:ea typeface="+mj-ea"/>
                <a:cs typeface="+mj-cs"/>
              </a:rPr>
              <a:t> </a:t>
            </a:r>
            <a:r>
              <a:rPr lang="en-US" sz="3100" kern="1200" dirty="0" err="1">
                <a:solidFill>
                  <a:srgbClr val="FFFFFF"/>
                </a:solidFill>
                <a:latin typeface="+mj-lt"/>
                <a:ea typeface="+mj-ea"/>
                <a:cs typeface="+mj-cs"/>
              </a:rPr>
              <a:t>các</a:t>
            </a:r>
            <a:r>
              <a:rPr lang="en-US" sz="3100" kern="1200" dirty="0">
                <a:solidFill>
                  <a:srgbClr val="FFFFFF"/>
                </a:solidFill>
                <a:latin typeface="+mj-lt"/>
                <a:ea typeface="+mj-ea"/>
                <a:cs typeface="+mj-cs"/>
              </a:rPr>
              <a:t> </a:t>
            </a:r>
            <a:r>
              <a:rPr lang="en-US" sz="3100" kern="1200" dirty="0" err="1">
                <a:solidFill>
                  <a:srgbClr val="FFFFFF"/>
                </a:solidFill>
                <a:latin typeface="+mj-lt"/>
                <a:ea typeface="+mj-ea"/>
                <a:cs typeface="+mj-cs"/>
              </a:rPr>
              <a:t>yêu</a:t>
            </a:r>
            <a:r>
              <a:rPr lang="en-US" sz="3100" kern="1200" dirty="0">
                <a:solidFill>
                  <a:srgbClr val="FFFFFF"/>
                </a:solidFill>
                <a:latin typeface="+mj-lt"/>
                <a:ea typeface="+mj-ea"/>
                <a:cs typeface="+mj-cs"/>
              </a:rPr>
              <a:t> </a:t>
            </a:r>
            <a:r>
              <a:rPr lang="en-US" sz="3100" kern="1200" dirty="0" err="1">
                <a:solidFill>
                  <a:srgbClr val="FFFFFF"/>
                </a:solidFill>
                <a:latin typeface="+mj-lt"/>
                <a:ea typeface="+mj-ea"/>
                <a:cs typeface="+mj-cs"/>
              </a:rPr>
              <a:t>cầu</a:t>
            </a:r>
            <a:r>
              <a:rPr lang="en-US" sz="3100" kern="1200" dirty="0">
                <a:solidFill>
                  <a:srgbClr val="FFFFFF"/>
                </a:solidFill>
                <a:latin typeface="+mj-lt"/>
                <a:ea typeface="+mj-ea"/>
                <a:cs typeface="+mj-cs"/>
              </a:rPr>
              <a:t> phi  </a:t>
            </a:r>
            <a:r>
              <a:rPr lang="en-US" sz="3100" kern="1200" dirty="0" err="1">
                <a:solidFill>
                  <a:srgbClr val="FFFFFF"/>
                </a:solidFill>
                <a:latin typeface="+mj-lt"/>
                <a:ea typeface="+mj-ea"/>
                <a:cs typeface="+mj-cs"/>
              </a:rPr>
              <a:t>chức</a:t>
            </a:r>
            <a:r>
              <a:rPr lang="en-US" sz="3100" kern="1200" dirty="0">
                <a:solidFill>
                  <a:srgbClr val="FFFFFF"/>
                </a:solidFill>
                <a:latin typeface="+mj-lt"/>
                <a:ea typeface="+mj-ea"/>
                <a:cs typeface="+mj-cs"/>
              </a:rPr>
              <a:t> </a:t>
            </a:r>
            <a:r>
              <a:rPr lang="en-US" sz="3100" kern="1200" dirty="0" err="1">
                <a:solidFill>
                  <a:srgbClr val="FFFFFF"/>
                </a:solidFill>
                <a:latin typeface="+mj-lt"/>
                <a:ea typeface="+mj-ea"/>
                <a:cs typeface="+mj-cs"/>
              </a:rPr>
              <a:t>năng</a:t>
            </a:r>
            <a:endParaRPr lang="en-US" sz="3100" kern="1200" dirty="0">
              <a:solidFill>
                <a:srgbClr val="FFFFFF"/>
              </a:solidFill>
              <a:latin typeface="+mj-lt"/>
              <a:ea typeface="+mj-ea"/>
              <a:cs typeface="+mj-cs"/>
            </a:endParaRPr>
          </a:p>
        </p:txBody>
      </p:sp>
      <p:pic>
        <p:nvPicPr>
          <p:cNvPr id="4098" name="Picture 2" descr="Phân Tích Công Việc: Khái Niệm, Vai Trò, Quy Trình Cần Biết"/>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5383296" y="643466"/>
            <a:ext cx="5568739" cy="55687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7910</Words>
  <Application>WPS Presentation</Application>
  <PresentationFormat>Widescreen</PresentationFormat>
  <Paragraphs>103</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Times New Roman</vt:lpstr>
      <vt:lpstr>Calibri</vt:lpstr>
      <vt:lpstr>Calibri Light</vt:lpstr>
      <vt:lpstr>Microsoft YaHei</vt:lpstr>
      <vt:lpstr>Arial Unicode MS</vt:lpstr>
      <vt:lpstr>Calibri</vt:lpstr>
      <vt:lpstr>Office Theme</vt:lpstr>
      <vt:lpstr>TRƯỜNG ĐẠI HỌC TÀI NGUYÊN VÀ MÔI TRƯỜNG </vt:lpstr>
      <vt:lpstr>TRƯỜNG ĐẠI HỌC TÀI NGUYÊN VÀ MÔI TRƯỜNG  KHOA HỆ THỐNG THÔNG TIN VÀ VIỄN THÁM</vt:lpstr>
      <vt:lpstr>                                                </vt:lpstr>
      <vt:lpstr>PowerPoint 演示文稿</vt:lpstr>
      <vt:lpstr>PowerPoint 演示文稿</vt:lpstr>
      <vt:lpstr>LÝ DO CHỌN ĐỀ TÀI </vt:lpstr>
      <vt:lpstr>Phạm vi đồ án</vt:lpstr>
      <vt:lpstr>PHÂN TÍCH YÊU CẦU HỆ THỐNG</vt:lpstr>
      <vt:lpstr>2. Phân tích          Phân tích chức năng và các yêu cầu phi  chức năng</vt:lpstr>
      <vt:lpstr>Mô tả chức năng</vt:lpstr>
      <vt:lpstr>Mô tả chức năng</vt:lpstr>
      <vt:lpstr>Mô tả phi chức năng</vt:lpstr>
      <vt:lpstr>Các chức năng của phần mềm</vt:lpstr>
      <vt:lpstr>YÊU CẦU CHỨC NĂNG</vt:lpstr>
      <vt:lpstr>3. Thiết kế       Mô hình hóa chức năng</vt:lpstr>
      <vt:lpstr>PowerPoint 演示文稿</vt:lpstr>
      <vt:lpstr>4. Hiện thực     Chạy thử chương trình</vt:lpstr>
      <vt:lpstr> 5. Kết luận       Kết luận lại đề tài và hướng phát triển của đề tài.</vt:lpstr>
      <vt:lpstr>Ưu điểm và nhược điểm</vt:lpstr>
      <vt:lpstr>Phương hướng phát triển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TÀI NGUYÊN VÀ MÔI TRƯỜNG </dc:title>
  <dc:creator>ACER</dc:creator>
  <cp:lastModifiedBy>ACER</cp:lastModifiedBy>
  <cp:revision>50</cp:revision>
  <dcterms:created xsi:type="dcterms:W3CDTF">2023-04-10T10:06:00Z</dcterms:created>
  <dcterms:modified xsi:type="dcterms:W3CDTF">2023-04-16T05:45:24Z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BC99F15420F6452E9A6C6AC5FFE1BABA</vt:lpwstr>
  </property>
  <property fmtid="{D5CDD505-2E9C-101B-9397-08002B2CF9AE}" pid="3" name="KSOProductBuildVer">
    <vt:lpwstr>1033-11.2.0.11516</vt:lpwstr>
  </property>
</Properties>
</file>