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3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Open Sans" panose="020B0604020202020204" charset="0"/>
      <p:regular r:id="rId44"/>
      <p:bold r:id="rId45"/>
      <p:italic r:id="rId46"/>
      <p:boldItalic r:id="rId47"/>
    </p:embeddedFont>
    <p:embeddedFont>
      <p:font typeface="Roboto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4.xml"/><Relationship Id="rId51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7aa53e5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7aa53e5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23af889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23af889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23af88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623af88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a708aff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a708aff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3a708aff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3a708aff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23af889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23af889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3a708aff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3a708aff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058cd991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058cd991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7e0387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7e0387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7e03875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7e03875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41c5b3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41c5b3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7e03875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7e03875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7e03875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7e03875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71030553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71030553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23df383d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23df383d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058cd991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058cd991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623df383d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623df383d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743fd38d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743fd38d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3a708aff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3a708aff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6743fd38d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6743fd38d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3a708a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3a708a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83a708af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83a708af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3a708af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3a708af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3a708af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3a708af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058cd99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9058cd99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7ebdf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7ebdf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7103055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7103055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7ebdffc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7ebdffc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058cd991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058cd991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65" name="Google Shape;65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3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02" name="Google Shape;2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0" name="Google Shape;220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5" name="Google Shape;225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9" name="Google Shape;229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8" name="Google Shape;238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9" name="Google Shape;239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2" name="Google Shape;242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6" name="Google Shape;246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7" name="Google Shape;247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51" name="Google Shape;251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5" name="Google Shape;255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2" name="Google Shape;262;p51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3" name="Google Shape;263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1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 descr="Android-spli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3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0056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html" TargetMode="External"/><Relationship Id="rId7" Type="http://schemas.openxmlformats.org/officeDocument/2006/relationships/hyperlink" Target="https://developer.android.com/reference/android/view/View.html#onFocusChanged(boolean,%20int,%20android.graphics.Rect)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view/View.html#setOnFocusChangeListener(android.view.View.OnFocusChangeListener)" TargetMode="External"/><Relationship Id="rId5" Type="http://schemas.openxmlformats.org/officeDocument/2006/relationships/hyperlink" Target="https://developer.android.com/reference/android/view/View.html#requestFocus()" TargetMode="External"/><Relationship Id="rId4" Type="http://schemas.openxmlformats.org/officeDocument/2006/relationships/hyperlink" Target="https://developer.android.com/reference/android/view/View.html#setFocusable(boolean)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getCurrentFocus%28%2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view/ViewGroup.html#getFocusedChild()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dittex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developer.android.com/reference/android/widget/CheckBox.html" TargetMode="External"/><Relationship Id="rId7" Type="http://schemas.openxmlformats.org/officeDocument/2006/relationships/hyperlink" Target="https://developer.android.com/reference/android/widget/Spinner.html" TargetMode="Externa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widget/Switch.html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developer.android.com/reference/android/widget/ToggleButton.html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developer.android.com/reference/android/widget/RadioButton.html" TargetMode="External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RadioButton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s://developer.android.com/reference/android/widget/RadioGroup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guide/topics/ui/controls/spinner.html" TargetMode="External"/><Relationship Id="rId3" Type="http://schemas.openxmlformats.org/officeDocument/2006/relationships/hyperlink" Target="http://developer.android.com/guide/topics/ui/controls.html" TargetMode="External"/><Relationship Id="rId7" Type="http://schemas.openxmlformats.org/officeDocument/2006/relationships/hyperlink" Target="http://developer.android.com/guide/topics/ui/controls/text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developer.android.com/training/keyboard-input/style.html#Action" TargetMode="External"/><Relationship Id="rId5" Type="http://schemas.openxmlformats.org/officeDocument/2006/relationships/hyperlink" Target="http://developer.android.com/training/keyboard-input/style.html" TargetMode="External"/><Relationship Id="rId4" Type="http://schemas.openxmlformats.org/officeDocument/2006/relationships/hyperlink" Target="https://developer.android.com/guide/topics/ui/controls/radiobutton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2-user-experience/lesson-4-user-interaction/4-2-c-input-controls/4-2-c-input-controls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codelabs.developers.google.com/codelabs/android-training-input-controls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widget/Spinner.html" TargetMode="External"/><Relationship Id="rId3" Type="http://schemas.openxmlformats.org/officeDocument/2006/relationships/hyperlink" Target="https://developer.android.com/reference/android/widget/EditText.html" TargetMode="External"/><Relationship Id="rId7" Type="http://schemas.openxmlformats.org/officeDocument/2006/relationships/hyperlink" Target="https://developer.android.com/reference/android/widget/Switch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android.com/reference/android/widget/RadioButton.html" TargetMode="External"/><Relationship Id="rId5" Type="http://schemas.openxmlformats.org/officeDocument/2006/relationships/hyperlink" Target="https://developer.android.com/reference/android/widget/CheckBox.html" TargetMode="External"/><Relationship Id="rId4" Type="http://schemas.openxmlformats.org/officeDocument/2006/relationships/hyperlink" Target="https://developer.android.com/reference/android/widget/SeekBar.html" TargetMode="Externa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RadioGroup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3" name="Google Shape;273;p53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4" name="Google Shape;274;p53"/>
          <p:cNvSpPr txBox="1">
            <a:spLocks noGrp="1"/>
          </p:cNvSpPr>
          <p:nvPr>
            <p:ph type="title"/>
          </p:nvPr>
        </p:nvSpPr>
        <p:spPr>
          <a:xfrm>
            <a:off x="265500" y="1154475"/>
            <a:ext cx="4045200" cy="17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 </a:t>
            </a:r>
            <a:endParaRPr/>
          </a:p>
        </p:txBody>
      </p:sp>
      <p:sp>
        <p:nvSpPr>
          <p:cNvPr id="275" name="Google Shape;275;p53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6" name="Google Shape;276;p53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7" name="Google Shape;277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4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340" name="Google Shape;340;p6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View that receives user input has "Focus"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one View can have focus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makes it unambiguous which View gets the input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is assigned by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tapping a View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App guiding the user from one text input control to the next using the </a:t>
            </a:r>
            <a:r>
              <a:rPr lang="en" b="1"/>
              <a:t>Return</a:t>
            </a:r>
            <a:r>
              <a:rPr lang="en"/>
              <a:t>, </a:t>
            </a:r>
            <a:r>
              <a:rPr lang="en" b="1"/>
              <a:t>Tab</a:t>
            </a:r>
            <a:r>
              <a:rPr lang="en"/>
              <a:t>, or arrow keys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requestFocus()</a:t>
            </a:r>
            <a:r>
              <a:rPr lang="en"/>
              <a:t> on any View that is focusable</a:t>
            </a:r>
            <a:endParaRPr/>
          </a:p>
        </p:txBody>
      </p:sp>
      <p:sp>
        <p:nvSpPr>
          <p:cNvPr id="341" name="Google Shape;341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Clickable versus focusable</a:t>
            </a:r>
            <a:endParaRPr/>
          </a:p>
        </p:txBody>
      </p:sp>
      <p:sp>
        <p:nvSpPr>
          <p:cNvPr id="347" name="Google Shape;347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Clickable</a:t>
            </a:r>
            <a:r>
              <a:rPr lang="en"/>
              <a:t>—View can respond to being clicked or tapped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Focusable</a:t>
            </a:r>
            <a:r>
              <a:rPr lang="en"/>
              <a:t>—View can gain focus to accept input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Input controls such as keyboards send input to the view that has focus</a:t>
            </a:r>
            <a:endParaRPr/>
          </a:p>
        </p:txBody>
      </p:sp>
      <p:sp>
        <p:nvSpPr>
          <p:cNvPr id="348" name="Google Shape;348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View gets focus next?</a:t>
            </a:r>
            <a:endParaRPr/>
          </a:p>
        </p:txBody>
      </p:sp>
      <p:sp>
        <p:nvSpPr>
          <p:cNvPr id="354" name="Google Shape;354;p64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Topmost view under the touch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user submits input, focus moves to nearest neighbor—</a:t>
            </a:r>
            <a:r>
              <a:rPr lang="en" sz="2400"/>
              <a:t>priority is left to right, top to bottom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can change when user interacts with a directional control</a:t>
            </a:r>
            <a:endParaRPr/>
          </a:p>
        </p:txBody>
      </p:sp>
      <p:sp>
        <p:nvSpPr>
          <p:cNvPr id="355" name="Google Shape;355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users</a:t>
            </a:r>
            <a:endParaRPr/>
          </a:p>
        </p:txBody>
      </p:sp>
      <p:sp>
        <p:nvSpPr>
          <p:cNvPr id="361" name="Google Shape;361;p6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 has focus so users knows where their input goes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views can have focus helps users navigate through flow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Predictable and logical—no surprises!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362" name="Google Shape;362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focus</a:t>
            </a:r>
            <a:endParaRPr/>
          </a:p>
        </p:txBody>
      </p:sp>
      <p:sp>
        <p:nvSpPr>
          <p:cNvPr id="368" name="Google Shape;368;p6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Arrange input controls in a layout from left to right and top to bottom in the order you want focus assigned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Place input controls inside a view group in your layout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ordering in XML</a:t>
            </a:r>
            <a:endParaRPr/>
          </a:p>
          <a:p>
            <a:pPr marL="9144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android:id="@+id/top"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android:focusable="true"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android:nextFocusDown="@+id/bottom"</a:t>
            </a:r>
            <a:endParaRPr/>
          </a:p>
        </p:txBody>
      </p:sp>
      <p:sp>
        <p:nvSpPr>
          <p:cNvPr id="369" name="Google Shape;369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focus explicitly</a:t>
            </a:r>
            <a:endParaRPr/>
          </a:p>
        </p:txBody>
      </p:sp>
      <p:sp>
        <p:nvSpPr>
          <p:cNvPr id="375" name="Google Shape;375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methods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to set focus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setFocusable()</a:t>
            </a:r>
            <a:r>
              <a:rPr lang="en"/>
              <a:t> sets whether a view can have focus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requestFocus()</a:t>
            </a:r>
            <a:r>
              <a:rPr lang="en"/>
              <a:t> gives focus to a specific view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setOnFocusChangeListener()</a:t>
            </a:r>
            <a:r>
              <a:rPr lang="en"/>
              <a:t> sets listener for when view gains or loses focus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onFocusChanged()</a:t>
            </a:r>
            <a:r>
              <a:rPr lang="en"/>
              <a:t> called when focus on a view changes</a:t>
            </a:r>
            <a:endParaRPr/>
          </a:p>
        </p:txBody>
      </p:sp>
      <p:sp>
        <p:nvSpPr>
          <p:cNvPr id="376" name="Google Shape;376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view with focus</a:t>
            </a:r>
            <a:endParaRPr/>
          </a:p>
        </p:txBody>
      </p:sp>
      <p:sp>
        <p:nvSpPr>
          <p:cNvPr id="382" name="Google Shape;382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Activity.getCurrentFocus()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ViewGroup.getFocusedChild()</a:t>
            </a:r>
            <a:endParaRPr/>
          </a:p>
        </p:txBody>
      </p:sp>
      <p:sp>
        <p:nvSpPr>
          <p:cNvPr id="383" name="Google Shape;383;p6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Freeform text and numbers</a:t>
            </a:r>
            <a:endParaRPr/>
          </a:p>
        </p:txBody>
      </p:sp>
      <p:sp>
        <p:nvSpPr>
          <p:cNvPr id="389" name="Google Shape;389;p6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multiple lines of text</a:t>
            </a:r>
            <a:endParaRPr/>
          </a:p>
        </p:txBody>
      </p:sp>
      <p:sp>
        <p:nvSpPr>
          <p:cNvPr id="396" name="Google Shape;396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EditText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default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Alphanumeric keyboard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Suggestions appear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Return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Enter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 key starts new line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98" name="Google Shape;398;p70"/>
          <p:cNvPicPr preferRelativeResize="0"/>
          <p:nvPr/>
        </p:nvPicPr>
        <p:blipFill rotWithShape="1">
          <a:blip r:embed="rId4">
            <a:alphaModFix/>
          </a:blip>
          <a:srcRect l="43800" r="9814"/>
          <a:stretch/>
        </p:blipFill>
        <p:spPr>
          <a:xfrm>
            <a:off x="5614600" y="1266938"/>
            <a:ext cx="269107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0"/>
          <p:cNvSpPr txBox="1"/>
          <p:nvPr/>
        </p:nvSpPr>
        <p:spPr>
          <a:xfrm>
            <a:off x="7150350" y="3973775"/>
            <a:ext cx="17613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70"/>
          <p:cNvSpPr/>
          <p:nvPr/>
        </p:nvSpPr>
        <p:spPr>
          <a:xfrm>
            <a:off x="7922677" y="3585750"/>
            <a:ext cx="239400" cy="528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with inputType</a:t>
            </a:r>
            <a:endParaRPr/>
          </a:p>
        </p:txBody>
      </p:sp>
      <p:sp>
        <p:nvSpPr>
          <p:cNvPr id="406" name="Google Shape;406;p71"/>
          <p:cNvSpPr txBox="1">
            <a:spLocks noGrp="1"/>
          </p:cNvSpPr>
          <p:nvPr>
            <p:ph type="body" idx="1"/>
          </p:nvPr>
        </p:nvSpPr>
        <p:spPr>
          <a:xfrm>
            <a:off x="311700" y="1148150"/>
            <a:ext cx="5718600" cy="32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in Attributes pane of layout editor</a:t>
            </a:r>
            <a:endParaRPr/>
          </a:p>
          <a:p>
            <a:pPr marL="457200" lvl="0" indent="-381000" algn="l" rtl="0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code for EditText: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&lt;EditText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android:id="@+id/name_field"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android:inputType =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"textPersonName"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7" name="Google Shape;407;p7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08" name="Google Shape;40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225" y="170824"/>
            <a:ext cx="1626575" cy="4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Input Controls</a:t>
            </a:r>
            <a:endParaRPr/>
          </a:p>
        </p:txBody>
      </p:sp>
      <p:sp>
        <p:nvSpPr>
          <p:cNvPr id="283" name="Google Shape;283;p54"/>
          <p:cNvSpPr txBox="1">
            <a:spLocks noGrp="1"/>
          </p:cNvSpPr>
          <p:nvPr>
            <p:ph type="subTitle" idx="1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message</a:t>
            </a:r>
            <a:endParaRPr/>
          </a:p>
        </p:txBody>
      </p:sp>
      <p:sp>
        <p:nvSpPr>
          <p:cNvPr id="414" name="Google Shape;414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="textShortMessage"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Emoticons key changes keyboard to emoticons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15" name="Google Shape;415;p7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16" name="Google Shape;4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60" y="1400514"/>
            <a:ext cx="2660846" cy="253743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2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Emoticons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72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72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single line</a:t>
            </a:r>
            <a:endParaRPr/>
          </a:p>
        </p:txBody>
      </p:sp>
      <p:sp>
        <p:nvSpPr>
          <p:cNvPr id="425" name="Google Shape;425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Both work: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="textLongMessage"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="textPersonName"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26" name="Google Shape;426;p7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27" name="Google Shape;427;p73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320" y="1389671"/>
            <a:ext cx="2645198" cy="253743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73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3" y="1103659"/>
            <a:ext cx="2350024" cy="2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7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phone number entry</a:t>
            </a:r>
            <a:endParaRPr/>
          </a:p>
        </p:txBody>
      </p:sp>
      <p:sp>
        <p:nvSpPr>
          <p:cNvPr id="437" name="Google Shape;437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 ="phone"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Numeric keypad (numbers only)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38" name="Google Shape;438;p7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39" name="Google Shape;439;p74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74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74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text</a:t>
            </a:r>
            <a:endParaRPr/>
          </a:p>
        </p:txBody>
      </p:sp>
      <p:sp>
        <p:nvSpPr>
          <p:cNvPr id="447" name="Google Shape;447;p75"/>
          <p:cNvSpPr txBox="1">
            <a:spLocks noGrp="1"/>
          </p:cNvSpPr>
          <p:nvPr>
            <p:ph type="body" idx="1"/>
          </p:nvPr>
        </p:nvSpPr>
        <p:spPr>
          <a:xfrm>
            <a:off x="311700" y="1148150"/>
            <a:ext cx="8709300" cy="32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the EditText object for the EditText view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EditText simpleEditText =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findViewById(R.id.edit_simple);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the CharSequence and convert it to a string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strValue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simpleEditText.getText().toString();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8" name="Google Shape;448;p7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types</a:t>
            </a:r>
            <a:endParaRPr/>
          </a:p>
        </p:txBody>
      </p:sp>
      <p:sp>
        <p:nvSpPr>
          <p:cNvPr id="454" name="Google Shape;454;p76"/>
          <p:cNvSpPr txBox="1">
            <a:spLocks noGrp="1"/>
          </p:cNvSpPr>
          <p:nvPr>
            <p:ph type="body" idx="1"/>
          </p:nvPr>
        </p:nvSpPr>
        <p:spPr>
          <a:xfrm>
            <a:off x="234200" y="1080925"/>
            <a:ext cx="7867200" cy="3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textCapCharacters</a:t>
            </a:r>
            <a:r>
              <a:rPr lang="en" sz="1800"/>
              <a:t>: Set to all capital letters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textCapSentences</a:t>
            </a:r>
            <a:r>
              <a:rPr lang="en" sz="1800"/>
              <a:t>: Start each sentence with a capital letter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textPassword</a:t>
            </a:r>
            <a:r>
              <a:rPr lang="en" sz="1800"/>
              <a:t>: Conceal an entered password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800"/>
              <a:t>: Restrict text entry to numbers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textEmailAddress</a:t>
            </a:r>
            <a:r>
              <a:rPr lang="en" sz="1800"/>
              <a:t>: Show keyboard with </a:t>
            </a:r>
            <a:r>
              <a:rPr lang="en" sz="1800" b="1"/>
              <a:t>@</a:t>
            </a:r>
            <a:r>
              <a:rPr lang="en" sz="1800"/>
              <a:t> conveniently located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" sz="1800"/>
              <a:t>: Show a numeric phone keypad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" sz="1800"/>
              <a:t>: Show a numeric keypad with a slash and colon for entering the date and time</a:t>
            </a:r>
            <a:endParaRPr sz="1800"/>
          </a:p>
        </p:txBody>
      </p:sp>
      <p:sp>
        <p:nvSpPr>
          <p:cNvPr id="455" name="Google Shape;455;p7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56" name="Google Shape;456;p7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input types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choices</a:t>
            </a:r>
            <a:endParaRPr/>
          </a:p>
        </p:txBody>
      </p:sp>
      <p:sp>
        <p:nvSpPr>
          <p:cNvPr id="462" name="Google Shape;462;p7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7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elements for providing choices</a:t>
            </a:r>
            <a:endParaRPr/>
          </a:p>
        </p:txBody>
      </p:sp>
      <p:sp>
        <p:nvSpPr>
          <p:cNvPr id="469" name="Google Shape;469;p7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04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CheckBox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RadioButton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ToggleButton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Switch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Spinner</a:t>
            </a:r>
            <a:endParaRPr/>
          </a:p>
        </p:txBody>
      </p:sp>
      <p:sp>
        <p:nvSpPr>
          <p:cNvPr id="470" name="Google Shape;470;p7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471" name="Google Shape;471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2225" y="1072075"/>
            <a:ext cx="1362075" cy="1038225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2" name="Google Shape;472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013" y="1062538"/>
            <a:ext cx="1885950" cy="1057275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3" name="Google Shape;473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2225" y="2216350"/>
            <a:ext cx="2352675" cy="74295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4" name="Google Shape;474;p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2638" y="2850900"/>
            <a:ext cx="2295525" cy="74295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5" name="Google Shape;475;p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3375" y="2930575"/>
            <a:ext cx="1800225" cy="156210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</a:t>
            </a:r>
            <a:endParaRPr/>
          </a:p>
        </p:txBody>
      </p:sp>
      <p:sp>
        <p:nvSpPr>
          <p:cNvPr id="481" name="Google Shape;481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09300" cy="32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any number of choices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"/>
              <a:t>Checking one box does not uncheck another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expect checkboxes in a vertical list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lang="en" b="1"/>
              <a:t>Submit</a:t>
            </a:r>
            <a:r>
              <a:rPr lang="en"/>
              <a:t> button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/>
              <a:t> is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and can have </a:t>
            </a:r>
            <a:br>
              <a:rPr lang="en"/>
            </a:b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handler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7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483" name="Google Shape;4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70" y="2748000"/>
            <a:ext cx="2231425" cy="1700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RadioButton</a:t>
            </a:r>
            <a:endParaRPr/>
          </a:p>
        </p:txBody>
      </p:sp>
      <p:sp>
        <p:nvSpPr>
          <p:cNvPr id="489" name="Google Shape;489;p80"/>
          <p:cNvSpPr txBox="1">
            <a:spLocks noGrp="1"/>
          </p:cNvSpPr>
          <p:nvPr>
            <p:ph type="body" idx="1"/>
          </p:nvPr>
        </p:nvSpPr>
        <p:spPr>
          <a:xfrm>
            <a:off x="382725" y="905200"/>
            <a:ext cx="7281300" cy="35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RadioButton</a:t>
            </a:r>
            <a:r>
              <a:rPr lang="en"/>
              <a:t> elements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RadioGroup</a:t>
            </a:r>
            <a:r>
              <a:rPr lang="en"/>
              <a:t> in a vertical list (horizontally if labels are short)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only one of the choices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Checking one unchecks all others in group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RadioButton</a:t>
            </a:r>
            <a:r>
              <a:rPr lang="en"/>
              <a:t> can have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</a:t>
            </a:r>
            <a:br>
              <a:rPr lang="en"/>
            </a:br>
            <a:r>
              <a:rPr lang="en"/>
              <a:t>handler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lang="en" b="1"/>
              <a:t>Submit</a:t>
            </a:r>
            <a:r>
              <a:rPr lang="en"/>
              <a:t> button</a:t>
            </a:r>
            <a:br>
              <a:rPr lang="en"/>
            </a:br>
            <a:r>
              <a:rPr lang="en"/>
              <a:t>for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RadioGroup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8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491" name="Google Shape;491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9825" y="3031600"/>
            <a:ext cx="2291300" cy="128455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 buttons and switches</a:t>
            </a:r>
            <a:endParaRPr/>
          </a:p>
        </p:txBody>
      </p:sp>
      <p:sp>
        <p:nvSpPr>
          <p:cNvPr id="497" name="Google Shape;497;p81"/>
          <p:cNvSpPr txBox="1">
            <a:spLocks noGrp="1"/>
          </p:cNvSpPr>
          <p:nvPr>
            <p:ph type="body" idx="1"/>
          </p:nvPr>
        </p:nvSpPr>
        <p:spPr>
          <a:xfrm>
            <a:off x="311700" y="1021475"/>
            <a:ext cx="87093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switch between on and off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"/>
              <a:t> for click handler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br>
              <a:rPr lang="en"/>
            </a:br>
            <a:r>
              <a:rPr lang="en"/>
              <a:t>                                     Toggle buttons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 Switches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8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13" y="2511100"/>
            <a:ext cx="2352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576" y="3332125"/>
            <a:ext cx="2400575" cy="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55"/>
          <p:cNvSpPr txBox="1">
            <a:spLocks noGrp="1"/>
          </p:cNvSpPr>
          <p:nvPr>
            <p:ph type="body" idx="1"/>
          </p:nvPr>
        </p:nvSpPr>
        <p:spPr>
          <a:xfrm>
            <a:off x="311700" y="1213525"/>
            <a:ext cx="8398800" cy="3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Overview of input controls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View focus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91" name="Google Shape;291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6" name="Google Shape;506;p82"/>
          <p:cNvSpPr txBox="1">
            <a:spLocks noGrp="1"/>
          </p:cNvSpPr>
          <p:nvPr>
            <p:ph type="body" idx="1"/>
          </p:nvPr>
        </p:nvSpPr>
        <p:spPr>
          <a:xfrm>
            <a:off x="411625" y="1051425"/>
            <a:ext cx="7905600" cy="3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Input Controls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Radio Buttons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Specifying the Input Method Type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Handling Keyboard Input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Text Fields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Spinners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7" name="Google Shape;507;p8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3" name="Google Shape;513;p8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14" name="Google Shape;514;p83"/>
          <p:cNvSpPr txBox="1"/>
          <p:nvPr/>
        </p:nvSpPr>
        <p:spPr>
          <a:xfrm>
            <a:off x="311700" y="2063725"/>
            <a:ext cx="8520600" cy="1941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4.2 Input controls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4.2 Input controls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20" name="Google Shape;520;p8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22" name="Google Shape;522;p8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3861-2178-402F-83EE-8C434A2B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18863-08DE-44F3-AFA3-B3E1093CF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57F22-2E78-4A58-B648-38CCE364B1F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40F90-C035-4858-8EF6-1223A8A13D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8095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852077-09B6-477F-A9A2-FDE4A0D3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" y="669208"/>
            <a:ext cx="4413897" cy="3805084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13D0C77B-BC5C-4FE5-B2B4-FAB5147CC4E7}"/>
              </a:ext>
            </a:extLst>
          </p:cNvPr>
          <p:cNvSpPr/>
          <p:nvPr/>
        </p:nvSpPr>
        <p:spPr>
          <a:xfrm>
            <a:off x="3819833" y="1946788"/>
            <a:ext cx="1194619" cy="2949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Add Spinner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6FD28CD9-001A-4CC7-B2E7-B664DCA7D421}"/>
              </a:ext>
            </a:extLst>
          </p:cNvPr>
          <p:cNvSpPr/>
          <p:nvPr/>
        </p:nvSpPr>
        <p:spPr>
          <a:xfrm>
            <a:off x="3819832" y="2684207"/>
            <a:ext cx="1194619" cy="2949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Add </a:t>
            </a:r>
            <a:r>
              <a:rPr lang="en-US" sz="1000" b="1" dirty="0" err="1">
                <a:solidFill>
                  <a:srgbClr val="FF0000"/>
                </a:solidFill>
              </a:rPr>
              <a:t>Seekbar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933647B0-57A3-40A0-A576-6AEDC0A63D1E}"/>
              </a:ext>
            </a:extLst>
          </p:cNvPr>
          <p:cNvSpPr/>
          <p:nvPr/>
        </p:nvSpPr>
        <p:spPr>
          <a:xfrm>
            <a:off x="779602" y="1799304"/>
            <a:ext cx="1852985" cy="2949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Add Selection Check</a:t>
            </a:r>
          </a:p>
        </p:txBody>
      </p:sp>
    </p:spTree>
    <p:extLst>
      <p:ext uri="{BB962C8B-B14F-4D97-AF65-F5344CB8AC3E}">
        <p14:creationId xmlns:p14="http://schemas.microsoft.com/office/powerpoint/2010/main" val="100426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input Controls</a:t>
            </a:r>
            <a:endParaRPr/>
          </a:p>
        </p:txBody>
      </p:sp>
      <p:sp>
        <p:nvSpPr>
          <p:cNvPr id="297" name="Google Shape;297;p5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Accepting user 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57"/>
          <p:cNvSpPr txBox="1">
            <a:spLocks noGrp="1"/>
          </p:cNvSpPr>
          <p:nvPr>
            <p:ph type="body" idx="1"/>
          </p:nvPr>
        </p:nvSpPr>
        <p:spPr>
          <a:xfrm>
            <a:off x="311700" y="1316225"/>
            <a:ext cx="8398800" cy="31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(using keyboard)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</a:rPr>
              <a:t>Switching on/off: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Toggle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Choosing value in range of values: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05" name="Google Shape;305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982600" cy="3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EditText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SeekBar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CheckBox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RadioButton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Switch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Spinner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800"/>
          </a:p>
        </p:txBody>
      </p:sp>
      <p:sp>
        <p:nvSpPr>
          <p:cNvPr id="311" name="Google Shape;311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of input controls</a:t>
            </a:r>
            <a:endParaRPr/>
          </a:p>
        </p:txBody>
      </p:sp>
      <p:sp>
        <p:nvSpPr>
          <p:cNvPr id="312" name="Google Shape;312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5125" y="1745395"/>
            <a:ext cx="5267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>
            <a:spLocks noGrp="1"/>
          </p:cNvSpPr>
          <p:nvPr>
            <p:ph type="body" idx="1"/>
          </p:nvPr>
        </p:nvSpPr>
        <p:spPr>
          <a:xfrm>
            <a:off x="311700" y="933475"/>
            <a:ext cx="80802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for entering text using keyboard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r>
              <a:rPr lang="en">
                <a:solidFill>
                  <a:schemeClr val="dk1"/>
                </a:solidFill>
              </a:rPr>
              <a:t> for sliding left or right to a setting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 elements for choosing more than one option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 elements into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RadioGroup</a:t>
            </a:r>
            <a:r>
              <a:rPr lang="en">
                <a:solidFill>
                  <a:schemeClr val="dk1"/>
                </a:solidFill>
              </a:rPr>
              <a:t> — user makes only one choice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chemeClr val="dk1"/>
                </a:solidFill>
              </a:rPr>
              <a:t> for tapping on or off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">
                <a:solidFill>
                  <a:schemeClr val="dk1"/>
                </a:solidFill>
              </a:rPr>
              <a:t> for choosing a single item from a list</a:t>
            </a:r>
            <a:endParaRPr/>
          </a:p>
        </p:txBody>
      </p:sp>
      <p:sp>
        <p:nvSpPr>
          <p:cNvPr id="319" name="Google Shape;319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input controls work</a:t>
            </a:r>
            <a:endParaRPr/>
          </a:p>
        </p:txBody>
      </p:sp>
      <p:sp>
        <p:nvSpPr>
          <p:cNvPr id="320" name="Google Shape;320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is base class for input controls</a:t>
            </a:r>
            <a:endParaRPr/>
          </a:p>
        </p:txBody>
      </p:sp>
      <p:sp>
        <p:nvSpPr>
          <p:cNvPr id="326" name="Google Shape;326;p6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is the basic building block for all UI components, including input controls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is the base class for classes that provide interactive UI components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provides basic interaction through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focus</a:t>
            </a:r>
            <a:endParaRPr/>
          </a:p>
        </p:txBody>
      </p:sp>
      <p:sp>
        <p:nvSpPr>
          <p:cNvPr id="333" name="Google Shape;333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941</Words>
  <Application>Microsoft Office PowerPoint</Application>
  <PresentationFormat>On-screen Show (16:9)</PresentationFormat>
  <Paragraphs>197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Consolas</vt:lpstr>
      <vt:lpstr>Arial</vt:lpstr>
      <vt:lpstr>Open Sans</vt:lpstr>
      <vt:lpstr>Roboto</vt:lpstr>
      <vt:lpstr>GDT master</vt:lpstr>
      <vt:lpstr>GDT master</vt:lpstr>
      <vt:lpstr>GDT master</vt:lpstr>
      <vt:lpstr>GDT master</vt:lpstr>
      <vt:lpstr>User Interaction </vt:lpstr>
      <vt:lpstr>4.2 Input Controls</vt:lpstr>
      <vt:lpstr>Contents</vt:lpstr>
      <vt:lpstr>Overview of input Controls</vt:lpstr>
      <vt:lpstr>Accepting user input</vt:lpstr>
      <vt:lpstr>Examples of input controls</vt:lpstr>
      <vt:lpstr>How input controls work</vt:lpstr>
      <vt:lpstr>View is base class for input controls</vt:lpstr>
      <vt:lpstr>View focus</vt:lpstr>
      <vt:lpstr>Focus</vt:lpstr>
      <vt:lpstr>Clickable versus focusable</vt:lpstr>
      <vt:lpstr>Which View gets focus next?</vt:lpstr>
      <vt:lpstr>Guiding users</vt:lpstr>
      <vt:lpstr>Guiding focus</vt:lpstr>
      <vt:lpstr>Set focus explicitly</vt:lpstr>
      <vt:lpstr>Find the view with focus</vt:lpstr>
      <vt:lpstr>  Freeform text and numbers</vt:lpstr>
      <vt:lpstr>EditText for multiple lines of text</vt:lpstr>
      <vt:lpstr>Customize with inputType</vt:lpstr>
      <vt:lpstr>EditText for message</vt:lpstr>
      <vt:lpstr>EditText for single line</vt:lpstr>
      <vt:lpstr>EditText for phone number entry</vt:lpstr>
      <vt:lpstr>Getting text</vt:lpstr>
      <vt:lpstr>Input types</vt:lpstr>
      <vt:lpstr>Providing choices</vt:lpstr>
      <vt:lpstr>UI elements for providing choices</vt:lpstr>
      <vt:lpstr>CheckBox</vt:lpstr>
      <vt:lpstr>RadioButton</vt:lpstr>
      <vt:lpstr>Toggle buttons and switches</vt:lpstr>
      <vt:lpstr>Learn more</vt:lpstr>
      <vt:lpstr>What's Next?</vt:lpstr>
      <vt:lpstr>END</vt:lpstr>
      <vt:lpstr>CODELAB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Interaction </dc:title>
  <cp:lastModifiedBy>Vinh La</cp:lastModifiedBy>
  <cp:revision>2</cp:revision>
  <dcterms:modified xsi:type="dcterms:W3CDTF">2020-10-13T01:20:22Z</dcterms:modified>
</cp:coreProperties>
</file>