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  <p:sldMasterId id="2147483733" r:id="rId2"/>
    <p:sldMasterId id="2147483734" r:id="rId3"/>
    <p:sldMasterId id="2147483735" r:id="rId4"/>
    <p:sldMasterId id="2147483736" r:id="rId5"/>
    <p:sldMasterId id="2147483737" r:id="rId6"/>
    <p:sldMasterId id="2147483738" r:id="rId7"/>
  </p:sldMasterIdLst>
  <p:notesMasterIdLst>
    <p:notesMasterId r:id="rId48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94" r:id="rId29"/>
    <p:sldId id="295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Open Sans" panose="020B0604020202020204" charset="0"/>
      <p:regular r:id="rId53"/>
      <p:bold r:id="rId54"/>
      <p:italic r:id="rId55"/>
      <p:boldItalic r:id="rId56"/>
    </p:embeddedFont>
    <p:embeddedFont>
      <p:font typeface="Roboto" panose="020B060402020202020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font" Target="fonts/font11.fntdata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font" Target="fonts/font6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c6e85b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c6e85b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ca91b8eb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ca91b8eb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d0b946b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6d0b946b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ca91b8eb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ca91b8eb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d0b946b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6d0b946b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568e4473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568e4473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568e4473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568e4473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5ca91b8eb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5ca91b8eb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d0b946bb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6d0b946bb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6d0b946b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6d0b946b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d0b946b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6d0b946b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d0b946b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d0b946b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AutoNum type="arabicPeriod"/>
            </a:pPr>
            <a:endParaRPr sz="1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e1d5ca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0e1d5ca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6d0b946b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6d0b946b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d256226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d256226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d256226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d256226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662f121e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662f121e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62f121e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62f121e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62f121e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62f121e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662f121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662f121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662f121e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662f121e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568e4473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568e4473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662f121e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662f121e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8568e4473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8568e4473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568e447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568e447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8568e447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8568e447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568e4473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568e4473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8568e4473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8568e4473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568e44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8568e44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568e447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8568e447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8568e447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8568e447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95ee60c1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95ee60c1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6e4ee7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6e4ee7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6e4ee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6e4ee7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c6e85b7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c6e85b7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568e447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568e447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c6e85b73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c6e85b73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66725" y="-125"/>
            <a:ext cx="45774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0" name="Google Shape;130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5" descr="Android-spli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229275" y="4761375"/>
            <a:ext cx="23772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5" name="Google Shape;215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9" name="Google Shape;219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4" name="Google Shape;224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7" name="Google Shape;237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8" name="Google Shape;238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1" name="Google Shape;241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5" name="Google Shape;245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6" name="Google Shape;246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7" name="Google Shape;247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50" name="Google Shape;250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2" name="Google Shape;262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3" name="Google Shape;263;p51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5" name="Google Shape;2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9" name="Google Shape;279;p54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0" name="Google Shape;280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8" name="Google Shape;288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1" name="Google Shape;291;p57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2" name="Google Shape;292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5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2" name="Google Shape;302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5" name="Google Shape;305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9" name="Google Shape;309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0" name="Google Shape;310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14" name="Google Shape;314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8" name="Google Shape;318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4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4" name="Google Shape;324;p64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5" name="Google Shape;325;p64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26" name="Google Shape;326;p64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4" name="Google Shape;344;p67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5" name="Google Shape;345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8" name="Google Shape;348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3" name="Google Shape;353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6" name="Google Shape;356;p70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7" name="Google Shape;357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6" name="Google Shape;366;p7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7" name="Google Shape;367;p7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0" name="Google Shape;370;p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7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4" name="Google Shape;374;p7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5" name="Google Shape;375;p7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6" name="Google Shape;376;p7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5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79" name="Google Shape;379;p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2" name="Google Shape;382;p7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3" name="Google Shape;383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77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77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7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1" name="Google Shape;391;p77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2" name="Google Shape;392;p77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94" name="Google Shape;39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0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1" name="Google Shape;411;p80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2" name="Google Shape;412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5" name="Google Shape;415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8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0" name="Google Shape;420;p8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3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3" name="Google Shape;423;p83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4" name="Google Shape;424;p8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3" name="Google Shape;433;p8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4" name="Google Shape;434;p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7" name="Google Shape;437;p8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1" name="Google Shape;441;p8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2" name="Google Shape;442;p8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3" name="Google Shape;443;p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8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46" name="Google Shape;446;p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8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0" name="Google Shape;450;p8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90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90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90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7" name="Google Shape;457;p90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8" name="Google Shape;458;p90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305475" y="4761375"/>
            <a:ext cx="232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7" name="Google Shape;207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0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53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4" name="Google Shape;274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66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5" name="Google Shape;335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6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79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2" name="Google Shape;402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3" name="Google Shape;403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7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9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9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7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widget/DrawerLayout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hyperlink" Target="https://developer.android.com/reference/android/support/design/widget/NavigationView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RecyclerView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widget/GridView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design/widget/TabLayout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android.com/reference/android/support/v4/app/FragmentStatePagerAdapter.html" TargetMode="External"/><Relationship Id="rId4" Type="http://schemas.openxmlformats.org/officeDocument/2006/relationships/hyperlink" Target="https://developer.android.com/reference/android/support/v4/app/FragmentPagerAdapter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design/patterns/navigation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developer.android.com/training/implementing-navigation/lateral.html" TargetMode="External"/><Relationship Id="rId5" Type="http://schemas.openxmlformats.org/officeDocument/2006/relationships/hyperlink" Target="https://developer.android.com/training/implementing-navigation/nav-drawer.html" TargetMode="External"/><Relationship Id="rId4" Type="http://schemas.openxmlformats.org/officeDocument/2006/relationships/hyperlink" Target="https://developer.android.com/training/design-navigation/index.htm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2-user-experience/lesson-4-user-interaction/4-4-c-user-navigation/4-4-c-user-navigation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s://codelabs.developers.google.com/codelabs/android-training-provide-user-navig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71" name="Google Shape;471;p9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72" name="Google Shape;472;p92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73" name="Google Shape;473;p92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4" name="Google Shape;474;p9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475" name="Google Shape;475;p92"/>
          <p:cNvSpPr txBox="1"/>
          <p:nvPr/>
        </p:nvSpPr>
        <p:spPr>
          <a:xfrm>
            <a:off x="265500" y="10020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sz="4200" b="1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44" name="Google Shape;544;p10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Parent screen</a:t>
            </a:r>
            <a:r>
              <a:rPr lang="en"/>
              <a:t>—Screen that enables navigation down to child screens, such as home screen and main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Collection sibling</a:t>
            </a:r>
            <a:r>
              <a:rPr lang="en"/>
              <a:t>—Screen enabling navigation to a collection of child screens, such as a list of headlines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Section sibling</a:t>
            </a:r>
            <a:r>
              <a:rPr lang="en"/>
              <a:t>—Screen with content, such as a 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2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550" name="Google Shape;550;p10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10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52" name="Google Shape;552;p102"/>
          <p:cNvSpPr txBox="1">
            <a:spLocks noGrp="1"/>
          </p:cNvSpPr>
          <p:nvPr>
            <p:ph type="body" idx="1"/>
          </p:nvPr>
        </p:nvSpPr>
        <p:spPr>
          <a:xfrm>
            <a:off x="140900" y="1139900"/>
            <a:ext cx="45168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Parent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for parent screen 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for children screens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3" name="Google Shape;553;p102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54" name="Google Shape;554;p102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5" name="Google Shape;555;p102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6" name="Google Shape;556;p102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7" name="Google Shape;557;p102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558" name="Google Shape;558;p102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59" name="Google Shape;559;p102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0" name="Google Shape;560;p102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1" name="Google Shape;561;p102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562" name="Google Shape;562;p10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3" name="Google Shape;563;p102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4" name="Google Shape;564;p102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5" name="Google Shape;565;p102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6" name="Google Shape;566;p102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567" name="Google Shape;567;p102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8" name="Google Shape;568;p102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9" name="Google Shape;569;p102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70" name="Google Shape;570;p102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571" name="Google Shape;571;p102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10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102"/>
          <p:cNvCxnSpPr>
            <a:stCxn id="566" idx="0"/>
            <a:endCxn id="557" idx="2"/>
          </p:cNvCxnSpPr>
          <p:nvPr/>
        </p:nvCxnSpPr>
        <p:spPr>
          <a:xfrm rot="5400000" flipH="1">
            <a:off x="7640400" y="1062950"/>
            <a:ext cx="273000" cy="1406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102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102"/>
          <p:cNvCxnSpPr>
            <a:stCxn id="556" idx="2"/>
            <a:endCxn id="559" idx="0"/>
          </p:cNvCxnSpPr>
          <p:nvPr/>
        </p:nvCxnSpPr>
        <p:spPr>
          <a:xfrm rot="-5400000" flipH="1">
            <a:off x="5636450" y="3279375"/>
            <a:ext cx="598200" cy="5502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Google Shape;576;p102"/>
          <p:cNvCxnSpPr>
            <a:stCxn id="560" idx="0"/>
            <a:endCxn id="556" idx="2"/>
          </p:cNvCxnSpPr>
          <p:nvPr/>
        </p:nvCxnSpPr>
        <p:spPr>
          <a:xfrm rot="5400000" flipH="1">
            <a:off x="6033450" y="2882625"/>
            <a:ext cx="597900" cy="13437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7" name="Google Shape;577;p102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8" name="Google Shape;578;p102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102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10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86" name="Google Shape;586;p10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Descendant navigation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 from a parent screen to one of its children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list of headlines—to a story summary—to a story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Ancestral navigation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 from a child or sibling screen to its parent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story summary back to the headlines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one sibling to another sibling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Swiping between tabbed views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Descendant Navigation </a:t>
            </a:r>
            <a:endParaRPr/>
          </a:p>
        </p:txBody>
      </p:sp>
      <p:sp>
        <p:nvSpPr>
          <p:cNvPr id="592" name="Google Shape;592;p10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93" name="Google Shape;593;p10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0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0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01" name="Google Shape;601;p105"/>
          <p:cNvSpPr txBox="1">
            <a:spLocks noGrp="1"/>
          </p:cNvSpPr>
          <p:nvPr>
            <p:ph type="body" idx="1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 from a parent screen to one of its children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the main screen to a list of headlines to a story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Google Shape;602;p105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603" name="Google Shape;603;p105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04" name="Google Shape;604;p105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5" name="Google Shape;605;p105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6" name="Google Shape;606;p105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7" name="Google Shape;607;p105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608" name="Google Shape;608;p105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09" name="Google Shape;609;p105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0" name="Google Shape;610;p105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1" name="Google Shape;611;p105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612" name="Google Shape;612;p105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3" name="Google Shape;613;p105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4" name="Google Shape;614;p105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5" name="Google Shape;615;p105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6" name="Google Shape;616;p105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617" name="Google Shape;617;p105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8" name="Google Shape;618;p105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9" name="Google Shape;619;p105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20" name="Google Shape;620;p105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621" name="Google Shape;621;p105"/>
          <p:cNvCxnSpPr>
            <a:stCxn id="607" idx="2"/>
            <a:endCxn id="602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105"/>
          <p:cNvCxnSpPr>
            <a:stCxn id="611" idx="0"/>
            <a:endCxn id="607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" name="Google Shape;623;p105"/>
          <p:cNvCxnSpPr>
            <a:stCxn id="616" idx="0"/>
            <a:endCxn id="607" idx="2"/>
          </p:cNvCxnSpPr>
          <p:nvPr/>
        </p:nvCxnSpPr>
        <p:spPr>
          <a:xfrm rot="5400000" flipH="1">
            <a:off x="7376250" y="1062938"/>
            <a:ext cx="273000" cy="1406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4" name="Google Shape;624;p105"/>
          <p:cNvCxnSpPr>
            <a:stCxn id="606" idx="2"/>
            <a:endCxn id="608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5" name="Google Shape;625;p105"/>
          <p:cNvCxnSpPr>
            <a:stCxn id="606" idx="2"/>
            <a:endCxn id="609" idx="0"/>
          </p:cNvCxnSpPr>
          <p:nvPr/>
        </p:nvCxnSpPr>
        <p:spPr>
          <a:xfrm rot="-5400000" flipH="1">
            <a:off x="5372300" y="3279363"/>
            <a:ext cx="598200" cy="5502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6" name="Google Shape;626;p105"/>
          <p:cNvCxnSpPr>
            <a:stCxn id="610" idx="0"/>
            <a:endCxn id="606" idx="2"/>
          </p:cNvCxnSpPr>
          <p:nvPr/>
        </p:nvCxnSpPr>
        <p:spPr>
          <a:xfrm rot="5400000" flipH="1">
            <a:off x="5769300" y="2882613"/>
            <a:ext cx="597900" cy="13437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7" name="Google Shape;627;p105"/>
          <p:cNvSpPr/>
          <p:nvPr/>
        </p:nvSpPr>
        <p:spPr>
          <a:xfrm>
            <a:off x="5254103" y="1418943"/>
            <a:ext cx="1036800" cy="497200"/>
          </a:xfrm>
          <a:custGeom>
            <a:avLst/>
            <a:gdLst/>
            <a:ahLst/>
            <a:cxnLst/>
            <a:rect l="l" t="t" r="r" b="b"/>
            <a:pathLst>
              <a:path w="41472" h="19888" extrusionOk="0">
                <a:moveTo>
                  <a:pt x="41472" y="2981"/>
                </a:moveTo>
                <a:cubicBezTo>
                  <a:pt x="29219" y="530"/>
                  <a:pt x="14709" y="-2604"/>
                  <a:pt x="3994" y="3826"/>
                </a:cubicBezTo>
                <a:cubicBezTo>
                  <a:pt x="-733" y="6663"/>
                  <a:pt x="49" y="14375"/>
                  <a:pt x="49" y="19888"/>
                </a:cubicBezTo>
              </a:path>
            </a:pathLst>
          </a:custGeom>
          <a:noFill/>
          <a:ln w="38100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8" name="Google Shape;628;p105"/>
          <p:cNvSpPr/>
          <p:nvPr/>
        </p:nvSpPr>
        <p:spPr>
          <a:xfrm>
            <a:off x="4672328" y="3113750"/>
            <a:ext cx="456200" cy="718550"/>
          </a:xfrm>
          <a:custGeom>
            <a:avLst/>
            <a:gdLst/>
            <a:ahLst/>
            <a:cxnLst/>
            <a:rect l="l" t="t" r="r" b="b"/>
            <a:pathLst>
              <a:path w="18248" h="28742" extrusionOk="0">
                <a:moveTo>
                  <a:pt x="18248" y="0"/>
                </a:moveTo>
                <a:cubicBezTo>
                  <a:pt x="11569" y="0"/>
                  <a:pt x="1523" y="2185"/>
                  <a:pt x="214" y="8735"/>
                </a:cubicBezTo>
                <a:cubicBezTo>
                  <a:pt x="-1204" y="15835"/>
                  <a:pt x="6382" y="21872"/>
                  <a:pt x="8667" y="28742"/>
                </a:cubicBezTo>
              </a:path>
            </a:pathLst>
          </a:custGeom>
          <a:noFill/>
          <a:ln w="38100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10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35" name="Google Shape;635;p106"/>
          <p:cNvSpPr txBox="1">
            <a:spLocks noGrp="1"/>
          </p:cNvSpPr>
          <p:nvPr>
            <p:ph type="body" idx="1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Side-by side on tablets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36" name="Google Shape;63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5" y="1691250"/>
            <a:ext cx="3864418" cy="28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06"/>
          <p:cNvSpPr txBox="1">
            <a:spLocks noGrp="1"/>
          </p:cNvSpPr>
          <p:nvPr>
            <p:ph type="body" idx="1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Multiple screens on phone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10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45" name="Google Shape;645;p107"/>
          <p:cNvSpPr txBox="1">
            <a:spLocks noGrp="1"/>
          </p:cNvSpPr>
          <p:nvPr>
            <p:ph type="body" idx="1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drawer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Buttons, image buttons on main screen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clickable views with text and icons arranged in horizontal or vertical rows, or as a grid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items on collection screens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8"/>
          <p:cNvSpPr txBox="1">
            <a:spLocks noGrp="1"/>
          </p:cNvSpPr>
          <p:nvPr>
            <p:ph type="title"/>
          </p:nvPr>
        </p:nvSpPr>
        <p:spPr>
          <a:xfrm>
            <a:off x="265500" y="843350"/>
            <a:ext cx="4045200" cy="25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sp>
        <p:nvSpPr>
          <p:cNvPr id="651" name="Google Shape;651;p10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52" name="Google Shape;652;p10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10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59" name="Google Shape;659;p109"/>
          <p:cNvSpPr txBox="1">
            <a:spLocks noGrp="1"/>
          </p:cNvSpPr>
          <p:nvPr>
            <p:ph type="body" idx="1"/>
          </p:nvPr>
        </p:nvSpPr>
        <p:spPr>
          <a:xfrm>
            <a:off x="424550" y="1190500"/>
            <a:ext cx="4150500" cy="3360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Icon in app bar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Header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Menu items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0" name="Google Shape;6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8"/>
            <a:ext cx="44859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Layouts for for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67" name="Google Shape;667;p11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layouts: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drawer as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layout root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View for the drawer itself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app bar layout that includes room for a navigation icon button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content layout for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that displays the navigation drawer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layout for the navigation drawer header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3"/>
          <p:cNvSpPr txBox="1">
            <a:spLocks noGrp="1"/>
          </p:cNvSpPr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4.4 User navigation</a:t>
            </a:r>
            <a:endParaRPr/>
          </a:p>
        </p:txBody>
      </p:sp>
      <p:sp>
        <p:nvSpPr>
          <p:cNvPr id="481" name="Google Shape;481;p9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" name="Google Shape;673;p1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74" name="Google Shape;674;p111"/>
          <p:cNvSpPr txBox="1">
            <a:spLocks noGrp="1"/>
          </p:cNvSpPr>
          <p:nvPr>
            <p:ph type="body" idx="1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DrawerLayout</a:t>
            </a:r>
            <a:r>
              <a:rPr lang="en"/>
              <a:t> is root view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CoordinatorLayout</a:t>
            </a:r>
            <a:r>
              <a:rPr lang="en"/>
              <a:t> contains </a:t>
            </a:r>
            <a:br>
              <a:rPr lang="en"/>
            </a:br>
            <a:r>
              <a:rPr lang="en"/>
              <a:t>app bar layout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content screen layout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NavigationView</a:t>
            </a:r>
            <a:r>
              <a:rPr lang="en"/>
              <a:t> with layouts for header and selectable items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Google Shape;675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1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FFFFFF"/>
              </a:solidFill>
            </a:endParaRPr>
          </a:p>
        </p:txBody>
      </p:sp>
      <p:sp>
        <p:nvSpPr>
          <p:cNvPr id="677" name="Google Shape;677;p111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cxnSp>
        <p:nvCxnSpPr>
          <p:cNvPr id="678" name="Google Shape;678;p111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9" name="Google Shape;679;p111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FFFFFF"/>
              </a:solidFill>
            </a:endParaRPr>
          </a:p>
        </p:txBody>
      </p:sp>
      <p:sp>
        <p:nvSpPr>
          <p:cNvPr id="681" name="Google Shape;681;p11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87" name="Google Shape;687;p1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88" name="Google Shape;688;p112"/>
          <p:cNvSpPr txBox="1">
            <a:spLocks noGrp="1"/>
          </p:cNvSpPr>
          <p:nvPr>
            <p:ph type="body" idx="1"/>
          </p:nvPr>
        </p:nvSpPr>
        <p:spPr>
          <a:xfrm>
            <a:off x="311700" y="1436475"/>
            <a:ext cx="8767500" cy="30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Populate navigation drawer menu with item titles and icons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Set up navigation drawer and item listeners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Handle the navigation menu item selections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BDC2-CD41-44A6-8A6C-62FB18E7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C70A-9B90-4AE5-9C12-98A05976D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Implement com.android.support:design:28.0.0</a:t>
            </a:r>
          </a:p>
          <a:p>
            <a:r>
              <a:rPr lang="en-US" sz="1600" dirty="0"/>
              <a:t>Implement com.android.support:support-core-utils:28.0.0</a:t>
            </a:r>
          </a:p>
          <a:p>
            <a:r>
              <a:rPr lang="en-US" sz="1600" dirty="0"/>
              <a:t>Use </a:t>
            </a:r>
            <a:r>
              <a:rPr lang="en-US" sz="1600" dirty="0" err="1"/>
              <a:t>DrawerLayout</a:t>
            </a:r>
            <a:r>
              <a:rPr lang="en-US" sz="1600" dirty="0"/>
              <a:t> for the </a:t>
            </a:r>
            <a:r>
              <a:rPr lang="en-US" sz="1600" dirty="0" err="1"/>
              <a:t>MainActivity</a:t>
            </a:r>
            <a:endParaRPr lang="en-US" sz="1600" dirty="0"/>
          </a:p>
          <a:p>
            <a:r>
              <a:rPr lang="en-US" sz="1600" dirty="0" err="1"/>
              <a:t>setDisplayHomeAsUpEnable</a:t>
            </a:r>
            <a:r>
              <a:rPr lang="en-US" sz="1600" dirty="0"/>
              <a:t> and </a:t>
            </a:r>
            <a:r>
              <a:rPr lang="en-US" sz="1600" dirty="0" err="1"/>
              <a:t>setHomeButtonEnable</a:t>
            </a:r>
            <a:r>
              <a:rPr lang="en-US" sz="1600" dirty="0"/>
              <a:t> for the support action bar</a:t>
            </a:r>
          </a:p>
          <a:p>
            <a:r>
              <a:rPr lang="en-US" sz="1600" dirty="0"/>
              <a:t>Create an </a:t>
            </a:r>
            <a:r>
              <a:rPr lang="en-US" sz="1600" dirty="0" err="1"/>
              <a:t>ActionBarDrawerToggle</a:t>
            </a:r>
            <a:r>
              <a:rPr lang="en-US" sz="1600" dirty="0"/>
              <a:t> object and link it with the </a:t>
            </a:r>
            <a:r>
              <a:rPr lang="en-US" sz="1600" dirty="0" err="1"/>
              <a:t>DrawerLayout</a:t>
            </a:r>
            <a:endParaRPr lang="en-US" sz="1600" dirty="0"/>
          </a:p>
          <a:p>
            <a:pPr lvl="1"/>
            <a:r>
              <a:rPr lang="en-US" sz="1600" dirty="0" err="1"/>
              <a:t>onPostCreate</a:t>
            </a:r>
            <a:r>
              <a:rPr lang="en-US" sz="1600" dirty="0"/>
              <a:t>(Bundle) -&gt; sync the toggle state</a:t>
            </a:r>
          </a:p>
          <a:p>
            <a:pPr lvl="1"/>
            <a:r>
              <a:rPr lang="en-US" sz="1600" dirty="0" err="1"/>
              <a:t>onConfigurationChanged</a:t>
            </a:r>
            <a:endParaRPr lang="en-US" sz="1600" dirty="0"/>
          </a:p>
          <a:p>
            <a:pPr lvl="1"/>
            <a:r>
              <a:rPr lang="en-US" sz="1600" dirty="0" err="1"/>
              <a:t>onOptionsItemSelected</a:t>
            </a:r>
            <a:r>
              <a:rPr lang="en-US" sz="1600" dirty="0"/>
              <a:t>	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3EF0F-260A-4492-84BB-A03160E71E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16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18B9-80E9-4B28-8579-611EC956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A4A22-CCA2-410B-BF56-C9C86240AC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E1955-BA73-4050-A612-69AEF6917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5" t="8603" r="55484" b="12688"/>
          <a:stretch/>
        </p:blipFill>
        <p:spPr>
          <a:xfrm>
            <a:off x="3592407" y="1098755"/>
            <a:ext cx="1959185" cy="34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52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descendant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1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95" name="Google Shape;695;p113"/>
          <p:cNvSpPr txBox="1">
            <a:spLocks noGrp="1"/>
          </p:cNvSpPr>
          <p:nvPr>
            <p:ph type="body" idx="1"/>
          </p:nvPr>
        </p:nvSpPr>
        <p:spPr>
          <a:xfrm>
            <a:off x="311700" y="1218200"/>
            <a:ext cx="8160900" cy="3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Vertical list,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grid,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 with a carousel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Multi-level menus, such as the options menu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Master/detail navigation flow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Navigation</a:t>
            </a:r>
            <a:endParaRPr/>
          </a:p>
        </p:txBody>
      </p:sp>
      <p:sp>
        <p:nvSpPr>
          <p:cNvPr id="701" name="Google Shape;701;p1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702" name="Google Shape;702;p1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9" name="Google Shape;709;p1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10" name="Google Shape;710;p11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711" name="Google Shape;71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3"/>
            <a:ext cx="2349800" cy="35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15"/>
          <p:cNvPicPr preferRelativeResize="0"/>
          <p:nvPr/>
        </p:nvPicPr>
        <p:blipFill rotWithShape="1">
          <a:blip r:embed="rId4">
            <a:alphaModFix/>
          </a:blip>
          <a:srcRect b="9804"/>
          <a:stretch/>
        </p:blipFill>
        <p:spPr>
          <a:xfrm>
            <a:off x="311700" y="130980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6"/>
          <p:cNvSpPr txBox="1">
            <a:spLocks noGrp="1"/>
          </p:cNvSpPr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Declare parent of child Activity—AndroidManifest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18" name="Google Shape;718;p1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719" name="Google Shape;719;p11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</p:txBody>
      </p:sp>
      <p:sp>
        <p:nvSpPr>
          <p:cNvPr id="725" name="Google Shape;725;p1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726" name="Google Shape;726;p1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1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734" name="Google Shape;734;p118"/>
          <p:cNvSpPr txBox="1">
            <a:spLocks noGrp="1"/>
          </p:cNvSpPr>
          <p:nvPr>
            <p:ph type="body" idx="1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Between siblings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a list of stories to a list in a different tab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story to story under the same tab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sp>
        <p:nvSpPr>
          <p:cNvPr id="735" name="Google Shape;735;p118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736" name="Google Shape;736;p118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37" name="Google Shape;737;p118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8" name="Google Shape;738;p118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9" name="Google Shape;739;p118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0" name="Google Shape;740;p118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741" name="Google Shape;741;p118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3" name="Google Shape;743;p118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4" name="Google Shape;744;p118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745" name="Google Shape;745;p118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46" name="Google Shape;746;p118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7" name="Google Shape;747;p118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8" name="Google Shape;748;p118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9" name="Google Shape;749;p118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750" name="Google Shape;750;p118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51" name="Google Shape;751;p118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2" name="Google Shape;752;p118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3" name="Google Shape;753;p118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754" name="Google Shape;754;p118"/>
          <p:cNvCxnSpPr>
            <a:stCxn id="740" idx="2"/>
            <a:endCxn id="735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5" name="Google Shape;755;p118"/>
          <p:cNvCxnSpPr>
            <a:stCxn id="744" idx="0"/>
            <a:endCxn id="740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6" name="Google Shape;756;p118"/>
          <p:cNvCxnSpPr>
            <a:stCxn id="749" idx="0"/>
            <a:endCxn id="740" idx="2"/>
          </p:cNvCxnSpPr>
          <p:nvPr/>
        </p:nvCxnSpPr>
        <p:spPr>
          <a:xfrm rot="5400000" flipH="1">
            <a:off x="7376250" y="1062938"/>
            <a:ext cx="273000" cy="1406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Google Shape;757;p118"/>
          <p:cNvCxnSpPr>
            <a:stCxn id="739" idx="2"/>
            <a:endCxn id="741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118"/>
          <p:cNvCxnSpPr>
            <a:stCxn id="739" idx="2"/>
            <a:endCxn id="742" idx="0"/>
          </p:cNvCxnSpPr>
          <p:nvPr/>
        </p:nvCxnSpPr>
        <p:spPr>
          <a:xfrm rot="-5400000" flipH="1">
            <a:off x="5372300" y="3279363"/>
            <a:ext cx="598200" cy="5502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9" name="Google Shape;759;p118"/>
          <p:cNvCxnSpPr>
            <a:stCxn id="743" idx="0"/>
            <a:endCxn id="739" idx="2"/>
          </p:cNvCxnSpPr>
          <p:nvPr/>
        </p:nvCxnSpPr>
        <p:spPr>
          <a:xfrm rot="5400000" flipH="1">
            <a:off x="5769300" y="2882613"/>
            <a:ext cx="597900" cy="13437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0" name="Google Shape;760;p118"/>
          <p:cNvSpPr/>
          <p:nvPr/>
        </p:nvSpPr>
        <p:spPr>
          <a:xfrm>
            <a:off x="5403200" y="4041025"/>
            <a:ext cx="317000" cy="51250"/>
          </a:xfrm>
          <a:custGeom>
            <a:avLst/>
            <a:gdLst/>
            <a:ahLst/>
            <a:cxnLst/>
            <a:rect l="l" t="t" r="r" b="b"/>
            <a:pathLst>
              <a:path w="12680" h="2050" extrusionOk="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w="28575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61" name="Google Shape;761;p118"/>
          <p:cNvSpPr/>
          <p:nvPr/>
        </p:nvSpPr>
        <p:spPr>
          <a:xfrm>
            <a:off x="6099100" y="4065975"/>
            <a:ext cx="317000" cy="51250"/>
          </a:xfrm>
          <a:custGeom>
            <a:avLst/>
            <a:gdLst/>
            <a:ahLst/>
            <a:cxnLst/>
            <a:rect l="l" t="t" r="r" b="b"/>
            <a:pathLst>
              <a:path w="12680" h="2050" extrusionOk="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w="28575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62" name="Google Shape;762;p118"/>
          <p:cNvSpPr/>
          <p:nvPr/>
        </p:nvSpPr>
        <p:spPr>
          <a:xfrm rot="10800000">
            <a:off x="6193250" y="3868400"/>
            <a:ext cx="317000" cy="51250"/>
          </a:xfrm>
          <a:custGeom>
            <a:avLst/>
            <a:gdLst/>
            <a:ahLst/>
            <a:cxnLst/>
            <a:rect l="l" t="t" r="r" b="b"/>
            <a:pathLst>
              <a:path w="12680" h="2050" extrusionOk="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w="28575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63" name="Google Shape;763;p118"/>
          <p:cNvSpPr/>
          <p:nvPr/>
        </p:nvSpPr>
        <p:spPr>
          <a:xfrm rot="10800000">
            <a:off x="5366425" y="3817150"/>
            <a:ext cx="317000" cy="51250"/>
          </a:xfrm>
          <a:custGeom>
            <a:avLst/>
            <a:gdLst/>
            <a:ahLst/>
            <a:cxnLst/>
            <a:rect l="l" t="t" r="r" b="b"/>
            <a:pathLst>
              <a:path w="12680" h="2050" extrusionOk="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w="28575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64" name="Google Shape;764;p118"/>
          <p:cNvSpPr/>
          <p:nvPr/>
        </p:nvSpPr>
        <p:spPr>
          <a:xfrm>
            <a:off x="5947900" y="2183438"/>
            <a:ext cx="317000" cy="51250"/>
          </a:xfrm>
          <a:custGeom>
            <a:avLst/>
            <a:gdLst/>
            <a:ahLst/>
            <a:cxnLst/>
            <a:rect l="l" t="t" r="r" b="b"/>
            <a:pathLst>
              <a:path w="12680" h="2050" extrusionOk="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65" name="Google Shape;765;p118"/>
          <p:cNvSpPr/>
          <p:nvPr/>
        </p:nvSpPr>
        <p:spPr>
          <a:xfrm rot="10800000">
            <a:off x="5876250" y="1973825"/>
            <a:ext cx="317000" cy="51250"/>
          </a:xfrm>
          <a:custGeom>
            <a:avLst/>
            <a:gdLst/>
            <a:ahLst/>
            <a:cxnLst/>
            <a:rect l="l" t="t" r="r" b="b"/>
            <a:pathLst>
              <a:path w="12680" h="2050" extrusionOk="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9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  <a:endParaRPr/>
          </a:p>
        </p:txBody>
      </p:sp>
      <p:sp>
        <p:nvSpPr>
          <p:cNvPr id="488" name="Google Shape;488;p9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1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772" name="Google Shape;772;p11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single, initially-selected tab—users have access to content without further navigation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Navigate between related screens without visiting parent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773" name="Google Shape;77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1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780" name="Google Shape;780;p12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6" name="Google Shape;786;p1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87" name="Google Shape;787;p121"/>
          <p:cNvSpPr txBox="1">
            <a:spLocks noGrp="1"/>
          </p:cNvSpPr>
          <p:nvPr>
            <p:ph type="body" idx="1"/>
          </p:nvPr>
        </p:nvSpPr>
        <p:spPr>
          <a:xfrm>
            <a:off x="162025" y="1076275"/>
            <a:ext cx="8932800" cy="3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Define the tab layout using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TabLayout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 and its layout for each tab</a:t>
            </a:r>
            <a:endParaRPr sz="200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from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FragmentPagerAdapter</a:t>
            </a:r>
            <a:r>
              <a:rPr lang="en" sz="2000"/>
              <a:t>  or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FragmentStatePagerAdapter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an instance of the tab layout</a:t>
            </a:r>
            <a:endParaRPr sz="200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to manage screens (each screen is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)</a:t>
            </a:r>
            <a:endParaRPr sz="200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Set a listener to determine which tab is tapped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1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794" name="Google Shape;794;p122"/>
          <p:cNvSpPr txBox="1">
            <a:spLocks noGrp="1"/>
          </p:cNvSpPr>
          <p:nvPr>
            <p:ph type="body" idx="1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1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801" name="Google Shape;801;p123"/>
          <p:cNvSpPr txBox="1">
            <a:spLocks noGrp="1"/>
          </p:cNvSpPr>
          <p:nvPr>
            <p:ph type="body" idx="1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1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808" name="Google Shape;808;p124"/>
          <p:cNvSpPr txBox="1">
            <a:spLocks noGrp="1"/>
          </p:cNvSpPr>
          <p:nvPr>
            <p:ph type="body" idx="1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findViewById(R.id.tab_layout);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12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815" name="Google Shape;815;p125"/>
          <p:cNvSpPr txBox="1">
            <a:spLocks noGrp="1"/>
          </p:cNvSpPr>
          <p:nvPr>
            <p:ph type="body" idx="1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findViewById(R.id.pager);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12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822" name="Google Shape;822;p126"/>
          <p:cNvSpPr txBox="1">
            <a:spLocks noGrp="1"/>
          </p:cNvSpPr>
          <p:nvPr>
            <p:ph type="body" idx="1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828" name="Google Shape;828;p127"/>
          <p:cNvSpPr txBox="1">
            <a:spLocks noGrp="1"/>
          </p:cNvSpPr>
          <p:nvPr>
            <p:ph type="body" idx="1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  <a:endParaRPr sz="18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  <a:endParaRPr sz="18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  <a:endParaRPr sz="18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9" name="Google Shape;829;p1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835" name="Google Shape;835;p1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836" name="Google Shape;836;p1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User navigation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User navigation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494" name="Google Shape;494;p95"/>
          <p:cNvSpPr txBox="1">
            <a:spLocks noGrp="1"/>
          </p:cNvSpPr>
          <p:nvPr>
            <p:ph type="body" idx="1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 (temporal) navigation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sz="2400">
                <a:solidFill>
                  <a:schemeClr val="dk1"/>
                </a:solidFill>
              </a:rPr>
              <a:t>ontrolled by the Android system back stack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(Up) navigation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Up button provided in app bar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for child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in the AndroidManifest.xml</a:t>
            </a:r>
            <a:endParaRPr/>
          </a:p>
        </p:txBody>
      </p:sp>
      <p:sp>
        <p:nvSpPr>
          <p:cNvPr id="495" name="Google Shape;495;p9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96" name="Google Shape;496;p95"/>
          <p:cNvPicPr preferRelativeResize="0"/>
          <p:nvPr/>
        </p:nvPicPr>
        <p:blipFill rotWithShape="1">
          <a:blip r:embed="rId3">
            <a:alphaModFix/>
          </a:blip>
          <a:srcRect b="9804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95"/>
          <p:cNvPicPr preferRelativeResize="0"/>
          <p:nvPr/>
        </p:nvPicPr>
        <p:blipFill rotWithShape="1">
          <a:blip r:embed="rId4">
            <a:alphaModFix/>
          </a:blip>
          <a:srcRect l="18187" t="24646" r="74313" b="24421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42" name="Google Shape;842;p1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844" name="Google Shape;844;p1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Navigation</a:t>
            </a:r>
            <a:endParaRPr/>
          </a:p>
        </p:txBody>
      </p:sp>
      <p:sp>
        <p:nvSpPr>
          <p:cNvPr id="503" name="Google Shape;503;p9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04" name="Google Shape;504;p9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9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12" name="Google Shape;512;p9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Historys starts from Launcher</a:t>
            </a:r>
            <a:endParaRPr/>
          </a:p>
          <a:p>
            <a:pPr marL="457200" lvl="0" indent="-381000" algn="l" rtl="0">
              <a:spcBef>
                <a:spcPts val="1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clicks the Back         button to navigate to previous screens in reverse order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13" name="Google Shape;51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97"/>
          <p:cNvPicPr preferRelativeResize="0"/>
          <p:nvPr/>
        </p:nvPicPr>
        <p:blipFill rotWithShape="1">
          <a:blip r:embed="rId4">
            <a:alphaModFix/>
          </a:blip>
          <a:srcRect l="18187" t="24646" r="74313" b="24421"/>
          <a:stretch/>
        </p:blipFill>
        <p:spPr>
          <a:xfrm>
            <a:off x="3697777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9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21" name="Google Shape;521;p9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Google Shape;522;p98"/>
          <p:cNvPicPr preferRelativeResize="0"/>
          <p:nvPr/>
        </p:nvPicPr>
        <p:blipFill rotWithShape="1">
          <a:blip r:embed="rId3">
            <a:alphaModFix/>
          </a:blip>
          <a:srcRect l="18187" t="24646" r="74313" b="24421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8" name="Google Shape;528;p9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29" name="Google Shape;529;p9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Navigation </a:t>
            </a:r>
            <a:endParaRPr/>
          </a:p>
        </p:txBody>
      </p:sp>
      <p:sp>
        <p:nvSpPr>
          <p:cNvPr id="535" name="Google Shape;535;p10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36" name="Google Shape;536;p10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0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1392</Words>
  <Application>Microsoft Office PowerPoint</Application>
  <PresentationFormat>On-screen Show (16:9)</PresentationFormat>
  <Paragraphs>319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Consolas</vt:lpstr>
      <vt:lpstr>Open Sans</vt:lpstr>
      <vt:lpstr>Arial</vt:lpstr>
      <vt:lpstr>Roboto</vt:lpstr>
      <vt:lpstr>GDT master</vt:lpstr>
      <vt:lpstr>GDT master</vt:lpstr>
      <vt:lpstr>GDT master</vt:lpstr>
      <vt:lpstr>GDT master</vt:lpstr>
      <vt:lpstr>GDT master</vt:lpstr>
      <vt:lpstr>GDT master</vt:lpstr>
      <vt:lpstr>GDT master</vt:lpstr>
      <vt:lpstr>PowerPoint Presentation</vt:lpstr>
      <vt:lpstr>4.4 User navigation</vt:lpstr>
      <vt:lpstr>Contents</vt:lpstr>
      <vt:lpstr>Two forms of navigation</vt:lpstr>
      <vt:lpstr>Back Navigation</vt:lpstr>
      <vt:lpstr>Navigation through history of screens</vt:lpstr>
      <vt:lpstr>Changing Back     button behavior</vt:lpstr>
      <vt:lpstr>Overriding onBackPressed()</vt:lpstr>
      <vt:lpstr>Hierarchical Navigation </vt:lpstr>
      <vt:lpstr>Hierarchical navigation patterns</vt:lpstr>
      <vt:lpstr>Example of a screen hierarchy</vt:lpstr>
      <vt:lpstr>Types of hierarchical navigation</vt:lpstr>
      <vt:lpstr>Descendant Navigation </vt:lpstr>
      <vt:lpstr>Descendant navigation</vt:lpstr>
      <vt:lpstr>Master/detail flow</vt:lpstr>
      <vt:lpstr>Controls for descendant navigation</vt:lpstr>
      <vt:lpstr>Navigation Drawer</vt:lpstr>
      <vt:lpstr>Navigation drawer</vt:lpstr>
      <vt:lpstr>Layouts for for navigation drawer</vt:lpstr>
      <vt:lpstr>Navigation drawer Activity layout</vt:lpstr>
      <vt:lpstr>Steps to implement navigation drawer</vt:lpstr>
      <vt:lpstr>Steps to implement navigation drawer</vt:lpstr>
      <vt:lpstr>Steps to implement navigation drawer</vt:lpstr>
      <vt:lpstr>Other descendant navigation patterns</vt:lpstr>
      <vt:lpstr>Ancestral Navigation</vt:lpstr>
      <vt:lpstr>Ancestral navigation (Up button)</vt:lpstr>
      <vt:lpstr>Declare parent of child Activity—AndroidManifest</vt:lpstr>
      <vt:lpstr>Lateral Navigation</vt:lpstr>
      <vt:lpstr>Tabs and swipes</vt:lpstr>
      <vt:lpstr>Benefits of using tabs and swipes</vt:lpstr>
      <vt:lpstr>Best practices with tabs</vt:lpstr>
      <vt:lpstr>Steps for implementing tabs</vt:lpstr>
      <vt:lpstr>Add tab layout below Toolbar</vt:lpstr>
      <vt:lpstr>Add view pager below TabLayout</vt:lpstr>
      <vt:lpstr>Create a tab layout in onCreate()</vt:lpstr>
      <vt:lpstr>Add the view pager in onCreate()</vt:lpstr>
      <vt:lpstr>Add the listener in onCreate()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Vinh La</cp:lastModifiedBy>
  <cp:revision>5</cp:revision>
  <dcterms:modified xsi:type="dcterms:W3CDTF">2020-10-18T14:26:01Z</dcterms:modified>
</cp:coreProperties>
</file>