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3" r:id="rId2"/>
    <p:sldMasterId id="2147483714" r:id="rId3"/>
  </p:sldMasterIdLst>
  <p:notesMasterIdLst>
    <p:notesMasterId r:id="rId8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65" r:id="rId38"/>
    <p:sldId id="266" r:id="rId39"/>
    <p:sldId id="267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6" r:id="rId59"/>
    <p:sldId id="314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7" r:id="rId8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6"/>
      <p:bold r:id="rId87"/>
      <p:italic r:id="rId88"/>
      <p:boldItalic r:id="rId89"/>
    </p:embeddedFont>
    <p:embeddedFont>
      <p:font typeface="Open Sans" panose="020B0604020202020204" charset="0"/>
      <p:regular r:id="rId90"/>
      <p:bold r:id="rId91"/>
      <p:italic r:id="rId92"/>
      <p:boldItalic r:id="rId93"/>
    </p:embeddedFont>
    <p:embeddedFont>
      <p:font typeface="Roboto" panose="020B0604020202020204" charset="0"/>
      <p:regular r:id="rId94"/>
      <p:bold r:id="rId95"/>
      <p:italic r:id="rId96"/>
      <p:boldItalic r:id="rId9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font" Target="fonts/font4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font" Target="fonts/font5.fntdata"/><Relationship Id="rId95" Type="http://schemas.openxmlformats.org/officeDocument/2006/relationships/font" Target="fonts/font10.fntdata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font" Target="fonts/font1.fntdata"/><Relationship Id="rId94" Type="http://schemas.openxmlformats.org/officeDocument/2006/relationships/font" Target="fonts/font9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font" Target="fonts/font12.fntdata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2.fntdata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8.fntdata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75" name="Google Shape;75;p13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_AND_TWO_COLUMNS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46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6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2" name="Google Shape;252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3" name="Google Shape;253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6" name="Google Shape;256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50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5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67" name="Google Shape;267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3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7" name="Google Shape;277;p53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5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79" name="Google Shape;279;p53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56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0" name="Google Shape;300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3" name="Google Shape;303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1" name="Google Shape;311;p59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2" name="Google Shape;312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1" name="Google Shape;321;p6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2" name="Google Shape;322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5" name="Google Shape;325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6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9" name="Google Shape;329;p6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0" name="Google Shape;330;p6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1" name="Google Shape;331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34" name="Google Shape;334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8" name="Google Shape;338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66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4" name="Google Shape;344;p66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5" name="Google Shape;345;p66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46" name="Google Shape;346;p6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1" descr="foo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5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1" name="Google Shape;29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broadcast-exception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BroadcastReceiv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Filt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content/LocalBroadcastManager#unregisterreceiv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notifiers/notifications.html#ManageChannel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NotificationChannel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NotificationManager.html#IMPORTANCE_NON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Priority(int)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support/v4/app/NotificationCompat.html#PRIORITY_MAX" TargetMode="External"/><Relationship Id="rId4" Type="http://schemas.openxmlformats.org/officeDocument/2006/relationships/hyperlink" Target="https://developer.android.com/reference/android/support/v4/app/NotificationCompat.html#PRIORITY_MIN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pp/NotificationManager.html#IMPORTANCE_LOW" TargetMode="External"/><Relationship Id="rId3" Type="http://schemas.openxmlformats.org/officeDocument/2006/relationships/hyperlink" Target="https://developer.android.com/reference/android/app/NotificationManager.html#IMPORTANCE_HIGH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app/NotificationManager.html#IMPORTANCE_DEFAULT" TargetMode="External"/><Relationship Id="rId11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SmallIcon(int)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app/PendingIntent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PendingIntent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#ACTION_HEADSET_PLU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PendingIntent.html#FLAG_UPDATE_CURRENT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notificationcompat.bigpicturestyle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notificationcompat.bigpicturestyle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NotificationManager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#NOTIFICATION_SERVICE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AutoCancel(boolean)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BOOT_COMPLE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Service.htm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java/lang/IllegalStateException.html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Service.html#stopSelf()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59" name="Google Shape;359;p6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60" name="Google Shape;360;p68"/>
          <p:cNvSpPr txBox="1">
            <a:spLocks noGrp="1"/>
          </p:cNvSpPr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63" name="Google Shape;363;p6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>
            <a:spLocks noGrp="1"/>
          </p:cNvSpPr>
          <p:nvPr>
            <p:ph type="body" idx="2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Sends broadcasts to receivers within your app.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No security issues since no interprocess communication.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To send a local broadcast: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To get an instance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dirty="0"/>
              <a:t>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Call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 dirty="0"/>
              <a:t> on the instance. 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 dirty="0"/>
          </a:p>
        </p:txBody>
      </p:sp>
      <p:sp>
        <p:nvSpPr>
          <p:cNvPr id="447" name="Google Shape;447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48" name="Google Shape;448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Sender and receiver must agree on unique name for intent (action name)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Define in activity and broadcast receiver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customBroadcastIntent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Intent(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ACTION_CUSTOM_BROADCAST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>
            <a:spLocks noGrp="1"/>
          </p:cNvSpPr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system broadcast </a:t>
            </a:r>
            <a:endParaRPr/>
          </a:p>
        </p:txBody>
      </p:sp>
      <p:sp>
        <p:nvSpPr>
          <p:cNvPr id="481" name="Google Shape;481;p85"/>
          <p:cNvSpPr txBox="1">
            <a:spLocks noGrp="1"/>
          </p:cNvSpPr>
          <p:nvPr>
            <p:ph type="body" idx="1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from Android 8.0 (API level 26), static receivers can't receive most of the system broadcasts.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a dynamic receiver to register for these broadcasts. 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>
            <a:spLocks noGrp="1"/>
          </p:cNvSpPr>
          <p:nvPr>
            <p:ph type="body" idx="1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add an intent-filter: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>
            <a:spLocks noGrp="1"/>
          </p:cNvSpPr>
          <p:nvPr>
            <p:ph type="body" idx="1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9" name="Google Shape;509;p8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lang="en" sz="2400" b="1"/>
              <a:t>File</a:t>
            </a:r>
            <a:r>
              <a:rPr lang="en" sz="2400"/>
              <a:t> &gt; </a:t>
            </a:r>
            <a:r>
              <a:rPr lang="en" sz="2400" b="1"/>
              <a:t>New</a:t>
            </a:r>
            <a:r>
              <a:rPr lang="en" sz="2400"/>
              <a:t> &gt; </a:t>
            </a:r>
            <a:r>
              <a:rPr lang="en" sz="2400" b="1"/>
              <a:t>Other</a:t>
            </a:r>
            <a:r>
              <a:rPr lang="en" sz="2400"/>
              <a:t> &gt; </a:t>
            </a:r>
            <a:r>
              <a:rPr lang="en" sz="2400" b="1"/>
              <a:t>BroadcastReceiver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>
            <a:spLocks noGrp="1"/>
          </p:cNvSpPr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>
            <a:spLocks noGrp="1"/>
          </p:cNvSpPr>
          <p:nvPr>
            <p:ph type="body" idx="1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6" name="Google Shape;516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17" name="Google Shape;517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>
            <a:spLocks noGrp="1"/>
          </p:cNvSpPr>
          <p:nvPr>
            <p:ph type="body" idx="1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&lt;intent-filter&gt;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4" name="Google Shape;524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25" name="Google Shape;525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>
            <a:spLocks noGrp="1"/>
          </p:cNvSpPr>
          <p:nvPr>
            <p:ph type="body" idx="2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32" name="Google Shape;532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>
            <a:spLocks noGrp="1"/>
          </p:cNvSpPr>
          <p:nvPr>
            <p:ph type="body" idx="2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39" name="Google Shape;539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>
            <a:spLocks noGrp="1"/>
          </p:cNvSpPr>
          <p:nvPr>
            <p:ph type="body" idx="2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46" name="Google Shape;546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>
            <a:spLocks noGrp="1"/>
          </p:cNvSpPr>
          <p:nvPr>
            <p:ph type="body" idx="2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53" name="Google Shape;553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Unregister a Local broadcast receiver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95" name="Google Shape;295;p5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96" name="Google Shape;296;p55"/>
          <p:cNvSpPr txBox="1">
            <a:spLocks noGrp="1"/>
          </p:cNvSpPr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99" name="Google Shape;299;p5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>
            <a:spLocks noGrp="1"/>
          </p:cNvSpPr>
          <p:nvPr>
            <p:ph type="body" idx="1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notifications?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312" name="Google Shape;312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13" name="Google Shape;313;p57"/>
          <p:cNvSpPr txBox="1">
            <a:spLocks noGrp="1"/>
          </p:cNvSpPr>
          <p:nvPr>
            <p:ph type="body" idx="1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>
            <a:spLocks noGrp="1"/>
          </p:cNvSpPr>
          <p:nvPr>
            <p:ph type="body" idx="1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26" name="Google Shape;326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>
            <a:spLocks noGrp="1"/>
          </p:cNvSpPr>
          <p:nvPr>
            <p:ph type="subTitle" idx="3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14800" lvl="8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marL="411480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marL="411480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34" name="Google Shape;334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>
            <a:spLocks noGrp="1"/>
          </p:cNvSpPr>
          <p:nvPr>
            <p:ph type="subTitle" idx="3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>
            <a:spLocks noGrp="1"/>
          </p:cNvSpPr>
          <p:nvPr>
            <p:ph type="body" idx="1"/>
          </p:nvPr>
        </p:nvSpPr>
        <p:spPr>
          <a:xfrm>
            <a:off x="311700" y="1799303"/>
            <a:ext cx="6065400" cy="2655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 dirty="0"/>
              <a:t>Users can long-press on an app icon to see the notifications for that app. Similar to the notification drawer.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43" name="Google Shape;343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>
            <a:spLocks noGrp="1"/>
          </p:cNvSpPr>
          <p:nvPr>
            <p:ph type="subTitle" idx="3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Available only on the devices running Android 8.0 (API level 26) and higher.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58" name="Google Shape;358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>
            <a:spLocks noGrp="1"/>
          </p:cNvSpPr>
          <p:nvPr>
            <p:ph type="subTitle" idx="3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targeting lower than Android 8.0 (API level 26), no need to implement notification channels.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lang="en" b="1"/>
              <a:t>Categories</a:t>
            </a:r>
            <a:r>
              <a:rPr lang="en"/>
              <a:t> under </a:t>
            </a:r>
            <a:r>
              <a:rPr lang="en" b="1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86" name="Google Shape;386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 dirty="0"/>
              <a:t>  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93" name="Google Shape;393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>
            <a:spLocks noGrp="1"/>
          </p:cNvSpPr>
          <p:nvPr>
            <p:ph type="body" idx="1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 and priority constants</a:t>
            </a:r>
            <a:endParaRPr/>
          </a:p>
        </p:txBody>
      </p:sp>
      <p:sp>
        <p:nvSpPr>
          <p:cNvPr id="407" name="Google Shape;407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8868750" cy="34654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doesn't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21" name="Google Shape;421;p72"/>
          <p:cNvSpPr txBox="1">
            <a:spLocks noGrp="1"/>
          </p:cNvSpPr>
          <p:nvPr>
            <p:ph type="body" idx="1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body" idx="1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36" name="Google Shape;436;p74"/>
          <p:cNvSpPr txBox="1">
            <a:spLocks noGrp="1"/>
          </p:cNvSpPr>
          <p:nvPr>
            <p:ph type="body" idx="1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49" name="Google Shape;449;p76"/>
          <p:cNvSpPr txBox="1">
            <a:spLocks noGrp="1"/>
          </p:cNvSpPr>
          <p:nvPr>
            <p:ph type="body" idx="1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>
            <a:spLocks noGrp="1"/>
          </p:cNvSpPr>
          <p:nvPr>
            <p:ph type="body" idx="1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>
            <a:spLocks noGrp="1"/>
          </p:cNvSpPr>
          <p:nvPr>
            <p:ph type="body" idx="1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89" name="Google Shape;389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>
            <a:spLocks noGrp="1"/>
          </p:cNvSpPr>
          <p:nvPr>
            <p:ph type="body" idx="1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>
            <a:spLocks noGrp="1"/>
          </p:cNvSpPr>
          <p:nvPr>
            <p:ph type="body" idx="1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553" name="Google Shape;553;p90"/>
          <p:cNvSpPr txBox="1">
            <a:spLocks noGrp="1"/>
          </p:cNvSpPr>
          <p:nvPr>
            <p:ph type="body" idx="2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554" name="Google Shape;554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>
            <a:spLocks noGrp="1"/>
          </p:cNvSpPr>
          <p:nvPr>
            <p:ph type="body" idx="1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large-format notifications that include a large image attachment.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536" name="Google Shape;536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l="22312" t="12234" r="21314" b="11487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  <p:sp>
        <p:nvSpPr>
          <p:cNvPr id="560" name="Google Shape;560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>
            <a:spLocks noGrp="1"/>
          </p:cNvSpPr>
          <p:nvPr>
            <p:ph type="body" idx="1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568" name="Google Shape;568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7" name="Google Shape;397;p73"/>
          <p:cNvSpPr txBox="1">
            <a:spLocks noGrp="1"/>
          </p:cNvSpPr>
          <p:nvPr>
            <p:ph type="body" idx="2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broadcasts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>
            <a:spLocks noGrp="1"/>
          </p:cNvSpPr>
          <p:nvPr>
            <p:ph type="body" idx="1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576" name="Google Shape;576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>
            <a:spLocks noGrp="1"/>
          </p:cNvSpPr>
          <p:nvPr>
            <p:ph type="body" idx="1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584" name="Google Shape;584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notification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>
            <a:spLocks noGrp="1"/>
          </p:cNvSpPr>
          <p:nvPr>
            <p:ph type="body" idx="1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a notification by changing and or adding some of its content.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598" name="Google Shape;598;p9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605" name="Google Shape;605;p97"/>
          <p:cNvSpPr txBox="1">
            <a:spLocks noGrp="1"/>
          </p:cNvSpPr>
          <p:nvPr>
            <p:ph type="body" idx="2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Notifications remain visible until: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User dismisses it by swiping or by using "</a:t>
            </a:r>
            <a:r>
              <a:rPr lang="en" b="1" dirty="0"/>
              <a:t>Clear All</a:t>
            </a:r>
            <a:r>
              <a:rPr lang="en" dirty="0"/>
              <a:t>".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Calling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 dirty="0"/>
              <a:t> when creating the notification, removes it from the status bar when the user clicks on it.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App calls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 dirty="0"/>
              <a:t> or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 dirty="0"/>
              <a:t> on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09C0E8-00F4-4591-B5AA-83F249B4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Steps</a:t>
            </a:r>
          </a:p>
        </p:txBody>
      </p:sp>
      <p:sp>
        <p:nvSpPr>
          <p:cNvPr id="7" name="Google Shape;605;p97">
            <a:extLst>
              <a:ext uri="{FF2B5EF4-FFF2-40B4-BE49-F238E27FC236}">
                <a16:creationId xmlns:a16="http://schemas.microsoft.com/office/drawing/2014/main" id="{A5F7F5C2-C4A2-40D8-BF34-5D07E7D7194F}"/>
              </a:ext>
            </a:extLst>
          </p:cNvPr>
          <p:cNvSpPr txBox="1">
            <a:spLocks/>
          </p:cNvSpPr>
          <p:nvPr/>
        </p:nvSpPr>
        <p:spPr>
          <a:xfrm>
            <a:off x="198250" y="1046225"/>
            <a:ext cx="8634000" cy="28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err="1"/>
              <a:t>getSystemService</a:t>
            </a:r>
            <a:r>
              <a:rPr lang="en-US" dirty="0"/>
              <a:t>(NOTIFICATION_SERVICE) -&gt; Manager</a:t>
            </a:r>
          </a:p>
          <a:p>
            <a:pPr>
              <a:spcBef>
                <a:spcPts val="1000"/>
              </a:spcBef>
            </a:pPr>
            <a:r>
              <a:rPr lang="en-US" dirty="0"/>
              <a:t>new </a:t>
            </a:r>
            <a:r>
              <a:rPr lang="en-US" dirty="0" err="1"/>
              <a:t>NotificationChannel</a:t>
            </a:r>
            <a:r>
              <a:rPr lang="en-US" dirty="0"/>
              <a:t> and set its properties</a:t>
            </a:r>
          </a:p>
          <a:p>
            <a:pPr>
              <a:spcBef>
                <a:spcPts val="1000"/>
              </a:spcBef>
            </a:pPr>
            <a:r>
              <a:rPr lang="en-US" dirty="0"/>
              <a:t>Manager-&gt;</a:t>
            </a:r>
            <a:r>
              <a:rPr lang="en-US" dirty="0" err="1"/>
              <a:t>CreateNotificationChannel</a:t>
            </a:r>
            <a:endParaRPr lang="en-US" dirty="0"/>
          </a:p>
          <a:p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(set style if necessary)</a:t>
            </a:r>
          </a:p>
          <a:p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Builder.build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-&gt;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Manager.Notify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3108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>
            <a:spLocks noGrp="1"/>
          </p:cNvSpPr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>
            <a:spLocks noGrp="1"/>
          </p:cNvSpPr>
          <p:nvPr>
            <p:ph type="body" idx="1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>
            <a:spLocks noGrp="1"/>
          </p:cNvSpPr>
          <p:nvPr>
            <p:ph type="body" idx="1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05" name="Google Shape;405;p74"/>
          <p:cNvSpPr txBox="1">
            <a:spLocks noGrp="1"/>
          </p:cNvSpPr>
          <p:nvPr>
            <p:ph type="body" idx="2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affect your app.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broadcasts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328" name="Google Shape;328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>
            <a:spLocks noGrp="1"/>
          </p:cNvSpPr>
          <p:nvPr>
            <p:ph type="subTitle" idx="3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336" name="Google Shape;336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>
            <a:spLocks noGrp="1"/>
          </p:cNvSpPr>
          <p:nvPr>
            <p:ph type="subTitle" idx="3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343" name="Google Shape;343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>
            <a:spLocks noGrp="1"/>
          </p:cNvSpPr>
          <p:nvPr>
            <p:ph type="subTitle" idx="3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>
            <a:spLocks noGrp="1"/>
          </p:cNvSpPr>
          <p:nvPr>
            <p:ph type="body" idx="1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351" name="Google Shape;351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r="42801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>
            <a:spLocks noGrp="1"/>
          </p:cNvSpPr>
          <p:nvPr>
            <p:ph type="body" idx="2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360" name="Google Shape;360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l="42945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>
            <a:spLocks noGrp="1"/>
          </p:cNvSpPr>
          <p:nvPr>
            <p:ph type="body" idx="1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82" name="Google Shape;382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>
            <a:spLocks noGrp="1"/>
          </p:cNvSpPr>
          <p:nvPr>
            <p:ph type="body" idx="1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service.</a:t>
            </a:r>
            <a:endParaRPr sz="2000">
              <a:solidFill>
                <a:schemeClr val="accent2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389" name="Google Shape;389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13" name="Google Shape;413;p75"/>
          <p:cNvSpPr txBox="1">
            <a:spLocks noGrp="1"/>
          </p:cNvSpPr>
          <p:nvPr>
            <p:ph type="body" idx="2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>
            <a:spLocks noGrp="1"/>
          </p:cNvSpPr>
          <p:nvPr>
            <p:ph type="body" idx="1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b="1"/>
              <a:t>started service</a:t>
            </a:r>
            <a:r>
              <a:rPr lang="en"/>
              <a:t> must manage its own lifecycle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Bound service</a:t>
            </a:r>
            <a:r>
              <a:rPr lang="en"/>
              <a:t> is destroyed when all clients unbound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459" name="Google Shape;459;p7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>
            <a:spLocks noGrp="1"/>
          </p:cNvSpPr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2967</Words>
  <Application>Microsoft Office PowerPoint</Application>
  <PresentationFormat>On-screen Show (16:9)</PresentationFormat>
  <Paragraphs>493</Paragraphs>
  <Slides>81</Slides>
  <Notes>80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Consolas</vt:lpstr>
      <vt:lpstr>Roboto</vt:lpstr>
      <vt:lpstr>Open Sans</vt:lpstr>
      <vt:lpstr>Arial</vt:lpstr>
      <vt:lpstr>Courier New</vt:lpstr>
      <vt:lpstr>GDT master</vt:lpstr>
      <vt:lpstr>GDT master</vt:lpstr>
      <vt:lpstr>GDT master</vt:lpstr>
      <vt:lpstr>Background Tasks</vt:lpstr>
      <vt:lpstr>7.3 Broadcasts</vt:lpstr>
      <vt:lpstr>Contents</vt:lpstr>
      <vt:lpstr>    Broadcasts</vt:lpstr>
      <vt:lpstr>Broadcast vs. Implicit Intents</vt:lpstr>
      <vt:lpstr>Broadcast vs. Implicit Intents</vt:lpstr>
      <vt:lpstr>Broadcast vs. Implicit Intents</vt:lpstr>
      <vt:lpstr>Broadcast vs. Implicit Intents</vt:lpstr>
      <vt:lpstr>Send a custom broadcasts</vt:lpstr>
      <vt:lpstr>Local Broadcast</vt:lpstr>
      <vt:lpstr>Custom broadcasts</vt:lpstr>
      <vt:lpstr>Broadcast Receivers</vt:lpstr>
      <vt:lpstr>What is a broadcast receiver?</vt:lpstr>
      <vt:lpstr>Register your broadcast receiver</vt:lpstr>
      <vt:lpstr>Receiving a system broadcast </vt:lpstr>
      <vt:lpstr>Implementing Broadcast Receivers</vt:lpstr>
      <vt:lpstr>To create a broadcast receiver</vt:lpstr>
      <vt:lpstr>What are Intent-filters</vt:lpstr>
      <vt:lpstr>Subclass a broadcast receiver</vt:lpstr>
      <vt:lpstr>Implement onReceive() </vt:lpstr>
      <vt:lpstr>Register statically in Android manifest</vt:lpstr>
      <vt:lpstr>Register dynamically</vt:lpstr>
      <vt:lpstr>Register a Local broadcast receiver</vt:lpstr>
      <vt:lpstr>Register a Local broadcast receiver</vt:lpstr>
      <vt:lpstr>Unregister a Local broadcast receiver</vt:lpstr>
      <vt:lpstr>Alarms and Schedulers </vt:lpstr>
      <vt:lpstr>8.1 Notifications</vt:lpstr>
      <vt:lpstr>Contents</vt:lpstr>
      <vt:lpstr>What Are Notifications?</vt:lpstr>
      <vt:lpstr>What is a notification?</vt:lpstr>
      <vt:lpstr>How are notifications used?</vt:lpstr>
      <vt:lpstr>App icon badge</vt:lpstr>
      <vt:lpstr>Notification Channels</vt:lpstr>
      <vt:lpstr>Notification channels</vt:lpstr>
      <vt:lpstr>Notification channels are mandatory</vt:lpstr>
      <vt:lpstr>Notification channels in Settings</vt:lpstr>
      <vt:lpstr>Creating a Notification channel</vt:lpstr>
      <vt:lpstr>Create a Notification channel</vt:lpstr>
      <vt:lpstr>Importance level </vt:lpstr>
      <vt:lpstr>Notification priority </vt:lpstr>
      <vt:lpstr>Importance level and priority constants</vt:lpstr>
      <vt:lpstr>Creating Notifications</vt:lpstr>
      <vt:lpstr>Creating Notification</vt:lpstr>
      <vt:lpstr>Setting notification contents</vt:lpstr>
      <vt:lpstr>Setting notification contents</vt:lpstr>
      <vt:lpstr> Tap action and Action buttons </vt:lpstr>
      <vt:lpstr>Add notification tap action</vt:lpstr>
      <vt:lpstr>Notification action buttons</vt:lpstr>
      <vt:lpstr>Pending intents</vt:lpstr>
      <vt:lpstr>Methods to create a PendingIntent</vt:lpstr>
      <vt:lpstr>PendingIntent method arguments</vt:lpstr>
      <vt:lpstr>Step 1: Create intent</vt:lpstr>
      <vt:lpstr>Step 2: Create PendingIntent</vt:lpstr>
      <vt:lpstr>Step 3: Add to notification builder</vt:lpstr>
      <vt:lpstr>Add action buttons</vt:lpstr>
      <vt:lpstr>Managing Notifications</vt:lpstr>
      <vt:lpstr>Big image</vt:lpstr>
      <vt:lpstr>Delivering Notifications</vt:lpstr>
      <vt:lpstr>Building a Notification</vt:lpstr>
      <vt:lpstr>Building a Notification</vt:lpstr>
      <vt:lpstr>Building a Notification</vt:lpstr>
      <vt:lpstr>Managing Notifications</vt:lpstr>
      <vt:lpstr>Managing Notifications</vt:lpstr>
      <vt:lpstr>Managing Notifications</vt:lpstr>
      <vt:lpstr>Summary Steps</vt:lpstr>
      <vt:lpstr>7.4 Services</vt:lpstr>
      <vt:lpstr>Contents</vt:lpstr>
      <vt:lpstr>Services is an advanced topic</vt:lpstr>
      <vt:lpstr>Services for Long Tasks</vt:lpstr>
      <vt:lpstr>What is a service?</vt:lpstr>
      <vt:lpstr>What are services good for?</vt:lpstr>
      <vt:lpstr>Characteristics of services</vt:lpstr>
      <vt:lpstr>Forms of services: started</vt:lpstr>
      <vt:lpstr>Forms of services: bound</vt:lpstr>
      <vt:lpstr>Services and threads</vt:lpstr>
      <vt:lpstr>Updating the app</vt:lpstr>
      <vt:lpstr>Foreground services</vt:lpstr>
      <vt:lpstr>Background services limitations</vt:lpstr>
      <vt:lpstr>Creating a service</vt:lpstr>
      <vt:lpstr>Stopping a service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Tasks</dc:title>
  <cp:lastModifiedBy>Vinh La</cp:lastModifiedBy>
  <cp:revision>8</cp:revision>
  <dcterms:modified xsi:type="dcterms:W3CDTF">2020-11-17T03:37:26Z</dcterms:modified>
</cp:coreProperties>
</file>