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13" r:id="rId46"/>
    <p:sldId id="311" r:id="rId47"/>
    <p:sldId id="312" r:id="rId4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Open Sans" panose="020B0604020202020204" charset="0"/>
      <p:regular r:id="rId54"/>
      <p:bold r:id="rId55"/>
      <p:italic r:id="rId56"/>
      <p:boldItalic r:id="rId57"/>
    </p:embeddedFont>
    <p:embeddedFont>
      <p:font typeface="Roboto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B7F66-CBC7-445A-9EF8-9252F10B261C}">
  <a:tblStyle styleId="{E74B7F66-CBC7-445A-9EF8-9252F10B2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1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dd940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dd940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c10b78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c10b78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c10b785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c10b785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c10b785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c10b785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c10b78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c10b78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10b785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10b785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c10b785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c10b785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c10b785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c10b785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c10b785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c10b785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c10b785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c10b785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c10b785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c10b785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10b7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10b7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10b785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10b785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c10b785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c10b785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c10b785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c10b785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c10b785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c10b785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c10b785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c10b785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c10b785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c10b785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c10b785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c10b785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c10b785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c10b785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c10b785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c10b785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c10b785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c10b785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10b78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c10b78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c10b785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c10b785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c10b785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c10b785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c10b785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c10b785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c10b785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c10b785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c10b785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c10b785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c10b785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c10b785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8c10b785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8c10b785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8c10b785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8c10b785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c10b785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8c10b785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c10b785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c10b785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10b78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c10b785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c10b785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c10b785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c10b785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c10b785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8c10b785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8c10b785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8c10b78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8c10b78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8c10b785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8c10b785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f5dd940b5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f5dd940b5_2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10b785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c10b785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c10b78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c10b785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level; we look at each of these steps in detail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c10b785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c10b785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c10b78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c10b78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c10b785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c10b785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1AAC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 descr="Screen Shot 2017-06-24 at 5.25.46 PM.png"/>
          <p:cNvPicPr preferRelativeResize="0"/>
          <p:nvPr/>
        </p:nvPicPr>
        <p:blipFill rotWithShape="1">
          <a:blip r:embed="rId2">
            <a:alphaModFix/>
          </a:blip>
          <a:srcRect l="39" r="3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1AAC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1AAC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1AAC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 descr="Screen Shot 2017-06-24 at 5.25.46 PM.png"/>
          <p:cNvPicPr preferRelativeResize="0"/>
          <p:nvPr/>
        </p:nvPicPr>
        <p:blipFill rotWithShape="1">
          <a:blip r:embed="rId2">
            <a:alphaModFix/>
          </a:blip>
          <a:srcRect l="39" r="3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sz="3600" b="1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 descr="foo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sz="3600" b="1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permissions/requesting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FusedLocationProviderClient#getLastLocation()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veloper.android.com/reference/android/location/Location.html" TargetMode="External"/><Relationship Id="rId4" Type="http://schemas.openxmlformats.org/officeDocument/2006/relationships/hyperlink" Target="https://developers.google.com/android/reference/com/google/android/gms/tasks/Task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#isPresent()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#getFromLocation(double,%20double,%20int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android.com/reference/android/location/Addres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#getFromLocationName(java.lang.String,%20int,%20double,%20double,%20double,%20double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Request.html#setInterval(long)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velopers.google.com/android/reference/com/google/android/gms/location/LocationRequest.html#setPriority(int)" TargetMode="External"/><Relationship Id="rId4" Type="http://schemas.openxmlformats.org/officeDocument/2006/relationships/hyperlink" Target="https://developers.google.com/android/reference/com/google/android/gms/location/LocationRequest.html#setFastestInterval(long)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Request.html#PRIORITY_BALANCED_POWER_ACCURAC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elopers.google.com/android/reference/com/google/android/gms/location/LocationRequest.html#PRIORITY_NO_POWER" TargetMode="External"/><Relationship Id="rId5" Type="http://schemas.openxmlformats.org/officeDocument/2006/relationships/hyperlink" Target="https://developers.google.com/android/reference/com/google/android/gms/location/LocationRequest.html#PRIORITY_LOW_POWER" TargetMode="External"/><Relationship Id="rId4" Type="http://schemas.openxmlformats.org/officeDocument/2006/relationships/hyperlink" Target="https://developers.google.com/android/reference/com/google/android/gms/location/LocationRequest.html#PRIORITY_HIGH_ACCURAC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Reques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s.google.com/android/reference/com/google/android/gms/location/FusedLocationProviderClien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Callback.html#onLocationResult(com.google.android.gms.location.LocationResult)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android-developer-advanced-course-concepts/content/unit-4-add-geo-features-to-your-apps/lesson-7-location/7-1-c-location-services/7-1-c-location-service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oogle-developer-training.gitbooks.io/android-developer-advanced-course-practicals/content/unit-4-add-geo-features-to-your-apps/lesson-7-location/7-1-p-use-the-device-location/7-1-p-use-the-device-location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FusedLocationProviderCl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android.com/reference/android/location/Loca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android.com/reference/android/location/Geocode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899680" y="1660337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 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Location services are provided by Google Play Services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Install Google Repository in Android Studio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lang="en" b="1">
                <a:solidFill>
                  <a:srgbClr val="000000"/>
                </a:solidFill>
              </a:rPr>
              <a:t>Tools &gt; Android &gt; SDK Manager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the </a:t>
            </a:r>
            <a:r>
              <a:rPr lang="en" b="1">
                <a:solidFill>
                  <a:srgbClr val="000000"/>
                </a:solidFill>
              </a:rPr>
              <a:t>SDK Tools</a:t>
            </a:r>
            <a:r>
              <a:rPr lang="en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lang="en" b="1">
                <a:solidFill>
                  <a:srgbClr val="000000"/>
                </a:solidFill>
              </a:rPr>
              <a:t>Support Repository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lang="en" b="1">
                <a:solidFill>
                  <a:srgbClr val="000000"/>
                </a:solidFill>
              </a:rPr>
              <a:t>Google Repository</a:t>
            </a:r>
            <a:r>
              <a:rPr lang="en">
                <a:solidFill>
                  <a:srgbClr val="000000"/>
                </a:solidFill>
              </a:rPr>
              <a:t> and click </a:t>
            </a:r>
            <a:r>
              <a:rPr lang="en" b="1">
                <a:solidFill>
                  <a:srgbClr val="000000"/>
                </a:solidFill>
              </a:rPr>
              <a:t>OK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Google Play to your project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Add to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 dirty="0">
                <a:solidFill>
                  <a:schemeClr val="dk1"/>
                </a:solidFill>
              </a:rPr>
              <a:t> in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r>
              <a:rPr lang="en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compile 'com.google.android.gms:play-services:</a:t>
            </a:r>
            <a:r>
              <a:rPr lang="en" sz="20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 dirty="0">
                <a:solidFill>
                  <a:srgbClr val="000000"/>
                </a:solidFill>
              </a:rPr>
              <a:t> is version number, such as 11.0.2. </a:t>
            </a:r>
            <a:endParaRPr sz="2000" dirty="0">
              <a:solidFill>
                <a:srgbClr val="000000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Replace with new version number, if Android Studio suggests it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265500" y="973100"/>
            <a:ext cx="4045200" cy="21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permissions</a:t>
            </a: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choose to share their location</a:t>
            </a: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50" y="1226000"/>
            <a:ext cx="1793375" cy="3188275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83125" y="1149725"/>
            <a:ext cx="6254700" cy="32649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Marshmallow onwards: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grant or deny access to their location for each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change access permission at any time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prompt user to grant permission to use location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choose to share their location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354400" y="1145175"/>
            <a:ext cx="59673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apps created before Marshmallow: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grant permission before installing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installation, user cannot change access permission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check if permission has been granted</a:t>
            </a: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t="17970" b="20863"/>
          <a:stretch/>
        </p:blipFill>
        <p:spPr>
          <a:xfrm>
            <a:off x="6873875" y="1676727"/>
            <a:ext cx="1958426" cy="212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permission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Apps must request location permission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ACCESS_COARSE_LOCATION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for location accurate to within a city block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for get precise location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permission in manifest</a:t>
            </a: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android:name=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"android.permission.ACCESS_FINE_LOCATION"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permission at run time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8754900" cy="315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revoke permission at any time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for permission each time your app uses location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Details and examples: </a:t>
            </a:r>
            <a:r>
              <a:rPr lang="en" u="sng">
                <a:solidFill>
                  <a:srgbClr val="21AAC3"/>
                </a:solidFill>
                <a:hlinkClick r:id="rId3"/>
              </a:rPr>
              <a:t>Requesting Permissions at Runtime</a:t>
            </a:r>
            <a:endParaRPr>
              <a:solidFill>
                <a:srgbClr val="21AAC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Steps to check/request permission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311700" y="1367575"/>
            <a:ext cx="8657700" cy="31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checkSelfPermission()</a:t>
            </a:r>
            <a:r>
              <a:rPr lang="en">
                <a:solidFill>
                  <a:srgbClr val="000000"/>
                </a:solidFill>
              </a:rPr>
              <a:t> to see if permission granted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requestPermissions()</a:t>
            </a:r>
            <a:r>
              <a:rPr lang="en">
                <a:solidFill>
                  <a:srgbClr val="000000"/>
                </a:solidFill>
              </a:rPr>
              <a:t> to request permission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user response to see if request was granted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Check/request permission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0" y="10000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(ActivityCompat.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ActivityCompat.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requestPermissions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new String[]{Manifest.permission.ACCESS_FINE_LOCATION},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REQUEST_LOCATION_PERMISSION);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Log.d(TAG, "getLocation: permissions granted");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231158" y="7666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Location services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231150" y="28562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physical location in an app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Get user's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247600" y="1000075"/>
            <a:ext cx="8896500" cy="3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Override </a:t>
            </a:r>
            <a:r>
              <a:rPr lang="en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onRequestPermissionsResult()</a:t>
            </a:r>
            <a:r>
              <a:rPr lang="en" dirty="0">
                <a:solidFill>
                  <a:srgbClr val="000000"/>
                </a:solidFill>
              </a:rPr>
              <a:t> to check if user granted permission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onRequestPermissionsResult(int requestCode,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permissions[], int[] grantResults) {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switch (requestCode) {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case REQUEST_LOCATION_PERMISSION: {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Check if the permission is granted.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79" name="Google Shape;279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 if request was granted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311700" y="1089200"/>
            <a:ext cx="8657700" cy="3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Response is returned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">
                <a:solidFill>
                  <a:srgbClr val="000000"/>
                </a:solidFill>
              </a:rPr>
              <a:t> array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Compare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">
                <a:solidFill>
                  <a:srgbClr val="000000"/>
                </a:solidFill>
              </a:rPr>
              <a:t> parameter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PackageManager.PERMISSION_GRANTED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Check if the permission is granted.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(grantResults.length &gt; 0) &amp;&amp; grantResults[0]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{// Permission was denied...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device location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FusedLocationProviderClient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311700" y="1124650"/>
            <a:ext cx="589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/>
              <a:t> to request last known location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Usually, last known location is same as current location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650" y="1403875"/>
            <a:ext cx="2983825" cy="285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47"/>
          <p:cNvGrpSpPr/>
          <p:nvPr/>
        </p:nvGrpSpPr>
        <p:grpSpPr>
          <a:xfrm>
            <a:off x="7215600" y="1984776"/>
            <a:ext cx="914400" cy="1024200"/>
            <a:chOff x="4823900" y="3013476"/>
            <a:chExt cx="914400" cy="1024200"/>
          </a:xfrm>
        </p:grpSpPr>
        <p:sp>
          <p:nvSpPr>
            <p:cNvPr id="303" name="Google Shape;303;p47"/>
            <p:cNvSpPr/>
            <p:nvPr/>
          </p:nvSpPr>
          <p:spPr>
            <a:xfrm>
              <a:off x="5010375" y="3061900"/>
              <a:ext cx="548700" cy="9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4" name="Google Shape;304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3900" y="3013476"/>
              <a:ext cx="914400" cy="10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FusedLocationProviderClient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get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 flpClient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LocationServices.getFusedLocationProviderClient(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context);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last known location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11700" y="1129325"/>
            <a:ext cx="8754900" cy="342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getLastLocation()</a:t>
            </a:r>
            <a:endParaRPr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Returns </a:t>
            </a:r>
            <a:r>
              <a:rPr lang="en" sz="24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Task</a:t>
            </a:r>
            <a:r>
              <a:rPr lang="en" sz="2400">
                <a:solidFill>
                  <a:schemeClr val="dk1"/>
                </a:solidFill>
              </a:rPr>
              <a:t> object representing async task to fetch </a:t>
            </a:r>
            <a:r>
              <a:rPr lang="en" sz="24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Location</a:t>
            </a:r>
            <a:r>
              <a:rPr lang="en" sz="2400">
                <a:solidFill>
                  <a:schemeClr val="dk1"/>
                </a:solidFill>
              </a:rPr>
              <a:t> object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 sz="2400">
                <a:solidFill>
                  <a:schemeClr val="dk1"/>
                </a:solidFill>
              </a:rPr>
              <a:t> supplies methods for adding success and failure listeners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Retrieve latitude and longitude from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getLastLocation() success listener</a:t>
            </a:r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body" idx="1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mFusedLocationClient.getLastLocation().addOnSuccessListener(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OnSuccessListener&lt;Location&gt;()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onSuccess(Location location)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if (location != null)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mLastLocation = location;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// Get the lat and long.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} else { // Show "no location"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getLastLocation() failure listener</a:t>
            </a:r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mFusedLocationClient.getLastLocation().addOnFailureListener(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Log.e(TAG, "onFailure: ", e.printStackTrace());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latitude and longitude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>
            <a:off x="311700" y="1199225"/>
            <a:ext cx="8754900" cy="335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onSuccess(Location location)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(location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Get the lat and long.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lat = location.getLatitude(),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= location.getLongitude(),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= location.getTime()));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 else { // no location}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345" name="Google Shape;345;p5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46" name="Google Shape;346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33600" y="1196700"/>
            <a:ext cx="84768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up Google Play services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Location permissions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device location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Geocoding and reverse geocoding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Working with user settings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Requesting location updates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800"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>
            <a:off x="311700" y="1086775"/>
            <a:ext cx="5340000" cy="3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i="1">
                <a:solidFill>
                  <a:srgbClr val="000000"/>
                </a:solidFill>
              </a:rPr>
              <a:t>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human-readable street address into latitude/longitude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i="1">
                <a:solidFill>
                  <a:srgbClr val="000000"/>
                </a:solidFill>
              </a:rPr>
              <a:t>Reverse 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lat/long into human-readable street address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4" name="Google Shape;354;p54"/>
          <p:cNvSpPr/>
          <p:nvPr/>
        </p:nvSpPr>
        <p:spPr>
          <a:xfrm>
            <a:off x="5785200" y="1067625"/>
            <a:ext cx="2917500" cy="1014000"/>
          </a:xfrm>
          <a:prstGeom prst="round2DiagRect">
            <a:avLst>
              <a:gd name="adj1" fmla="val 16667"/>
              <a:gd name="adj2" fmla="val 4814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4"/>
          <p:cNvSpPr/>
          <p:nvPr/>
        </p:nvSpPr>
        <p:spPr>
          <a:xfrm>
            <a:off x="5785200" y="2945800"/>
            <a:ext cx="2917500" cy="1386000"/>
          </a:xfrm>
          <a:prstGeom prst="round2DiagRect">
            <a:avLst>
              <a:gd name="adj1" fmla="val 16667"/>
              <a:gd name="adj2" fmla="val 7357"/>
            </a:avLst>
          </a:prstGeom>
          <a:solidFill>
            <a:srgbClr val="FFFFFF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4"/>
          <p:cNvSpPr txBox="1"/>
          <p:nvPr/>
        </p:nvSpPr>
        <p:spPr>
          <a:xfrm>
            <a:off x="6105525" y="292737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lang="en" sz="2000" i="1">
                <a:latin typeface="Roboto"/>
                <a:ea typeface="Roboto"/>
                <a:cs typeface="Roboto"/>
                <a:sym typeface="Roboto"/>
              </a:rPr>
            </a:b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UK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6105525" y="111712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54"/>
          <p:cNvCxnSpPr/>
          <p:nvPr/>
        </p:nvCxnSpPr>
        <p:spPr>
          <a:xfrm flipH="1">
            <a:off x="7140500" y="2081600"/>
            <a:ext cx="12000" cy="83520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Geocoder class</a:t>
            </a:r>
            <a:endParaRPr/>
          </a:p>
        </p:txBody>
      </p:sp>
      <p:sp>
        <p:nvSpPr>
          <p:cNvPr id="364" name="Google Shape;364;p55"/>
          <p:cNvSpPr txBox="1">
            <a:spLocks noGrp="1"/>
          </p:cNvSpPr>
          <p:nvPr>
            <p:ph type="body" idx="1"/>
          </p:nvPr>
        </p:nvSpPr>
        <p:spPr>
          <a:xfrm>
            <a:off x="311700" y="1164575"/>
            <a:ext cx="8754900" cy="3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Geocoder</a:t>
            </a:r>
            <a:r>
              <a:rPr lang="en">
                <a:solidFill>
                  <a:schemeClr val="dk1"/>
                </a:solidFill>
              </a:rPr>
              <a:t> for geocoding and reverse geocoding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 geocoder = new Geocoder(context,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Locale.getDefault());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Methods make network request—don't call on main thread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Geocoder backend service</a:t>
            </a:r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requires backend service that are not included in core Android framework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isPresent()</a:t>
            </a:r>
            <a:r>
              <a:rPr lang="en">
                <a:solidFill>
                  <a:schemeClr val="dk1"/>
                </a:solidFill>
              </a:rPr>
              <a:t> to check if implementation exists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query methods return empty list if no backend service exists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geocoding coordinates</a:t>
            </a:r>
            <a:endParaRPr/>
          </a:p>
        </p:txBody>
      </p:sp>
      <p:sp>
        <p:nvSpPr>
          <p:cNvPr id="378" name="Google Shape;378;p57"/>
          <p:cNvSpPr txBox="1">
            <a:spLocks noGrp="1"/>
          </p:cNvSpPr>
          <p:nvPr>
            <p:ph type="body" idx="1"/>
          </p:nvPr>
        </p:nvSpPr>
        <p:spPr>
          <a:xfrm>
            <a:off x="311700" y="1199850"/>
            <a:ext cx="8754900" cy="33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getFromLocation(</a:t>
            </a:r>
            <a:b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double latitude, double longitude, int maxResults)</a:t>
            </a:r>
            <a:r>
              <a:rPr lang="en" sz="2000">
                <a:solidFill>
                  <a:srgbClr val="000000"/>
                </a:solidFill>
              </a:rPr>
              <a:t>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objects: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location.getLatitude(), location.getLongitude(), 1);</a:t>
            </a:r>
            <a:endParaRPr sz="20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address into coordinates</a:t>
            </a:r>
            <a:endParaRPr/>
          </a:p>
        </p:txBody>
      </p:sp>
      <p:sp>
        <p:nvSpPr>
          <p:cNvPr id="385" name="Google Shape;385;p58"/>
          <p:cNvSpPr txBox="1">
            <a:spLocks noGrp="1"/>
          </p:cNvSpPr>
          <p:nvPr>
            <p:ph type="body" idx="1"/>
          </p:nvPr>
        </p:nvSpPr>
        <p:spPr>
          <a:xfrm>
            <a:off x="311700" y="923788"/>
            <a:ext cx="8754900" cy="362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getFromLocationName(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String locationName, int maxResults)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 with latitude/longitude coordinates: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geocoder.getFromLocationName(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"731 Market St, San Francisco, CA 94103", 1)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firstAddress = addresses.get(0);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latitude = firstAddress.getLatitude();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longitude = firstAddress.getLongitude();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/>
          </p:nvPr>
        </p:nvSpPr>
        <p:spPr>
          <a:xfrm>
            <a:off x="129600" y="1233175"/>
            <a:ext cx="4268700" cy="22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LocationRequest object</a:t>
            </a:r>
            <a:endParaRPr/>
          </a:p>
        </p:txBody>
      </p:sp>
      <p:sp>
        <p:nvSpPr>
          <p:cNvPr id="392" name="Google Shape;392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location updates</a:t>
            </a:r>
            <a:endParaRPr/>
          </a:p>
        </p:txBody>
      </p:sp>
      <p:sp>
        <p:nvSpPr>
          <p:cNvPr id="398" name="Google Shape;398;p60"/>
          <p:cNvSpPr txBox="1">
            <a:spLocks noGrp="1"/>
          </p:cNvSpPr>
          <p:nvPr>
            <p:ph type="body" idx="1"/>
          </p:nvPr>
        </p:nvSpPr>
        <p:spPr>
          <a:xfrm>
            <a:off x="181300" y="1206675"/>
            <a:ext cx="623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get the last known location.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can also ask for regular updates to track location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/>
              <a:t> to set parameters for location update requests</a:t>
            </a:r>
            <a:endParaRPr/>
          </a:p>
        </p:txBody>
      </p:sp>
      <p:sp>
        <p:nvSpPr>
          <p:cNvPr id="399" name="Google Shape;399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50" y="1283195"/>
            <a:ext cx="2152650" cy="2886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LocationRequest parameters</a:t>
            </a:r>
            <a:endParaRPr/>
          </a:p>
        </p:txBody>
      </p:sp>
      <p:sp>
        <p:nvSpPr>
          <p:cNvPr id="406" name="Google Shape;406;p61"/>
          <p:cNvSpPr txBox="1">
            <a:spLocks noGrp="1"/>
          </p:cNvSpPr>
          <p:nvPr>
            <p:ph type="body" idx="1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/>
              <a:t> parameters to control location requests</a:t>
            </a:r>
            <a:endParaRPr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how frequently your app needs updates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setFastestInterval()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limit to the update rate to prevent flicker/data overflow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setPriority()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request priority and sources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priority values</a:t>
            </a:r>
            <a:endParaRPr/>
          </a:p>
        </p:txBody>
      </p:sp>
      <p:sp>
        <p:nvSpPr>
          <p:cNvPr id="413" name="Google Shape;413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414" name="Google Shape;414;p62"/>
          <p:cNvGraphicFramePr/>
          <p:nvPr/>
        </p:nvGraphicFramePr>
        <p:xfrm>
          <a:off x="311700" y="1165600"/>
          <a:ext cx="8234500" cy="3181605"/>
        </p:xfrm>
        <a:graphic>
          <a:graphicData uri="http://schemas.openxmlformats.org/drawingml/2006/table">
            <a:tbl>
              <a:tblPr>
                <a:noFill/>
                <a:tableStyleId>{E74B7F66-CBC7-445A-9EF8-9252F10B261C}</a:tableStyleId>
              </a:tblPr>
              <a:tblGrid>
                <a:gridCol w="343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4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PRIORITY_BALANCED_POWER_ACCURACY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Precise to within city block (100 meters); uses only Wi-Fi and cell network, to consume less power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PRIORITY_HIGH_ACCURACY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GPS if available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PRIORITY_LOW_POWER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City-level precision (10 km)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PRIORITY_NO_POWER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Updates when triggered by other apps (zero additional power)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LocationRequest example</a:t>
            </a:r>
            <a:endParaRPr/>
          </a:p>
        </p:txBody>
      </p:sp>
      <p:sp>
        <p:nvSpPr>
          <p:cNvPr id="420" name="Google Shape;420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LocationRequest getLocationRequest()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 locationRequest = new LocationRequest();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locationRequest.setInterval(10000);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locationRequest.setFastestInterval(5000);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locationRequest.setPriority(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LocationRequest.PRIORITY_HIGH_ACCURACY);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locationRequest;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>
            <a:spLocks noGrp="1"/>
          </p:cNvSpPr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27" name="Google Shape;427;p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28" name="Google Shape;428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Accuracy of location determined by: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Available location providers (network and GPS)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Location permission requested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Options set in location request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35" name="Google Shape;435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41" name="Google Shape;441;p66"/>
          <p:cNvSpPr txBox="1">
            <a:spLocks noGrp="1"/>
          </p:cNvSpPr>
          <p:nvPr>
            <p:ph type="body" idx="1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LocationCallback.onLocationResult()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requestLocationUpdates()</a:t>
            </a:r>
            <a:r>
              <a:rPr lang="en">
                <a:solidFill>
                  <a:srgbClr val="000000"/>
                </a:solidFill>
              </a:rPr>
              <a:t> 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to start regular updates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48" name="Google Shape;448;p67"/>
          <p:cNvSpPr txBox="1">
            <a:spLocks noGrp="1"/>
          </p:cNvSpPr>
          <p:nvPr>
            <p:ph type="body" idx="1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requestLocationUpdates()</a:t>
            </a:r>
            <a:r>
              <a:rPr lang="en">
                <a:solidFill>
                  <a:srgbClr val="000000"/>
                </a:solidFill>
              </a:rPr>
              <a:t> to start regular updates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Pass in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Location updates </a:t>
            </a:r>
            <a:r>
              <a:rPr lang="en" sz="2400">
                <a:solidFill>
                  <a:srgbClr val="000000"/>
                </a:solidFill>
              </a:rPr>
              <a:t>are delivered to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onLocationResult()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9216-EEFE-429C-AEE2-345794C0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LocationListener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88E35-1329-41EC-BD49-886D588FD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37592A-087D-47A9-B9F4-FB33F6D75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661092"/>
            <a:ext cx="776687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Context.LOCATION_SERVICE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gpsProvider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locationManager.getProvider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LocationManager.GPS_PROVIDER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locationManager.getProvider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LocationManager.NETWORK_PROVIDER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locationManager.requestLocationUpdates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gpsProvider.getName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1000, 0,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MapsActivity.this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locationManager.requestLocationUpdates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networkProvider.getName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1000, 0,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MapsActivity.this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4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0" name="Google Shape;540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41" name="Google Shape;541;p80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w="38100" cap="flat" cmpd="sng">
            <a:solidFill>
              <a:srgbClr val="21AA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Location 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Using the device location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47" name="Google Shape;547;p8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48" name="Google Shape;548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49" name="Google Shape;549;p8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91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phones – key word is </a:t>
            </a:r>
            <a:r>
              <a:rPr lang="en" i="1"/>
              <a:t>MOBILE</a:t>
            </a:r>
            <a:endParaRPr i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move around and go places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detect and use the device location to customize the experience for the user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036495"/>
            <a:ext cx="2343150" cy="3409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location in your app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307050"/>
            <a:ext cx="85206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if location permission has been granted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 for permission if necessary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Request most recent location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Request location updates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device location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FusedLocationProviderClient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Makes location requests combining GPS, Wi-Fi, and cell network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Balances fast, accurate results with minimal battery drain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</a:t>
            </a:r>
            <a:r>
              <a:rPr lang="en">
                <a:solidFill>
                  <a:srgbClr val="000000"/>
                </a:solidFill>
              </a:rPr>
              <a:t> object with latitude and longitude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2616576"/>
            <a:ext cx="2668717" cy="18129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32"/>
          <p:cNvSpPr/>
          <p:nvPr/>
        </p:nvSpPr>
        <p:spPr>
          <a:xfrm>
            <a:off x="5212575" y="1067625"/>
            <a:ext cx="3619800" cy="1092900"/>
          </a:xfrm>
          <a:prstGeom prst="round2DiagRect">
            <a:avLst>
              <a:gd name="adj1" fmla="val 16667"/>
              <a:gd name="adj2" fmla="val 4814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5328000" y="2927375"/>
            <a:ext cx="3619800" cy="1556700"/>
          </a:xfrm>
          <a:prstGeom prst="round2DiagRect">
            <a:avLst>
              <a:gd name="adj1" fmla="val 16667"/>
              <a:gd name="adj2" fmla="val 7357"/>
            </a:avLst>
          </a:prstGeom>
          <a:solidFill>
            <a:srgbClr val="FFFFFF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device location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4587000" cy="13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Geocoder</a:t>
            </a:r>
            <a:r>
              <a:rPr lang="en">
                <a:solidFill>
                  <a:srgbClr val="000000"/>
                </a:solidFill>
              </a:rPr>
              <a:t> to convert lat/long location to physical address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648325" y="119332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sz="24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sz="24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648325" y="292737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lang="en" sz="2400" i="1">
                <a:latin typeface="Roboto"/>
                <a:ea typeface="Roboto"/>
                <a:cs typeface="Roboto"/>
                <a:sym typeface="Roboto"/>
              </a:rPr>
            </a:br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sz="24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UK</a:t>
            </a:r>
            <a:endParaRPr sz="24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32"/>
          <p:cNvCxnSpPr>
            <a:stCxn id="188" idx="1"/>
            <a:endCxn id="194" idx="0"/>
          </p:cNvCxnSpPr>
          <p:nvPr/>
        </p:nvCxnSpPr>
        <p:spPr>
          <a:xfrm>
            <a:off x="7022475" y="2160525"/>
            <a:ext cx="0" cy="76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265500" y="973100"/>
            <a:ext cx="4045200" cy="27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1552</Words>
  <Application>Microsoft Office PowerPoint</Application>
  <PresentationFormat>On-screen Show (16:9)</PresentationFormat>
  <Paragraphs>299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Open Sans</vt:lpstr>
      <vt:lpstr>Roboto</vt:lpstr>
      <vt:lpstr>Courier New</vt:lpstr>
      <vt:lpstr>Consolas</vt:lpstr>
      <vt:lpstr>GDT master</vt:lpstr>
      <vt:lpstr>GDT master</vt:lpstr>
      <vt:lpstr>Location</vt:lpstr>
      <vt:lpstr>7.1 Location services</vt:lpstr>
      <vt:lpstr>Contents  </vt:lpstr>
      <vt:lpstr>Overview</vt:lpstr>
      <vt:lpstr>Introduction</vt:lpstr>
      <vt:lpstr>Using location in your app</vt:lpstr>
      <vt:lpstr>Get the device location</vt:lpstr>
      <vt:lpstr>Get the device location</vt:lpstr>
      <vt:lpstr>Setting up Google Play services</vt:lpstr>
      <vt:lpstr>Setting up Google Play services</vt:lpstr>
      <vt:lpstr>Adding Google Play to your project</vt:lpstr>
      <vt:lpstr>Location permissions</vt:lpstr>
      <vt:lpstr>Users choose to share their location</vt:lpstr>
      <vt:lpstr>Users choose to share their location</vt:lpstr>
      <vt:lpstr>Requesting location permission</vt:lpstr>
      <vt:lpstr>Request permission in manifest</vt:lpstr>
      <vt:lpstr>Requesting permission at run time</vt:lpstr>
      <vt:lpstr>Steps to check/request permission </vt:lpstr>
      <vt:lpstr>Check/request permission</vt:lpstr>
      <vt:lpstr>Get user's response</vt:lpstr>
      <vt:lpstr>Check if request was granted</vt:lpstr>
      <vt:lpstr>Get device location</vt:lpstr>
      <vt:lpstr>FusedLocationProviderClient</vt:lpstr>
      <vt:lpstr>Get FusedLocationProviderClient</vt:lpstr>
      <vt:lpstr>Requesting last known location</vt:lpstr>
      <vt:lpstr>getLastLocation() success listener</vt:lpstr>
      <vt:lpstr>getLastLocation() failure listener</vt:lpstr>
      <vt:lpstr>Get latitude and longitude</vt:lpstr>
      <vt:lpstr>Geocoding and reverse geocoding</vt:lpstr>
      <vt:lpstr>Geocoding and reverse geocoding</vt:lpstr>
      <vt:lpstr>Use the Geocoder class</vt:lpstr>
      <vt:lpstr>Geocoder backend service</vt:lpstr>
      <vt:lpstr>Reverse geocoding coordinates</vt:lpstr>
      <vt:lpstr>Geocoding address into coordinates</vt:lpstr>
      <vt:lpstr>Creating a LocationRequest object</vt:lpstr>
      <vt:lpstr>Getting location updates</vt:lpstr>
      <vt:lpstr>LocationRequest parameters</vt:lpstr>
      <vt:lpstr>Request priority values</vt:lpstr>
      <vt:lpstr>Create LocationRequest example</vt:lpstr>
      <vt:lpstr>Requesting location updates</vt:lpstr>
      <vt:lpstr>Requesting location updates</vt:lpstr>
      <vt:lpstr>Steps to start location updates</vt:lpstr>
      <vt:lpstr>Steps to start location updates</vt:lpstr>
      <vt:lpstr>Implement LocationListener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</dc:title>
  <cp:lastModifiedBy>Vinh La</cp:lastModifiedBy>
  <cp:revision>5</cp:revision>
  <dcterms:modified xsi:type="dcterms:W3CDTF">2020-12-22T07:48:27Z</dcterms:modified>
</cp:coreProperties>
</file>