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69" r:id="rId2"/>
    <p:sldId id="271" r:id="rId3"/>
    <p:sldId id="259" r:id="rId4"/>
    <p:sldId id="272" r:id="rId5"/>
    <p:sldId id="273" r:id="rId6"/>
    <p:sldId id="274" r:id="rId7"/>
    <p:sldId id="275" r:id="rId8"/>
    <p:sldId id="267" r:id="rId9"/>
  </p:sldIdLst>
  <p:sldSz cx="18288000" cy="10287000"/>
  <p:notesSz cx="6858000" cy="9144000"/>
  <p:embeddedFontLst>
    <p:embeddedFont>
      <p:font typeface="Oswald Bold" panose="020B0604020202020204" charset="0"/>
      <p:regular r:id="rId11"/>
    </p:embeddedFont>
    <p:embeddedFont>
      <p:font typeface="Quicksand" panose="020B0604020202020204" charset="0"/>
      <p:regular r:id="rId12"/>
    </p:embeddedFont>
    <p:embeddedFont>
      <p:font typeface="Sitka Subheading Semibold" pitchFamily="2" charset="0"/>
      <p:bold r:id="rId13"/>
      <p:bold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1D64"/>
    <a:srgbClr val="050A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0" d="100"/>
          <a:sy n="50" d="100"/>
        </p:scale>
        <p:origin x="946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C18B28-19DC-48F0-8205-937570435B6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C7122-8DAE-4C87-B2DF-DB28F421D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25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C7122-8DAE-4C87-B2DF-DB28F421DC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2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C7122-8DAE-4C87-B2DF-DB28F421DC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73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C7122-8DAE-4C87-B2DF-DB28F421DC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251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C7122-8DAE-4C87-B2DF-DB28F421DC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19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-1360466" y="1473436"/>
            <a:ext cx="21008932" cy="5906813"/>
            <a:chOff x="0" y="0"/>
            <a:chExt cx="5533217" cy="155570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533217" cy="1555704"/>
            </a:xfrm>
            <a:custGeom>
              <a:avLst/>
              <a:gdLst/>
              <a:ahLst/>
              <a:cxnLst/>
              <a:rect l="l" t="t" r="r" b="b"/>
              <a:pathLst>
                <a:path w="5533217" h="1555704">
                  <a:moveTo>
                    <a:pt x="0" y="0"/>
                  </a:moveTo>
                  <a:lnTo>
                    <a:pt x="5533217" y="0"/>
                  </a:lnTo>
                  <a:lnTo>
                    <a:pt x="5533217" y="1555704"/>
                  </a:lnTo>
                  <a:lnTo>
                    <a:pt x="0" y="1555704"/>
                  </a:lnTo>
                  <a:close/>
                </a:path>
              </a:pathLst>
            </a:custGeom>
            <a:solidFill>
              <a:srgbClr val="53A9E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533217" cy="15938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1512866" y="1690680"/>
            <a:ext cx="21008932" cy="5472325"/>
            <a:chOff x="0" y="0"/>
            <a:chExt cx="5533217" cy="144127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533217" cy="1441271"/>
            </a:xfrm>
            <a:custGeom>
              <a:avLst/>
              <a:gdLst/>
              <a:ahLst/>
              <a:cxnLst/>
              <a:rect l="l" t="t" r="r" b="b"/>
              <a:pathLst>
                <a:path w="5533217" h="1441271">
                  <a:moveTo>
                    <a:pt x="0" y="0"/>
                  </a:moveTo>
                  <a:lnTo>
                    <a:pt x="5533217" y="0"/>
                  </a:lnTo>
                  <a:lnTo>
                    <a:pt x="5533217" y="1441271"/>
                  </a:lnTo>
                  <a:lnTo>
                    <a:pt x="0" y="1441271"/>
                  </a:lnTo>
                  <a:close/>
                </a:path>
              </a:pathLst>
            </a:custGeom>
            <a:solidFill>
              <a:srgbClr val="050A3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5533217" cy="14793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2788058" y="2792258"/>
            <a:ext cx="12886550" cy="36567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5000"/>
              </a:lnSpc>
            </a:pPr>
            <a:r>
              <a:rPr lang="en-US" sz="10000" dirty="0">
                <a:solidFill>
                  <a:srgbClr val="FAC44A"/>
                </a:solidFill>
                <a:latin typeface="Sitka Subheading Semibold" pitchFamily="2" charset="0"/>
              </a:rPr>
              <a:t>PHẦN MỀM CHẤM </a:t>
            </a:r>
          </a:p>
          <a:p>
            <a:pPr algn="ctr">
              <a:lnSpc>
                <a:spcPts val="15000"/>
              </a:lnSpc>
            </a:pPr>
            <a:r>
              <a:rPr lang="en-US" sz="10000" dirty="0">
                <a:solidFill>
                  <a:srgbClr val="FAC44A"/>
                </a:solidFill>
                <a:latin typeface="Sitka Subheading Semibold" pitchFamily="2" charset="0"/>
              </a:rPr>
              <a:t>ĐIỂM TRẮC NGHIỆM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295763" y="1882499"/>
            <a:ext cx="7871141" cy="827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dirty="0">
                <a:solidFill>
                  <a:srgbClr val="FFFFFF"/>
                </a:solidFill>
                <a:latin typeface="Quicksand"/>
              </a:rPr>
              <a:t>NHÓM 9</a:t>
            </a:r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181B1760-39A2-C326-74BF-5D17BF0101CD}"/>
              </a:ext>
            </a:extLst>
          </p:cNvPr>
          <p:cNvSpPr txBox="1"/>
          <p:nvPr/>
        </p:nvSpPr>
        <p:spPr>
          <a:xfrm>
            <a:off x="4648200" y="8929884"/>
            <a:ext cx="9982200" cy="8271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4000" dirty="0">
                <a:solidFill>
                  <a:srgbClr val="FFFFFF"/>
                </a:solidFill>
                <a:latin typeface="Quicksand"/>
              </a:rPr>
              <a:t>GVHD: NGUYỄN THỊ UYÊN NHI</a:t>
            </a:r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A0B8D5B1-71B3-93AF-D155-C3825E913885}"/>
              </a:ext>
            </a:extLst>
          </p:cNvPr>
          <p:cNvSpPr/>
          <p:nvPr/>
        </p:nvSpPr>
        <p:spPr>
          <a:xfrm>
            <a:off x="-1873384" y="2172478"/>
            <a:ext cx="3643848" cy="4134276"/>
          </a:xfrm>
          <a:custGeom>
            <a:avLst/>
            <a:gdLst/>
            <a:ahLst/>
            <a:cxnLst/>
            <a:rect l="l" t="t" r="r" b="b"/>
            <a:pathLst>
              <a:path w="8019659" h="9840072">
                <a:moveTo>
                  <a:pt x="0" y="0"/>
                </a:moveTo>
                <a:lnTo>
                  <a:pt x="8019659" y="0"/>
                </a:lnTo>
                <a:lnTo>
                  <a:pt x="8019659" y="9840072"/>
                </a:lnTo>
                <a:lnTo>
                  <a:pt x="0" y="98400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9">
            <a:extLst>
              <a:ext uri="{FF2B5EF4-FFF2-40B4-BE49-F238E27FC236}">
                <a16:creationId xmlns:a16="http://schemas.microsoft.com/office/drawing/2014/main" id="{A89A590B-09D4-10C3-9F3D-F902D778E8E1}"/>
              </a:ext>
            </a:extLst>
          </p:cNvPr>
          <p:cNvSpPr/>
          <p:nvPr/>
        </p:nvSpPr>
        <p:spPr>
          <a:xfrm>
            <a:off x="16413232" y="2359704"/>
            <a:ext cx="3643848" cy="4134276"/>
          </a:xfrm>
          <a:custGeom>
            <a:avLst/>
            <a:gdLst/>
            <a:ahLst/>
            <a:cxnLst/>
            <a:rect l="l" t="t" r="r" b="b"/>
            <a:pathLst>
              <a:path w="8019659" h="9840072">
                <a:moveTo>
                  <a:pt x="0" y="0"/>
                </a:moveTo>
                <a:lnTo>
                  <a:pt x="8019659" y="0"/>
                </a:lnTo>
                <a:lnTo>
                  <a:pt x="8019659" y="9840072"/>
                </a:lnTo>
                <a:lnTo>
                  <a:pt x="0" y="98400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02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883067"/>
            <a:ext cx="18288000" cy="3429000"/>
          </a:xfrm>
          <a:custGeom>
            <a:avLst/>
            <a:gdLst/>
            <a:ahLst/>
            <a:cxnLst/>
            <a:rect l="l" t="t" r="r" b="b"/>
            <a:pathLst>
              <a:path w="18288000" h="3429000">
                <a:moveTo>
                  <a:pt x="0" y="0"/>
                </a:moveTo>
                <a:lnTo>
                  <a:pt x="18288000" y="0"/>
                </a:lnTo>
                <a:lnTo>
                  <a:pt x="18288000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TextBox 15"/>
          <p:cNvSpPr txBox="1"/>
          <p:nvPr/>
        </p:nvSpPr>
        <p:spPr>
          <a:xfrm>
            <a:off x="533400" y="1574383"/>
            <a:ext cx="8256452" cy="860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79"/>
              </a:lnSpc>
            </a:pPr>
            <a:r>
              <a:rPr lang="en-US" sz="4000" dirty="0">
                <a:solidFill>
                  <a:srgbClr val="051D64"/>
                </a:solidFill>
                <a:latin typeface="Sitka Subheading Semibold" pitchFamily="2" charset="0"/>
              </a:rPr>
              <a:t>BẢNG PHÂN CÔNG </a:t>
            </a:r>
            <a:r>
              <a:rPr lang="en-US" sz="4000" dirty="0" err="1">
                <a:solidFill>
                  <a:srgbClr val="051D64"/>
                </a:solidFill>
                <a:latin typeface="Sitka Subheading Semibold" pitchFamily="2" charset="0"/>
              </a:rPr>
              <a:t>CÔNG</a:t>
            </a:r>
            <a:r>
              <a:rPr lang="en-US" sz="4000" dirty="0">
                <a:solidFill>
                  <a:srgbClr val="051D64"/>
                </a:solidFill>
                <a:latin typeface="Sitka Subheading Semibold" pitchFamily="2" charset="0"/>
              </a:rPr>
              <a:t> VIỆC</a:t>
            </a:r>
          </a:p>
        </p:txBody>
      </p:sp>
      <p:sp>
        <p:nvSpPr>
          <p:cNvPr id="22" name="AutoShape 22"/>
          <p:cNvSpPr/>
          <p:nvPr/>
        </p:nvSpPr>
        <p:spPr>
          <a:xfrm flipV="1">
            <a:off x="-1184919" y="9605961"/>
            <a:ext cx="8115511" cy="57150"/>
          </a:xfrm>
          <a:prstGeom prst="line">
            <a:avLst/>
          </a:prstGeom>
          <a:ln w="104775" cap="flat">
            <a:solidFill>
              <a:srgbClr val="F9B68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23" name="Group 23"/>
          <p:cNvGrpSpPr/>
          <p:nvPr/>
        </p:nvGrpSpPr>
        <p:grpSpPr>
          <a:xfrm>
            <a:off x="4846501" y="9715497"/>
            <a:ext cx="14959109" cy="1677560"/>
            <a:chOff x="0" y="0"/>
            <a:chExt cx="1168701" cy="13106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168701" cy="131062"/>
            </a:xfrm>
            <a:custGeom>
              <a:avLst/>
              <a:gdLst/>
              <a:ahLst/>
              <a:cxnLst/>
              <a:rect l="l" t="t" r="r" b="b"/>
              <a:pathLst>
                <a:path w="1168701" h="131062">
                  <a:moveTo>
                    <a:pt x="203200" y="0"/>
                  </a:moveTo>
                  <a:lnTo>
                    <a:pt x="1168701" y="0"/>
                  </a:lnTo>
                  <a:lnTo>
                    <a:pt x="965501" y="131062"/>
                  </a:lnTo>
                  <a:lnTo>
                    <a:pt x="0" y="131062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5A6C9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101600" y="-38100"/>
              <a:ext cx="965501" cy="1691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58008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833938" y="0"/>
            <a:ext cx="8454062" cy="1648542"/>
          </a:xfrm>
          <a:custGeom>
            <a:avLst/>
            <a:gdLst/>
            <a:ahLst/>
            <a:cxnLst/>
            <a:rect l="l" t="t" r="r" b="b"/>
            <a:pathLst>
              <a:path w="8454062" h="1648542">
                <a:moveTo>
                  <a:pt x="0" y="0"/>
                </a:moveTo>
                <a:lnTo>
                  <a:pt x="8454062" y="0"/>
                </a:lnTo>
                <a:lnTo>
                  <a:pt x="8454062" y="1648542"/>
                </a:lnTo>
                <a:lnTo>
                  <a:pt x="0" y="16485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flipV="1">
            <a:off x="0" y="7998501"/>
            <a:ext cx="6128414" cy="2288499"/>
          </a:xfrm>
          <a:custGeom>
            <a:avLst/>
            <a:gdLst/>
            <a:ahLst/>
            <a:cxnLst/>
            <a:rect l="l" t="t" r="r" b="b"/>
            <a:pathLst>
              <a:path w="6128414" h="2288499">
                <a:moveTo>
                  <a:pt x="0" y="2288499"/>
                </a:moveTo>
                <a:lnTo>
                  <a:pt x="6128414" y="2288499"/>
                </a:lnTo>
                <a:lnTo>
                  <a:pt x="6128414" y="0"/>
                </a:lnTo>
                <a:lnTo>
                  <a:pt x="0" y="0"/>
                </a:lnTo>
                <a:lnTo>
                  <a:pt x="0" y="228849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r="-103224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5166947" y="9939233"/>
            <a:ext cx="16432054" cy="3086100"/>
            <a:chOff x="0" y="0"/>
            <a:chExt cx="4327784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327784" cy="812800"/>
            </a:xfrm>
            <a:custGeom>
              <a:avLst/>
              <a:gdLst/>
              <a:ahLst/>
              <a:cxnLst/>
              <a:rect l="l" t="t" r="r" b="b"/>
              <a:pathLst>
                <a:path w="4327784" h="812800">
                  <a:moveTo>
                    <a:pt x="0" y="0"/>
                  </a:moveTo>
                  <a:lnTo>
                    <a:pt x="4327784" y="0"/>
                  </a:lnTo>
                  <a:lnTo>
                    <a:pt x="4327784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51D6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327784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085548" y="4171950"/>
            <a:ext cx="3961789" cy="9326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79"/>
              </a:lnSpc>
            </a:pPr>
            <a:r>
              <a:rPr lang="en-US" sz="6399" dirty="0">
                <a:solidFill>
                  <a:srgbClr val="051D64"/>
                </a:solidFill>
                <a:latin typeface="Oswald Bold"/>
              </a:rPr>
              <a:t>NỘI DUNG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128414" y="2637787"/>
            <a:ext cx="1151172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79"/>
              </a:lnSpc>
            </a:pPr>
            <a:r>
              <a:rPr lang="en-US" sz="6399" dirty="0">
                <a:solidFill>
                  <a:srgbClr val="D18547"/>
                </a:solidFill>
                <a:latin typeface="Oswald Bold"/>
              </a:rPr>
              <a:t>01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079253" y="4231130"/>
            <a:ext cx="1151172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79"/>
              </a:lnSpc>
            </a:pPr>
            <a:r>
              <a:rPr lang="en-US" sz="6399" dirty="0">
                <a:solidFill>
                  <a:srgbClr val="D18547"/>
                </a:solidFill>
                <a:latin typeface="Oswald Bold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097934" y="7466025"/>
            <a:ext cx="1151172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79"/>
              </a:lnSpc>
            </a:pPr>
            <a:r>
              <a:rPr lang="en-US" sz="6399" dirty="0">
                <a:solidFill>
                  <a:srgbClr val="D18547"/>
                </a:solidFill>
                <a:latin typeface="Oswald Bold"/>
              </a:rPr>
              <a:t>04</a:t>
            </a:r>
          </a:p>
        </p:txBody>
      </p:sp>
      <p:sp>
        <p:nvSpPr>
          <p:cNvPr id="12" name="AutoShape 12"/>
          <p:cNvSpPr/>
          <p:nvPr/>
        </p:nvSpPr>
        <p:spPr>
          <a:xfrm flipV="1">
            <a:off x="6109733" y="9572264"/>
            <a:ext cx="8115511" cy="57150"/>
          </a:xfrm>
          <a:prstGeom prst="line">
            <a:avLst/>
          </a:prstGeom>
          <a:ln w="104775" cap="flat">
            <a:solidFill>
              <a:srgbClr val="F9B68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AutoShape 13"/>
          <p:cNvSpPr/>
          <p:nvPr/>
        </p:nvSpPr>
        <p:spPr>
          <a:xfrm>
            <a:off x="685118" y="568102"/>
            <a:ext cx="375086" cy="438940"/>
          </a:xfrm>
          <a:prstGeom prst="line">
            <a:avLst/>
          </a:prstGeom>
          <a:ln w="66675" cap="flat">
            <a:solidFill>
              <a:srgbClr val="BEC6D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AutoShape 14"/>
          <p:cNvSpPr/>
          <p:nvPr/>
        </p:nvSpPr>
        <p:spPr>
          <a:xfrm>
            <a:off x="1026336" y="568102"/>
            <a:ext cx="375086" cy="438940"/>
          </a:xfrm>
          <a:prstGeom prst="line">
            <a:avLst/>
          </a:prstGeom>
          <a:ln w="66675" cap="flat">
            <a:solidFill>
              <a:srgbClr val="BEC6D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AutoShape 15"/>
          <p:cNvSpPr/>
          <p:nvPr/>
        </p:nvSpPr>
        <p:spPr>
          <a:xfrm>
            <a:off x="1367554" y="568102"/>
            <a:ext cx="375086" cy="438940"/>
          </a:xfrm>
          <a:prstGeom prst="line">
            <a:avLst/>
          </a:prstGeom>
          <a:ln w="66675" cap="flat">
            <a:solidFill>
              <a:srgbClr val="BEC6D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AutoShape 16"/>
          <p:cNvSpPr/>
          <p:nvPr/>
        </p:nvSpPr>
        <p:spPr>
          <a:xfrm>
            <a:off x="1708772" y="568102"/>
            <a:ext cx="375086" cy="438940"/>
          </a:xfrm>
          <a:prstGeom prst="line">
            <a:avLst/>
          </a:prstGeom>
          <a:ln w="66675" cap="flat">
            <a:solidFill>
              <a:srgbClr val="BEC6D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AutoShape 17"/>
          <p:cNvSpPr/>
          <p:nvPr/>
        </p:nvSpPr>
        <p:spPr>
          <a:xfrm>
            <a:off x="2049991" y="568102"/>
            <a:ext cx="375086" cy="438940"/>
          </a:xfrm>
          <a:prstGeom prst="line">
            <a:avLst/>
          </a:prstGeom>
          <a:ln w="66675" cap="flat">
            <a:solidFill>
              <a:srgbClr val="BEC6D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AutoShape 18"/>
          <p:cNvSpPr/>
          <p:nvPr/>
        </p:nvSpPr>
        <p:spPr>
          <a:xfrm>
            <a:off x="2391209" y="568102"/>
            <a:ext cx="375086" cy="438940"/>
          </a:xfrm>
          <a:prstGeom prst="line">
            <a:avLst/>
          </a:prstGeom>
          <a:ln w="66675" cap="flat">
            <a:solidFill>
              <a:srgbClr val="BEC6D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AutoShape 19"/>
          <p:cNvSpPr/>
          <p:nvPr/>
        </p:nvSpPr>
        <p:spPr>
          <a:xfrm>
            <a:off x="2732427" y="568102"/>
            <a:ext cx="375086" cy="438940"/>
          </a:xfrm>
          <a:prstGeom prst="line">
            <a:avLst/>
          </a:prstGeom>
          <a:ln w="66675" cap="flat">
            <a:solidFill>
              <a:srgbClr val="BEC6D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AutoShape 20"/>
          <p:cNvSpPr/>
          <p:nvPr/>
        </p:nvSpPr>
        <p:spPr>
          <a:xfrm>
            <a:off x="3073645" y="568102"/>
            <a:ext cx="375086" cy="438940"/>
          </a:xfrm>
          <a:prstGeom prst="line">
            <a:avLst/>
          </a:prstGeom>
          <a:ln w="66675" cap="flat">
            <a:solidFill>
              <a:srgbClr val="BEC6D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" name="TextBox 21"/>
          <p:cNvSpPr txBox="1"/>
          <p:nvPr/>
        </p:nvSpPr>
        <p:spPr>
          <a:xfrm>
            <a:off x="7403760" y="2827646"/>
            <a:ext cx="5979214" cy="5818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 b="1" dirty="0">
                <a:solidFill>
                  <a:srgbClr val="051D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 QUAN VỀ ĐỀ TÀI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7371108" y="4415828"/>
            <a:ext cx="10231092" cy="5818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 b="1" dirty="0">
                <a:solidFill>
                  <a:srgbClr val="051D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 NHẬN DẠNG CÂU HỎI VÀ ĐÁP ÁN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7620899" y="7580898"/>
            <a:ext cx="4426078" cy="6036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 b="1" dirty="0">
                <a:solidFill>
                  <a:srgbClr val="051D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6079253" y="5894796"/>
            <a:ext cx="1151172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79"/>
              </a:lnSpc>
            </a:pPr>
            <a:r>
              <a:rPr lang="en-US" sz="6399" dirty="0">
                <a:solidFill>
                  <a:srgbClr val="D18547"/>
                </a:solidFill>
                <a:latin typeface="Oswald Bold"/>
              </a:rPr>
              <a:t>03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7523508" y="5992716"/>
            <a:ext cx="10764492" cy="5818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 b="1" dirty="0">
                <a:solidFill>
                  <a:srgbClr val="051D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 NHẬN DẠNG SỐ BÁO DANH, MÃ ĐỀ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883067"/>
            <a:ext cx="18288000" cy="3429000"/>
          </a:xfrm>
          <a:custGeom>
            <a:avLst/>
            <a:gdLst/>
            <a:ahLst/>
            <a:cxnLst/>
            <a:rect l="l" t="t" r="r" b="b"/>
            <a:pathLst>
              <a:path w="18288000" h="3429000">
                <a:moveTo>
                  <a:pt x="0" y="0"/>
                </a:moveTo>
                <a:lnTo>
                  <a:pt x="18288000" y="0"/>
                </a:lnTo>
                <a:lnTo>
                  <a:pt x="18288000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TextBox 15"/>
          <p:cNvSpPr txBox="1"/>
          <p:nvPr/>
        </p:nvSpPr>
        <p:spPr>
          <a:xfrm>
            <a:off x="304800" y="1562100"/>
            <a:ext cx="8256452" cy="860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79"/>
              </a:lnSpc>
            </a:pPr>
            <a:r>
              <a:rPr lang="en-US" sz="4000" b="1" dirty="0">
                <a:solidFill>
                  <a:srgbClr val="051D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GIỚI THIỆU VỀ ĐỀ TÀI</a:t>
            </a:r>
          </a:p>
        </p:txBody>
      </p:sp>
      <p:sp>
        <p:nvSpPr>
          <p:cNvPr id="22" name="AutoShape 22"/>
          <p:cNvSpPr/>
          <p:nvPr/>
        </p:nvSpPr>
        <p:spPr>
          <a:xfrm flipV="1">
            <a:off x="-1184919" y="9605961"/>
            <a:ext cx="8115511" cy="57150"/>
          </a:xfrm>
          <a:prstGeom prst="line">
            <a:avLst/>
          </a:prstGeom>
          <a:ln w="104775" cap="flat">
            <a:solidFill>
              <a:srgbClr val="F9B68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23" name="Group 23"/>
          <p:cNvGrpSpPr/>
          <p:nvPr/>
        </p:nvGrpSpPr>
        <p:grpSpPr>
          <a:xfrm>
            <a:off x="4846501" y="9715497"/>
            <a:ext cx="14959109" cy="1677560"/>
            <a:chOff x="0" y="0"/>
            <a:chExt cx="1168701" cy="13106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168701" cy="131062"/>
            </a:xfrm>
            <a:custGeom>
              <a:avLst/>
              <a:gdLst/>
              <a:ahLst/>
              <a:cxnLst/>
              <a:rect l="l" t="t" r="r" b="b"/>
              <a:pathLst>
                <a:path w="1168701" h="131062">
                  <a:moveTo>
                    <a:pt x="203200" y="0"/>
                  </a:moveTo>
                  <a:lnTo>
                    <a:pt x="1168701" y="0"/>
                  </a:lnTo>
                  <a:lnTo>
                    <a:pt x="965501" y="131062"/>
                  </a:lnTo>
                  <a:lnTo>
                    <a:pt x="0" y="131062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5A6C9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101600" y="-38100"/>
              <a:ext cx="965501" cy="1691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5" name="Picture 4" descr="A pink and white sheet of exam&#10;&#10;Description automatically generated">
            <a:extLst>
              <a:ext uri="{FF2B5EF4-FFF2-40B4-BE49-F238E27FC236}">
                <a16:creationId xmlns:a16="http://schemas.microsoft.com/office/drawing/2014/main" id="{44C87CDB-F6C8-84E4-23B7-2355487E86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858" y="1736642"/>
            <a:ext cx="5306576" cy="75377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8ED8A7-9139-702D-E135-A5B0BF4DED9F}"/>
              </a:ext>
            </a:extLst>
          </p:cNvPr>
          <p:cNvSpPr txBox="1"/>
          <p:nvPr/>
        </p:nvSpPr>
        <p:spPr>
          <a:xfrm>
            <a:off x="609600" y="2598319"/>
            <a:ext cx="9296400" cy="5174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trắc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choice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unchoice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CNN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TensorFlow &amp;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Datasets: 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Gồm các ảnh huấn luyện nhận dạng cho 2 trường hợp là choice và unchoice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2020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120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381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883067"/>
            <a:ext cx="18288000" cy="3429000"/>
          </a:xfrm>
          <a:custGeom>
            <a:avLst/>
            <a:gdLst/>
            <a:ahLst/>
            <a:cxnLst/>
            <a:rect l="l" t="t" r="r" b="b"/>
            <a:pathLst>
              <a:path w="18288000" h="3429000">
                <a:moveTo>
                  <a:pt x="0" y="0"/>
                </a:moveTo>
                <a:lnTo>
                  <a:pt x="18288000" y="0"/>
                </a:lnTo>
                <a:lnTo>
                  <a:pt x="18288000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TextBox 15"/>
          <p:cNvSpPr txBox="1"/>
          <p:nvPr/>
        </p:nvSpPr>
        <p:spPr>
          <a:xfrm>
            <a:off x="304800" y="1562100"/>
            <a:ext cx="10972800" cy="8608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679"/>
              </a:lnSpc>
            </a:pPr>
            <a:r>
              <a:rPr lang="en-US" sz="4000" b="1" dirty="0">
                <a:solidFill>
                  <a:srgbClr val="051D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CÁCH NHẬN DẠNG CÂU HỎI VÀ ĐÁP ÁN</a:t>
            </a:r>
          </a:p>
        </p:txBody>
      </p:sp>
      <p:sp>
        <p:nvSpPr>
          <p:cNvPr id="22" name="AutoShape 22"/>
          <p:cNvSpPr/>
          <p:nvPr/>
        </p:nvSpPr>
        <p:spPr>
          <a:xfrm flipV="1">
            <a:off x="-1184919" y="9605961"/>
            <a:ext cx="8115511" cy="57150"/>
          </a:xfrm>
          <a:prstGeom prst="line">
            <a:avLst/>
          </a:prstGeom>
          <a:ln w="104775" cap="flat">
            <a:solidFill>
              <a:srgbClr val="F9B68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23" name="Group 23"/>
          <p:cNvGrpSpPr/>
          <p:nvPr/>
        </p:nvGrpSpPr>
        <p:grpSpPr>
          <a:xfrm>
            <a:off x="4846501" y="9715497"/>
            <a:ext cx="14959109" cy="1677560"/>
            <a:chOff x="0" y="0"/>
            <a:chExt cx="1168701" cy="13106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168701" cy="131062"/>
            </a:xfrm>
            <a:custGeom>
              <a:avLst/>
              <a:gdLst/>
              <a:ahLst/>
              <a:cxnLst/>
              <a:rect l="l" t="t" r="r" b="b"/>
              <a:pathLst>
                <a:path w="1168701" h="131062">
                  <a:moveTo>
                    <a:pt x="203200" y="0"/>
                  </a:moveTo>
                  <a:lnTo>
                    <a:pt x="1168701" y="0"/>
                  </a:lnTo>
                  <a:lnTo>
                    <a:pt x="965501" y="131062"/>
                  </a:lnTo>
                  <a:lnTo>
                    <a:pt x="0" y="131062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5A6C9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101600" y="-38100"/>
              <a:ext cx="965501" cy="1691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98ED8A7-9139-702D-E135-A5B0BF4DED9F}"/>
              </a:ext>
            </a:extLst>
          </p:cNvPr>
          <p:cNvSpPr txBox="1"/>
          <p:nvPr/>
        </p:nvSpPr>
        <p:spPr>
          <a:xfrm>
            <a:off x="609600" y="2598319"/>
            <a:ext cx="9296400" cy="6651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hiên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14400" lvl="1" indent="-457200" algn="just">
              <a:lnSpc>
                <a:spcPct val="150000"/>
              </a:lnSpc>
              <a:buFont typeface="Symbol" panose="05050102010706020507" pitchFamily="18" charset="2"/>
              <a:buChar char="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50000"/>
              </a:lnSpc>
              <a:buFont typeface="Symbol" panose="05050102010706020507" pitchFamily="18" charset="2"/>
              <a:buChar char="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 box,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box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50000"/>
              </a:lnSpc>
              <a:buFont typeface="Symbol" panose="05050102010706020507" pitchFamily="18" charset="2"/>
              <a:buChar char="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50000"/>
              </a:lnSpc>
              <a:buFont typeface="Symbol" panose="05050102010706020507" pitchFamily="18" charset="2"/>
              <a:buChar char="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CNN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tô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pink and white sheet of exam&#10;&#10;Description automatically generated">
            <a:extLst>
              <a:ext uri="{FF2B5EF4-FFF2-40B4-BE49-F238E27FC236}">
                <a16:creationId xmlns:a16="http://schemas.microsoft.com/office/drawing/2014/main" id="{EA4EB33F-F36A-64B9-11BE-3C97744591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2872" y="1750492"/>
            <a:ext cx="5306576" cy="753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751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883067"/>
            <a:ext cx="18288000" cy="3429000"/>
          </a:xfrm>
          <a:custGeom>
            <a:avLst/>
            <a:gdLst/>
            <a:ahLst/>
            <a:cxnLst/>
            <a:rect l="l" t="t" r="r" b="b"/>
            <a:pathLst>
              <a:path w="18288000" h="3429000">
                <a:moveTo>
                  <a:pt x="0" y="0"/>
                </a:moveTo>
                <a:lnTo>
                  <a:pt x="18288000" y="0"/>
                </a:lnTo>
                <a:lnTo>
                  <a:pt x="18288000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TextBox 15"/>
          <p:cNvSpPr txBox="1"/>
          <p:nvPr/>
        </p:nvSpPr>
        <p:spPr>
          <a:xfrm>
            <a:off x="304800" y="1559595"/>
            <a:ext cx="10972800" cy="8608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679"/>
              </a:lnSpc>
            </a:pPr>
            <a:r>
              <a:rPr lang="en-US" sz="4000" b="1" dirty="0">
                <a:solidFill>
                  <a:srgbClr val="051D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CÁCH NHẬN DẠNG SBD VÀ MÃ ĐỀ THI</a:t>
            </a:r>
          </a:p>
        </p:txBody>
      </p:sp>
      <p:sp>
        <p:nvSpPr>
          <p:cNvPr id="22" name="AutoShape 22"/>
          <p:cNvSpPr/>
          <p:nvPr/>
        </p:nvSpPr>
        <p:spPr>
          <a:xfrm flipV="1">
            <a:off x="-1184919" y="9605961"/>
            <a:ext cx="8115511" cy="57150"/>
          </a:xfrm>
          <a:prstGeom prst="line">
            <a:avLst/>
          </a:prstGeom>
          <a:ln w="104775" cap="flat">
            <a:solidFill>
              <a:srgbClr val="F9B68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23" name="Group 23"/>
          <p:cNvGrpSpPr/>
          <p:nvPr/>
        </p:nvGrpSpPr>
        <p:grpSpPr>
          <a:xfrm>
            <a:off x="4846501" y="9715497"/>
            <a:ext cx="14959109" cy="1677560"/>
            <a:chOff x="0" y="0"/>
            <a:chExt cx="1168701" cy="13106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168701" cy="131062"/>
            </a:xfrm>
            <a:custGeom>
              <a:avLst/>
              <a:gdLst/>
              <a:ahLst/>
              <a:cxnLst/>
              <a:rect l="l" t="t" r="r" b="b"/>
              <a:pathLst>
                <a:path w="1168701" h="131062">
                  <a:moveTo>
                    <a:pt x="203200" y="0"/>
                  </a:moveTo>
                  <a:lnTo>
                    <a:pt x="1168701" y="0"/>
                  </a:lnTo>
                  <a:lnTo>
                    <a:pt x="965501" y="131062"/>
                  </a:lnTo>
                  <a:lnTo>
                    <a:pt x="0" y="131062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5A6C9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101600" y="-38100"/>
              <a:ext cx="965501" cy="1691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98ED8A7-9139-702D-E135-A5B0BF4DED9F}"/>
              </a:ext>
            </a:extLst>
          </p:cNvPr>
          <p:cNvSpPr txBox="1"/>
          <p:nvPr/>
        </p:nvSpPr>
        <p:spPr>
          <a:xfrm>
            <a:off x="843620" y="2598319"/>
            <a:ext cx="9296400" cy="6651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hiên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14400" lvl="1" indent="-457200" algn="just">
              <a:lnSpc>
                <a:spcPct val="150000"/>
              </a:lnSpc>
              <a:buFont typeface="Symbol" panose="05050102010706020507" pitchFamily="18" charset="2"/>
              <a:buChar char="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320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đề.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50000"/>
              </a:lnSpc>
              <a:buFont typeface="Symbol" panose="05050102010706020507" pitchFamily="18" charset="2"/>
              <a:buChar char="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danh (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10 dòng).</a:t>
            </a:r>
          </a:p>
          <a:p>
            <a:pPr marL="914400" lvl="1" indent="-457200" algn="just">
              <a:lnSpc>
                <a:spcPct val="150000"/>
              </a:lnSpc>
              <a:buFont typeface="Symbol" panose="05050102010706020507" pitchFamily="18" charset="2"/>
              <a:buChar char="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Tách ra từng ô trong mã đề (có 6 cột, 10 dòng).</a:t>
            </a:r>
          </a:p>
          <a:p>
            <a:pPr marL="914400" lvl="1" indent="-457200" algn="just">
              <a:lnSpc>
                <a:spcPct val="150000"/>
              </a:lnSpc>
              <a:buFont typeface="Symbol" panose="05050102010706020507" pitchFamily="18" charset="2"/>
              <a:buChar char="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Tìm được kích thước và tách ra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CNN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tô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hay không.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pink and white sheet of exam&#10;&#10;Description automatically generated">
            <a:extLst>
              <a:ext uri="{FF2B5EF4-FFF2-40B4-BE49-F238E27FC236}">
                <a16:creationId xmlns:a16="http://schemas.microsoft.com/office/drawing/2014/main" id="{EA4EB33F-F36A-64B9-11BE-3C97744591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1574538"/>
            <a:ext cx="5554320" cy="788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014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883067"/>
            <a:ext cx="18288000" cy="3429000"/>
          </a:xfrm>
          <a:custGeom>
            <a:avLst/>
            <a:gdLst/>
            <a:ahLst/>
            <a:cxnLst/>
            <a:rect l="l" t="t" r="r" b="b"/>
            <a:pathLst>
              <a:path w="18288000" h="3429000">
                <a:moveTo>
                  <a:pt x="0" y="0"/>
                </a:moveTo>
                <a:lnTo>
                  <a:pt x="18288000" y="0"/>
                </a:lnTo>
                <a:lnTo>
                  <a:pt x="18288000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TextBox 15"/>
          <p:cNvSpPr txBox="1"/>
          <p:nvPr/>
        </p:nvSpPr>
        <p:spPr>
          <a:xfrm>
            <a:off x="1219200" y="1104900"/>
            <a:ext cx="2057400" cy="8608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679"/>
              </a:lnSpc>
            </a:pPr>
            <a:r>
              <a:rPr lang="en-US" sz="4000" b="1" dirty="0">
                <a:solidFill>
                  <a:srgbClr val="051D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4000" b="1">
                <a:solidFill>
                  <a:srgbClr val="051D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b="1" dirty="0">
                <a:solidFill>
                  <a:srgbClr val="051D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4000" b="1">
                <a:solidFill>
                  <a:srgbClr val="051D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emo</a:t>
            </a:r>
            <a:endParaRPr lang="en-US" sz="4000" b="1" dirty="0">
              <a:solidFill>
                <a:srgbClr val="051D6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AutoShape 22"/>
          <p:cNvSpPr/>
          <p:nvPr/>
        </p:nvSpPr>
        <p:spPr>
          <a:xfrm flipV="1">
            <a:off x="-1184919" y="9605961"/>
            <a:ext cx="8115511" cy="57150"/>
          </a:xfrm>
          <a:prstGeom prst="line">
            <a:avLst/>
          </a:prstGeom>
          <a:ln w="104775" cap="flat">
            <a:solidFill>
              <a:srgbClr val="F9B68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23" name="Group 23"/>
          <p:cNvGrpSpPr/>
          <p:nvPr/>
        </p:nvGrpSpPr>
        <p:grpSpPr>
          <a:xfrm>
            <a:off x="4846501" y="9715497"/>
            <a:ext cx="14959109" cy="1677560"/>
            <a:chOff x="0" y="0"/>
            <a:chExt cx="1168701" cy="13106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168701" cy="131062"/>
            </a:xfrm>
            <a:custGeom>
              <a:avLst/>
              <a:gdLst/>
              <a:ahLst/>
              <a:cxnLst/>
              <a:rect l="l" t="t" r="r" b="b"/>
              <a:pathLst>
                <a:path w="1168701" h="131062">
                  <a:moveTo>
                    <a:pt x="203200" y="0"/>
                  </a:moveTo>
                  <a:lnTo>
                    <a:pt x="1168701" y="0"/>
                  </a:lnTo>
                  <a:lnTo>
                    <a:pt x="965501" y="131062"/>
                  </a:lnTo>
                  <a:lnTo>
                    <a:pt x="0" y="131062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5A6C9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101600" y="-38100"/>
              <a:ext cx="965501" cy="1691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84793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-2590291" y="3896462"/>
            <a:ext cx="6678933" cy="2494076"/>
          </a:xfrm>
          <a:custGeom>
            <a:avLst/>
            <a:gdLst/>
            <a:ahLst/>
            <a:cxnLst/>
            <a:rect l="l" t="t" r="r" b="b"/>
            <a:pathLst>
              <a:path w="6678933" h="2494076">
                <a:moveTo>
                  <a:pt x="0" y="2494076"/>
                </a:moveTo>
                <a:lnTo>
                  <a:pt x="6678933" y="2494076"/>
                </a:lnTo>
                <a:lnTo>
                  <a:pt x="6678933" y="0"/>
                </a:lnTo>
                <a:lnTo>
                  <a:pt x="0" y="0"/>
                </a:lnTo>
                <a:lnTo>
                  <a:pt x="0" y="249407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10322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0" y="-1115388"/>
            <a:ext cx="18288000" cy="3429000"/>
          </a:xfrm>
          <a:custGeom>
            <a:avLst/>
            <a:gdLst/>
            <a:ahLst/>
            <a:cxnLst/>
            <a:rect l="l" t="t" r="r" b="b"/>
            <a:pathLst>
              <a:path w="18288000" h="3429000">
                <a:moveTo>
                  <a:pt x="0" y="0"/>
                </a:moveTo>
                <a:lnTo>
                  <a:pt x="18288000" y="0"/>
                </a:lnTo>
                <a:lnTo>
                  <a:pt x="18288000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714483" y="4202284"/>
            <a:ext cx="15025518" cy="1400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40"/>
              </a:lnSpc>
            </a:pPr>
            <a:r>
              <a:rPr lang="en-US" sz="9200" dirty="0">
                <a:solidFill>
                  <a:srgbClr val="051D64"/>
                </a:solidFill>
                <a:latin typeface="Oswald Bold"/>
              </a:rPr>
              <a:t>THANK YOU</a:t>
            </a:r>
          </a:p>
        </p:txBody>
      </p:sp>
      <p:sp>
        <p:nvSpPr>
          <p:cNvPr id="7" name="AutoShape 7"/>
          <p:cNvSpPr/>
          <p:nvPr/>
        </p:nvSpPr>
        <p:spPr>
          <a:xfrm>
            <a:off x="14846366" y="4682902"/>
            <a:ext cx="375086" cy="438940"/>
          </a:xfrm>
          <a:prstGeom prst="line">
            <a:avLst/>
          </a:prstGeom>
          <a:ln w="66675" cap="flat">
            <a:solidFill>
              <a:srgbClr val="F9B68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AutoShape 8"/>
          <p:cNvSpPr/>
          <p:nvPr/>
        </p:nvSpPr>
        <p:spPr>
          <a:xfrm>
            <a:off x="15187585" y="4682902"/>
            <a:ext cx="375086" cy="438940"/>
          </a:xfrm>
          <a:prstGeom prst="line">
            <a:avLst/>
          </a:prstGeom>
          <a:ln w="66675" cap="flat">
            <a:solidFill>
              <a:srgbClr val="F9B68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AutoShape 9"/>
          <p:cNvSpPr/>
          <p:nvPr/>
        </p:nvSpPr>
        <p:spPr>
          <a:xfrm>
            <a:off x="15528803" y="4682902"/>
            <a:ext cx="375086" cy="438940"/>
          </a:xfrm>
          <a:prstGeom prst="line">
            <a:avLst/>
          </a:prstGeom>
          <a:ln w="66675" cap="flat">
            <a:solidFill>
              <a:srgbClr val="F9B68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" name="AutoShape 10"/>
          <p:cNvSpPr/>
          <p:nvPr/>
        </p:nvSpPr>
        <p:spPr>
          <a:xfrm>
            <a:off x="15870021" y="4682902"/>
            <a:ext cx="375086" cy="438940"/>
          </a:xfrm>
          <a:prstGeom prst="line">
            <a:avLst/>
          </a:prstGeom>
          <a:ln w="66675" cap="flat">
            <a:solidFill>
              <a:srgbClr val="F9B68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" name="AutoShape 11"/>
          <p:cNvSpPr/>
          <p:nvPr/>
        </p:nvSpPr>
        <p:spPr>
          <a:xfrm>
            <a:off x="16211239" y="4682902"/>
            <a:ext cx="375086" cy="438940"/>
          </a:xfrm>
          <a:prstGeom prst="line">
            <a:avLst/>
          </a:prstGeom>
          <a:ln w="66675" cap="flat">
            <a:solidFill>
              <a:srgbClr val="F9B68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" name="AutoShape 12"/>
          <p:cNvSpPr/>
          <p:nvPr/>
        </p:nvSpPr>
        <p:spPr>
          <a:xfrm>
            <a:off x="16552457" y="4682902"/>
            <a:ext cx="375086" cy="438940"/>
          </a:xfrm>
          <a:prstGeom prst="line">
            <a:avLst/>
          </a:prstGeom>
          <a:ln w="66675" cap="flat">
            <a:solidFill>
              <a:srgbClr val="F9B68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AutoShape 13"/>
          <p:cNvSpPr/>
          <p:nvPr/>
        </p:nvSpPr>
        <p:spPr>
          <a:xfrm>
            <a:off x="16893676" y="4682902"/>
            <a:ext cx="375086" cy="438940"/>
          </a:xfrm>
          <a:prstGeom prst="line">
            <a:avLst/>
          </a:prstGeom>
          <a:ln w="66675" cap="flat">
            <a:solidFill>
              <a:srgbClr val="F9B68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AutoShape 14"/>
          <p:cNvSpPr/>
          <p:nvPr/>
        </p:nvSpPr>
        <p:spPr>
          <a:xfrm>
            <a:off x="17234894" y="4682902"/>
            <a:ext cx="375086" cy="438940"/>
          </a:xfrm>
          <a:prstGeom prst="line">
            <a:avLst/>
          </a:prstGeom>
          <a:ln w="66675" cap="flat">
            <a:solidFill>
              <a:srgbClr val="F9B68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15" name="Group 23">
            <a:extLst>
              <a:ext uri="{FF2B5EF4-FFF2-40B4-BE49-F238E27FC236}">
                <a16:creationId xmlns:a16="http://schemas.microsoft.com/office/drawing/2014/main" id="{6D0B3DDD-5AA4-8320-43E6-FC21E4F9AD02}"/>
              </a:ext>
            </a:extLst>
          </p:cNvPr>
          <p:cNvGrpSpPr/>
          <p:nvPr/>
        </p:nvGrpSpPr>
        <p:grpSpPr>
          <a:xfrm>
            <a:off x="4846501" y="9715497"/>
            <a:ext cx="14959109" cy="1677560"/>
            <a:chOff x="0" y="0"/>
            <a:chExt cx="1168701" cy="131062"/>
          </a:xfrm>
        </p:grpSpPr>
        <p:sp>
          <p:nvSpPr>
            <p:cNvPr id="16" name="Freeform 24">
              <a:extLst>
                <a:ext uri="{FF2B5EF4-FFF2-40B4-BE49-F238E27FC236}">
                  <a16:creationId xmlns:a16="http://schemas.microsoft.com/office/drawing/2014/main" id="{B177B7B4-EC19-568C-FEC8-79C28FDE718C}"/>
                </a:ext>
              </a:extLst>
            </p:cNvPr>
            <p:cNvSpPr/>
            <p:nvPr/>
          </p:nvSpPr>
          <p:spPr>
            <a:xfrm>
              <a:off x="0" y="0"/>
              <a:ext cx="1168701" cy="131062"/>
            </a:xfrm>
            <a:custGeom>
              <a:avLst/>
              <a:gdLst/>
              <a:ahLst/>
              <a:cxnLst/>
              <a:rect l="l" t="t" r="r" b="b"/>
              <a:pathLst>
                <a:path w="1168701" h="131062">
                  <a:moveTo>
                    <a:pt x="203200" y="0"/>
                  </a:moveTo>
                  <a:lnTo>
                    <a:pt x="1168701" y="0"/>
                  </a:lnTo>
                  <a:lnTo>
                    <a:pt x="965501" y="131062"/>
                  </a:lnTo>
                  <a:lnTo>
                    <a:pt x="0" y="131062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51D64"/>
            </a:solidFill>
            <a:ln>
              <a:solidFill>
                <a:srgbClr val="051D64"/>
              </a:solidFill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25">
              <a:extLst>
                <a:ext uri="{FF2B5EF4-FFF2-40B4-BE49-F238E27FC236}">
                  <a16:creationId xmlns:a16="http://schemas.microsoft.com/office/drawing/2014/main" id="{81570B91-0C6E-D095-65BB-6DF92A88E3FF}"/>
                </a:ext>
              </a:extLst>
            </p:cNvPr>
            <p:cNvSpPr txBox="1"/>
            <p:nvPr/>
          </p:nvSpPr>
          <p:spPr>
            <a:xfrm>
              <a:off x="101600" y="-38100"/>
              <a:ext cx="965501" cy="1691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289</Words>
  <Application>Microsoft Office PowerPoint</Application>
  <PresentationFormat>Custom</PresentationFormat>
  <Paragraphs>36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Calibri</vt:lpstr>
      <vt:lpstr>Quicksand</vt:lpstr>
      <vt:lpstr>Arial</vt:lpstr>
      <vt:lpstr>Oswald Bold</vt:lpstr>
      <vt:lpstr>Times New Roman</vt:lpstr>
      <vt:lpstr>Aptos</vt:lpstr>
      <vt:lpstr>Sitka Subheading Semibold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Platinum Navy And Peach Geometric IT Solutions And Technology Presentation</dc:title>
  <dc:creator>Huy Nguyen</dc:creator>
  <cp:lastModifiedBy>Huy Nguyen</cp:lastModifiedBy>
  <cp:revision>12</cp:revision>
  <dcterms:created xsi:type="dcterms:W3CDTF">2006-08-16T00:00:00Z</dcterms:created>
  <dcterms:modified xsi:type="dcterms:W3CDTF">2024-05-12T07:41:34Z</dcterms:modified>
  <dc:identifier>DAGEwBSWTdU</dc:identifier>
</cp:coreProperties>
</file>