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f240e6db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f240e6db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f240e6db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f240e6db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f240e6dbb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f240e6db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df005d63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df005d63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f240e6dbb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f240e6db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e9fc5ce4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ae9fc5ce4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6f80d1f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6f80d1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df005d63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df005d63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cbac91d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cbac91d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df005d63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df005d63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df005d63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adf005d63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f240e6db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f240e6db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f240e6db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f240e6db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f240e6db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f240e6db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39900" y="1453375"/>
            <a:ext cx="7106100" cy="22761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vi" sz="3359">
                <a:latin typeface="Arial"/>
                <a:ea typeface="Arial"/>
                <a:cs typeface="Arial"/>
                <a:sym typeface="Arial"/>
              </a:rPr>
              <a:t>BITCOIN: EMERGENCE OF GLOBAL INVESTMENT ASSET</a:t>
            </a:r>
            <a:endParaRPr sz="3359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5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HUY NGUYEN</a:t>
            </a:r>
            <a:endParaRPr sz="15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PACE UNIVERSITY - NEW YORK</a:t>
            </a:r>
            <a:endParaRPr sz="13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/>
        </p:nvSpPr>
        <p:spPr>
          <a:xfrm>
            <a:off x="325925" y="2582075"/>
            <a:ext cx="85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39201" cy="18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1000" y="2092525"/>
            <a:ext cx="3030600" cy="277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092525"/>
            <a:ext cx="4475625" cy="277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4459950" y="2095350"/>
            <a:ext cx="7509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Open Sans"/>
                <a:ea typeface="Open Sans"/>
                <a:cs typeface="Open Sans"/>
                <a:sym typeface="Open Sans"/>
              </a:rPr>
              <a:t>Head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5528875" y="4538250"/>
            <a:ext cx="7509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Open Sans"/>
                <a:ea typeface="Open Sans"/>
                <a:cs typeface="Open Sans"/>
                <a:sym typeface="Open Sans"/>
              </a:rPr>
              <a:t>Tail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325925" y="2582075"/>
            <a:ext cx="85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238" y="118775"/>
            <a:ext cx="8711525" cy="47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37650" y="114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Graphs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363" y="822325"/>
            <a:ext cx="8537271" cy="40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/>
        </p:nvSpPr>
        <p:spPr>
          <a:xfrm>
            <a:off x="325925" y="2582075"/>
            <a:ext cx="85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813" y="152400"/>
            <a:ext cx="8644227" cy="47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2589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OLS Regressions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012300"/>
            <a:ext cx="8520600" cy="3369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vi" sz="2000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cov_bspy</a:t>
            </a:r>
            <a:r>
              <a:rPr b="1" i="1" lang="vi" sz="1400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i="1" lang="vi" sz="2000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β0 + β1(VIX) + β2(VIX*covid) + </a:t>
            </a:r>
            <a:r>
              <a:rPr b="1" i="1" lang="vi" sz="2000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β3(tbill) + β4(tbill*covid)</a:t>
            </a:r>
            <a:r>
              <a:rPr b="1" i="1" lang="vi" sz="2000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β5(gg_trend_wrld) + β6(btc_garch)+ </a:t>
            </a:r>
            <a:r>
              <a:rPr b="1" i="1" lang="vi" sz="2000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1" i="1" sz="2000">
              <a:solidFill>
                <a:srgbClr val="FFE5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vi" sz="2000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cov_bgld</a:t>
            </a:r>
            <a:r>
              <a:rPr b="1" i="1" lang="vi" sz="1400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i="1" lang="vi" sz="2000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1" i="1" lang="vi" sz="2000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β0 + β1(VIX) + β2(VIX*covid) + β3(tbill) + β4(tbill*covid) + β5(gg_trend_wrld) + β6(btc_garch)+ u</a:t>
            </a:r>
            <a:endParaRPr b="1" i="1" sz="2000">
              <a:solidFill>
                <a:srgbClr val="FFE5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vi" sz="2000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cov_busd</a:t>
            </a:r>
            <a:r>
              <a:rPr b="1" i="1" lang="vi" sz="1400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b="1" i="1" lang="vi" sz="2000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b="1" i="1" lang="vi" sz="2000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β0 + β1(VIX) + β2(VIX*covid) + β3(tbill) + β4(tbill*covid) + β5(gg_trend_wrld) + β6(btc_garch)+ u</a:t>
            </a:r>
            <a:endParaRPr b="1" i="1" sz="2000">
              <a:solidFill>
                <a:srgbClr val="FFE5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71">
              <a:solidFill>
                <a:srgbClr val="FFE5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279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cov_bspy: covariance of bitcoin and SPDR S&amp;P 500 ETF Trust</a:t>
            </a:r>
            <a:endParaRPr b="1" sz="2279">
              <a:solidFill>
                <a:srgbClr val="FFE5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2279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cov_bgld: covariance of bitcoin and SPDR gold share</a:t>
            </a:r>
            <a:endParaRPr b="1" sz="2279">
              <a:solidFill>
                <a:srgbClr val="FFE5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vi" sz="2279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cov_busd: covariance of bitcoin and U.S Dollar Index (DXY)</a:t>
            </a:r>
            <a:endParaRPr b="1" sz="2279">
              <a:solidFill>
                <a:srgbClr val="FFE5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2589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Data Summary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66375"/>
            <a:ext cx="8839199" cy="3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280725" y="225100"/>
            <a:ext cx="2021400" cy="2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Results</a:t>
            </a:r>
            <a:endParaRPr/>
          </a:p>
        </p:txBody>
      </p:sp>
      <p:sp>
        <p:nvSpPr>
          <p:cNvPr id="165" name="Google Shape;165;p28"/>
          <p:cNvSpPr txBox="1"/>
          <p:nvPr/>
        </p:nvSpPr>
        <p:spPr>
          <a:xfrm>
            <a:off x="5155300" y="516400"/>
            <a:ext cx="3756600" cy="41097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500"/>
              <a:buChar char="-"/>
            </a:pPr>
            <a:r>
              <a:rPr b="1" lang="vi" sz="1500">
                <a:solidFill>
                  <a:srgbClr val="FFE599"/>
                </a:solidFill>
              </a:rPr>
              <a:t>On average:</a:t>
            </a:r>
            <a:endParaRPr b="1" sz="1500">
              <a:solidFill>
                <a:srgbClr val="FFE59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500"/>
              <a:buChar char="+"/>
            </a:pPr>
            <a:r>
              <a:rPr b="1" lang="vi" sz="1500">
                <a:solidFill>
                  <a:srgbClr val="FFE599"/>
                </a:solidFill>
              </a:rPr>
              <a:t>vix’s affect on these relationships is not statically significant</a:t>
            </a:r>
            <a:endParaRPr b="1" sz="1500">
              <a:solidFill>
                <a:srgbClr val="FFE59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500"/>
              <a:buChar char="+"/>
            </a:pPr>
            <a:r>
              <a:rPr b="1" lang="vi" sz="1500">
                <a:solidFill>
                  <a:srgbClr val="FFE599"/>
                </a:solidFill>
              </a:rPr>
              <a:t>3-month Treasury bill has statistically significant but weakly positive effect on the correlation of bitcoin with SPY and the dollar</a:t>
            </a:r>
            <a:endParaRPr b="1" sz="1500">
              <a:solidFill>
                <a:srgbClr val="FFE59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E59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500"/>
              <a:buChar char="-"/>
            </a:pPr>
            <a:r>
              <a:rPr b="1" lang="vi" sz="1500">
                <a:solidFill>
                  <a:srgbClr val="FFE599"/>
                </a:solidFill>
              </a:rPr>
              <a:t>During covid:</a:t>
            </a:r>
            <a:endParaRPr b="1" sz="1500">
              <a:solidFill>
                <a:srgbClr val="FFE59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500"/>
              <a:buChar char="+"/>
            </a:pPr>
            <a:r>
              <a:rPr b="1" lang="vi" sz="1500">
                <a:solidFill>
                  <a:srgbClr val="FFE599"/>
                </a:solidFill>
              </a:rPr>
              <a:t>When vix increases by 1% point, the covariance between bitcoin and SPY increases by 0.579 (% * %)</a:t>
            </a:r>
            <a:endParaRPr b="1" sz="1500">
              <a:solidFill>
                <a:srgbClr val="FFE599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500"/>
              <a:buChar char="+"/>
            </a:pPr>
            <a:r>
              <a:rPr b="1" lang="vi" sz="1500">
                <a:solidFill>
                  <a:srgbClr val="FFE599"/>
                </a:solidFill>
              </a:rPr>
              <a:t>W</a:t>
            </a:r>
            <a:r>
              <a:rPr b="1" lang="vi" sz="1500">
                <a:solidFill>
                  <a:srgbClr val="FFE599"/>
                </a:solidFill>
              </a:rPr>
              <a:t>hen 3-month Treasury bill decreases by 1 basis point, the covariance between bitcoin and SPY increases by 0.086 (% * %)</a:t>
            </a:r>
            <a:endParaRPr b="1" sz="1500">
              <a:solidFill>
                <a:srgbClr val="FFE599"/>
              </a:solidFill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725" y="516400"/>
            <a:ext cx="4639500" cy="43821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>
            <a:off x="280725" y="2360349"/>
            <a:ext cx="4448100" cy="766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201550" y="169600"/>
            <a:ext cx="4253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Conclusions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940075"/>
            <a:ext cx="8518500" cy="1782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vi" sz="15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Bitcoin is currently being treated as a speculative assets, rather than a hideout during market downturn</a:t>
            </a:r>
            <a:endParaRPr b="1" sz="15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b="1" lang="vi" sz="15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Gold and dollar-denominated assets (US dollar, US bonds) can be used to hedge against bitcoin under extreme market uncertainty</a:t>
            </a:r>
            <a:endParaRPr b="1" sz="15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/>
        </p:nvSpPr>
        <p:spPr>
          <a:xfrm>
            <a:off x="2140350" y="126275"/>
            <a:ext cx="4863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400">
                <a:solidFill>
                  <a:schemeClr val="accent1"/>
                </a:solidFill>
              </a:rPr>
              <a:t>THANK YOU FOR LISTENING!</a:t>
            </a:r>
            <a:endParaRPr b="1" sz="27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0"/>
            <a:ext cx="8520600" cy="2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vi" sz="3100">
                <a:latin typeface="Arial"/>
                <a:ea typeface="Arial"/>
                <a:cs typeface="Arial"/>
                <a:sym typeface="Arial"/>
              </a:rPr>
              <a:t>Motivation: </a:t>
            </a:r>
            <a:r>
              <a:rPr lang="vi" sz="3100">
                <a:latin typeface="Arial"/>
                <a:ea typeface="Arial"/>
                <a:cs typeface="Arial"/>
                <a:sym typeface="Arial"/>
              </a:rPr>
              <a:t>Flights To Safe Theory</a:t>
            </a:r>
            <a:r>
              <a:rPr lang="vi" sz="3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941300"/>
            <a:ext cx="8360400" cy="2823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lang="vi" sz="16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uring high market uncertainty,</a:t>
            </a:r>
            <a:r>
              <a:rPr b="1" lang="vi" sz="16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 risk-averse investors will reallocate their portfolios away from risky assets and toward safer assets. </a:t>
            </a:r>
            <a:endParaRPr b="1" sz="16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&gt; Cross-market hedging to defense against strong market fluctuations.</a:t>
            </a:r>
            <a:endParaRPr b="1" sz="16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6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&gt; Relationship between assets are more significant</a:t>
            </a:r>
            <a:r>
              <a:rPr b="1" lang="vi" sz="16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vi" sz="16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as investors simultaneously move their capital between assets</a:t>
            </a:r>
            <a:endParaRPr b="1" sz="16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963" y="1210225"/>
            <a:ext cx="8550073" cy="3529799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963" y="201700"/>
            <a:ext cx="8550073" cy="100852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137650" y="114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Research Questions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251700" y="822325"/>
            <a:ext cx="8520600" cy="18222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ts val="1600"/>
              <a:buFont typeface="Arial"/>
              <a:buAutoNum type="arabicPeriod"/>
            </a:pPr>
            <a:r>
              <a:rPr b="1" lang="vi" sz="16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During market panic, do investors consider bitcoin a safe haven or a risky asset?</a:t>
            </a:r>
            <a:endParaRPr b="1" sz="16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E599"/>
              </a:buClr>
              <a:buSzPts val="1600"/>
              <a:buFont typeface="Arial"/>
              <a:buAutoNum type="arabicPeriod"/>
            </a:pPr>
            <a:r>
              <a:rPr b="1" lang="vi" sz="16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If bitcoin is a risky asset, how can we hedge against it during market downturn?</a:t>
            </a:r>
            <a:endParaRPr b="1" sz="16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67100" y="93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Arial"/>
                <a:ea typeface="Arial"/>
                <a:cs typeface="Arial"/>
                <a:sym typeface="Arial"/>
              </a:rPr>
              <a:t>Variables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167100" y="801275"/>
            <a:ext cx="8746200" cy="40845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0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ct val="100000"/>
              <a:buFont typeface="Arial"/>
              <a:buAutoNum type="alphaLcPeriod"/>
            </a:pPr>
            <a:r>
              <a:rPr b="1" lang="vi" sz="15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Dependent V</a:t>
            </a:r>
            <a:r>
              <a:rPr b="1" lang="vi" sz="15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ariables</a:t>
            </a:r>
            <a:r>
              <a:rPr b="1" lang="vi" sz="15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1" sz="15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Covariances of bitcoin and stocks, gold, US dollar</a:t>
            </a:r>
            <a:endParaRPr b="1" sz="15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Calculate weekly covariance for most recent 12 weeks to observe the magnitude and direction of the interaction between 2 assets </a:t>
            </a:r>
            <a:endParaRPr b="1" sz="15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Covariance = [ X - E(X)] * [Y - E(Y)]  (% * %)</a:t>
            </a:r>
            <a:endParaRPr b="1" sz="15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ct val="100000"/>
              <a:buFont typeface="Arial"/>
              <a:buAutoNum type="alphaLcPeriod"/>
            </a:pPr>
            <a:r>
              <a:rPr b="1" lang="vi" sz="15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Independent Variables:</a:t>
            </a:r>
            <a:endParaRPr b="1" sz="15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VIX: 			 Chicago Board Options Exchange Volatility Index (%)</a:t>
            </a:r>
            <a:endParaRPr b="1" sz="15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gg_trend_wrld: bitcoin popularity November 2017 - September 2022</a:t>
            </a:r>
            <a:endParaRPr b="1" sz="15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btc_garch: 	 bitcoin volatility measured by Garch(1,1) model</a:t>
            </a:r>
            <a:endParaRPr b="1" sz="15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covid: 		 time dummy variable, from January 2020 until end of August 2020</a:t>
            </a:r>
            <a:endParaRPr b="1" sz="15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tbill:			 3-month Treasury bill interest rate (basis point)</a:t>
            </a:r>
            <a:endParaRPr b="1" sz="15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670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E599"/>
              </a:buClr>
              <a:buSzPct val="100000"/>
              <a:buFont typeface="Arial"/>
              <a:buChar char="-"/>
            </a:pPr>
            <a:r>
              <a:rPr b="1" lang="vi" sz="1500">
                <a:solidFill>
                  <a:srgbClr val="FFE599"/>
                </a:solidFill>
                <a:latin typeface="Arial"/>
                <a:ea typeface="Arial"/>
                <a:cs typeface="Arial"/>
                <a:sym typeface="Arial"/>
              </a:rPr>
              <a:t>Data collected from Yahoo finance, NYU V-lab,  Alpha Vantage, and google trends</a:t>
            </a:r>
            <a:endParaRPr b="1" sz="1500">
              <a:solidFill>
                <a:srgbClr val="FFE5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204975"/>
            <a:ext cx="85206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4490" lvl="0" marL="457200" rtl="0" algn="l">
              <a:spcBef>
                <a:spcPts val="0"/>
              </a:spcBef>
              <a:spcAft>
                <a:spcPts val="0"/>
              </a:spcAft>
              <a:buSzPts val="2140"/>
              <a:buAutoNum type="alphaLcPeriod"/>
            </a:pPr>
            <a:r>
              <a:rPr lang="vi" sz="2140">
                <a:latin typeface="Arial"/>
                <a:ea typeface="Arial"/>
                <a:cs typeface="Arial"/>
                <a:sym typeface="Arial"/>
              </a:rPr>
              <a:t>Dependent Variables</a:t>
            </a:r>
            <a:r>
              <a:rPr lang="vi" sz="2140"/>
              <a:t> </a:t>
            </a:r>
            <a:endParaRPr sz="214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83550"/>
            <a:ext cx="8610598" cy="41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8275" y="81825"/>
            <a:ext cx="3115225" cy="473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725" y="81825"/>
            <a:ext cx="5580551" cy="473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571750"/>
            <a:ext cx="8711450" cy="214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5">
            <a:alphaModFix/>
          </a:blip>
          <a:srcRect b="2419" l="0" r="0" t="0"/>
          <a:stretch/>
        </p:blipFill>
        <p:spPr>
          <a:xfrm>
            <a:off x="152400" y="152400"/>
            <a:ext cx="87114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743950" cy="188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352545"/>
            <a:ext cx="4324350" cy="2616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286000"/>
            <a:ext cx="420670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4572000" y="2117925"/>
            <a:ext cx="30816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Open Sans"/>
                <a:ea typeface="Open Sans"/>
                <a:cs typeface="Open Sans"/>
                <a:sym typeface="Open Sans"/>
              </a:rPr>
              <a:t>Rename and calculate return (%)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152400" y="2117925"/>
            <a:ext cx="18534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Open Sans"/>
                <a:ea typeface="Open Sans"/>
                <a:cs typeface="Open Sans"/>
                <a:sym typeface="Open Sans"/>
              </a:rPr>
              <a:t>Only take value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152400" y="152400"/>
            <a:ext cx="20508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Open Sans"/>
                <a:ea typeface="Open Sans"/>
                <a:cs typeface="Open Sans"/>
                <a:sym typeface="Open Sans"/>
              </a:rPr>
              <a:t>Monday close price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4619050" y="0"/>
            <a:ext cx="1577700" cy="3693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latin typeface="Open Sans"/>
                <a:ea typeface="Open Sans"/>
                <a:cs typeface="Open Sans"/>
                <a:sym typeface="Open Sans"/>
              </a:rPr>
              <a:t>Monday open price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