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70" r:id="rId5"/>
    <p:sldId id="258" r:id="rId6"/>
    <p:sldId id="271" r:id="rId7"/>
    <p:sldId id="259" r:id="rId8"/>
    <p:sldId id="262" r:id="rId9"/>
    <p:sldId id="272" r:id="rId10"/>
    <p:sldId id="274" r:id="rId11"/>
    <p:sldId id="273" r:id="rId12"/>
    <p:sldId id="264" r:id="rId13"/>
    <p:sldId id="275" r:id="rId14"/>
    <p:sldId id="276" r:id="rId15"/>
    <p:sldId id="277" r:id="rId16"/>
    <p:sldId id="263" r:id="rId17"/>
    <p:sldId id="265" r:id="rId18"/>
    <p:sldId id="278"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B56"/>
    <a:srgbClr val="553058"/>
    <a:srgbClr val="A02A7D"/>
    <a:srgbClr val="362A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mn-cs"/>
      </a:defRPr>
    </a:lvl1pPr>
    <a:lvl2pPr marL="457200" algn="l" defTabSz="914400" rtl="0" eaLnBrk="1" latinLnBrk="0" hangingPunct="1">
      <a:defRPr sz="1200" kern="1200">
        <a:solidFill>
          <a:schemeClr val="tx1"/>
        </a:solidFill>
        <a:latin typeface="+mn-lt"/>
        <a:ea typeface="Calibri" panose="020F0502020204030204" pitchFamily="34" charset="0"/>
        <a:cs typeface="+mn-cs"/>
      </a:defRPr>
    </a:lvl2pPr>
    <a:lvl3pPr marL="914400" algn="l" defTabSz="914400" rtl="0" eaLnBrk="1" latinLnBrk="0" hangingPunct="1">
      <a:defRPr sz="1200" kern="1200">
        <a:solidFill>
          <a:schemeClr val="tx1"/>
        </a:solidFill>
        <a:latin typeface="+mn-lt"/>
        <a:ea typeface="Calibri" panose="020F0502020204030204" pitchFamily="34" charset="0"/>
        <a:cs typeface="+mn-cs"/>
      </a:defRPr>
    </a:lvl3pPr>
    <a:lvl4pPr marL="1371600" algn="l" defTabSz="914400" rtl="0" eaLnBrk="1" latinLnBrk="0" hangingPunct="1">
      <a:defRPr sz="1200" kern="1200">
        <a:solidFill>
          <a:schemeClr val="tx1"/>
        </a:solidFill>
        <a:latin typeface="+mn-lt"/>
        <a:ea typeface="Calibri" panose="020F0502020204030204" pitchFamily="34" charset="0"/>
        <a:cs typeface="+mn-cs"/>
      </a:defRPr>
    </a:lvl4pPr>
    <a:lvl5pPr marL="1828800" algn="l" defTabSz="914400" rtl="0" eaLnBrk="1" latinLnBrk="0" hangingPunct="1">
      <a:defRPr sz="1200" kern="1200">
        <a:solidFill>
          <a:schemeClr val="tx1"/>
        </a:solidFill>
        <a:latin typeface="+mn-lt"/>
        <a:ea typeface="Calibri" panose="020F050202020403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4A4CFA3-DB98-45A2-AAE3-52D9BDB7DD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74A263-F159-4676-87FC-72AFA819E21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defRPr>
            </a:lvl1pPr>
          </a:lstStyle>
          <a:p>
            <a:fld id="{F4A4CFA3-DB98-45A2-AAE3-52D9BDB7DD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defRPr>
            </a:lvl1pPr>
          </a:lstStyle>
          <a:p>
            <a:fld id="{6874A263-F159-4676-87FC-72AFA819E2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2715"/>
            <a:ext cx="12192000" cy="6858000"/>
          </a:xfrm>
          <a:prstGeom prst="rect">
            <a:avLst/>
          </a:prstGeom>
        </p:spPr>
      </p:pic>
      <p:sp>
        <p:nvSpPr>
          <p:cNvPr id="2" name="文本框 1"/>
          <p:cNvSpPr txBox="1"/>
          <p:nvPr/>
        </p:nvSpPr>
        <p:spPr>
          <a:xfrm>
            <a:off x="5438140" y="3256915"/>
            <a:ext cx="6679565" cy="1568450"/>
          </a:xfrm>
          <a:prstGeom prst="rect">
            <a:avLst/>
          </a:prstGeom>
          <a:noFill/>
        </p:spPr>
        <p:txBody>
          <a:bodyPr wrap="square" rtlCol="0">
            <a:spAutoFit/>
          </a:bodyPr>
          <a:p>
            <a:r>
              <a:rPr lang="en-US" altLang="zh-CN" sz="4800" b="1" dirty="0" smtClean="0">
                <a:solidFill>
                  <a:schemeClr val="bg1"/>
                </a:solidFill>
                <a:latin typeface="Calibri" panose="020F0502020204030204" pitchFamily="34" charset="0"/>
                <a:ea typeface="Calibri" panose="020F0502020204030204" pitchFamily="34" charset="0"/>
              </a:rPr>
              <a:t>Artificial Inteligence</a:t>
            </a:r>
            <a:endParaRPr lang="en-US" altLang="zh-CN" sz="4800" b="1" dirty="0" smtClean="0">
              <a:solidFill>
                <a:schemeClr val="bg1"/>
              </a:solidFill>
              <a:latin typeface="Calibri" panose="020F0502020204030204" pitchFamily="34" charset="0"/>
              <a:ea typeface="Calibri" panose="020F0502020204030204" pitchFamily="34" charset="0"/>
            </a:endParaRPr>
          </a:p>
          <a:p>
            <a:r>
              <a:rPr lang="en-US" altLang="zh-CN" sz="4800" b="1" dirty="0" smtClean="0">
                <a:solidFill>
                  <a:schemeClr val="bg1"/>
                </a:solidFill>
                <a:latin typeface="Calibri" panose="020F0502020204030204" pitchFamily="34" charset="0"/>
                <a:ea typeface="Calibri" panose="020F0502020204030204" pitchFamily="34" charset="0"/>
              </a:rPr>
              <a:t>Sokoban AI Solver </a:t>
            </a:r>
            <a:endParaRPr lang="en-US" altLang="zh-CN" sz="4800" b="1" dirty="0" smtClean="0">
              <a:solidFill>
                <a:schemeClr val="bg1"/>
              </a:solidFill>
              <a:latin typeface="Calibri" panose="020F0502020204030204" pitchFamily="34" charset="0"/>
              <a:ea typeface="Calibri" panose="020F0502020204030204" pitchFamily="34" charset="0"/>
            </a:endParaRPr>
          </a:p>
        </p:txBody>
      </p:sp>
      <p:sp>
        <p:nvSpPr>
          <p:cNvPr id="3" name="文本框 1"/>
          <p:cNvSpPr txBox="1"/>
          <p:nvPr/>
        </p:nvSpPr>
        <p:spPr>
          <a:xfrm>
            <a:off x="4332605" y="5422265"/>
            <a:ext cx="6679565" cy="829945"/>
          </a:xfrm>
          <a:prstGeom prst="rect">
            <a:avLst/>
          </a:prstGeom>
          <a:noFill/>
        </p:spPr>
        <p:txBody>
          <a:bodyPr wrap="square" rtlCol="0">
            <a:spAutoFit/>
          </a:bodyPr>
          <a:p>
            <a:r>
              <a:rPr lang="en-US" altLang="zh-CN" sz="2400" b="1" dirty="0" smtClean="0">
                <a:solidFill>
                  <a:schemeClr val="bg1"/>
                </a:solidFill>
                <a:latin typeface="Calibri" panose="020F0502020204030204" pitchFamily="34" charset="0"/>
                <a:ea typeface="Calibri" panose="020F0502020204030204" pitchFamily="34" charset="0"/>
              </a:rPr>
              <a:t>GV: Vương Bá Thịnh</a:t>
            </a:r>
            <a:r>
              <a:rPr lang="en-US" altLang="zh-CN" sz="4800" b="1" dirty="0" smtClean="0">
                <a:solidFill>
                  <a:schemeClr val="bg1"/>
                </a:solidFill>
                <a:latin typeface="Calibri" panose="020F0502020204030204" pitchFamily="34" charset="0"/>
                <a:ea typeface="Calibri" panose="020F0502020204030204" pitchFamily="34" charset="0"/>
              </a:rPr>
              <a:t> </a:t>
            </a:r>
            <a:endParaRPr lang="en-US" altLang="zh-CN" sz="4800" b="1" dirty="0" smtClean="0">
              <a:solidFill>
                <a:schemeClr val="bg1"/>
              </a:solidFill>
              <a:latin typeface="Calibri" panose="020F0502020204030204" pitchFamily="34" charset="0"/>
              <a:ea typeface="Calibri" panose="020F0502020204030204" pitchFamily="34" charset="0"/>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6" name="矩形 5"/>
          <p:cNvSpPr/>
          <p:nvPr/>
        </p:nvSpPr>
        <p:spPr>
          <a:xfrm>
            <a:off x="0" y="0"/>
            <a:ext cx="5587365" cy="1198880"/>
          </a:xfrm>
          <a:prstGeom prst="rect">
            <a:avLst/>
          </a:prstGeom>
        </p:spPr>
        <p:txBody>
          <a:bodyPr wrap="square">
            <a:spAutoFit/>
          </a:bodyPr>
          <a:lstStyle/>
          <a:p>
            <a:pPr algn="ctr"/>
            <a:r>
              <a:rPr lang="en-US" altLang="zh-CN" sz="3200" b="1" dirty="0" smtClean="0">
                <a:solidFill>
                  <a:schemeClr val="bg1"/>
                </a:solidFill>
                <a:latin typeface="Calibri" panose="020F0502020204030204" pitchFamily="34" charset="0"/>
                <a:ea typeface="Calibri" panose="020F0502020204030204" pitchFamily="34" charset="0"/>
              </a:rPr>
              <a:t>Xây dựng cấu trúc dự liệu chính</a:t>
            </a:r>
            <a:r>
              <a:rPr lang="zh-CN" altLang="en-US" sz="3600" b="1" dirty="0" smtClean="0">
                <a:solidFill>
                  <a:schemeClr val="bg1"/>
                </a:solidFill>
                <a:latin typeface="Calibri" panose="020F0502020204030204" pitchFamily="34" charset="0"/>
                <a:ea typeface="Calibri" panose="020F0502020204030204" pitchFamily="34" charset="0"/>
              </a:rPr>
              <a:t>
</a:t>
            </a:r>
            <a:endParaRPr lang="zh-CN" altLang="en-US" sz="3600" b="1" dirty="0">
              <a:solidFill>
                <a:schemeClr val="bg1"/>
              </a:solidFill>
              <a:ea typeface="Calibri" panose="020F0502020204030204" pitchFamily="34" charset="0"/>
            </a:endParaRPr>
          </a:p>
        </p:txBody>
      </p:sp>
      <p:sp>
        <p:nvSpPr>
          <p:cNvPr id="7" name="矩形 5"/>
          <p:cNvSpPr/>
          <p:nvPr/>
        </p:nvSpPr>
        <p:spPr>
          <a:xfrm>
            <a:off x="6396355" y="2401570"/>
            <a:ext cx="4946650" cy="2553335"/>
          </a:xfrm>
          <a:prstGeom prst="rect">
            <a:avLst/>
          </a:prstGeom>
          <a:noFill/>
          <a:ln>
            <a:solidFill>
              <a:schemeClr val="bg1"/>
            </a:solidFill>
          </a:ln>
        </p:spPr>
        <p:txBody>
          <a:bodyPr wrap="square">
            <a:spAutoFit/>
          </a:bodyPr>
          <a:p>
            <a:pPr algn="ctr"/>
            <a:r>
              <a:rPr lang="en-US" altLang="zh-CN" sz="3200" b="1" dirty="0">
                <a:solidFill>
                  <a:schemeClr val="bg1"/>
                </a:solidFill>
                <a:ea typeface="Calibri" panose="020F0502020204030204" pitchFamily="34" charset="0"/>
              </a:rPr>
              <a:t>Phương thức</a:t>
            </a:r>
            <a:endParaRPr lang="en-US" altLang="zh-CN" sz="3200" b="1" dirty="0">
              <a:solidFill>
                <a:schemeClr val="bg1"/>
              </a:solidFill>
              <a:ea typeface="Calibri" panose="020F0502020204030204" pitchFamily="34" charset="0"/>
            </a:endParaRPr>
          </a:p>
          <a:p>
            <a:pPr algn="l"/>
            <a:r>
              <a:rPr lang="en-US" altLang="zh-CN" sz="3200" b="1" dirty="0">
                <a:solidFill>
                  <a:schemeClr val="bg1"/>
                </a:solidFill>
                <a:ea typeface="Calibri" panose="020F0502020204030204" pitchFamily="34" charset="0"/>
              </a:rPr>
              <a:t>- BFS(): Hàm thực thi giải thuật BFS</a:t>
            </a:r>
            <a:endParaRPr lang="en-US" altLang="zh-CN" sz="3200" b="1" dirty="0">
              <a:solidFill>
                <a:schemeClr val="bg1"/>
              </a:solidFill>
              <a:ea typeface="Calibri" panose="020F0502020204030204" pitchFamily="34" charset="0"/>
            </a:endParaRPr>
          </a:p>
          <a:p>
            <a:pPr algn="l"/>
            <a:r>
              <a:rPr lang="en-US" altLang="zh-CN" sz="3200" b="1" dirty="0">
                <a:solidFill>
                  <a:schemeClr val="bg1"/>
                </a:solidFill>
                <a:ea typeface="Calibri" panose="020F0502020204030204" pitchFamily="34" charset="0"/>
              </a:rPr>
              <a:t>- Astar(): Hàm thực thi giải thuật A*</a:t>
            </a:r>
            <a:endParaRPr lang="en-US" altLang="zh-CN" sz="3200" b="1" dirty="0">
              <a:solidFill>
                <a:schemeClr val="bg1"/>
              </a:solidFill>
              <a:ea typeface="Calibri" panose="020F0502020204030204" pitchFamily="34" charset="0"/>
            </a:endParaRPr>
          </a:p>
        </p:txBody>
      </p:sp>
      <p:sp>
        <p:nvSpPr>
          <p:cNvPr id="8" name="矩形 5"/>
          <p:cNvSpPr/>
          <p:nvPr/>
        </p:nvSpPr>
        <p:spPr>
          <a:xfrm>
            <a:off x="640715" y="1909445"/>
            <a:ext cx="4946650" cy="3538220"/>
          </a:xfrm>
          <a:prstGeom prst="rect">
            <a:avLst/>
          </a:prstGeom>
          <a:noFill/>
          <a:ln>
            <a:solidFill>
              <a:schemeClr val="bg1"/>
            </a:solidFill>
          </a:ln>
        </p:spPr>
        <p:txBody>
          <a:bodyPr wrap="square">
            <a:spAutoFit/>
          </a:bodyPr>
          <a:p>
            <a:pPr algn="ctr"/>
            <a:r>
              <a:rPr lang="en-US" altLang="zh-CN" sz="2800" b="1" dirty="0">
                <a:solidFill>
                  <a:schemeClr val="bg1"/>
                </a:solidFill>
                <a:ea typeface="Calibri" panose="020F0502020204030204" pitchFamily="34" charset="0"/>
              </a:rPr>
              <a:t>Thuộc tính</a:t>
            </a:r>
            <a:endParaRPr lang="en-US" altLang="zh-CN" sz="2800" b="1" dirty="0">
              <a:solidFill>
                <a:schemeClr val="bg1"/>
              </a:solidFill>
              <a:ea typeface="Calibri" panose="020F0502020204030204" pitchFamily="34" charset="0"/>
            </a:endParaRPr>
          </a:p>
          <a:p>
            <a:pPr algn="l"/>
            <a:r>
              <a:rPr lang="en-US" altLang="zh-CN" sz="2800" b="1" dirty="0">
                <a:solidFill>
                  <a:schemeClr val="bg1"/>
                </a:solidFill>
                <a:ea typeface="Calibri" panose="020F0502020204030204" pitchFamily="34" charset="0"/>
              </a:rPr>
              <a:t>- board: Ma trận lưu trữ map của trạng thái hiện tại</a:t>
            </a:r>
            <a:endParaRPr lang="en-US" altLang="zh-CN" sz="2800" b="1" dirty="0">
              <a:solidFill>
                <a:schemeClr val="bg1"/>
              </a:solidFill>
              <a:ea typeface="Calibri" panose="020F0502020204030204" pitchFamily="34" charset="0"/>
            </a:endParaRPr>
          </a:p>
          <a:p>
            <a:pPr algn="l"/>
            <a:r>
              <a:rPr lang="en-US" altLang="zh-CN" sz="2800" b="1" dirty="0">
                <a:solidFill>
                  <a:schemeClr val="bg1"/>
                </a:solidFill>
                <a:ea typeface="Calibri" panose="020F0502020204030204" pitchFamily="34" charset="0"/>
              </a:rPr>
              <a:t>- boxRobtDistance: Giá trị lượng giá của trạng thái hiện tại</a:t>
            </a:r>
            <a:endParaRPr lang="en-US" altLang="zh-CN" sz="2800" b="1" dirty="0">
              <a:solidFill>
                <a:schemeClr val="bg1"/>
              </a:solidFill>
              <a:ea typeface="Calibri" panose="020F0502020204030204" pitchFamily="34" charset="0"/>
            </a:endParaRPr>
          </a:p>
          <a:p>
            <a:pPr algn="l"/>
            <a:r>
              <a:rPr lang="en-US" altLang="zh-CN" sz="2800" b="1" dirty="0">
                <a:solidFill>
                  <a:schemeClr val="bg1"/>
                </a:solidFill>
                <a:ea typeface="Calibri" panose="020F0502020204030204" pitchFamily="34" charset="0"/>
              </a:rPr>
              <a:t>- storages: Lưu trữ danh sách các điểm check point trong map</a:t>
            </a:r>
            <a:endParaRPr lang="en-US" altLang="zh-CN" sz="2800" b="1" dirty="0">
              <a:solidFill>
                <a:schemeClr val="bg1"/>
              </a:solidFill>
              <a:ea typeface="Calibri" panose="020F0502020204030204" pitchFamily="34" charset="0"/>
            </a:endParaRPr>
          </a:p>
          <a:p>
            <a:pPr algn="l"/>
            <a:endParaRPr lang="en-US" altLang="zh-CN"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694940" y="254635"/>
            <a:ext cx="917194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2800" b="1" dirty="0" smtClean="0">
                <a:latin typeface="Calibri" panose="020F0502020204030204" pitchFamily="34" charset="0"/>
                <a:ea typeface="Calibri" panose="020F0502020204030204" pitchFamily="34" charset="0"/>
                <a:sym typeface="黑体" panose="02010609060101010101" pitchFamily="49" charset="-122"/>
              </a:rPr>
              <a:t>Từ một trạng thái, giải thuật sẽ sinh ra tối đa 4 đường đi có thể cho trạng thái tiếp theo. Thêm các trạng thái được sinh ra vào cấu trúc cây. Sau khi đi đến trạng thái mục tiêu thì dựa vào những điểm đánh dấu trên cây để tìm ra đường đi.</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sp>
        <p:nvSpPr>
          <p:cNvPr id="5" name="圆角矩形 4"/>
          <p:cNvSpPr/>
          <p:nvPr/>
        </p:nvSpPr>
        <p:spPr>
          <a:xfrm>
            <a:off x="-635" y="0"/>
            <a:ext cx="2695575" cy="3322320"/>
          </a:xfrm>
          <a:prstGeom prst="roundRect">
            <a:avLst>
              <a:gd name="adj" fmla="val 10785"/>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7" name="TextBox 15"/>
          <p:cNvSpPr txBox="1">
            <a:spLocks noChangeArrowheads="1"/>
          </p:cNvSpPr>
          <p:nvPr/>
        </p:nvSpPr>
        <p:spPr bwMode="auto">
          <a:xfrm>
            <a:off x="83820" y="1779270"/>
            <a:ext cx="25273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2400" b="1" dirty="0" smtClean="0">
                <a:solidFill>
                  <a:schemeClr val="bg1"/>
                </a:solidFill>
                <a:ea typeface="Calibri" panose="020F0502020204030204" pitchFamily="34" charset="0"/>
              </a:rPr>
              <a:t>Giải thuật BFS</a:t>
            </a:r>
            <a:endParaRPr lang="en-US" sz="1200" dirty="0">
              <a:solidFill>
                <a:schemeClr val="bg1"/>
              </a:solidFill>
              <a:ea typeface="Calibri" panose="020F0502020204030204" pitchFamily="34" charset="0"/>
            </a:endParaRPr>
          </a:p>
        </p:txBody>
      </p:sp>
      <p:pic>
        <p:nvPicPr>
          <p:cNvPr id="9" name="Picture 8"/>
          <p:cNvPicPr>
            <a:picLocks noChangeAspect="1"/>
          </p:cNvPicPr>
          <p:nvPr/>
        </p:nvPicPr>
        <p:blipFill>
          <a:blip r:embed="rId1"/>
          <a:srcRect t="9824"/>
          <a:stretch>
            <a:fillRect/>
          </a:stretch>
        </p:blipFill>
        <p:spPr>
          <a:xfrm>
            <a:off x="178435" y="3505200"/>
            <a:ext cx="2336800" cy="2981960"/>
          </a:xfrm>
          <a:prstGeom prst="rect">
            <a:avLst/>
          </a:prstGeom>
        </p:spPr>
      </p:pic>
      <p:pic>
        <p:nvPicPr>
          <p:cNvPr id="10" name="Picture 9"/>
          <p:cNvPicPr>
            <a:picLocks noChangeAspect="1"/>
          </p:cNvPicPr>
          <p:nvPr/>
        </p:nvPicPr>
        <p:blipFill>
          <a:blip r:embed="rId2"/>
          <a:srcRect t="9747"/>
          <a:stretch>
            <a:fillRect/>
          </a:stretch>
        </p:blipFill>
        <p:spPr>
          <a:xfrm>
            <a:off x="2761615" y="2069465"/>
            <a:ext cx="2355215" cy="3008630"/>
          </a:xfrm>
          <a:prstGeom prst="rect">
            <a:avLst/>
          </a:prstGeom>
        </p:spPr>
      </p:pic>
      <p:pic>
        <p:nvPicPr>
          <p:cNvPr id="11" name="Picture 10"/>
          <p:cNvPicPr>
            <a:picLocks noChangeAspect="1"/>
          </p:cNvPicPr>
          <p:nvPr/>
        </p:nvPicPr>
        <p:blipFill>
          <a:blip r:embed="rId3"/>
          <a:srcRect t="9549"/>
          <a:stretch>
            <a:fillRect/>
          </a:stretch>
        </p:blipFill>
        <p:spPr>
          <a:xfrm>
            <a:off x="5025390" y="3405505"/>
            <a:ext cx="2350770" cy="3009265"/>
          </a:xfrm>
          <a:prstGeom prst="rect">
            <a:avLst/>
          </a:prstGeom>
        </p:spPr>
      </p:pic>
      <p:pic>
        <p:nvPicPr>
          <p:cNvPr id="12" name="Picture 11"/>
          <p:cNvPicPr>
            <a:picLocks noChangeAspect="1"/>
          </p:cNvPicPr>
          <p:nvPr/>
        </p:nvPicPr>
        <p:blipFill>
          <a:blip r:embed="rId4"/>
          <a:srcRect t="9350"/>
          <a:stretch>
            <a:fillRect/>
          </a:stretch>
        </p:blipFill>
        <p:spPr>
          <a:xfrm>
            <a:off x="7305040" y="2069465"/>
            <a:ext cx="2345690" cy="3008630"/>
          </a:xfrm>
          <a:prstGeom prst="rect">
            <a:avLst/>
          </a:prstGeom>
        </p:spPr>
      </p:pic>
      <p:pic>
        <p:nvPicPr>
          <p:cNvPr id="13" name="Picture 12"/>
          <p:cNvPicPr>
            <a:picLocks noChangeAspect="1"/>
          </p:cNvPicPr>
          <p:nvPr/>
        </p:nvPicPr>
        <p:blipFill>
          <a:blip r:embed="rId5"/>
          <a:srcRect t="10144"/>
          <a:stretch>
            <a:fillRect/>
          </a:stretch>
        </p:blipFill>
        <p:spPr>
          <a:xfrm>
            <a:off x="9515475" y="3405505"/>
            <a:ext cx="2351405" cy="2989580"/>
          </a:xfrm>
          <a:prstGeom prst="rect">
            <a:avLst/>
          </a:prstGeom>
        </p:spPr>
      </p:pic>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765" y="427515"/>
            <a:ext cx="1033555" cy="1033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694940" y="254635"/>
            <a:ext cx="917194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2800" b="1" dirty="0" smtClean="0">
                <a:latin typeface="Calibri" panose="020F0502020204030204" pitchFamily="34" charset="0"/>
                <a:ea typeface="Calibri" panose="020F0502020204030204" pitchFamily="34" charset="0"/>
                <a:sym typeface="黑体" panose="02010609060101010101" pitchFamily="49" charset="-122"/>
              </a:rPr>
              <a:t>Từ một trạng thái, giải thuật sẽ sinh ra tối đa 4 đường đi có thể cho trạng thái tiếp theo. Thêm các trạng thái được sinh ra vào cấu trúc cây. Sau khi đi đến trạng thái mục tiêu thì dựa vào những điểm đánh dấu trên cây để tìm ra đường đi.</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sp>
        <p:nvSpPr>
          <p:cNvPr id="5" name="圆角矩形 4"/>
          <p:cNvSpPr/>
          <p:nvPr/>
        </p:nvSpPr>
        <p:spPr>
          <a:xfrm>
            <a:off x="-635" y="0"/>
            <a:ext cx="2695575" cy="3322320"/>
          </a:xfrm>
          <a:prstGeom prst="roundRect">
            <a:avLst>
              <a:gd name="adj" fmla="val 10785"/>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7" name="TextBox 15"/>
          <p:cNvSpPr txBox="1">
            <a:spLocks noChangeArrowheads="1"/>
          </p:cNvSpPr>
          <p:nvPr/>
        </p:nvSpPr>
        <p:spPr bwMode="auto">
          <a:xfrm>
            <a:off x="83820" y="1779270"/>
            <a:ext cx="25273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2400" b="1" dirty="0" smtClean="0">
                <a:solidFill>
                  <a:schemeClr val="bg1"/>
                </a:solidFill>
                <a:ea typeface="Calibri" panose="020F0502020204030204" pitchFamily="34" charset="0"/>
              </a:rPr>
              <a:t>Giải thuật BFS</a:t>
            </a:r>
            <a:endParaRPr lang="en-US" sz="1200" dirty="0">
              <a:solidFill>
                <a:schemeClr val="bg1"/>
              </a:solidFill>
              <a:ea typeface="Calibri" panose="020F0502020204030204" pitchFamily="34" charset="0"/>
            </a:endParaRPr>
          </a:p>
        </p:txBody>
      </p:sp>
      <p:pic>
        <p:nvPicPr>
          <p:cNvPr id="3" name="Picture 2"/>
          <p:cNvPicPr>
            <a:picLocks noChangeAspect="1"/>
          </p:cNvPicPr>
          <p:nvPr/>
        </p:nvPicPr>
        <p:blipFill>
          <a:blip r:embed="rId1"/>
          <a:srcRect t="9350"/>
          <a:stretch>
            <a:fillRect/>
          </a:stretch>
        </p:blipFill>
        <p:spPr>
          <a:xfrm>
            <a:off x="4184650" y="2069465"/>
            <a:ext cx="3619500" cy="4641850"/>
          </a:xfrm>
          <a:prstGeom prst="rect">
            <a:avLst/>
          </a:prstGeom>
        </p:spPr>
      </p:pic>
      <p:pic>
        <p:nvPicPr>
          <p:cNvPr id="4"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00" y="434500"/>
            <a:ext cx="1033555" cy="10335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694940" y="244475"/>
            <a:ext cx="91719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2800" b="1" dirty="0" smtClean="0">
                <a:latin typeface="Calibri" panose="020F0502020204030204" pitchFamily="34" charset="0"/>
                <a:ea typeface="Calibri" panose="020F0502020204030204" pitchFamily="34" charset="0"/>
                <a:sym typeface="黑体" panose="02010609060101010101" pitchFamily="49" charset="-122"/>
              </a:rPr>
              <a:t>Từ một trạng thái, giải thuật sẽ sinh ra tối đa 4 đường đi có thể cho trạng thái tiếp theo. Nhưng thay vì thêm các node mới vào cây như BFS thì A* sẽ dựa vào hàm lượng giá để sắp xếp các node con được thêm vào cây. Sau khi đi đến trạng thái mục tiêu thì dựa vào những điểm đánh dấu trên cây để tìm ra đường đi.</a:t>
            </a:r>
            <a:endParaRPr lang="en-US" sz="2800" b="1" dirty="0">
              <a:latin typeface="Calibri" panose="020F0502020204030204" pitchFamily="34" charset="0"/>
              <a:ea typeface="Calibri" panose="020F0502020204030204" pitchFamily="34" charset="0"/>
              <a:sym typeface="黑体" panose="02010609060101010101" pitchFamily="49" charset="-122"/>
            </a:endParaRPr>
          </a:p>
        </p:txBody>
      </p:sp>
      <p:sp>
        <p:nvSpPr>
          <p:cNvPr id="5" name="圆角矩形 4"/>
          <p:cNvSpPr/>
          <p:nvPr/>
        </p:nvSpPr>
        <p:spPr>
          <a:xfrm>
            <a:off x="-635" y="0"/>
            <a:ext cx="2695575" cy="3322320"/>
          </a:xfrm>
          <a:prstGeom prst="roundRect">
            <a:avLst>
              <a:gd name="adj" fmla="val 10785"/>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7" name="TextBox 15"/>
          <p:cNvSpPr txBox="1">
            <a:spLocks noChangeArrowheads="1"/>
          </p:cNvSpPr>
          <p:nvPr/>
        </p:nvSpPr>
        <p:spPr bwMode="auto">
          <a:xfrm>
            <a:off x="83820" y="1779270"/>
            <a:ext cx="252730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2400" b="1" dirty="0" smtClean="0">
                <a:solidFill>
                  <a:schemeClr val="bg1"/>
                </a:solidFill>
                <a:ea typeface="Calibri" panose="020F0502020204030204" pitchFamily="34" charset="0"/>
              </a:rPr>
              <a:t>Giải thuật A*</a:t>
            </a:r>
            <a:endParaRPr lang="en-US" sz="1200" dirty="0">
              <a:solidFill>
                <a:schemeClr val="bg1"/>
              </a:solidFill>
              <a:ea typeface="Calibri" panose="020F0502020204030204" pitchFamily="34" charset="0"/>
            </a:endParaRPr>
          </a:p>
        </p:txBody>
      </p:sp>
      <p:pic>
        <p:nvPicPr>
          <p:cNvPr id="4" name="Picture 3" descr="Screenshot 2021-10-17 200527"/>
          <p:cNvPicPr>
            <a:picLocks noChangeAspect="1"/>
          </p:cNvPicPr>
          <p:nvPr/>
        </p:nvPicPr>
        <p:blipFill>
          <a:blip r:embed="rId1"/>
          <a:stretch>
            <a:fillRect/>
          </a:stretch>
        </p:blipFill>
        <p:spPr>
          <a:xfrm>
            <a:off x="3124835" y="3130550"/>
            <a:ext cx="5137150" cy="3101340"/>
          </a:xfrm>
          <a:prstGeom prst="rect">
            <a:avLst/>
          </a:prstGeom>
        </p:spPr>
      </p:pic>
      <p:sp>
        <p:nvSpPr>
          <p:cNvPr id="6" name="矩形 1"/>
          <p:cNvSpPr>
            <a:spLocks noChangeArrowheads="1"/>
          </p:cNvSpPr>
          <p:nvPr/>
        </p:nvSpPr>
        <p:spPr bwMode="auto">
          <a:xfrm>
            <a:off x="8602345" y="4293235"/>
            <a:ext cx="33254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en-US" altLang="zh-CN" sz="2400" b="1" dirty="0">
                <a:solidFill>
                  <a:schemeClr val="tx1"/>
                </a:solidFill>
                <a:ea typeface="Calibri" panose="020F0502020204030204" pitchFamily="34" charset="0"/>
                <a:cs typeface="+mn-lt"/>
                <a:sym typeface="+mn-ea"/>
              </a:rPr>
              <a:t>boxRobtDistance</a:t>
            </a:r>
            <a:r>
              <a:rPr lang="en-US" sz="2400" b="1" dirty="0">
                <a:ea typeface="Calibri" panose="020F0502020204030204" pitchFamily="34" charset="0"/>
                <a:cs typeface="+mn-lt"/>
                <a:sym typeface="黑体" panose="02010609060101010101" pitchFamily="49" charset="-122"/>
              </a:rPr>
              <a:t> = 4 + 2</a:t>
            </a:r>
            <a:endParaRPr lang="en-US" sz="2400" b="1" dirty="0">
              <a:ea typeface="Calibri" panose="020F0502020204030204" pitchFamily="34" charset="0"/>
              <a:cs typeface="+mn-lt"/>
              <a:sym typeface="黑体" panose="02010609060101010101" pitchFamily="49" charset="-122"/>
            </a:endParaRPr>
          </a:p>
        </p:txBody>
      </p:sp>
      <p:pic>
        <p:nvPicPr>
          <p:cNvPr id="9" name="图片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00" y="434500"/>
            <a:ext cx="1033555" cy="1033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693701" y="1026967"/>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340360" y="123190"/>
            <a:ext cx="1455420" cy="1438910"/>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745490" y="502920"/>
            <a:ext cx="789305" cy="706755"/>
          </a:xfrm>
          <a:prstGeom prst="rect">
            <a:avLst/>
          </a:prstGeom>
          <a:noFill/>
        </p:spPr>
        <p:txBody>
          <a:bodyPr wrap="square">
            <a:spAutoFit/>
          </a:bodyPr>
          <a:lstStyle/>
          <a:p>
            <a:r>
              <a:rPr lang="en-US" altLang="zh-CN" sz="4000" b="1" dirty="0" smtClean="0">
                <a:solidFill>
                  <a:schemeClr val="bg1"/>
                </a:solidFill>
                <a:latin typeface="Calibri" panose="020F0502020204030204" pitchFamily="34" charset="0"/>
                <a:ea typeface="Calibri" panose="020F0502020204030204" pitchFamily="34" charset="0"/>
              </a:rPr>
              <a:t>04</a:t>
            </a:r>
            <a:endParaRPr lang="en-US" altLang="zh-CN" sz="4000" b="1" dirty="0" smtClean="0">
              <a:solidFill>
                <a:schemeClr val="bg1"/>
              </a:solidFill>
              <a:latin typeface="Calibri" panose="020F0502020204030204" pitchFamily="34" charset="0"/>
              <a:ea typeface="Calibri" panose="020F0502020204030204" pitchFamily="34" charset="0"/>
            </a:endParaRPr>
          </a:p>
        </p:txBody>
      </p:sp>
      <p:grpSp>
        <p:nvGrpSpPr>
          <p:cNvPr id="62" name="组合 8"/>
          <p:cNvGrpSpPr/>
          <p:nvPr/>
        </p:nvGrpSpPr>
        <p:grpSpPr>
          <a:xfrm>
            <a:off x="1429422" y="2789849"/>
            <a:ext cx="2166501" cy="1939935"/>
            <a:chOff x="998032" y="3034324"/>
            <a:chExt cx="2166501" cy="1939935"/>
          </a:xfrm>
        </p:grpSpPr>
        <p:sp>
          <p:nvSpPr>
            <p:cNvPr id="63" name="矩形 10"/>
            <p:cNvSpPr/>
            <p:nvPr/>
          </p:nvSpPr>
          <p:spPr>
            <a:xfrm>
              <a:off x="1726792" y="3034324"/>
              <a:ext cx="543560" cy="521970"/>
            </a:xfrm>
            <a:prstGeom prst="rect">
              <a:avLst/>
            </a:prstGeom>
            <a:noFill/>
          </p:spPr>
          <p:txBody>
            <a:bodyPr wrap="none">
              <a:spAutoFit/>
            </a:bodyPr>
            <a:p>
              <a:r>
                <a:rPr lang="en-US" altLang="zh-CN" sz="2800" b="1" dirty="0" smtClean="0">
                  <a:solidFill>
                    <a:schemeClr val="bg1"/>
                  </a:solidFill>
                  <a:latin typeface="Calibri" panose="020F0502020204030204" pitchFamily="34" charset="0"/>
                  <a:ea typeface="Calibri" panose="020F0502020204030204" pitchFamily="34" charset="0"/>
                </a:rPr>
                <a:t>01</a:t>
              </a:r>
              <a:endParaRPr lang="zh-CN" altLang="en-US" sz="2800" b="1" dirty="0">
                <a:solidFill>
                  <a:schemeClr val="bg1"/>
                </a:solidFill>
                <a:ea typeface="Calibri" panose="020F0502020204030204" pitchFamily="34" charset="0"/>
              </a:endParaRPr>
            </a:p>
          </p:txBody>
        </p:sp>
        <p:sp>
          <p:nvSpPr>
            <p:cNvPr id="64" name="矩形 11"/>
            <p:cNvSpPr/>
            <p:nvPr/>
          </p:nvSpPr>
          <p:spPr>
            <a:xfrm>
              <a:off x="998032" y="4144314"/>
              <a:ext cx="2166501" cy="829945"/>
            </a:xfrm>
            <a:prstGeom prst="rect">
              <a:avLst/>
            </a:prstGeom>
          </p:spPr>
          <p:txBody>
            <a:bodyPr wrap="square">
              <a:spAutoFit/>
            </a:bodyPr>
            <a:p>
              <a:pPr algn="ctr"/>
              <a:r>
                <a:rPr lang="en-US" sz="2400" b="1" dirty="0" smtClean="0">
                  <a:solidFill>
                    <a:schemeClr val="bg1"/>
                  </a:solidFill>
                  <a:latin typeface="Calibri" panose="020F0502020204030204" pitchFamily="34" charset="0"/>
                  <a:ea typeface="Calibri" panose="020F0502020204030204" pitchFamily="34" charset="0"/>
                </a:rPr>
                <a:t>Cải tiến thuật toán</a:t>
              </a:r>
              <a:endParaRPr lang="en-US" sz="2400" b="1" dirty="0" smtClean="0">
                <a:solidFill>
                  <a:schemeClr val="bg1"/>
                </a:solidFill>
                <a:latin typeface="Calibri" panose="020F0502020204030204" pitchFamily="34" charset="0"/>
                <a:ea typeface="Calibri" panose="020F0502020204030204" pitchFamily="34" charset="0"/>
              </a:endParaRPr>
            </a:p>
          </p:txBody>
        </p:sp>
      </p:grpSp>
      <p:sp>
        <p:nvSpPr>
          <p:cNvPr id="65" name="椭圆 21"/>
          <p:cNvSpPr/>
          <p:nvPr/>
        </p:nvSpPr>
        <p:spPr>
          <a:xfrm>
            <a:off x="1850755"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grpSp>
        <p:nvGrpSpPr>
          <p:cNvPr id="78" name="组合 8"/>
          <p:cNvGrpSpPr/>
          <p:nvPr/>
        </p:nvGrpSpPr>
        <p:grpSpPr>
          <a:xfrm>
            <a:off x="8595397" y="2789849"/>
            <a:ext cx="2166501" cy="1570365"/>
            <a:chOff x="998032" y="3034324"/>
            <a:chExt cx="2166501" cy="1570365"/>
          </a:xfrm>
        </p:grpSpPr>
        <p:sp>
          <p:nvSpPr>
            <p:cNvPr id="79" name="矩形 10"/>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02</a:t>
              </a:r>
              <a:endParaRPr lang="zh-CN" altLang="en-US" sz="2800" b="1" dirty="0">
                <a:solidFill>
                  <a:schemeClr val="bg1"/>
                </a:solidFill>
                <a:ea typeface="Calibri" panose="020F0502020204030204" pitchFamily="34" charset="0"/>
              </a:endParaRPr>
            </a:p>
          </p:txBody>
        </p:sp>
        <p:sp>
          <p:nvSpPr>
            <p:cNvPr id="80" name="矩形 11"/>
            <p:cNvSpPr/>
            <p:nvPr/>
          </p:nvSpPr>
          <p:spPr>
            <a:xfrm>
              <a:off x="998032" y="4144314"/>
              <a:ext cx="2166501" cy="46037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sym typeface="+mn-ea"/>
                </a:rPr>
                <a:t>Thống Kê</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sp>
        <p:nvSpPr>
          <p:cNvPr id="81" name="椭圆 21"/>
          <p:cNvSpPr/>
          <p:nvPr/>
        </p:nvSpPr>
        <p:spPr>
          <a:xfrm>
            <a:off x="9016730"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6" name="矩形 1"/>
          <p:cNvSpPr>
            <a:spLocks noChangeArrowheads="1"/>
          </p:cNvSpPr>
          <p:nvPr/>
        </p:nvSpPr>
        <p:spPr bwMode="auto">
          <a:xfrm>
            <a:off x="1795780" y="626110"/>
            <a:ext cx="4932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r>
              <a:rPr lang="en-US" altLang="zh-CN" sz="2800" b="1" dirty="0">
                <a:solidFill>
                  <a:schemeClr val="bg1"/>
                </a:solidFill>
                <a:ea typeface="Calibri" panose="020F0502020204030204" pitchFamily="34" charset="0"/>
                <a:cs typeface="+mn-lt"/>
                <a:sym typeface="+mn-ea"/>
              </a:rPr>
              <a:t>Cải tiến thuật toán và thống kê</a:t>
            </a:r>
            <a:endParaRPr lang="en-US" altLang="zh-CN" sz="2800" b="1" dirty="0">
              <a:solidFill>
                <a:schemeClr val="bg1"/>
              </a:solidFill>
              <a:ea typeface="Calibri" panose="020F0502020204030204" pitchFamily="34" charset="0"/>
              <a:cs typeface="+mn-lt"/>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613910" y="229870"/>
            <a:ext cx="369697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200" b="1" dirty="0" smtClean="0">
                <a:latin typeface="Calibri" panose="020F0502020204030204" pitchFamily="34" charset="0"/>
                <a:ea typeface="Calibri" panose="020F0502020204030204" pitchFamily="34" charset="0"/>
                <a:sym typeface="黑体" panose="02010609060101010101" pitchFamily="49" charset="-122"/>
              </a:rPr>
              <a:t>Cải Tiến Thuật Toán</a:t>
            </a:r>
            <a:endParaRPr lang="en-US" altLang="zh-CN" sz="3200" b="1" dirty="0" smtClean="0">
              <a:latin typeface="Calibri" panose="020F0502020204030204" pitchFamily="34" charset="0"/>
              <a:ea typeface="Calibri" panose="020F0502020204030204" pitchFamily="34" charset="0"/>
              <a:sym typeface="黑体" panose="02010609060101010101" pitchFamily="49" charset="-122"/>
            </a:endParaRPr>
          </a:p>
        </p:txBody>
      </p:sp>
      <p:grpSp>
        <p:nvGrpSpPr>
          <p:cNvPr id="8" name="组合 7"/>
          <p:cNvGrpSpPr/>
          <p:nvPr/>
        </p:nvGrpSpPr>
        <p:grpSpPr>
          <a:xfrm>
            <a:off x="1440476" y="813609"/>
            <a:ext cx="2669787" cy="3511419"/>
            <a:chOff x="1457621" y="1858258"/>
            <a:chExt cx="2669787" cy="3511419"/>
          </a:xfrm>
        </p:grpSpPr>
        <p:sp>
          <p:nvSpPr>
            <p:cNvPr id="3" name="椭圆 2"/>
            <p:cNvSpPr/>
            <p:nvPr/>
          </p:nvSpPr>
          <p:spPr>
            <a:xfrm>
              <a:off x="1623991" y="1858258"/>
              <a:ext cx="2074460" cy="2074460"/>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nvGrpSpPr>
            <p:cNvPr id="4" name="组合 3"/>
            <p:cNvGrpSpPr/>
            <p:nvPr/>
          </p:nvGrpSpPr>
          <p:grpSpPr>
            <a:xfrm>
              <a:off x="1457621" y="4005697"/>
              <a:ext cx="2669787" cy="1363980"/>
              <a:chOff x="7078979" y="2664077"/>
              <a:chExt cx="2669787" cy="1363980"/>
            </a:xfrm>
          </p:grpSpPr>
          <p:sp>
            <p:nvSpPr>
              <p:cNvPr id="5" name="TextBox 15"/>
              <p:cNvSpPr txBox="1">
                <a:spLocks noChangeArrowheads="1"/>
              </p:cNvSpPr>
              <p:nvPr/>
            </p:nvSpPr>
            <p:spPr bwMode="auto">
              <a:xfrm>
                <a:off x="7083671" y="2664077"/>
                <a:ext cx="2665095" cy="675640"/>
              </a:xfrm>
              <a:prstGeom prst="rect">
                <a:avLst/>
              </a:prstGeom>
              <a:noFill/>
              <a:ln w="9525">
                <a:noFill/>
                <a:miter lim="800000"/>
              </a:ln>
            </p:spPr>
            <p:txBody>
              <a:bodyPr wrap="none">
                <a:spAutoFit/>
              </a:bodyPr>
              <a:lstStyle/>
              <a:p>
                <a:pPr eaLnBrk="1" hangingPunct="1"/>
                <a:r>
                  <a:rPr lang="en-US" altLang="zh-CN" sz="2000" b="1" dirty="0" smtClean="0">
                    <a:latin typeface="Calibri" panose="020F0502020204030204" pitchFamily="34" charset="0"/>
                    <a:ea typeface="Calibri" panose="020F0502020204030204" pitchFamily="34" charset="0"/>
                  </a:rPr>
                  <a:t>Khối Vuông bị kẹt ở góc</a:t>
                </a:r>
                <a:r>
                  <a:rPr lang="zh-CN" altLang="en-US" b="1" dirty="0" smtClean="0">
                    <a:latin typeface="Calibri" panose="020F0502020204030204" pitchFamily="34" charset="0"/>
                    <a:ea typeface="Calibri" panose="020F0502020204030204" pitchFamily="34" charset="0"/>
                  </a:rPr>
                  <a:t>
</a:t>
                </a:r>
                <a:endParaRPr lang="id-ID" altLang="en-US" b="1" dirty="0">
                  <a:latin typeface="Calibri" panose="020F0502020204030204" pitchFamily="34" charset="0"/>
                  <a:ea typeface="Calibri" panose="020F0502020204030204" pitchFamily="34" charset="0"/>
                </a:endParaRPr>
              </a:p>
            </p:txBody>
          </p:sp>
          <p:sp>
            <p:nvSpPr>
              <p:cNvPr id="6" name="Rectangle 16"/>
              <p:cNvSpPr>
                <a:spLocks noChangeArrowheads="1"/>
              </p:cNvSpPr>
              <p:nvPr/>
            </p:nvSpPr>
            <p:spPr bwMode="auto">
              <a:xfrm>
                <a:off x="7078979" y="3013327"/>
                <a:ext cx="2573020" cy="1014730"/>
              </a:xfrm>
              <a:prstGeom prst="rect">
                <a:avLst/>
              </a:prstGeom>
              <a:noFill/>
              <a:ln w="9525">
                <a:noFill/>
                <a:miter lim="800000"/>
              </a:ln>
            </p:spPr>
            <p:txBody>
              <a:bodyPr wrap="square">
                <a:spAutoFit/>
              </a:bodyPr>
              <a:lstStyle/>
              <a:p>
                <a:pPr algn="just" eaLnBrk="1" hangingPunct="1"/>
                <a:r>
                  <a:rPr lang="en-US" sz="2000" dirty="0" smtClean="0">
                    <a:latin typeface="Calibri" panose="020F0502020204030204" pitchFamily="34" charset="0"/>
                    <a:ea typeface="Calibri" panose="020F0502020204030204" pitchFamily="34" charset="0"/>
                  </a:rPr>
                  <a:t>Nếu có ít nhất 1 khối vuông bị kẹt ở góc thì loại bỏ trường hợp này</a:t>
                </a:r>
                <a:endParaRPr lang="en-US" sz="2000" dirty="0" smtClean="0">
                  <a:latin typeface="Calibri" panose="020F0502020204030204" pitchFamily="34" charset="0"/>
                  <a:ea typeface="Calibri" panose="020F0502020204030204" pitchFamily="34" charset="0"/>
                </a:endParaRPr>
              </a:p>
            </p:txBody>
          </p: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1923" y="2397052"/>
              <a:ext cx="910512" cy="910512"/>
            </a:xfrm>
            <a:prstGeom prst="rect">
              <a:avLst/>
            </a:prstGeom>
          </p:spPr>
        </p:pic>
      </p:grpSp>
      <p:grpSp>
        <p:nvGrpSpPr>
          <p:cNvPr id="9" name="组合 8"/>
          <p:cNvGrpSpPr/>
          <p:nvPr/>
        </p:nvGrpSpPr>
        <p:grpSpPr>
          <a:xfrm>
            <a:off x="4773205" y="813609"/>
            <a:ext cx="3783965" cy="3511419"/>
            <a:chOff x="330108" y="2033518"/>
            <a:chExt cx="3783965" cy="3511419"/>
          </a:xfrm>
        </p:grpSpPr>
        <p:sp>
          <p:nvSpPr>
            <p:cNvPr id="10" name="椭圆 9"/>
            <p:cNvSpPr/>
            <p:nvPr/>
          </p:nvSpPr>
          <p:spPr>
            <a:xfrm>
              <a:off x="982641" y="2033518"/>
              <a:ext cx="2074460" cy="2074460"/>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nvGrpSpPr>
            <p:cNvPr id="11" name="组合 10"/>
            <p:cNvGrpSpPr/>
            <p:nvPr/>
          </p:nvGrpSpPr>
          <p:grpSpPr>
            <a:xfrm>
              <a:off x="330108" y="4180957"/>
              <a:ext cx="3783965" cy="1363980"/>
              <a:chOff x="5951466" y="2839337"/>
              <a:chExt cx="3783965" cy="1363980"/>
            </a:xfrm>
          </p:grpSpPr>
          <p:sp>
            <p:nvSpPr>
              <p:cNvPr id="13" name="TextBox 15"/>
              <p:cNvSpPr txBox="1">
                <a:spLocks noChangeArrowheads="1"/>
              </p:cNvSpPr>
              <p:nvPr/>
            </p:nvSpPr>
            <p:spPr bwMode="auto">
              <a:xfrm>
                <a:off x="5951466" y="2839337"/>
                <a:ext cx="3734435" cy="706755"/>
              </a:xfrm>
              <a:prstGeom prst="rect">
                <a:avLst/>
              </a:prstGeom>
              <a:noFill/>
              <a:ln w="9525">
                <a:noFill/>
                <a:miter lim="800000"/>
              </a:ln>
            </p:spPr>
            <p:txBody>
              <a:bodyPr wrap="none">
                <a:spAutoFit/>
              </a:bodyPr>
              <a:lstStyle/>
              <a:p>
                <a:pPr eaLnBrk="1" hangingPunct="1"/>
                <a:r>
                  <a:rPr lang="en-US" altLang="zh-CN" sz="2000" b="1" dirty="0" smtClean="0">
                    <a:latin typeface="Calibri" panose="020F0502020204030204" pitchFamily="34" charset="0"/>
                    <a:ea typeface="Calibri" panose="020F0502020204030204" pitchFamily="34" charset="0"/>
                  </a:rPr>
                  <a:t>Các khối vuông dính liền với nhau</a:t>
                </a:r>
                <a:r>
                  <a:rPr lang="zh-CN" altLang="en-US" sz="2000" b="1" dirty="0" smtClean="0">
                    <a:latin typeface="Calibri" panose="020F0502020204030204" pitchFamily="34" charset="0"/>
                    <a:ea typeface="Calibri" panose="020F0502020204030204" pitchFamily="34" charset="0"/>
                  </a:rPr>
                  <a:t>
</a:t>
                </a:r>
                <a:endParaRPr lang="id-ID" altLang="en-US" sz="2000" b="1" dirty="0">
                  <a:latin typeface="Calibri" panose="020F0502020204030204" pitchFamily="34" charset="0"/>
                  <a:ea typeface="Calibri" panose="020F0502020204030204" pitchFamily="34" charset="0"/>
                </a:endParaRPr>
              </a:p>
            </p:txBody>
          </p:sp>
          <p:sp>
            <p:nvSpPr>
              <p:cNvPr id="14" name="Rectangle 16"/>
              <p:cNvSpPr>
                <a:spLocks noChangeArrowheads="1"/>
              </p:cNvSpPr>
              <p:nvPr/>
            </p:nvSpPr>
            <p:spPr bwMode="auto">
              <a:xfrm>
                <a:off x="6000361" y="3188587"/>
                <a:ext cx="3735070" cy="1014730"/>
              </a:xfrm>
              <a:prstGeom prst="rect">
                <a:avLst/>
              </a:prstGeom>
              <a:noFill/>
              <a:ln w="9525">
                <a:noFill/>
                <a:miter lim="800000"/>
              </a:ln>
            </p:spPr>
            <p:txBody>
              <a:bodyPr wrap="square">
                <a:spAutoFit/>
              </a:bodyPr>
              <a:lstStyle/>
              <a:p>
                <a:pPr algn="just" eaLnBrk="1" hangingPunct="1"/>
                <a:r>
                  <a:rPr lang="en-US" altLang="id-ID" sz="2000" dirty="0">
                    <a:latin typeface="Calibri" panose="020F0502020204030204" pitchFamily="34" charset="0"/>
                    <a:ea typeface="Calibri" panose="020F0502020204030204" pitchFamily="34" charset="0"/>
                  </a:rPr>
                  <a:t>Nếu có ít nhất 2 khối vuông dính liền với nhau thì loại bỏ trường hợp đó</a:t>
                </a:r>
                <a:endParaRPr lang="en-US" altLang="id-ID" sz="2000" dirty="0">
                  <a:latin typeface="Calibri" panose="020F0502020204030204" pitchFamily="34" charset="0"/>
                  <a:ea typeface="Calibri" panose="020F0502020204030204" pitchFamily="34" charset="0"/>
                </a:endParaRPr>
              </a:p>
            </p:txBody>
          </p:sp>
        </p:grpSp>
      </p:grpSp>
      <p:grpSp>
        <p:nvGrpSpPr>
          <p:cNvPr id="15" name="组合 14"/>
          <p:cNvGrpSpPr/>
          <p:nvPr/>
        </p:nvGrpSpPr>
        <p:grpSpPr>
          <a:xfrm>
            <a:off x="8814982" y="813609"/>
            <a:ext cx="2628900" cy="3511419"/>
            <a:chOff x="692058" y="2033518"/>
            <a:chExt cx="2628900" cy="3511419"/>
          </a:xfrm>
        </p:grpSpPr>
        <p:sp>
          <p:nvSpPr>
            <p:cNvPr id="16" name="椭圆 15"/>
            <p:cNvSpPr/>
            <p:nvPr/>
          </p:nvSpPr>
          <p:spPr>
            <a:xfrm>
              <a:off x="982641" y="2033518"/>
              <a:ext cx="2074460" cy="2074460"/>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nvGrpSpPr>
            <p:cNvPr id="17" name="组合 16"/>
            <p:cNvGrpSpPr/>
            <p:nvPr/>
          </p:nvGrpSpPr>
          <p:grpSpPr>
            <a:xfrm>
              <a:off x="692058" y="4196197"/>
              <a:ext cx="2628900" cy="1348740"/>
              <a:chOff x="6313416" y="2854577"/>
              <a:chExt cx="2628900" cy="1348740"/>
            </a:xfrm>
          </p:grpSpPr>
          <p:sp>
            <p:nvSpPr>
              <p:cNvPr id="19" name="TextBox 15"/>
              <p:cNvSpPr txBox="1">
                <a:spLocks noChangeArrowheads="1"/>
              </p:cNvSpPr>
              <p:nvPr/>
            </p:nvSpPr>
            <p:spPr bwMode="auto">
              <a:xfrm>
                <a:off x="6314686" y="2854577"/>
                <a:ext cx="2627630" cy="675640"/>
              </a:xfrm>
              <a:prstGeom prst="rect">
                <a:avLst/>
              </a:prstGeom>
              <a:noFill/>
              <a:ln w="9525">
                <a:noFill/>
                <a:miter lim="800000"/>
              </a:ln>
            </p:spPr>
            <p:txBody>
              <a:bodyPr wrap="none">
                <a:spAutoFit/>
              </a:bodyPr>
              <a:lstStyle/>
              <a:p>
                <a:pPr eaLnBrk="1" hangingPunct="1"/>
                <a:r>
                  <a:rPr lang="en-US" altLang="zh-CN" sz="2000" b="1" dirty="0" smtClean="0">
                    <a:latin typeface="Calibri" panose="020F0502020204030204" pitchFamily="34" charset="0"/>
                    <a:ea typeface="Calibri" panose="020F0502020204030204" pitchFamily="34" charset="0"/>
                  </a:rPr>
                  <a:t>Sinh các bước đi có thể</a:t>
                </a:r>
                <a:r>
                  <a:rPr lang="zh-CN" altLang="en-US" b="1" dirty="0" smtClean="0">
                    <a:latin typeface="Calibri" panose="020F0502020204030204" pitchFamily="34" charset="0"/>
                    <a:ea typeface="Calibri" panose="020F0502020204030204" pitchFamily="34" charset="0"/>
                  </a:rPr>
                  <a:t>
</a:t>
                </a:r>
                <a:endParaRPr lang="id-ID" altLang="en-US" b="1" dirty="0">
                  <a:latin typeface="Calibri" panose="020F0502020204030204" pitchFamily="34" charset="0"/>
                  <a:ea typeface="Calibri" panose="020F0502020204030204" pitchFamily="34" charset="0"/>
                </a:endParaRPr>
              </a:p>
            </p:txBody>
          </p:sp>
          <p:sp>
            <p:nvSpPr>
              <p:cNvPr id="20" name="Rectangle 16"/>
              <p:cNvSpPr>
                <a:spLocks noChangeArrowheads="1"/>
              </p:cNvSpPr>
              <p:nvPr/>
            </p:nvSpPr>
            <p:spPr bwMode="auto">
              <a:xfrm>
                <a:off x="6313416" y="3188587"/>
                <a:ext cx="2628900" cy="1014730"/>
              </a:xfrm>
              <a:prstGeom prst="rect">
                <a:avLst/>
              </a:prstGeom>
              <a:noFill/>
              <a:ln w="9525">
                <a:noFill/>
                <a:miter lim="800000"/>
              </a:ln>
            </p:spPr>
            <p:txBody>
              <a:bodyPr wrap="square">
                <a:spAutoFit/>
              </a:bodyPr>
              <a:lstStyle/>
              <a:p>
                <a:pPr algn="just" eaLnBrk="1" hangingPunct="1"/>
                <a:r>
                  <a:rPr lang="en-US" sz="2000" dirty="0" smtClean="0">
                    <a:latin typeface="Calibri" panose="020F0502020204030204" pitchFamily="34" charset="0"/>
                    <a:ea typeface="Calibri" panose="020F0502020204030204" pitchFamily="34" charset="0"/>
                  </a:rPr>
                  <a:t>Chỉ sinh ra các bước đi có thể, không tạo ra các bước đi dư thừa</a:t>
                </a:r>
                <a:endParaRPr lang="en-US" sz="2000" dirty="0">
                  <a:latin typeface="Calibri" panose="020F0502020204030204" pitchFamily="34" charset="0"/>
                  <a:ea typeface="Calibri" panose="020F0502020204030204" pitchFamily="34" charset="0"/>
                </a:endParaRPr>
              </a:p>
            </p:txBody>
          </p:sp>
        </p:grpSp>
      </p:grpSp>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8511" y="1423133"/>
            <a:ext cx="769609" cy="769609"/>
          </a:xfrm>
          <a:prstGeom prst="rect">
            <a:avLst/>
          </a:prstGeom>
        </p:spPr>
      </p:pic>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150" y="1333660"/>
            <a:ext cx="1033555" cy="1033555"/>
          </a:xfrm>
          <a:prstGeom prst="rect">
            <a:avLst/>
          </a:prstGeom>
        </p:spPr>
      </p:pic>
      <p:pic>
        <p:nvPicPr>
          <p:cNvPr id="12" name="Picture 11"/>
          <p:cNvPicPr>
            <a:picLocks noChangeAspect="1"/>
          </p:cNvPicPr>
          <p:nvPr/>
        </p:nvPicPr>
        <p:blipFill>
          <a:blip r:embed="rId4"/>
          <a:stretch>
            <a:fillRect/>
          </a:stretch>
        </p:blipFill>
        <p:spPr>
          <a:xfrm>
            <a:off x="1657985" y="4561840"/>
            <a:ext cx="1971675" cy="1971675"/>
          </a:xfrm>
          <a:prstGeom prst="rect">
            <a:avLst/>
          </a:prstGeom>
        </p:spPr>
      </p:pic>
      <p:pic>
        <p:nvPicPr>
          <p:cNvPr id="18" name="Picture 17"/>
          <p:cNvPicPr>
            <a:picLocks noChangeAspect="1"/>
          </p:cNvPicPr>
          <p:nvPr/>
        </p:nvPicPr>
        <p:blipFill>
          <a:blip r:embed="rId5"/>
          <a:stretch>
            <a:fillRect/>
          </a:stretch>
        </p:blipFill>
        <p:spPr>
          <a:xfrm>
            <a:off x="5481320" y="4375785"/>
            <a:ext cx="1962150" cy="2343150"/>
          </a:xfrm>
          <a:prstGeom prst="rect">
            <a:avLst/>
          </a:prstGeom>
        </p:spPr>
      </p:pic>
      <p:pic>
        <p:nvPicPr>
          <p:cNvPr id="24" name="Picture 23"/>
          <p:cNvPicPr>
            <a:picLocks noChangeAspect="1"/>
          </p:cNvPicPr>
          <p:nvPr/>
        </p:nvPicPr>
        <p:blipFill>
          <a:blip r:embed="rId6"/>
          <a:stretch>
            <a:fillRect/>
          </a:stretch>
        </p:blipFill>
        <p:spPr>
          <a:xfrm>
            <a:off x="9175750" y="4561840"/>
            <a:ext cx="1933575" cy="1885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p:tgtEl>
                                          <p:spTgt spid="9"/>
                                        </p:tgtEl>
                                        <p:attrNameLst>
                                          <p:attrName>ppt_y</p:attrName>
                                        </p:attrNameLst>
                                      </p:cBhvr>
                                      <p:tavLst>
                                        <p:tav tm="0">
                                          <p:val>
                                            <p:strVal val="#ppt_y+#ppt_h*1.125000"/>
                                          </p:val>
                                        </p:tav>
                                        <p:tav tm="100000">
                                          <p:val>
                                            <p:strVal val="#ppt_y"/>
                                          </p:val>
                                        </p:tav>
                                      </p:tavLst>
                                    </p:anim>
                                    <p:animEffect transition="in" filter="wipe(up)">
                                      <p:cBhvr>
                                        <p:cTn id="19" dur="500"/>
                                        <p:tgtEl>
                                          <p:spTgt spid="9"/>
                                        </p:tgtEl>
                                      </p:cBhvr>
                                    </p:animEffect>
                                  </p:childTnLst>
                                </p:cTn>
                              </p:par>
                              <p:par>
                                <p:cTn id="20" presetID="12" presetClass="entr" presetSubtype="4"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p:tgtEl>
                                          <p:spTgt spid="27"/>
                                        </p:tgtEl>
                                        <p:attrNameLst>
                                          <p:attrName>ppt_y</p:attrName>
                                        </p:attrNameLst>
                                      </p:cBhvr>
                                      <p:tavLst>
                                        <p:tav tm="0">
                                          <p:val>
                                            <p:strVal val="#ppt_y+#ppt_h*1.125000"/>
                                          </p:val>
                                        </p:tav>
                                        <p:tav tm="100000">
                                          <p:val>
                                            <p:strVal val="#ppt_y"/>
                                          </p:val>
                                        </p:tav>
                                      </p:tavLst>
                                    </p:anim>
                                    <p:animEffect transition="in" filter="wipe(up)">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ppt_y</p:attrName>
                                        </p:attrNameLst>
                                      </p:cBhvr>
                                      <p:tavLst>
                                        <p:tav tm="0">
                                          <p:val>
                                            <p:strVal val="#ppt_y+#ppt_h*1.125000"/>
                                          </p:val>
                                        </p:tav>
                                        <p:tav tm="100000">
                                          <p:val>
                                            <p:strVal val="#ppt_y"/>
                                          </p:val>
                                        </p:tav>
                                      </p:tavLst>
                                    </p:anim>
                                    <p:animEffect transition="in" filter="wipe(up)">
                                      <p:cBhvr>
                                        <p:cTn id="34" dur="500"/>
                                        <p:tgtEl>
                                          <p:spTgt spid="28"/>
                                        </p:tgtEl>
                                      </p:cBhvr>
                                    </p:animEffect>
                                  </p:childTnLst>
                                </p:cTn>
                              </p:par>
                              <p:par>
                                <p:cTn id="35" presetID="12" presetClass="entr" presetSubtype="4"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dissolve">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450756" y="1026967"/>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6" name="矩形 5"/>
          <p:cNvSpPr/>
          <p:nvPr/>
        </p:nvSpPr>
        <p:spPr>
          <a:xfrm>
            <a:off x="0" y="0"/>
            <a:ext cx="9580245" cy="706755"/>
          </a:xfrm>
          <a:prstGeom prst="rect">
            <a:avLst/>
          </a:prstGeom>
        </p:spPr>
        <p:txBody>
          <a:bodyPr wrap="square">
            <a:spAutoFit/>
          </a:bodyPr>
          <a:lstStyle/>
          <a:p>
            <a:pPr algn="l"/>
            <a:r>
              <a:rPr lang="en-US" sz="4000" b="1" dirty="0" smtClean="0">
                <a:solidFill>
                  <a:schemeClr val="bg1"/>
                </a:solidFill>
                <a:latin typeface="Calibri" panose="020F0502020204030204" pitchFamily="34" charset="0"/>
                <a:ea typeface="Calibri" panose="020F0502020204030204" pitchFamily="34" charset="0"/>
              </a:rPr>
              <a:t>Thống kê thời gian chạy của BFS và A*</a:t>
            </a:r>
            <a:endParaRPr lang="en-US" sz="2800" b="1" dirty="0">
              <a:solidFill>
                <a:schemeClr val="bg1"/>
              </a:solidFill>
              <a:ea typeface="Calibri" panose="020F0502020204030204" pitchFamily="34" charset="0"/>
            </a:endParaRPr>
          </a:p>
        </p:txBody>
      </p:sp>
      <p:pic>
        <p:nvPicPr>
          <p:cNvPr id="9" name="Picture 8"/>
          <p:cNvPicPr>
            <a:picLocks noChangeAspect="1"/>
          </p:cNvPicPr>
          <p:nvPr/>
        </p:nvPicPr>
        <p:blipFill>
          <a:blip r:embed="rId1"/>
          <a:stretch>
            <a:fillRect/>
          </a:stretch>
        </p:blipFill>
        <p:spPr>
          <a:xfrm>
            <a:off x="5500370" y="2421255"/>
            <a:ext cx="5705475" cy="34099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2628806" y="108856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514007" y="69417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324192" y="1717163"/>
            <a:ext cx="955040" cy="1014730"/>
          </a:xfrm>
          <a:prstGeom prst="rect">
            <a:avLst/>
          </a:prstGeom>
          <a:noFill/>
        </p:spPr>
        <p:txBody>
          <a:bodyPr wrap="none">
            <a:spAutoFit/>
          </a:bodyPr>
          <a:lstStyle/>
          <a:p>
            <a:r>
              <a:rPr lang="en-US" altLang="zh-CN" sz="6000" b="1" dirty="0" smtClean="0">
                <a:solidFill>
                  <a:schemeClr val="bg1"/>
                </a:solidFill>
                <a:latin typeface="Calibri" panose="020F0502020204030204" pitchFamily="34" charset="0"/>
                <a:ea typeface="Calibri" panose="020F0502020204030204" pitchFamily="34" charset="0"/>
              </a:rPr>
              <a:t>05</a:t>
            </a:r>
            <a:endParaRPr lang="zh-CN" altLang="en-US" sz="6000" b="1" dirty="0">
              <a:solidFill>
                <a:schemeClr val="bg1"/>
              </a:solidFill>
              <a:ea typeface="Calibri" panose="020F0502020204030204" pitchFamily="34" charset="0"/>
            </a:endParaRPr>
          </a:p>
        </p:txBody>
      </p:sp>
      <p:sp>
        <p:nvSpPr>
          <p:cNvPr id="6" name="矩形 5"/>
          <p:cNvSpPr/>
          <p:nvPr/>
        </p:nvSpPr>
        <p:spPr>
          <a:xfrm>
            <a:off x="7960995" y="3225800"/>
            <a:ext cx="3438525" cy="1322070"/>
          </a:xfrm>
          <a:prstGeom prst="rect">
            <a:avLst/>
          </a:prstGeom>
        </p:spPr>
        <p:txBody>
          <a:bodyPr wrap="square">
            <a:spAutoFit/>
          </a:bodyPr>
          <a:lstStyle/>
          <a:p>
            <a:pPr algn="l"/>
            <a:r>
              <a:rPr lang="en-US" altLang="zh-CN" sz="4000" b="1" dirty="0" smtClean="0">
                <a:solidFill>
                  <a:schemeClr val="bg1"/>
                </a:solidFill>
                <a:latin typeface="Calibri" panose="020F0502020204030204" pitchFamily="34" charset="0"/>
                <a:ea typeface="Calibri" panose="020F0502020204030204" pitchFamily="34" charset="0"/>
              </a:rPr>
              <a:t>Demo Chương Trình</a:t>
            </a:r>
            <a:endParaRPr lang="zh-CN" altLang="en-US" sz="2800" b="1" dirty="0">
              <a:solidFill>
                <a:schemeClr val="bg1"/>
              </a:solidFill>
              <a:ea typeface="Calibri" panose="020F0502020204030204" pitchFamily="34" charset="0"/>
            </a:endParaRPr>
          </a:p>
        </p:txBody>
      </p:sp>
      <p:sp>
        <p:nvSpPr>
          <p:cNvPr id="7" name="矩形 5"/>
          <p:cNvSpPr/>
          <p:nvPr/>
        </p:nvSpPr>
        <p:spPr>
          <a:xfrm>
            <a:off x="5158740" y="5787390"/>
            <a:ext cx="6962140" cy="521970"/>
          </a:xfrm>
          <a:prstGeom prst="rect">
            <a:avLst/>
          </a:prstGeom>
        </p:spPr>
        <p:txBody>
          <a:bodyPr wrap="square">
            <a:spAutoFit/>
          </a:bodyPr>
          <a:p>
            <a:pPr algn="l"/>
            <a:r>
              <a:rPr lang="en-US" altLang="zh-CN" sz="2800" b="1" dirty="0" smtClean="0">
                <a:solidFill>
                  <a:schemeClr val="bg1"/>
                </a:solidFill>
                <a:latin typeface="Calibri" panose="020F0502020204030204" pitchFamily="34" charset="0"/>
                <a:ea typeface="Calibri" panose="020F0502020204030204" pitchFamily="34" charset="0"/>
              </a:rPr>
              <a:t>Link video: </a:t>
            </a:r>
            <a:r>
              <a:rPr lang="zh-CN" altLang="en-US" sz="2800" b="1" dirty="0" smtClean="0">
                <a:solidFill>
                  <a:schemeClr val="bg1"/>
                </a:solidFill>
                <a:latin typeface="Calibri" panose="020F0502020204030204" pitchFamily="34" charset="0"/>
                <a:ea typeface="Calibri" panose="020F0502020204030204" pitchFamily="34" charset="0"/>
              </a:rPr>
              <a:t>https://youtu.be/TxDywWSLYqI</a:t>
            </a:r>
            <a:endParaRPr lang="zh-CN" altLang="en-US"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文本框 8"/>
          <p:cNvSpPr txBox="1"/>
          <p:nvPr/>
        </p:nvSpPr>
        <p:spPr>
          <a:xfrm>
            <a:off x="7704919" y="3845649"/>
            <a:ext cx="3671248" cy="1753235"/>
          </a:xfrm>
          <a:prstGeom prst="rect">
            <a:avLst/>
          </a:prstGeom>
          <a:noFill/>
        </p:spPr>
        <p:txBody>
          <a:bodyPr wrap="square" rtlCol="0">
            <a:spAutoFit/>
          </a:bodyPr>
          <a:lstStyle/>
          <a:p>
            <a:pPr algn="l"/>
            <a:r>
              <a:rPr lang="en-US" altLang="zh-CN" sz="5400" b="1" dirty="0" smtClean="0">
                <a:solidFill>
                  <a:schemeClr val="bg1"/>
                </a:solidFill>
                <a:latin typeface="Calibri" panose="020F0502020204030204" pitchFamily="34" charset="0"/>
                <a:ea typeface="Calibri" panose="020F0502020204030204" pitchFamily="34" charset="0"/>
              </a:rPr>
              <a:t>Thanks for watching</a:t>
            </a:r>
            <a:endParaRPr lang="zh-CN" altLang="en-US" sz="5400" b="1" dirty="0">
              <a:solidFill>
                <a:schemeClr val="bg1"/>
              </a:solidFill>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4350771" y="1457460"/>
            <a:ext cx="3489188" cy="706755"/>
          </a:xfrm>
          <a:prstGeom prst="rect">
            <a:avLst/>
          </a:prstGeom>
        </p:spPr>
        <p:txBody>
          <a:bodyPr wrap="square">
            <a:spAutoFit/>
          </a:bodyPr>
          <a:lstStyle/>
          <a:p>
            <a:pPr algn="ctr"/>
            <a:r>
              <a:rPr lang="en-US" altLang="zh-CN" sz="4000" b="1" dirty="0" smtClean="0">
                <a:solidFill>
                  <a:schemeClr val="bg1"/>
                </a:solidFill>
                <a:latin typeface="Calibri" panose="020F0502020204030204" pitchFamily="34" charset="0"/>
                <a:ea typeface="Calibri" panose="020F0502020204030204" pitchFamily="34" charset="0"/>
              </a:rPr>
              <a:t>Members</a:t>
            </a:r>
            <a:endParaRPr lang="zh-CN" altLang="en-US" sz="4000" b="1" dirty="0">
              <a:solidFill>
                <a:schemeClr val="bg1"/>
              </a:solidFill>
              <a:ea typeface="Calibri" panose="020F0502020204030204" pitchFamily="34" charset="0"/>
            </a:endParaRPr>
          </a:p>
        </p:txBody>
      </p:sp>
      <p:grpSp>
        <p:nvGrpSpPr>
          <p:cNvPr id="9" name="组合 8"/>
          <p:cNvGrpSpPr/>
          <p:nvPr/>
        </p:nvGrpSpPr>
        <p:grpSpPr>
          <a:xfrm>
            <a:off x="3637317" y="3034324"/>
            <a:ext cx="2166501" cy="2308870"/>
            <a:chOff x="998032" y="3034324"/>
            <a:chExt cx="2166501" cy="2308870"/>
          </a:xfrm>
        </p:grpSpPr>
        <p:sp>
          <p:nvSpPr>
            <p:cNvPr id="11" name="矩形 10"/>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01</a:t>
              </a:r>
              <a:endParaRPr lang="zh-CN" altLang="en-US" sz="2800" b="1" dirty="0">
                <a:solidFill>
                  <a:schemeClr val="bg1"/>
                </a:solidFill>
                <a:ea typeface="Calibri" panose="020F0502020204030204" pitchFamily="34" charset="0"/>
              </a:endParaRPr>
            </a:p>
          </p:txBody>
        </p:sp>
        <p:sp>
          <p:nvSpPr>
            <p:cNvPr id="12" name="矩形 11"/>
            <p:cNvSpPr/>
            <p:nvPr/>
          </p:nvSpPr>
          <p:spPr>
            <a:xfrm>
              <a:off x="998032" y="4144314"/>
              <a:ext cx="2166501" cy="1198880"/>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Phạm Công Hậu</a:t>
              </a:r>
              <a:r>
                <a:rPr lang="zh-CN" altLang="en-US" sz="2400" b="1" dirty="0" smtClean="0">
                  <a:solidFill>
                    <a:schemeClr val="bg1"/>
                  </a:solidFill>
                  <a:latin typeface="Calibri" panose="020F0502020204030204" pitchFamily="34" charset="0"/>
                  <a:ea typeface="Calibri" panose="020F0502020204030204" pitchFamily="34" charset="0"/>
                </a:rPr>
                <a:t>
</a:t>
              </a:r>
              <a:r>
                <a:rPr lang="en-US" altLang="zh-CN" sz="2400" b="1" dirty="0" smtClean="0">
                  <a:solidFill>
                    <a:schemeClr val="bg1"/>
                  </a:solidFill>
                  <a:latin typeface="Calibri" panose="020F0502020204030204" pitchFamily="34" charset="0"/>
                  <a:ea typeface="Calibri" panose="020F0502020204030204" pitchFamily="34" charset="0"/>
                </a:rPr>
                <a:t>1812143</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grpSp>
        <p:nvGrpSpPr>
          <p:cNvPr id="13" name="组合 12"/>
          <p:cNvGrpSpPr/>
          <p:nvPr/>
        </p:nvGrpSpPr>
        <p:grpSpPr>
          <a:xfrm>
            <a:off x="6276602" y="3034324"/>
            <a:ext cx="2166501" cy="2308870"/>
            <a:chOff x="998032" y="3034324"/>
            <a:chExt cx="2166501" cy="2308870"/>
          </a:xfrm>
        </p:grpSpPr>
        <p:sp>
          <p:nvSpPr>
            <p:cNvPr id="15" name="矩形 14"/>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02</a:t>
              </a:r>
              <a:endParaRPr lang="zh-CN" altLang="en-US" sz="2800" b="1" dirty="0">
                <a:solidFill>
                  <a:schemeClr val="bg1"/>
                </a:solidFill>
                <a:ea typeface="Calibri" panose="020F0502020204030204" pitchFamily="34" charset="0"/>
              </a:endParaRPr>
            </a:p>
          </p:txBody>
        </p:sp>
        <p:sp>
          <p:nvSpPr>
            <p:cNvPr id="16" name="矩形 15"/>
            <p:cNvSpPr/>
            <p:nvPr/>
          </p:nvSpPr>
          <p:spPr>
            <a:xfrm>
              <a:off x="998032" y="4144314"/>
              <a:ext cx="2166501" cy="1198880"/>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Nguyễn Thế Huy</a:t>
              </a:r>
              <a:r>
                <a:rPr lang="zh-CN" altLang="en-US" sz="2400" b="1" dirty="0" smtClean="0">
                  <a:solidFill>
                    <a:schemeClr val="bg1"/>
                  </a:solidFill>
                  <a:latin typeface="Calibri" panose="020F0502020204030204" pitchFamily="34" charset="0"/>
                  <a:ea typeface="Calibri" panose="020F0502020204030204" pitchFamily="34" charset="0"/>
                </a:rPr>
                <a:t>
</a:t>
              </a:r>
              <a:r>
                <a:rPr lang="en-US" altLang="zh-CN" sz="2400" b="1" dirty="0" smtClean="0">
                  <a:solidFill>
                    <a:schemeClr val="bg1"/>
                  </a:solidFill>
                  <a:latin typeface="Calibri" panose="020F0502020204030204" pitchFamily="34" charset="0"/>
                  <a:ea typeface="Calibri" panose="020F0502020204030204" pitchFamily="34" charset="0"/>
                </a:rPr>
                <a:t>1812404</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sp>
        <p:nvSpPr>
          <p:cNvPr id="22" name="椭圆 21"/>
          <p:cNvSpPr/>
          <p:nvPr/>
        </p:nvSpPr>
        <p:spPr>
          <a:xfrm>
            <a:off x="4058650"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3" name="椭圆 22"/>
          <p:cNvSpPr/>
          <p:nvPr/>
        </p:nvSpPr>
        <p:spPr>
          <a:xfrm>
            <a:off x="6712658" y="2674960"/>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矩形 3"/>
          <p:cNvSpPr/>
          <p:nvPr/>
        </p:nvSpPr>
        <p:spPr>
          <a:xfrm>
            <a:off x="4366011" y="938030"/>
            <a:ext cx="3489188" cy="706755"/>
          </a:xfrm>
          <a:prstGeom prst="rect">
            <a:avLst/>
          </a:prstGeom>
        </p:spPr>
        <p:txBody>
          <a:bodyPr wrap="square">
            <a:spAutoFit/>
          </a:bodyPr>
          <a:lstStyle/>
          <a:p>
            <a:pPr algn="ctr"/>
            <a:r>
              <a:rPr lang="en-US" altLang="zh-CN" sz="4000" b="1" dirty="0" smtClean="0">
                <a:solidFill>
                  <a:schemeClr val="bg1"/>
                </a:solidFill>
                <a:latin typeface="Calibri" panose="020F0502020204030204" pitchFamily="34" charset="0"/>
                <a:ea typeface="Calibri" panose="020F0502020204030204" pitchFamily="34" charset="0"/>
              </a:rPr>
              <a:t>Nội Dung</a:t>
            </a:r>
            <a:endParaRPr lang="zh-CN" altLang="en-US" sz="4000" b="1" dirty="0">
              <a:solidFill>
                <a:schemeClr val="bg1"/>
              </a:solidFill>
              <a:ea typeface="Calibri" panose="020F0502020204030204" pitchFamily="34" charset="0"/>
            </a:endParaRPr>
          </a:p>
        </p:txBody>
      </p:sp>
      <p:grpSp>
        <p:nvGrpSpPr>
          <p:cNvPr id="9" name="组合 8"/>
          <p:cNvGrpSpPr/>
          <p:nvPr/>
        </p:nvGrpSpPr>
        <p:grpSpPr>
          <a:xfrm>
            <a:off x="2847377" y="3034324"/>
            <a:ext cx="2166501" cy="2308870"/>
            <a:chOff x="998032" y="3034324"/>
            <a:chExt cx="2166501" cy="2308870"/>
          </a:xfrm>
        </p:grpSpPr>
        <p:sp>
          <p:nvSpPr>
            <p:cNvPr id="11" name="矩形 10"/>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02</a:t>
              </a:r>
              <a:endParaRPr lang="zh-CN" altLang="en-US" sz="2800" b="1" dirty="0">
                <a:solidFill>
                  <a:schemeClr val="bg1"/>
                </a:solidFill>
                <a:ea typeface="Calibri" panose="020F0502020204030204" pitchFamily="34" charset="0"/>
              </a:endParaRPr>
            </a:p>
          </p:txBody>
        </p:sp>
        <p:sp>
          <p:nvSpPr>
            <p:cNvPr id="12" name="矩形 11"/>
            <p:cNvSpPr/>
            <p:nvPr/>
          </p:nvSpPr>
          <p:spPr>
            <a:xfrm>
              <a:off x="998032" y="4144314"/>
              <a:ext cx="2166501" cy="1198880"/>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Quá Trình Tìm Hiểu</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grpSp>
        <p:nvGrpSpPr>
          <p:cNvPr id="13" name="组合 12"/>
          <p:cNvGrpSpPr/>
          <p:nvPr/>
        </p:nvGrpSpPr>
        <p:grpSpPr>
          <a:xfrm>
            <a:off x="5099312" y="3034324"/>
            <a:ext cx="2166501" cy="1939935"/>
            <a:chOff x="998032" y="3034324"/>
            <a:chExt cx="2166501" cy="1939935"/>
          </a:xfrm>
        </p:grpSpPr>
        <p:sp>
          <p:nvSpPr>
            <p:cNvPr id="15" name="矩形 14"/>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03</a:t>
              </a:r>
              <a:endParaRPr lang="zh-CN" altLang="en-US" sz="2800" b="1" dirty="0">
                <a:solidFill>
                  <a:schemeClr val="bg1"/>
                </a:solidFill>
                <a:ea typeface="Calibri" panose="020F0502020204030204" pitchFamily="34" charset="0"/>
              </a:endParaRPr>
            </a:p>
          </p:txBody>
        </p:sp>
        <p:sp>
          <p:nvSpPr>
            <p:cNvPr id="16" name="矩形 15"/>
            <p:cNvSpPr/>
            <p:nvPr/>
          </p:nvSpPr>
          <p:spPr>
            <a:xfrm>
              <a:off x="998032" y="4144314"/>
              <a:ext cx="2166501" cy="82994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Thực Hiện</a:t>
              </a:r>
              <a:r>
                <a:rPr lang="zh-CN" altLang="en-US" sz="2400" b="1" dirty="0" smtClean="0">
                  <a:solidFill>
                    <a:schemeClr val="bg1"/>
                  </a:solidFill>
                  <a:latin typeface="Calibri" panose="020F0502020204030204" pitchFamily="34" charset="0"/>
                  <a:ea typeface="Calibri" panose="020F0502020204030204" pitchFamily="34" charset="0"/>
                </a:rPr>
                <a:t>
</a:t>
              </a:r>
              <a:r>
                <a:rPr lang="en-US" altLang="zh-CN" sz="2400" b="1" dirty="0" smtClean="0">
                  <a:solidFill>
                    <a:schemeClr val="bg1"/>
                  </a:solidFill>
                  <a:latin typeface="Calibri" panose="020F0502020204030204" pitchFamily="34" charset="0"/>
                  <a:ea typeface="Calibri" panose="020F0502020204030204" pitchFamily="34" charset="0"/>
                </a:rPr>
                <a:t>Giải Bài Toán</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grpSp>
        <p:nvGrpSpPr>
          <p:cNvPr id="17" name="组合 16"/>
          <p:cNvGrpSpPr/>
          <p:nvPr/>
        </p:nvGrpSpPr>
        <p:grpSpPr>
          <a:xfrm>
            <a:off x="7341721" y="3034324"/>
            <a:ext cx="2166501" cy="1939935"/>
            <a:chOff x="998032" y="3034324"/>
            <a:chExt cx="2166501" cy="1939935"/>
          </a:xfrm>
        </p:grpSpPr>
        <p:sp>
          <p:nvSpPr>
            <p:cNvPr id="19" name="矩形 18"/>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04</a:t>
              </a:r>
              <a:endParaRPr lang="zh-CN" altLang="en-US" sz="2800" b="1" dirty="0">
                <a:solidFill>
                  <a:schemeClr val="bg1"/>
                </a:solidFill>
                <a:ea typeface="Calibri" panose="020F0502020204030204" pitchFamily="34" charset="0"/>
              </a:endParaRPr>
            </a:p>
          </p:txBody>
        </p:sp>
        <p:sp>
          <p:nvSpPr>
            <p:cNvPr id="20" name="矩形 19"/>
            <p:cNvSpPr/>
            <p:nvPr/>
          </p:nvSpPr>
          <p:spPr>
            <a:xfrm>
              <a:off x="998032" y="4144314"/>
              <a:ext cx="2166501" cy="829945"/>
            </a:xfrm>
            <a:prstGeom prst="rect">
              <a:avLst/>
            </a:prstGeom>
          </p:spPr>
          <p:txBody>
            <a:bodyPr wrap="square">
              <a:spAutoFit/>
            </a:bodyPr>
            <a:lstStyle/>
            <a:p>
              <a:pPr algn="ctr"/>
              <a:r>
                <a:rPr lang="en-US" sz="2400" b="1" dirty="0" smtClean="0">
                  <a:solidFill>
                    <a:schemeClr val="bg1"/>
                  </a:solidFill>
                  <a:latin typeface="Calibri" panose="020F0502020204030204" pitchFamily="34" charset="0"/>
                  <a:ea typeface="Calibri" panose="020F0502020204030204" pitchFamily="34" charset="0"/>
                </a:rPr>
                <a:t>Cải Tiến và Thống Kê</a:t>
              </a:r>
              <a:endParaRPr lang="en-US" sz="2400" b="1" dirty="0">
                <a:solidFill>
                  <a:schemeClr val="bg1"/>
                </a:solidFill>
                <a:ea typeface="Calibri" panose="020F0502020204030204" pitchFamily="34" charset="0"/>
              </a:endParaRPr>
            </a:p>
          </p:txBody>
        </p:sp>
      </p:grpSp>
      <p:grpSp>
        <p:nvGrpSpPr>
          <p:cNvPr id="41" name="Group 40"/>
          <p:cNvGrpSpPr/>
          <p:nvPr/>
        </p:nvGrpSpPr>
        <p:grpSpPr>
          <a:xfrm>
            <a:off x="666115" y="2702560"/>
            <a:ext cx="2166620" cy="2640330"/>
            <a:chOff x="1049" y="4256"/>
            <a:chExt cx="3412" cy="4158"/>
          </a:xfrm>
        </p:grpSpPr>
        <p:grpSp>
          <p:nvGrpSpPr>
            <p:cNvPr id="5" name="组合 4"/>
            <p:cNvGrpSpPr/>
            <p:nvPr/>
          </p:nvGrpSpPr>
          <p:grpSpPr>
            <a:xfrm>
              <a:off x="1049" y="4778"/>
              <a:ext cx="3412" cy="3636"/>
              <a:chOff x="998032" y="3034324"/>
              <a:chExt cx="2166501" cy="2308870"/>
            </a:xfrm>
          </p:grpSpPr>
          <p:sp>
            <p:nvSpPr>
              <p:cNvPr id="7" name="矩形 6"/>
              <p:cNvSpPr/>
              <p:nvPr/>
            </p:nvSpPr>
            <p:spPr>
              <a:xfrm>
                <a:off x="1726792" y="3034324"/>
                <a:ext cx="627095" cy="52322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01</a:t>
                </a:r>
                <a:endParaRPr lang="zh-CN" altLang="en-US" sz="2800" b="1" dirty="0">
                  <a:solidFill>
                    <a:schemeClr val="bg1"/>
                  </a:solidFill>
                  <a:ea typeface="Calibri" panose="020F0502020204030204" pitchFamily="34" charset="0"/>
                </a:endParaRPr>
              </a:p>
            </p:txBody>
          </p:sp>
          <p:sp>
            <p:nvSpPr>
              <p:cNvPr id="8" name="矩形 7"/>
              <p:cNvSpPr/>
              <p:nvPr/>
            </p:nvSpPr>
            <p:spPr>
              <a:xfrm>
                <a:off x="998032" y="4144314"/>
                <a:ext cx="2166501" cy="1198880"/>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Giới Thiệu Về Sokoban</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sp>
          <p:nvSpPr>
            <p:cNvPr id="21" name="椭圆 20"/>
            <p:cNvSpPr/>
            <p:nvPr/>
          </p:nvSpPr>
          <p:spPr>
            <a:xfrm>
              <a:off x="1669" y="4256"/>
              <a:ext cx="1956" cy="1956"/>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sp>
        <p:nvSpPr>
          <p:cNvPr id="22" name="椭圆 21"/>
          <p:cNvSpPr/>
          <p:nvPr/>
        </p:nvSpPr>
        <p:spPr>
          <a:xfrm>
            <a:off x="3268710"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3" name="椭圆 22"/>
          <p:cNvSpPr/>
          <p:nvPr/>
        </p:nvSpPr>
        <p:spPr>
          <a:xfrm>
            <a:off x="5535368" y="2674960"/>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24" name="椭圆 23"/>
          <p:cNvSpPr/>
          <p:nvPr/>
        </p:nvSpPr>
        <p:spPr>
          <a:xfrm>
            <a:off x="7772510"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nvGrpSpPr>
          <p:cNvPr id="37" name="组合 16"/>
          <p:cNvGrpSpPr/>
          <p:nvPr/>
        </p:nvGrpSpPr>
        <p:grpSpPr>
          <a:xfrm>
            <a:off x="9580096" y="3034324"/>
            <a:ext cx="2166501" cy="2308870"/>
            <a:chOff x="998032" y="3034324"/>
            <a:chExt cx="2166501" cy="2308870"/>
          </a:xfrm>
        </p:grpSpPr>
        <p:sp>
          <p:nvSpPr>
            <p:cNvPr id="38" name="矩形 18"/>
            <p:cNvSpPr/>
            <p:nvPr/>
          </p:nvSpPr>
          <p:spPr>
            <a:xfrm>
              <a:off x="1726792" y="3034324"/>
              <a:ext cx="543560" cy="521970"/>
            </a:xfrm>
            <a:prstGeom prst="rect">
              <a:avLst/>
            </a:prstGeom>
            <a:noFill/>
          </p:spPr>
          <p:txBody>
            <a:bodyPr wrap="none">
              <a:spAutoFit/>
            </a:bodyPr>
            <a:p>
              <a:r>
                <a:rPr lang="en-US" altLang="zh-CN" sz="2800" b="1" dirty="0" smtClean="0">
                  <a:solidFill>
                    <a:schemeClr val="bg1"/>
                  </a:solidFill>
                  <a:latin typeface="Calibri" panose="020F0502020204030204" pitchFamily="34" charset="0"/>
                  <a:ea typeface="Calibri" panose="020F0502020204030204" pitchFamily="34" charset="0"/>
                </a:rPr>
                <a:t>05</a:t>
              </a:r>
              <a:endParaRPr lang="zh-CN" altLang="en-US" sz="2800" b="1" dirty="0">
                <a:solidFill>
                  <a:schemeClr val="bg1"/>
                </a:solidFill>
                <a:ea typeface="Calibri" panose="020F0502020204030204" pitchFamily="34" charset="0"/>
              </a:endParaRPr>
            </a:p>
          </p:txBody>
        </p:sp>
        <p:sp>
          <p:nvSpPr>
            <p:cNvPr id="39" name="矩形 19"/>
            <p:cNvSpPr/>
            <p:nvPr/>
          </p:nvSpPr>
          <p:spPr>
            <a:xfrm>
              <a:off x="998032" y="4144314"/>
              <a:ext cx="2166501" cy="1198880"/>
            </a:xfrm>
            <a:prstGeom prst="rect">
              <a:avLst/>
            </a:prstGeom>
          </p:spPr>
          <p:txBody>
            <a:bodyPr wrap="square">
              <a:spAutoFit/>
            </a:bodyPr>
            <a:p>
              <a:pPr algn="ctr"/>
              <a:r>
                <a:rPr lang="en-US" altLang="zh-CN" sz="2400" b="1" dirty="0" smtClean="0">
                  <a:solidFill>
                    <a:schemeClr val="bg1"/>
                  </a:solidFill>
                  <a:latin typeface="Calibri" panose="020F0502020204030204" pitchFamily="34" charset="0"/>
                  <a:ea typeface="Calibri" panose="020F0502020204030204" pitchFamily="34" charset="0"/>
                </a:rPr>
                <a:t>Demo Chương Trình</a:t>
              </a:r>
              <a:r>
                <a:rPr lang="zh-CN" altLang="en-US" sz="2400" b="1" dirty="0" smtClean="0">
                  <a:solidFill>
                    <a:schemeClr val="bg1"/>
                  </a:solidFill>
                  <a:latin typeface="Calibri" panose="020F0502020204030204" pitchFamily="34" charset="0"/>
                  <a:ea typeface="Calibri" panose="020F0502020204030204" pitchFamily="34" charset="0"/>
                </a:rPr>
                <a:t>
</a:t>
              </a:r>
              <a:endParaRPr lang="zh-CN" altLang="en-US" sz="2400" b="1" dirty="0">
                <a:solidFill>
                  <a:schemeClr val="bg1"/>
                </a:solidFill>
                <a:ea typeface="Calibri" panose="020F0502020204030204" pitchFamily="34" charset="0"/>
              </a:endParaRPr>
            </a:p>
          </p:txBody>
        </p:sp>
      </p:grpSp>
      <p:sp>
        <p:nvSpPr>
          <p:cNvPr id="40" name="椭圆 23"/>
          <p:cNvSpPr/>
          <p:nvPr/>
        </p:nvSpPr>
        <p:spPr>
          <a:xfrm>
            <a:off x="10010885" y="2702257"/>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340360" y="123190"/>
            <a:ext cx="1455420" cy="1438910"/>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745490" y="502920"/>
            <a:ext cx="789305" cy="706755"/>
          </a:xfrm>
          <a:prstGeom prst="rect">
            <a:avLst/>
          </a:prstGeom>
          <a:noFill/>
        </p:spPr>
        <p:txBody>
          <a:bodyPr wrap="square">
            <a:spAutoFit/>
          </a:bodyPr>
          <a:lstStyle/>
          <a:p>
            <a:r>
              <a:rPr lang="en-US" altLang="zh-CN" sz="4000" b="1" dirty="0" smtClean="0">
                <a:solidFill>
                  <a:schemeClr val="bg1"/>
                </a:solidFill>
                <a:latin typeface="Calibri" panose="020F0502020204030204" pitchFamily="34" charset="0"/>
                <a:ea typeface="Calibri" panose="020F0502020204030204" pitchFamily="34" charset="0"/>
              </a:rPr>
              <a:t>01</a:t>
            </a:r>
            <a:endParaRPr lang="en-US" altLang="zh-CN" sz="4000" b="1" dirty="0" smtClean="0">
              <a:solidFill>
                <a:schemeClr val="bg1"/>
              </a:solidFill>
              <a:latin typeface="Calibri" panose="020F0502020204030204" pitchFamily="34" charset="0"/>
              <a:ea typeface="Calibri" panose="020F0502020204030204" pitchFamily="34" charset="0"/>
            </a:endParaRPr>
          </a:p>
        </p:txBody>
      </p:sp>
      <p:sp>
        <p:nvSpPr>
          <p:cNvPr id="6" name="矩形 5"/>
          <p:cNvSpPr/>
          <p:nvPr/>
        </p:nvSpPr>
        <p:spPr>
          <a:xfrm>
            <a:off x="1877060" y="581660"/>
            <a:ext cx="4451350" cy="521970"/>
          </a:xfrm>
          <a:prstGeom prst="rect">
            <a:avLst/>
          </a:prstGeom>
        </p:spPr>
        <p:txBody>
          <a:bodyPr wrap="square">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rPr>
              <a:t>Giới Thiệu Về Sokoban</a:t>
            </a:r>
            <a:endParaRPr lang="zh-CN" altLang="en-US" sz="2800" b="1" dirty="0">
              <a:solidFill>
                <a:schemeClr val="bg1"/>
              </a:solidFill>
              <a:ea typeface="Calibri" panose="020F0502020204030204" pitchFamily="34" charset="0"/>
            </a:endParaRPr>
          </a:p>
        </p:txBody>
      </p:sp>
      <p:pic>
        <p:nvPicPr>
          <p:cNvPr id="7" name="Picture 6" descr="sokoban-start-to-end_1"/>
          <p:cNvPicPr>
            <a:picLocks noChangeAspect="1"/>
          </p:cNvPicPr>
          <p:nvPr/>
        </p:nvPicPr>
        <p:blipFill>
          <a:blip r:embed="rId1"/>
          <a:srcRect b="20022"/>
          <a:stretch>
            <a:fillRect/>
          </a:stretch>
        </p:blipFill>
        <p:spPr>
          <a:xfrm>
            <a:off x="213995" y="1909445"/>
            <a:ext cx="8231505" cy="3915410"/>
          </a:xfrm>
          <a:prstGeom prst="rect">
            <a:avLst/>
          </a:prstGeom>
        </p:spPr>
      </p:pic>
      <p:sp>
        <p:nvSpPr>
          <p:cNvPr id="8" name="矩形 5"/>
          <p:cNvSpPr/>
          <p:nvPr/>
        </p:nvSpPr>
        <p:spPr>
          <a:xfrm>
            <a:off x="213995" y="5824855"/>
            <a:ext cx="8557260" cy="306705"/>
          </a:xfrm>
          <a:prstGeom prst="rect">
            <a:avLst/>
          </a:prstGeom>
        </p:spPr>
        <p:txBody>
          <a:bodyPr wrap="square">
            <a:spAutoFit/>
          </a:bodyPr>
          <a:p>
            <a:pPr algn="l"/>
            <a:r>
              <a:rPr lang="en-US" altLang="zh-CN" sz="1400" b="1" dirty="0">
                <a:solidFill>
                  <a:schemeClr val="bg1"/>
                </a:solidFill>
                <a:ea typeface="Calibri" panose="020F0502020204030204" pitchFamily="34" charset="0"/>
              </a:rPr>
              <a:t>Nguồn: https://cecs.anu.edu.au/research/student-research-projects/research-project-solving-sokoban-puzzles</a:t>
            </a:r>
            <a:endParaRPr lang="en-US" altLang="zh-CN" sz="1400" b="1" dirty="0">
              <a:solidFill>
                <a:schemeClr val="bg1"/>
              </a:solidFill>
              <a:ea typeface="Calibri" panose="020F0502020204030204" pitchFamily="34" charset="0"/>
            </a:endParaRPr>
          </a:p>
        </p:txBody>
      </p:sp>
      <p:sp>
        <p:nvSpPr>
          <p:cNvPr id="9" name="矩形 5"/>
          <p:cNvSpPr/>
          <p:nvPr/>
        </p:nvSpPr>
        <p:spPr>
          <a:xfrm>
            <a:off x="8771255" y="233680"/>
            <a:ext cx="2893060" cy="6554470"/>
          </a:xfrm>
          <a:prstGeom prst="rect">
            <a:avLst/>
          </a:prstGeom>
        </p:spPr>
        <p:txBody>
          <a:bodyPr wrap="square">
            <a:spAutoFit/>
          </a:bodyPr>
          <a:p>
            <a:pPr algn="just"/>
            <a:r>
              <a:rPr lang="en-US" altLang="zh-CN" sz="2800" b="1" dirty="0">
                <a:solidFill>
                  <a:schemeClr val="bg1"/>
                </a:solidFill>
                <a:ea typeface="Calibri" panose="020F0502020204030204" pitchFamily="34" charset="0"/>
                <a:sym typeface="Wingdings" panose="05000000000000000000" charset="0"/>
              </a:rPr>
              <a:t> </a:t>
            </a:r>
            <a:r>
              <a:rPr lang="en-US" altLang="zh-CN" sz="2800" b="1" dirty="0">
                <a:solidFill>
                  <a:schemeClr val="bg1"/>
                </a:solidFill>
                <a:ea typeface="Calibri" panose="020F0502020204030204" pitchFamily="34" charset="0"/>
              </a:rPr>
              <a:t>Sokoban là một trò chơi giải đố, ở đó người chơi phải đẩy một số khối vuông vào các điểm cho trước.</a:t>
            </a:r>
            <a:endParaRPr lang="en-US" altLang="zh-CN" sz="2800" b="1" dirty="0">
              <a:solidFill>
                <a:schemeClr val="bg1"/>
              </a:solidFill>
              <a:ea typeface="Calibri" panose="020F0502020204030204" pitchFamily="34" charset="0"/>
            </a:endParaRPr>
          </a:p>
          <a:p>
            <a:pPr algn="just"/>
            <a:r>
              <a:rPr lang="en-US" altLang="zh-CN" sz="2800" b="1" dirty="0">
                <a:solidFill>
                  <a:schemeClr val="bg1"/>
                </a:solidFill>
                <a:ea typeface="Calibri" panose="020F0502020204030204" pitchFamily="34" charset="0"/>
                <a:sym typeface="Wingdings" panose="05000000000000000000" charset="0"/>
              </a:rPr>
              <a:t> </a:t>
            </a:r>
            <a:r>
              <a:rPr lang="en-US" altLang="zh-CN" sz="2800" b="1" dirty="0">
                <a:solidFill>
                  <a:schemeClr val="bg1"/>
                </a:solidFill>
                <a:ea typeface="Calibri" panose="020F0502020204030204" pitchFamily="34" charset="0"/>
              </a:rPr>
              <a:t>Trò chơi được mô tả dưới dạng hình vuông (map). Người chơi chỉ được đẩy (không được kéo) một khối vuông trong một lần đi.</a:t>
            </a:r>
            <a:endParaRPr lang="en-US" altLang="zh-CN" sz="28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340360" y="123190"/>
            <a:ext cx="1455420" cy="1438910"/>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745490" y="502920"/>
            <a:ext cx="789305" cy="706755"/>
          </a:xfrm>
          <a:prstGeom prst="rect">
            <a:avLst/>
          </a:prstGeom>
          <a:noFill/>
        </p:spPr>
        <p:txBody>
          <a:bodyPr wrap="square">
            <a:spAutoFit/>
          </a:bodyPr>
          <a:lstStyle/>
          <a:p>
            <a:r>
              <a:rPr lang="en-US" altLang="zh-CN" sz="4000" b="1" dirty="0" smtClean="0">
                <a:solidFill>
                  <a:schemeClr val="bg1"/>
                </a:solidFill>
                <a:latin typeface="Calibri" panose="020F0502020204030204" pitchFamily="34" charset="0"/>
                <a:ea typeface="Calibri" panose="020F0502020204030204" pitchFamily="34" charset="0"/>
              </a:rPr>
              <a:t>02</a:t>
            </a:r>
            <a:endParaRPr lang="en-US" altLang="zh-CN" sz="4000" b="1" dirty="0" smtClean="0">
              <a:solidFill>
                <a:schemeClr val="bg1"/>
              </a:solidFill>
              <a:latin typeface="Calibri" panose="020F0502020204030204" pitchFamily="34" charset="0"/>
              <a:ea typeface="Calibri" panose="020F0502020204030204" pitchFamily="34" charset="0"/>
            </a:endParaRPr>
          </a:p>
        </p:txBody>
      </p:sp>
      <p:sp>
        <p:nvSpPr>
          <p:cNvPr id="6" name="矩形 5"/>
          <p:cNvSpPr/>
          <p:nvPr/>
        </p:nvSpPr>
        <p:spPr>
          <a:xfrm>
            <a:off x="1877060" y="581660"/>
            <a:ext cx="4451350" cy="521970"/>
          </a:xfrm>
          <a:prstGeom prst="rect">
            <a:avLst/>
          </a:prstGeom>
        </p:spPr>
        <p:txBody>
          <a:bodyPr wrap="square">
            <a:spAutoFit/>
          </a:bodyPr>
          <a:lstStyle/>
          <a:p>
            <a:pPr algn="l"/>
            <a:r>
              <a:rPr lang="en-US" altLang="zh-CN" sz="2800" b="1" dirty="0" smtClean="0">
                <a:solidFill>
                  <a:schemeClr val="bg1"/>
                </a:solidFill>
                <a:latin typeface="Calibri" panose="020F0502020204030204" pitchFamily="34" charset="0"/>
                <a:ea typeface="Calibri" panose="020F0502020204030204" pitchFamily="34" charset="0"/>
              </a:rPr>
              <a:t>Quá Trình Tìm Hiểu</a:t>
            </a:r>
            <a:endParaRPr lang="zh-CN" altLang="en-US" sz="2800" b="1" dirty="0">
              <a:solidFill>
                <a:schemeClr val="bg1"/>
              </a:solidFill>
              <a:ea typeface="Calibri" panose="020F0502020204030204" pitchFamily="34" charset="0"/>
            </a:endParaRPr>
          </a:p>
        </p:txBody>
      </p:sp>
      <p:grpSp>
        <p:nvGrpSpPr>
          <p:cNvPr id="62" name="组合 8"/>
          <p:cNvGrpSpPr/>
          <p:nvPr/>
        </p:nvGrpSpPr>
        <p:grpSpPr>
          <a:xfrm>
            <a:off x="1113192" y="2789849"/>
            <a:ext cx="2166501" cy="1570365"/>
            <a:chOff x="998032" y="3034324"/>
            <a:chExt cx="2166501" cy="1570365"/>
          </a:xfrm>
        </p:grpSpPr>
        <p:sp>
          <p:nvSpPr>
            <p:cNvPr id="63" name="矩形 10"/>
            <p:cNvSpPr/>
            <p:nvPr/>
          </p:nvSpPr>
          <p:spPr>
            <a:xfrm>
              <a:off x="1726792" y="3034324"/>
              <a:ext cx="543560" cy="521970"/>
            </a:xfrm>
            <a:prstGeom prst="rect">
              <a:avLst/>
            </a:prstGeom>
            <a:noFill/>
          </p:spPr>
          <p:txBody>
            <a:bodyPr wrap="none">
              <a:spAutoFit/>
            </a:bodyPr>
            <a:p>
              <a:r>
                <a:rPr lang="en-US" altLang="zh-CN" sz="2800" b="1" dirty="0" smtClean="0">
                  <a:solidFill>
                    <a:schemeClr val="bg1"/>
                  </a:solidFill>
                  <a:latin typeface="Calibri" panose="020F0502020204030204" pitchFamily="34" charset="0"/>
                  <a:ea typeface="Calibri" panose="020F0502020204030204" pitchFamily="34" charset="0"/>
                </a:rPr>
                <a:t>01</a:t>
              </a:r>
              <a:endParaRPr lang="zh-CN" altLang="en-US" sz="2800" b="1" dirty="0">
                <a:solidFill>
                  <a:schemeClr val="bg1"/>
                </a:solidFill>
                <a:ea typeface="Calibri" panose="020F0502020204030204" pitchFamily="34" charset="0"/>
              </a:endParaRPr>
            </a:p>
          </p:txBody>
        </p:sp>
        <p:sp>
          <p:nvSpPr>
            <p:cNvPr id="64" name="矩形 11"/>
            <p:cNvSpPr/>
            <p:nvPr/>
          </p:nvSpPr>
          <p:spPr>
            <a:xfrm>
              <a:off x="998032" y="4144314"/>
              <a:ext cx="2166501" cy="460375"/>
            </a:xfrm>
            <a:prstGeom prst="rect">
              <a:avLst/>
            </a:prstGeom>
          </p:spPr>
          <p:txBody>
            <a:bodyPr wrap="square">
              <a:spAutoFit/>
            </a:bodyPr>
            <a:p>
              <a:pPr algn="ctr"/>
              <a:r>
                <a:rPr lang="en-US" sz="2400" b="1" dirty="0" smtClean="0">
                  <a:solidFill>
                    <a:schemeClr val="bg1"/>
                  </a:solidFill>
                  <a:latin typeface="Calibri" panose="020F0502020204030204" pitchFamily="34" charset="0"/>
                  <a:ea typeface="Calibri" panose="020F0502020204030204" pitchFamily="34" charset="0"/>
                </a:rPr>
                <a:t>Lên ý tưởng</a:t>
              </a:r>
              <a:endParaRPr lang="en-US" sz="2400" b="1" dirty="0" smtClean="0">
                <a:solidFill>
                  <a:schemeClr val="bg1"/>
                </a:solidFill>
                <a:latin typeface="Calibri" panose="020F0502020204030204" pitchFamily="34" charset="0"/>
                <a:ea typeface="Calibri" panose="020F0502020204030204" pitchFamily="34" charset="0"/>
              </a:endParaRPr>
            </a:p>
          </p:txBody>
        </p:sp>
      </p:grpSp>
      <p:sp>
        <p:nvSpPr>
          <p:cNvPr id="65" name="椭圆 21"/>
          <p:cNvSpPr/>
          <p:nvPr/>
        </p:nvSpPr>
        <p:spPr>
          <a:xfrm>
            <a:off x="1534525"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grpSp>
        <p:nvGrpSpPr>
          <p:cNvPr id="66" name="组合 8"/>
          <p:cNvGrpSpPr/>
          <p:nvPr/>
        </p:nvGrpSpPr>
        <p:grpSpPr>
          <a:xfrm>
            <a:off x="4561877" y="2789849"/>
            <a:ext cx="2166501" cy="1939935"/>
            <a:chOff x="957392" y="3034324"/>
            <a:chExt cx="2166501" cy="1939935"/>
          </a:xfrm>
        </p:grpSpPr>
        <p:sp>
          <p:nvSpPr>
            <p:cNvPr id="67" name="矩形 10"/>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02</a:t>
              </a:r>
              <a:endParaRPr lang="zh-CN" altLang="en-US" sz="2800" b="1" dirty="0">
                <a:solidFill>
                  <a:schemeClr val="bg1"/>
                </a:solidFill>
                <a:ea typeface="Calibri" panose="020F0502020204030204" pitchFamily="34" charset="0"/>
              </a:endParaRPr>
            </a:p>
          </p:txBody>
        </p:sp>
        <p:sp>
          <p:nvSpPr>
            <p:cNvPr id="68" name="矩形 11"/>
            <p:cNvSpPr/>
            <p:nvPr/>
          </p:nvSpPr>
          <p:spPr>
            <a:xfrm>
              <a:off x="957392" y="4144314"/>
              <a:ext cx="2166501" cy="82994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Giải quyết bài toán</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sp>
        <p:nvSpPr>
          <p:cNvPr id="69" name="椭圆 21"/>
          <p:cNvSpPr/>
          <p:nvPr/>
        </p:nvSpPr>
        <p:spPr>
          <a:xfrm>
            <a:off x="5023850"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nvGrpSpPr>
          <p:cNvPr id="78" name="组合 8"/>
          <p:cNvGrpSpPr/>
          <p:nvPr/>
        </p:nvGrpSpPr>
        <p:grpSpPr>
          <a:xfrm>
            <a:off x="8595397" y="2789849"/>
            <a:ext cx="2166501" cy="2308870"/>
            <a:chOff x="998032" y="3034324"/>
            <a:chExt cx="2166501" cy="2308870"/>
          </a:xfrm>
        </p:grpSpPr>
        <p:sp>
          <p:nvSpPr>
            <p:cNvPr id="79" name="矩形 10"/>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03</a:t>
              </a:r>
              <a:endParaRPr lang="zh-CN" altLang="en-US" sz="2800" b="1" dirty="0">
                <a:solidFill>
                  <a:schemeClr val="bg1"/>
                </a:solidFill>
                <a:ea typeface="Calibri" panose="020F0502020204030204" pitchFamily="34" charset="0"/>
              </a:endParaRPr>
            </a:p>
          </p:txBody>
        </p:sp>
        <p:sp>
          <p:nvSpPr>
            <p:cNvPr id="80" name="矩形 11"/>
            <p:cNvSpPr/>
            <p:nvPr/>
          </p:nvSpPr>
          <p:spPr>
            <a:xfrm>
              <a:off x="998032" y="4144314"/>
              <a:ext cx="2166501" cy="1198880"/>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sym typeface="+mn-ea"/>
                </a:rPr>
                <a:t>Phân chia công việc</a:t>
              </a:r>
              <a:endParaRPr lang="en-US" altLang="zh-CN" sz="2400" b="1" dirty="0" smtClean="0">
                <a:solidFill>
                  <a:schemeClr val="bg1"/>
                </a:solidFill>
                <a:latin typeface="Calibri" panose="020F0502020204030204" pitchFamily="34" charset="0"/>
                <a:ea typeface="Calibri" panose="020F0502020204030204" pitchFamily="34" charset="0"/>
              </a:endParaRPr>
            </a:p>
            <a:p>
              <a:pPr algn="ct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sp>
        <p:nvSpPr>
          <p:cNvPr id="81" name="椭圆 21"/>
          <p:cNvSpPr/>
          <p:nvPr/>
        </p:nvSpPr>
        <p:spPr>
          <a:xfrm>
            <a:off x="9016730"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3571" y="1323834"/>
            <a:ext cx="11344859" cy="4644134"/>
          </a:xfrm>
          <a:prstGeom prst="rect">
            <a:avLst/>
          </a:prstGeom>
        </p:spPr>
      </p:pic>
      <p:sp>
        <p:nvSpPr>
          <p:cNvPr id="7" name="圆角矩形 6"/>
          <p:cNvSpPr/>
          <p:nvPr/>
        </p:nvSpPr>
        <p:spPr>
          <a:xfrm>
            <a:off x="5363845" y="1323975"/>
            <a:ext cx="6404610" cy="4643120"/>
          </a:xfrm>
          <a:prstGeom prst="roundRect">
            <a:avLst>
              <a:gd name="adj" fmla="val 10785"/>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8" name="TextBox 15"/>
          <p:cNvSpPr txBox="1">
            <a:spLocks noChangeArrowheads="1"/>
          </p:cNvSpPr>
          <p:nvPr/>
        </p:nvSpPr>
        <p:spPr bwMode="auto">
          <a:xfrm>
            <a:off x="5852160" y="1522095"/>
            <a:ext cx="5803900" cy="424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l" eaLnBrk="1" hangingPunct="1">
              <a:lnSpc>
                <a:spcPct val="125000"/>
              </a:lnSpc>
            </a:pPr>
            <a:r>
              <a:rPr lang="en-US" altLang="zh-CN" sz="2400" dirty="0">
                <a:solidFill>
                  <a:schemeClr val="bg1"/>
                </a:solidFill>
                <a:ea typeface="Calibri" panose="020F0502020204030204" pitchFamily="34" charset="0"/>
              </a:rPr>
              <a:t>Lựa chọn 2 giải thuật:</a:t>
            </a:r>
            <a:endParaRPr lang="en-US" altLang="zh-CN" sz="2400" dirty="0">
              <a:solidFill>
                <a:schemeClr val="bg1"/>
              </a:solidFill>
              <a:ea typeface="Calibri" panose="020F0502020204030204" pitchFamily="34" charset="0"/>
            </a:endParaRPr>
          </a:p>
          <a:p>
            <a:pPr algn="l" eaLnBrk="1" hangingPunct="1">
              <a:lnSpc>
                <a:spcPct val="125000"/>
              </a:lnSpc>
            </a:pPr>
            <a:r>
              <a:rPr lang="en-US" altLang="zh-CN" sz="2400" dirty="0">
                <a:solidFill>
                  <a:schemeClr val="bg1"/>
                </a:solidFill>
                <a:ea typeface="Calibri" panose="020F0502020204030204" pitchFamily="34" charset="0"/>
              </a:rPr>
              <a:t>- Breadth First Search (BFS): Là một giải thuật vét cạn, dùng để duyệt qua tất cả các trạng thái có thể có của bài toán để tìm ra đường đi đến trạng thái mục tiêu tốt nhất có thể.</a:t>
            </a:r>
            <a:endParaRPr lang="en-US" altLang="zh-CN" sz="2400" dirty="0">
              <a:solidFill>
                <a:schemeClr val="bg1"/>
              </a:solidFill>
              <a:ea typeface="Calibri" panose="020F0502020204030204" pitchFamily="34" charset="0"/>
            </a:endParaRPr>
          </a:p>
          <a:p>
            <a:pPr algn="l" eaLnBrk="1" hangingPunct="1">
              <a:lnSpc>
                <a:spcPct val="125000"/>
              </a:lnSpc>
            </a:pPr>
            <a:r>
              <a:rPr lang="en-US" altLang="zh-CN" sz="2400" dirty="0">
                <a:solidFill>
                  <a:schemeClr val="bg1"/>
                </a:solidFill>
                <a:ea typeface="Calibri" panose="020F0502020204030204" pitchFamily="34" charset="0"/>
              </a:rPr>
              <a:t>- A*: Là một giải thuật heuristic sử dụng một hàm lượng giá và một hàng đợi ưu tiên để tính toán và tìm ra đường đi tốt nhất đến trạng thái mục tiêu.</a:t>
            </a:r>
            <a:endParaRPr lang="en-US" altLang="zh-CN" sz="2400" dirty="0">
              <a:solidFill>
                <a:schemeClr val="bg1"/>
              </a:solidFill>
              <a:ea typeface="Calibri" panose="020F0502020204030204" pitchFamily="34" charset="0"/>
            </a:endParaRPr>
          </a:p>
        </p:txBody>
      </p:sp>
      <p:sp>
        <p:nvSpPr>
          <p:cNvPr id="4" name="圆角矩形 6"/>
          <p:cNvSpPr/>
          <p:nvPr/>
        </p:nvSpPr>
        <p:spPr>
          <a:xfrm>
            <a:off x="423545" y="4109085"/>
            <a:ext cx="3197860" cy="1455420"/>
          </a:xfrm>
          <a:prstGeom prst="roundRect">
            <a:avLst>
              <a:gd name="adj" fmla="val 10785"/>
            </a:avLst>
          </a:prstGeom>
          <a:gradFill>
            <a:gsLst>
              <a:gs pos="0">
                <a:srgbClr val="A02A7D"/>
              </a:gs>
              <a:gs pos="41000">
                <a:srgbClr val="553058"/>
              </a:gs>
              <a:gs pos="83000">
                <a:srgbClr val="221B56"/>
              </a:gs>
              <a:gs pos="100000">
                <a:srgbClr val="221B5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sp>
        <p:nvSpPr>
          <p:cNvPr id="9" name="TextBox 15"/>
          <p:cNvSpPr txBox="1">
            <a:spLocks noChangeArrowheads="1"/>
          </p:cNvSpPr>
          <p:nvPr/>
        </p:nvSpPr>
        <p:spPr bwMode="auto">
          <a:xfrm>
            <a:off x="423545" y="4445000"/>
            <a:ext cx="3197860" cy="7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3600" dirty="0">
                <a:solidFill>
                  <a:schemeClr val="bg1"/>
                </a:solidFill>
                <a:ea typeface="Calibri" panose="020F0502020204030204" pitchFamily="34" charset="0"/>
              </a:rPr>
              <a:t>LÊN Ý TƯỞNG</a:t>
            </a:r>
            <a:endParaRPr lang="en-US" sz="3600" dirty="0">
              <a:solidFill>
                <a:schemeClr val="bg1"/>
              </a:solidFill>
              <a:ea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8" grpId="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7" name="椭圆 3"/>
          <p:cNvSpPr/>
          <p:nvPr/>
        </p:nvSpPr>
        <p:spPr>
          <a:xfrm>
            <a:off x="4465147" y="54866"/>
            <a:ext cx="3261816" cy="326181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8" name="TextBox 15"/>
          <p:cNvSpPr txBox="1">
            <a:spLocks noChangeArrowheads="1"/>
          </p:cNvSpPr>
          <p:nvPr/>
        </p:nvSpPr>
        <p:spPr bwMode="auto">
          <a:xfrm>
            <a:off x="4926965" y="1381125"/>
            <a:ext cx="242316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3200" dirty="0">
                <a:solidFill>
                  <a:schemeClr val="bg1"/>
                </a:solidFill>
                <a:ea typeface="Calibri" panose="020F0502020204030204" pitchFamily="34" charset="0"/>
              </a:rPr>
              <a:t>GIẢI QUYẾT BÀI TOÁN</a:t>
            </a:r>
            <a:endParaRPr lang="en-US" sz="3200" dirty="0">
              <a:solidFill>
                <a:schemeClr val="bg1"/>
              </a:solidFill>
              <a:ea typeface="Calibri" panose="020F0502020204030204" pitchFamily="34" charset="0"/>
            </a:endParaRPr>
          </a:p>
        </p:txBody>
      </p:sp>
      <p:cxnSp>
        <p:nvCxnSpPr>
          <p:cNvPr id="9" name="直接连接符 7"/>
          <p:cNvCxnSpPr/>
          <p:nvPr/>
        </p:nvCxnSpPr>
        <p:spPr>
          <a:xfrm>
            <a:off x="4926842" y="1198046"/>
            <a:ext cx="227917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5"/>
          <p:cNvSpPr txBox="1">
            <a:spLocks noChangeArrowheads="1"/>
          </p:cNvSpPr>
          <p:nvPr>
            <p:custDataLst>
              <p:tags r:id="rId1"/>
            </p:custDataLst>
          </p:nvPr>
        </p:nvSpPr>
        <p:spPr bwMode="auto">
          <a:xfrm>
            <a:off x="605155" y="828675"/>
            <a:ext cx="2870200" cy="447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2800" dirty="0">
                <a:solidFill>
                  <a:schemeClr val="bg1"/>
                </a:solidFill>
                <a:ea typeface="Calibri" panose="020F0502020204030204" pitchFamily="34" charset="0"/>
              </a:rPr>
              <a:t>BFS</a:t>
            </a:r>
            <a:endParaRPr lang="en-US" sz="2800" dirty="0">
              <a:solidFill>
                <a:schemeClr val="bg1"/>
              </a:solidFill>
              <a:ea typeface="Calibri" panose="020F0502020204030204" pitchFamily="34" charset="0"/>
            </a:endParaRPr>
          </a:p>
          <a:p>
            <a:pPr algn="ctr" eaLnBrk="1" hangingPunct="1">
              <a:lnSpc>
                <a:spcPct val="125000"/>
              </a:lnSpc>
            </a:pPr>
            <a:r>
              <a:rPr lang="en-US" sz="2000" dirty="0">
                <a:solidFill>
                  <a:schemeClr val="bg1"/>
                </a:solidFill>
                <a:ea typeface="Calibri" panose="020F0502020204030204" pitchFamily="34" charset="0"/>
              </a:rPr>
              <a:t>Ở giải thuật này, chúng ta sẽ từ một trạng thái ban đầu sinh ra tối đa 4 trạng thái cho nước đi tiếp theo. Từ đó sinh ra một cấu trúc dạng cây. Cuối cùng BFS sẽ vét cạn, duyệt qua tất cả các trạng thái trên cây để tìm ra lời giải cho trạng thái mục tiêu.</a:t>
            </a:r>
            <a:endParaRPr lang="en-US" sz="2000" dirty="0">
              <a:solidFill>
                <a:schemeClr val="bg1"/>
              </a:solidFill>
              <a:ea typeface="Calibri" panose="020F0502020204030204" pitchFamily="34" charset="0"/>
            </a:endParaRPr>
          </a:p>
        </p:txBody>
      </p:sp>
      <p:sp>
        <p:nvSpPr>
          <p:cNvPr id="12" name="TextBox 15"/>
          <p:cNvSpPr txBox="1">
            <a:spLocks noChangeArrowheads="1"/>
          </p:cNvSpPr>
          <p:nvPr/>
        </p:nvSpPr>
        <p:spPr bwMode="auto">
          <a:xfrm>
            <a:off x="8716645" y="828675"/>
            <a:ext cx="2901950" cy="486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25000"/>
              </a:lnSpc>
            </a:pPr>
            <a:r>
              <a:rPr lang="en-US" sz="2800" dirty="0">
                <a:solidFill>
                  <a:schemeClr val="bg1"/>
                </a:solidFill>
                <a:ea typeface="Calibri" panose="020F0502020204030204" pitchFamily="34" charset="0"/>
              </a:rPr>
              <a:t>A*</a:t>
            </a:r>
            <a:endParaRPr lang="en-US" sz="2800" dirty="0">
              <a:solidFill>
                <a:schemeClr val="bg1"/>
              </a:solidFill>
              <a:ea typeface="Calibri" panose="020F0502020204030204" pitchFamily="34" charset="0"/>
            </a:endParaRPr>
          </a:p>
          <a:p>
            <a:pPr algn="ctr" eaLnBrk="1" hangingPunct="1">
              <a:lnSpc>
                <a:spcPct val="125000"/>
              </a:lnSpc>
            </a:pPr>
            <a:r>
              <a:rPr lang="en-US" sz="2000" dirty="0">
                <a:solidFill>
                  <a:schemeClr val="bg1"/>
                </a:solidFill>
                <a:ea typeface="Calibri" panose="020F0502020204030204" pitchFamily="34" charset="0"/>
              </a:rPr>
              <a:t>Cách thực hiện tương tự như BFS, nhưng thay vì xét qua tất cả các trạng thái của cây thì A* sẽ dùng hàm lượng giá để tính giá trị lượng giá cho từng trạng thái và xếp chúng vào hàng đợi ưu tiên để tìm ra đường đi đến trạng thái mục tiêu nhanh nhất có thể.</a:t>
            </a:r>
            <a:endParaRPr lang="en-US" sz="2000" dirty="0">
              <a:solidFill>
                <a:schemeClr val="bg1"/>
              </a:solidFill>
              <a:ea typeface="Calibri" panose="020F0502020204030204" pitchFamily="34" charset="0"/>
            </a:endParaRPr>
          </a:p>
        </p:txBody>
      </p:sp>
      <p:pic>
        <p:nvPicPr>
          <p:cNvPr id="13"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1198" y="245632"/>
            <a:ext cx="769889" cy="769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heckerboard(across)">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4620166" y="915207"/>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728002" y="276346"/>
            <a:ext cx="3475063" cy="3475063"/>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1404202" y="1319653"/>
            <a:ext cx="2122805" cy="1198880"/>
          </a:xfrm>
          <a:prstGeom prst="rect">
            <a:avLst/>
          </a:prstGeom>
          <a:noFill/>
        </p:spPr>
        <p:txBody>
          <a:bodyPr wrap="none">
            <a:spAutoFit/>
          </a:bodyPr>
          <a:lstStyle/>
          <a:p>
            <a:r>
              <a:rPr lang="en-US" altLang="zh-CN" sz="3600" b="1" dirty="0">
                <a:solidFill>
                  <a:schemeClr val="bg1"/>
                </a:solidFill>
                <a:ea typeface="Calibri" panose="020F0502020204030204" pitchFamily="34" charset="0"/>
              </a:rPr>
              <a:t>Phân chia </a:t>
            </a:r>
            <a:endParaRPr lang="en-US" altLang="zh-CN" sz="3600" b="1" dirty="0">
              <a:solidFill>
                <a:schemeClr val="bg1"/>
              </a:solidFill>
              <a:ea typeface="Calibri" panose="020F0502020204030204" pitchFamily="34" charset="0"/>
            </a:endParaRPr>
          </a:p>
          <a:p>
            <a:r>
              <a:rPr lang="en-US" altLang="zh-CN" sz="3600" b="1" dirty="0">
                <a:solidFill>
                  <a:schemeClr val="bg1"/>
                </a:solidFill>
                <a:ea typeface="Calibri" panose="020F0502020204030204" pitchFamily="34" charset="0"/>
              </a:rPr>
              <a:t>công việc</a:t>
            </a:r>
            <a:endParaRPr lang="en-US" altLang="zh-CN" sz="3600" b="1" dirty="0">
              <a:solidFill>
                <a:schemeClr val="bg1"/>
              </a:solidFill>
              <a:ea typeface="Calibri" panose="020F0502020204030204" pitchFamily="34" charset="0"/>
            </a:endParaRPr>
          </a:p>
        </p:txBody>
      </p:sp>
      <p:sp>
        <p:nvSpPr>
          <p:cNvPr id="6" name="矩形 5"/>
          <p:cNvSpPr/>
          <p:nvPr/>
        </p:nvSpPr>
        <p:spPr>
          <a:xfrm>
            <a:off x="4744720" y="3180080"/>
            <a:ext cx="4291330" cy="1753235"/>
          </a:xfrm>
          <a:prstGeom prst="rect">
            <a:avLst/>
          </a:prstGeom>
        </p:spPr>
        <p:txBody>
          <a:bodyPr wrap="square">
            <a:spAutoFit/>
          </a:bodyPr>
          <a:lstStyle/>
          <a:p>
            <a:pPr algn="ctr"/>
            <a:r>
              <a:rPr lang="en-US" altLang="zh-CN" sz="3600" b="1" dirty="0" smtClean="0">
                <a:solidFill>
                  <a:schemeClr val="bg1"/>
                </a:solidFill>
                <a:latin typeface="Calibri" panose="020F0502020204030204" pitchFamily="34" charset="0"/>
                <a:ea typeface="Calibri" panose="020F0502020204030204" pitchFamily="34" charset="0"/>
              </a:rPr>
              <a:t>Hậu: Giải thuật BFS</a:t>
            </a:r>
            <a:endParaRPr lang="en-US" altLang="zh-CN" sz="3600" b="1" dirty="0" smtClean="0">
              <a:solidFill>
                <a:schemeClr val="bg1"/>
              </a:solidFill>
              <a:latin typeface="Calibri" panose="020F0502020204030204" pitchFamily="34" charset="0"/>
              <a:ea typeface="Calibri" panose="020F0502020204030204" pitchFamily="34" charset="0"/>
            </a:endParaRPr>
          </a:p>
          <a:p>
            <a:pPr algn="ctr"/>
            <a:r>
              <a:rPr lang="en-US" altLang="zh-CN" sz="3600" b="1" dirty="0" smtClean="0">
                <a:solidFill>
                  <a:schemeClr val="bg1"/>
                </a:solidFill>
                <a:latin typeface="Calibri" panose="020F0502020204030204" pitchFamily="34" charset="0"/>
                <a:ea typeface="Calibri" panose="020F0502020204030204" pitchFamily="34" charset="0"/>
              </a:rPr>
              <a:t>Huy: Giải thuật A*</a:t>
            </a:r>
            <a:r>
              <a:rPr lang="zh-CN" altLang="en-US" sz="3600" b="1" dirty="0" smtClean="0">
                <a:solidFill>
                  <a:schemeClr val="bg1"/>
                </a:solidFill>
                <a:latin typeface="Calibri" panose="020F0502020204030204" pitchFamily="34" charset="0"/>
                <a:ea typeface="Calibri" panose="020F0502020204030204" pitchFamily="34" charset="0"/>
              </a:rPr>
              <a:t>
</a:t>
            </a:r>
            <a:endParaRPr lang="zh-CN" altLang="en-US" sz="3600" b="1" dirty="0">
              <a:solidFill>
                <a:schemeClr val="bg1"/>
              </a:solidFill>
              <a:ea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362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3" name="椭圆 2"/>
          <p:cNvSpPr/>
          <p:nvPr/>
        </p:nvSpPr>
        <p:spPr>
          <a:xfrm>
            <a:off x="3016156" y="1108882"/>
            <a:ext cx="4804011" cy="4804011"/>
          </a:xfrm>
          <a:prstGeom prst="ellipse">
            <a:avLst/>
          </a:prstGeom>
          <a:gradFill flip="none" rotWithShape="1">
            <a:gsLst>
              <a:gs pos="0">
                <a:srgbClr val="A02A7D"/>
              </a:gs>
              <a:gs pos="41000">
                <a:srgbClr val="553058"/>
              </a:gs>
              <a:gs pos="83000">
                <a:srgbClr val="221B56"/>
              </a:gs>
              <a:gs pos="100000">
                <a:srgbClr val="221B56"/>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4" name="椭圆 3"/>
          <p:cNvSpPr/>
          <p:nvPr/>
        </p:nvSpPr>
        <p:spPr>
          <a:xfrm>
            <a:off x="340360" y="123190"/>
            <a:ext cx="1455420" cy="1438910"/>
          </a:xfrm>
          <a:prstGeom prst="ellipse">
            <a:avLst/>
          </a:prstGeom>
          <a:noFill/>
          <a:ln w="254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
        <p:nvSpPr>
          <p:cNvPr id="5" name="矩形 4"/>
          <p:cNvSpPr/>
          <p:nvPr/>
        </p:nvSpPr>
        <p:spPr>
          <a:xfrm>
            <a:off x="745490" y="502920"/>
            <a:ext cx="789305" cy="706755"/>
          </a:xfrm>
          <a:prstGeom prst="rect">
            <a:avLst/>
          </a:prstGeom>
          <a:noFill/>
        </p:spPr>
        <p:txBody>
          <a:bodyPr wrap="square">
            <a:spAutoFit/>
          </a:bodyPr>
          <a:lstStyle/>
          <a:p>
            <a:r>
              <a:rPr lang="en-US" altLang="zh-CN" sz="4000" b="1" dirty="0" smtClean="0">
                <a:solidFill>
                  <a:schemeClr val="bg1"/>
                </a:solidFill>
                <a:latin typeface="Calibri" panose="020F0502020204030204" pitchFamily="34" charset="0"/>
                <a:ea typeface="Calibri" panose="020F0502020204030204" pitchFamily="34" charset="0"/>
              </a:rPr>
              <a:t>03</a:t>
            </a:r>
            <a:endParaRPr lang="en-US" altLang="zh-CN" sz="4000" b="1" dirty="0" smtClean="0">
              <a:solidFill>
                <a:schemeClr val="bg1"/>
              </a:solidFill>
              <a:latin typeface="Calibri" panose="020F0502020204030204" pitchFamily="34" charset="0"/>
              <a:ea typeface="Calibri" panose="020F0502020204030204" pitchFamily="34" charset="0"/>
            </a:endParaRPr>
          </a:p>
        </p:txBody>
      </p:sp>
      <p:sp>
        <p:nvSpPr>
          <p:cNvPr id="6" name="矩形 5"/>
          <p:cNvSpPr/>
          <p:nvPr/>
        </p:nvSpPr>
        <p:spPr>
          <a:xfrm>
            <a:off x="1877060" y="581660"/>
            <a:ext cx="4451350" cy="521970"/>
          </a:xfrm>
          <a:prstGeom prst="rect">
            <a:avLst/>
          </a:prstGeom>
        </p:spPr>
        <p:txBody>
          <a:bodyPr wrap="square">
            <a:spAutoFit/>
          </a:bodyPr>
          <a:lstStyle/>
          <a:p>
            <a:pPr algn="l"/>
            <a:r>
              <a:rPr lang="en-US" altLang="zh-CN" sz="2800" b="1" dirty="0">
                <a:solidFill>
                  <a:schemeClr val="bg1"/>
                </a:solidFill>
                <a:ea typeface="Calibri" panose="020F0502020204030204" pitchFamily="34" charset="0"/>
              </a:rPr>
              <a:t>Thực Hiện Giải Bài Toán</a:t>
            </a:r>
            <a:endParaRPr lang="en-US" altLang="zh-CN" sz="2800" b="1" dirty="0">
              <a:solidFill>
                <a:schemeClr val="bg1"/>
              </a:solidFill>
              <a:ea typeface="Calibri" panose="020F0502020204030204" pitchFamily="34" charset="0"/>
            </a:endParaRPr>
          </a:p>
        </p:txBody>
      </p:sp>
      <p:grpSp>
        <p:nvGrpSpPr>
          <p:cNvPr id="62" name="组合 8"/>
          <p:cNvGrpSpPr/>
          <p:nvPr/>
        </p:nvGrpSpPr>
        <p:grpSpPr>
          <a:xfrm>
            <a:off x="1113192" y="2789849"/>
            <a:ext cx="2166501" cy="2308870"/>
            <a:chOff x="998032" y="3034324"/>
            <a:chExt cx="2166501" cy="2308870"/>
          </a:xfrm>
        </p:grpSpPr>
        <p:sp>
          <p:nvSpPr>
            <p:cNvPr id="63" name="矩形 10"/>
            <p:cNvSpPr/>
            <p:nvPr/>
          </p:nvSpPr>
          <p:spPr>
            <a:xfrm>
              <a:off x="1726792" y="3034324"/>
              <a:ext cx="543560" cy="521970"/>
            </a:xfrm>
            <a:prstGeom prst="rect">
              <a:avLst/>
            </a:prstGeom>
            <a:noFill/>
          </p:spPr>
          <p:txBody>
            <a:bodyPr wrap="none">
              <a:spAutoFit/>
            </a:bodyPr>
            <a:p>
              <a:r>
                <a:rPr lang="en-US" altLang="zh-CN" sz="2800" b="1" dirty="0" smtClean="0">
                  <a:solidFill>
                    <a:schemeClr val="bg1"/>
                  </a:solidFill>
                  <a:latin typeface="Calibri" panose="020F0502020204030204" pitchFamily="34" charset="0"/>
                  <a:ea typeface="Calibri" panose="020F0502020204030204" pitchFamily="34" charset="0"/>
                </a:rPr>
                <a:t>01</a:t>
              </a:r>
              <a:endParaRPr lang="zh-CN" altLang="en-US" sz="2800" b="1" dirty="0">
                <a:solidFill>
                  <a:schemeClr val="bg1"/>
                </a:solidFill>
                <a:ea typeface="Calibri" panose="020F0502020204030204" pitchFamily="34" charset="0"/>
              </a:endParaRPr>
            </a:p>
          </p:txBody>
        </p:sp>
        <p:sp>
          <p:nvSpPr>
            <p:cNvPr id="64" name="矩形 11"/>
            <p:cNvSpPr/>
            <p:nvPr/>
          </p:nvSpPr>
          <p:spPr>
            <a:xfrm>
              <a:off x="998032" y="4144314"/>
              <a:ext cx="2166501" cy="1198880"/>
            </a:xfrm>
            <a:prstGeom prst="rect">
              <a:avLst/>
            </a:prstGeom>
          </p:spPr>
          <p:txBody>
            <a:bodyPr wrap="square">
              <a:spAutoFit/>
            </a:bodyPr>
            <a:p>
              <a:pPr algn="ctr"/>
              <a:r>
                <a:rPr lang="en-US" sz="2400" b="1" dirty="0" smtClean="0">
                  <a:solidFill>
                    <a:schemeClr val="bg1"/>
                  </a:solidFill>
                  <a:latin typeface="Calibri" panose="020F0502020204030204" pitchFamily="34" charset="0"/>
                  <a:ea typeface="Calibri" panose="020F0502020204030204" pitchFamily="34" charset="0"/>
                </a:rPr>
                <a:t>Xây dựng cấu trúc dữ liệu chính</a:t>
              </a:r>
              <a:endParaRPr lang="en-US" sz="2400" b="1" dirty="0" smtClean="0">
                <a:solidFill>
                  <a:schemeClr val="bg1"/>
                </a:solidFill>
                <a:latin typeface="Calibri" panose="020F0502020204030204" pitchFamily="34" charset="0"/>
                <a:ea typeface="Calibri" panose="020F0502020204030204" pitchFamily="34" charset="0"/>
              </a:endParaRPr>
            </a:p>
          </p:txBody>
        </p:sp>
      </p:grpSp>
      <p:sp>
        <p:nvSpPr>
          <p:cNvPr id="65" name="椭圆 21"/>
          <p:cNvSpPr/>
          <p:nvPr/>
        </p:nvSpPr>
        <p:spPr>
          <a:xfrm>
            <a:off x="1534525"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endParaRPr>
          </a:p>
        </p:txBody>
      </p:sp>
      <p:grpSp>
        <p:nvGrpSpPr>
          <p:cNvPr id="66" name="组合 8"/>
          <p:cNvGrpSpPr/>
          <p:nvPr/>
        </p:nvGrpSpPr>
        <p:grpSpPr>
          <a:xfrm>
            <a:off x="4561877" y="2789849"/>
            <a:ext cx="2166501" cy="1570365"/>
            <a:chOff x="957392" y="3034324"/>
            <a:chExt cx="2166501" cy="1570365"/>
          </a:xfrm>
        </p:grpSpPr>
        <p:sp>
          <p:nvSpPr>
            <p:cNvPr id="67" name="矩形 10"/>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02</a:t>
              </a:r>
              <a:endParaRPr lang="zh-CN" altLang="en-US" sz="2800" b="1" dirty="0">
                <a:solidFill>
                  <a:schemeClr val="bg1"/>
                </a:solidFill>
                <a:ea typeface="Calibri" panose="020F0502020204030204" pitchFamily="34" charset="0"/>
              </a:endParaRPr>
            </a:p>
          </p:txBody>
        </p:sp>
        <p:sp>
          <p:nvSpPr>
            <p:cNvPr id="68" name="矩形 11"/>
            <p:cNvSpPr/>
            <p:nvPr/>
          </p:nvSpPr>
          <p:spPr>
            <a:xfrm>
              <a:off x="957392" y="4144314"/>
              <a:ext cx="2166501" cy="46037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rPr>
                <a:t>Giải Thuật BFS</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sp>
        <p:nvSpPr>
          <p:cNvPr id="69" name="椭圆 21"/>
          <p:cNvSpPr/>
          <p:nvPr/>
        </p:nvSpPr>
        <p:spPr>
          <a:xfrm>
            <a:off x="5023850"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grpSp>
        <p:nvGrpSpPr>
          <p:cNvPr id="78" name="组合 8"/>
          <p:cNvGrpSpPr/>
          <p:nvPr/>
        </p:nvGrpSpPr>
        <p:grpSpPr>
          <a:xfrm>
            <a:off x="8595397" y="2789849"/>
            <a:ext cx="2166501" cy="1570365"/>
            <a:chOff x="998032" y="3034324"/>
            <a:chExt cx="2166501" cy="1570365"/>
          </a:xfrm>
        </p:grpSpPr>
        <p:sp>
          <p:nvSpPr>
            <p:cNvPr id="79" name="矩形 10"/>
            <p:cNvSpPr/>
            <p:nvPr/>
          </p:nvSpPr>
          <p:spPr>
            <a:xfrm>
              <a:off x="1726792" y="3034324"/>
              <a:ext cx="543560" cy="521970"/>
            </a:xfrm>
            <a:prstGeom prst="rect">
              <a:avLst/>
            </a:prstGeom>
            <a:noFill/>
          </p:spPr>
          <p:txBody>
            <a:bodyPr wrap="none">
              <a:spAutoFit/>
            </a:bodyPr>
            <a:lstStyle/>
            <a:p>
              <a:r>
                <a:rPr lang="en-US" altLang="zh-CN" sz="2800" b="1" dirty="0" smtClean="0">
                  <a:solidFill>
                    <a:schemeClr val="bg1"/>
                  </a:solidFill>
                  <a:latin typeface="Calibri" panose="020F0502020204030204" pitchFamily="34" charset="0"/>
                  <a:ea typeface="Calibri" panose="020F0502020204030204" pitchFamily="34" charset="0"/>
                </a:rPr>
                <a:t>03</a:t>
              </a:r>
              <a:endParaRPr lang="zh-CN" altLang="en-US" sz="2800" b="1" dirty="0">
                <a:solidFill>
                  <a:schemeClr val="bg1"/>
                </a:solidFill>
                <a:ea typeface="Calibri" panose="020F0502020204030204" pitchFamily="34" charset="0"/>
              </a:endParaRPr>
            </a:p>
          </p:txBody>
        </p:sp>
        <p:sp>
          <p:nvSpPr>
            <p:cNvPr id="80" name="矩形 11"/>
            <p:cNvSpPr/>
            <p:nvPr/>
          </p:nvSpPr>
          <p:spPr>
            <a:xfrm>
              <a:off x="998032" y="4144314"/>
              <a:ext cx="2166501" cy="460375"/>
            </a:xfrm>
            <a:prstGeom prst="rect">
              <a:avLst/>
            </a:prstGeom>
          </p:spPr>
          <p:txBody>
            <a:bodyPr wrap="square">
              <a:spAutoFit/>
            </a:bodyPr>
            <a:lstStyle/>
            <a:p>
              <a:pPr algn="ctr"/>
              <a:r>
                <a:rPr lang="en-US" altLang="zh-CN" sz="2400" b="1" dirty="0" smtClean="0">
                  <a:solidFill>
                    <a:schemeClr val="bg1"/>
                  </a:solidFill>
                  <a:latin typeface="Calibri" panose="020F0502020204030204" pitchFamily="34" charset="0"/>
                  <a:ea typeface="Calibri" panose="020F0502020204030204" pitchFamily="34" charset="0"/>
                  <a:sym typeface="+mn-ea"/>
                </a:rPr>
                <a:t>Giải Thuật A*</a:t>
              </a:r>
              <a:endParaRPr lang="en-US" altLang="zh-CN" sz="2400" b="1" dirty="0" smtClean="0">
                <a:solidFill>
                  <a:schemeClr val="bg1"/>
                </a:solidFill>
                <a:latin typeface="Calibri" panose="020F0502020204030204" pitchFamily="34" charset="0"/>
                <a:ea typeface="Calibri" panose="020F0502020204030204" pitchFamily="34" charset="0"/>
              </a:endParaRPr>
            </a:p>
          </p:txBody>
        </p:sp>
      </p:grpSp>
      <p:sp>
        <p:nvSpPr>
          <p:cNvPr id="81" name="椭圆 21"/>
          <p:cNvSpPr/>
          <p:nvPr/>
        </p:nvSpPr>
        <p:spPr>
          <a:xfrm>
            <a:off x="9016730" y="2457782"/>
            <a:ext cx="1241947" cy="1241947"/>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34478950250_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3332</Words>
  <Application>WPS Presentation</Application>
  <PresentationFormat>宽屏</PresentationFormat>
  <Paragraphs>161</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Calibri</vt:lpstr>
      <vt:lpstr>Wingdings</vt:lpstr>
      <vt:lpstr>Microsoft YaHei</vt:lpstr>
      <vt:lpstr>黑体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DELL</cp:lastModifiedBy>
  <cp:revision>63</cp:revision>
  <dcterms:created xsi:type="dcterms:W3CDTF">2018-08-13T01:27:00Z</dcterms:created>
  <dcterms:modified xsi:type="dcterms:W3CDTF">2021-10-17T15:56:09Z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3E9CD0B4A829418A824B32688A749782</vt:lpwstr>
  </property>
</Properties>
</file>