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339" r:id="rId3"/>
    <p:sldId id="340" r:id="rId4"/>
    <p:sldId id="348" r:id="rId5"/>
    <p:sldId id="349" r:id="rId6"/>
    <p:sldId id="350" r:id="rId7"/>
    <p:sldId id="355" r:id="rId8"/>
    <p:sldId id="354" r:id="rId9"/>
    <p:sldId id="352" r:id="rId10"/>
    <p:sldId id="356" r:id="rId11"/>
    <p:sldId id="357" r:id="rId12"/>
    <p:sldId id="359" r:id="rId13"/>
    <p:sldId id="358" r:id="rId14"/>
    <p:sldId id="360" r:id="rId15"/>
    <p:sldId id="346" r:id="rId16"/>
    <p:sldId id="34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snapToObjects="1">
      <p:cViewPr varScale="1">
        <p:scale>
          <a:sx n="105" d="100"/>
          <a:sy n="105" d="100"/>
        </p:scale>
        <p:origin x="17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69F93-4D46-DC4F-8F62-01752CF5A2A8}" type="datetimeFigureOut">
              <a:rPr lang="en-VN" smtClean="0"/>
              <a:t>08/02/2022</a:t>
            </a:fld>
            <a:endParaRPr lang="en-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8CBAE-B3E8-7A4C-8496-9C7F0CFA55DA}" type="slidenum">
              <a:rPr lang="en-VN" smtClean="0"/>
              <a:t>‹#›</a:t>
            </a:fld>
            <a:endParaRPr lang="en-VN"/>
          </a:p>
        </p:txBody>
      </p:sp>
    </p:spTree>
    <p:extLst>
      <p:ext uri="{BB962C8B-B14F-4D97-AF65-F5344CB8AC3E}">
        <p14:creationId xmlns:p14="http://schemas.microsoft.com/office/powerpoint/2010/main" val="2188360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5BFFA-CFE6-B746-A8D7-E96394811753}" type="datetimeFigureOut">
              <a:rPr lang="en-VN" smtClean="0"/>
              <a:t>08/02/2022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85946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5BFFA-CFE6-B746-A8D7-E96394811753}" type="datetimeFigureOut">
              <a:rPr lang="en-VN" smtClean="0"/>
              <a:t>08/02/2022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191652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5BFFA-CFE6-B746-A8D7-E96394811753}" type="datetimeFigureOut">
              <a:rPr lang="en-VN" smtClean="0"/>
              <a:t>08/02/2022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288965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12000"/>
          </a:xfrm>
        </p:spPr>
        <p:txBody>
          <a:bodyPr anchor="t"/>
          <a:lstStyle>
            <a:lvl1pPr>
              <a:lnSpc>
                <a:spcPct val="100000"/>
              </a:lnSpc>
              <a:defRPr b="1"/>
            </a:lvl1pPr>
          </a:lstStyle>
          <a:p>
            <a:r>
              <a:rPr lang="en-US" dirty="0"/>
              <a:t>Click to edit Master title style</a:t>
            </a:r>
          </a:p>
        </p:txBody>
      </p:sp>
      <p:sp>
        <p:nvSpPr>
          <p:cNvPr id="3" name="Content Placeholder 2"/>
          <p:cNvSpPr>
            <a:spLocks noGrp="1"/>
          </p:cNvSpPr>
          <p:nvPr>
            <p:ph idx="1"/>
          </p:nvPr>
        </p:nvSpPr>
        <p:spPr>
          <a:xfrm>
            <a:off x="628650" y="1422400"/>
            <a:ext cx="7886700" cy="4754563"/>
          </a:xfrm>
        </p:spPr>
        <p:txBody>
          <a:bodyPr/>
          <a:lstStyle>
            <a:lvl1pPr marL="457200" indent="-457200">
              <a:buFont typeface="Wingdings" panose="05000000000000000000" pitchFamily="2" charset="2"/>
              <a:buChar char="v"/>
              <a:defRPr sz="2400"/>
            </a:lvl1pPr>
            <a:lvl2pPr>
              <a:defRPr sz="2200" baseline="0"/>
            </a:lvl2pPr>
            <a:lvl3pPr>
              <a:defRPr sz="2000"/>
            </a:lvl3pPr>
            <a:lvl4pPr>
              <a:defRPr sz="1800"/>
            </a:lvl4pPr>
            <a:lvl5pPr>
              <a:defRPr sz="1600"/>
            </a:lvl5p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6356351"/>
            <a:ext cx="1681018" cy="365125"/>
          </a:xfrm>
          <a:prstGeom prst="rect">
            <a:avLst/>
          </a:prstGeom>
          <a:solidFill>
            <a:srgbClr val="249DD8"/>
          </a:solidFill>
          <a:ln>
            <a:solidFill>
              <a:srgbClr val="00A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dirty="0">
                <a:latin typeface="Century Gothic" panose="020B0502020202020204" pitchFamily="34" charset="0"/>
              </a:rPr>
              <a:t>TMA SOLUTIONS</a:t>
            </a:r>
          </a:p>
        </p:txBody>
      </p:sp>
      <p:sp>
        <p:nvSpPr>
          <p:cNvPr id="11" name="Text Placeholder 10"/>
          <p:cNvSpPr>
            <a:spLocks noGrp="1"/>
          </p:cNvSpPr>
          <p:nvPr>
            <p:ph type="body" sz="quarter" idx="13"/>
          </p:nvPr>
        </p:nvSpPr>
        <p:spPr>
          <a:xfrm>
            <a:off x="628650" y="576989"/>
            <a:ext cx="7886699" cy="914400"/>
          </a:xfrm>
        </p:spPr>
        <p:txBody>
          <a:bodyPr>
            <a:normAutofit/>
          </a:bodyPr>
          <a:lstStyle>
            <a:lvl1pPr marL="0" indent="0" algn="ctr">
              <a:buNone/>
              <a:defRPr sz="2600">
                <a:solidFill>
                  <a:srgbClr val="249DD8"/>
                </a:solidFill>
                <a:latin typeface="Century Gothic" panose="020B0502020202020204" pitchFamily="34" charset="0"/>
              </a:defRPr>
            </a:lvl1pPr>
          </a:lstStyle>
          <a:p>
            <a:pPr lvl="0"/>
            <a:r>
              <a:rPr lang="en-US" dirty="0"/>
              <a:t>Click to edit Master text styles</a:t>
            </a:r>
          </a:p>
        </p:txBody>
      </p:sp>
      <p:sp>
        <p:nvSpPr>
          <p:cNvPr id="10" name="Slide Number Placeholder 5"/>
          <p:cNvSpPr>
            <a:spLocks noGrp="1"/>
          </p:cNvSpPr>
          <p:nvPr>
            <p:ph type="sldNum" sz="quarter" idx="4"/>
          </p:nvPr>
        </p:nvSpPr>
        <p:spPr>
          <a:xfrm>
            <a:off x="8515350" y="6356351"/>
            <a:ext cx="628650" cy="365125"/>
          </a:xfrm>
          <a:prstGeom prst="rect">
            <a:avLst/>
          </a:prstGeom>
          <a:solidFill>
            <a:srgbClr val="249DD8"/>
          </a:solidFill>
        </p:spPr>
        <p:txBody>
          <a:bodyPr vert="horz" lIns="91440" tIns="45720" rIns="91440" bIns="45720" rtlCol="0" anchor="ctr"/>
          <a:lstStyle>
            <a:lvl1pPr algn="r">
              <a:defRPr sz="1200">
                <a:solidFill>
                  <a:schemeClr val="bg1"/>
                </a:solidFill>
                <a:latin typeface="Century Gothic" panose="020B0502020202020204" pitchFamily="34" charset="0"/>
              </a:defRPr>
            </a:lvl1pPr>
          </a:lstStyle>
          <a:p>
            <a:fld id="{C58790F4-B61C-4C7A-8905-B3CD0EDC7677}" type="slidenum">
              <a:rPr lang="en-US" smtClean="0"/>
              <a:pPr/>
              <a:t>‹#›</a:t>
            </a:fld>
            <a:endParaRPr lang="en-US" dirty="0"/>
          </a:p>
        </p:txBody>
      </p:sp>
    </p:spTree>
    <p:extLst>
      <p:ext uri="{BB962C8B-B14F-4D97-AF65-F5344CB8AC3E}">
        <p14:creationId xmlns:p14="http://schemas.microsoft.com/office/powerpoint/2010/main" val="200179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5BFFA-CFE6-B746-A8D7-E96394811753}" type="datetimeFigureOut">
              <a:rPr lang="en-VN" smtClean="0"/>
              <a:t>08/02/2022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102938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5BFFA-CFE6-B746-A8D7-E96394811753}" type="datetimeFigureOut">
              <a:rPr lang="en-VN" smtClean="0"/>
              <a:t>08/02/2022</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109496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5BFFA-CFE6-B746-A8D7-E96394811753}" type="datetimeFigureOut">
              <a:rPr lang="en-VN" smtClean="0"/>
              <a:t>08/02/2022</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231041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5BFFA-CFE6-B746-A8D7-E96394811753}" type="datetimeFigureOut">
              <a:rPr lang="en-VN" smtClean="0"/>
              <a:t>08/02/2022</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165919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5BFFA-CFE6-B746-A8D7-E96394811753}" type="datetimeFigureOut">
              <a:rPr lang="en-VN" smtClean="0"/>
              <a:t>08/02/2022</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201050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5BFFA-CFE6-B746-A8D7-E96394811753}" type="datetimeFigureOut">
              <a:rPr lang="en-VN" smtClean="0"/>
              <a:t>08/02/2022</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83814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55BFFA-CFE6-B746-A8D7-E96394811753}" type="datetimeFigureOut">
              <a:rPr lang="en-VN" smtClean="0"/>
              <a:t>08/02/2022</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72131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55BFFA-CFE6-B746-A8D7-E96394811753}" type="datetimeFigureOut">
              <a:rPr lang="en-VN" smtClean="0"/>
              <a:t>08/02/2022</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247A7CD4-86FE-FF40-8A4C-81D5E2EBAEB2}" type="slidenum">
              <a:rPr lang="en-VN" smtClean="0"/>
              <a:t>‹#›</a:t>
            </a:fld>
            <a:endParaRPr lang="en-VN"/>
          </a:p>
        </p:txBody>
      </p:sp>
    </p:spTree>
    <p:extLst>
      <p:ext uri="{BB962C8B-B14F-4D97-AF65-F5344CB8AC3E}">
        <p14:creationId xmlns:p14="http://schemas.microsoft.com/office/powerpoint/2010/main" val="363963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5BFFA-CFE6-B746-A8D7-E96394811753}" type="datetimeFigureOut">
              <a:rPr lang="en-VN" smtClean="0"/>
              <a:t>08/02/2022</a:t>
            </a:fld>
            <a:endParaRPr lang="en-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A7CD4-86FE-FF40-8A4C-81D5E2EBAEB2}" type="slidenum">
              <a:rPr lang="en-VN" smtClean="0"/>
              <a:t>‹#›</a:t>
            </a:fld>
            <a:endParaRPr lang="en-VN"/>
          </a:p>
        </p:txBody>
      </p:sp>
    </p:spTree>
    <p:extLst>
      <p:ext uri="{BB962C8B-B14F-4D97-AF65-F5344CB8AC3E}">
        <p14:creationId xmlns:p14="http://schemas.microsoft.com/office/powerpoint/2010/main" val="2979680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odbustools.com/download.html" TargetMode="Externa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BBE8EF-FB69-3348-8FC3-F2A3E9A282DD}"/>
              </a:ext>
            </a:extLst>
          </p:cNvPr>
          <p:cNvCxnSpPr>
            <a:cxnSpLocks/>
          </p:cNvCxnSpPr>
          <p:nvPr/>
        </p:nvCxnSpPr>
        <p:spPr>
          <a:xfrm>
            <a:off x="722571" y="2193860"/>
            <a:ext cx="7560000"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09B6B35-CC66-E840-B3C2-E080DBE32C44}"/>
              </a:ext>
            </a:extLst>
          </p:cNvPr>
          <p:cNvCxnSpPr>
            <a:cxnSpLocks/>
          </p:cNvCxnSpPr>
          <p:nvPr/>
        </p:nvCxnSpPr>
        <p:spPr>
          <a:xfrm>
            <a:off x="722571" y="3906616"/>
            <a:ext cx="7560000"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CF32DB2-7E16-514C-90A4-0EABAAA3A644}"/>
              </a:ext>
            </a:extLst>
          </p:cNvPr>
          <p:cNvSpPr txBox="1"/>
          <p:nvPr/>
        </p:nvSpPr>
        <p:spPr>
          <a:xfrm>
            <a:off x="722572" y="1732196"/>
            <a:ext cx="7559999" cy="461665"/>
          </a:xfrm>
          <a:prstGeom prst="rect">
            <a:avLst/>
          </a:prstGeom>
          <a:noFill/>
        </p:spPr>
        <p:txBody>
          <a:bodyPr wrap="square" rtlCol="0">
            <a:spAutoFit/>
          </a:bodyPr>
          <a:lstStyle/>
          <a:p>
            <a:r>
              <a:rPr lang="en-VN" sz="2400" b="1" dirty="0">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NTERNSHIP BATCH </a:t>
            </a:r>
            <a:r>
              <a:rPr lang="en-VN" sz="2400" b="1"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6</a:t>
            </a:r>
            <a:endParaRPr lang="en-V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C806FB-C54D-5543-BE5D-863320D433AB}"/>
              </a:ext>
            </a:extLst>
          </p:cNvPr>
          <p:cNvSpPr txBox="1"/>
          <p:nvPr/>
        </p:nvSpPr>
        <p:spPr>
          <a:xfrm>
            <a:off x="722571" y="2403907"/>
            <a:ext cx="7560000" cy="1138773"/>
          </a:xfrm>
          <a:prstGeom prst="rect">
            <a:avLst/>
          </a:prstGeom>
          <a:noFill/>
        </p:spPr>
        <p:txBody>
          <a:bodyPr wrap="square" rtlCol="0">
            <a:spAutoFit/>
          </a:bodyPr>
          <a:lstStyle/>
          <a:p>
            <a:pPr algn="ctr"/>
            <a:r>
              <a:rPr lang="en-VN" sz="2400" b="1" dirty="0">
                <a:latin typeface="Times New Roman" panose="02020603050405020304" pitchFamily="18" charset="0"/>
                <a:cs typeface="Times New Roman" panose="02020603050405020304" pitchFamily="18" charset="0"/>
              </a:rPr>
              <a:t>Final Report</a:t>
            </a:r>
          </a:p>
          <a:p>
            <a:pPr algn="ctr"/>
            <a:r>
              <a:rPr lang="en-AU" sz="4400" b="1" dirty="0">
                <a:effectLst/>
                <a:latin typeface="Times New Roman" panose="02020603050405020304" pitchFamily="18" charset="0"/>
                <a:ea typeface="Calibri" panose="020F0502020204030204" pitchFamily="34" charset="0"/>
                <a:cs typeface="Times New Roman" panose="02020603050405020304" pitchFamily="18" charset="0"/>
              </a:rPr>
              <a:t>IO BOX using </a:t>
            </a:r>
            <a:r>
              <a:rPr lang="en-AU" sz="4400" b="1" dirty="0">
                <a:latin typeface="Times New Roman" panose="02020603050405020304" pitchFamily="18" charset="0"/>
                <a:ea typeface="Calibri" panose="020F0502020204030204" pitchFamily="34" charset="0"/>
                <a:cs typeface="Times New Roman" panose="02020603050405020304" pitchFamily="18" charset="0"/>
              </a:rPr>
              <a:t>M</a:t>
            </a:r>
            <a:r>
              <a:rPr lang="en-AU" sz="4400" b="1" dirty="0">
                <a:effectLst/>
                <a:latin typeface="Times New Roman" panose="02020603050405020304" pitchFamily="18" charset="0"/>
                <a:ea typeface="Calibri" panose="020F0502020204030204" pitchFamily="34" charset="0"/>
                <a:cs typeface="Times New Roman" panose="02020603050405020304" pitchFamily="18" charset="0"/>
              </a:rPr>
              <a:t>odbus RTU</a:t>
            </a:r>
            <a:endParaRPr lang="en-VN" sz="4400" b="1" dirty="0">
              <a:solidFill>
                <a:srgbClr val="007AC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07DA24B-ADA6-7540-8C39-A85E7EEE2D45}"/>
              </a:ext>
            </a:extLst>
          </p:cNvPr>
          <p:cNvSpPr txBox="1"/>
          <p:nvPr/>
        </p:nvSpPr>
        <p:spPr>
          <a:xfrm>
            <a:off x="722571" y="4746706"/>
            <a:ext cx="7559999" cy="646331"/>
          </a:xfrm>
          <a:prstGeom prst="rect">
            <a:avLst/>
          </a:prstGeom>
          <a:noFill/>
        </p:spPr>
        <p:txBody>
          <a:bodyPr wrap="square" rtlCol="0">
            <a:spAutoFit/>
          </a:bodyPr>
          <a:lstStyle/>
          <a:p>
            <a:pPr algn="ctr"/>
            <a:r>
              <a:rPr lang="en-VN" dirty="0">
                <a:latin typeface="Times New Roman" panose="02020603050405020304" pitchFamily="18" charset="0"/>
                <a:cs typeface="Times New Roman" panose="02020603050405020304" pitchFamily="18" charset="0"/>
              </a:rPr>
              <a:t>Mentor: </a:t>
            </a:r>
            <a:r>
              <a:rPr lang="en-US" dirty="0">
                <a:latin typeface="Times New Roman" panose="02020603050405020304" pitchFamily="18" charset="0"/>
                <a:cs typeface="Times New Roman" panose="02020603050405020304" pitchFamily="18" charset="0"/>
              </a:rPr>
              <a:t>Nguyen Xuan Thong</a:t>
            </a:r>
            <a:endParaRPr lang="en-VN" dirty="0">
              <a:latin typeface="Times New Roman" panose="02020603050405020304" pitchFamily="18" charset="0"/>
              <a:cs typeface="Times New Roman" panose="02020603050405020304" pitchFamily="18" charset="0"/>
            </a:endParaRPr>
          </a:p>
          <a:p>
            <a:pPr algn="ctr"/>
            <a:r>
              <a:rPr lang="en-VN" dirty="0">
                <a:latin typeface="Times New Roman" panose="02020603050405020304" pitchFamily="18" charset="0"/>
                <a:cs typeface="Times New Roman" panose="02020603050405020304" pitchFamily="18" charset="0"/>
              </a:rPr>
              <a:t>Intern: </a:t>
            </a:r>
            <a:r>
              <a:rPr lang="en-US" dirty="0">
                <a:latin typeface="Times New Roman" panose="02020603050405020304" pitchFamily="18" charset="0"/>
                <a:cs typeface="Times New Roman" panose="02020603050405020304" pitchFamily="18" charset="0"/>
              </a:rPr>
              <a:t>Nguyen Quoc </a:t>
            </a:r>
            <a:r>
              <a:rPr lang="en-US" dirty="0" err="1">
                <a:latin typeface="Times New Roman" panose="02020603050405020304" pitchFamily="18" charset="0"/>
                <a:cs typeface="Times New Roman" panose="02020603050405020304" pitchFamily="18" charset="0"/>
              </a:rPr>
              <a:t>Khanh</a:t>
            </a:r>
            <a:r>
              <a:rPr lang="en-US" dirty="0">
                <a:latin typeface="Times New Roman" panose="02020603050405020304" pitchFamily="18" charset="0"/>
                <a:cs typeface="Times New Roman" panose="02020603050405020304" pitchFamily="18" charset="0"/>
              </a:rPr>
              <a:t> Huy</a:t>
            </a: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722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10</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2883546"/>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READ STATE OF INPUTS BY 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AU" sz="1800" dirty="0">
                <a:effectLst/>
                <a:latin typeface="Times New Roman" panose="02020603050405020304" pitchFamily="18" charset="0"/>
                <a:ea typeface="Calibri" panose="020F0502020204030204" pitchFamily="34" charset="0"/>
              </a:rPr>
              <a:t>Step 1: Open </a:t>
            </a:r>
            <a:r>
              <a:rPr lang="en-AU" sz="1800" dirty="0" err="1">
                <a:effectLst/>
                <a:latin typeface="Times New Roman" panose="02020603050405020304" pitchFamily="18" charset="0"/>
                <a:ea typeface="Calibri" panose="020F0502020204030204" pitchFamily="34" charset="0"/>
              </a:rPr>
              <a:t>vscode</a:t>
            </a:r>
            <a:r>
              <a:rPr lang="en-AU" sz="1800" dirty="0">
                <a:effectLst/>
                <a:latin typeface="Times New Roman" panose="02020603050405020304" pitchFamily="18" charset="0"/>
                <a:ea typeface="Calibri" panose="020F0502020204030204" pitchFamily="34" charset="0"/>
              </a:rPr>
              <a:t> to run python code</a:t>
            </a:r>
            <a:endParaRPr lang="en-US" sz="1800" dirty="0">
              <a:effectLst/>
              <a:latin typeface="Calibri" panose="020F0502020204030204" pitchFamily="34" charset="0"/>
              <a:ea typeface="Calibri" panose="020F0502020204030204" pitchFamily="34" charset="0"/>
            </a:endParaRPr>
          </a:p>
          <a:p>
            <a:pPr marL="228600" marR="0">
              <a:lnSpc>
                <a:spcPct val="150000"/>
              </a:lnSpc>
              <a:spcBef>
                <a:spcPts val="0"/>
              </a:spcBef>
              <a:spcAft>
                <a:spcPts val="0"/>
              </a:spcAft>
            </a:pPr>
            <a:r>
              <a:rPr lang="en-AU" sz="1800" dirty="0">
                <a:effectLst/>
                <a:latin typeface="Times New Roman" panose="02020603050405020304" pitchFamily="18" charset="0"/>
                <a:ea typeface="Calibri" panose="020F0502020204030204" pitchFamily="34" charset="0"/>
              </a:rPr>
              <a:t>Step 2: Check library and set up COM before running code</a:t>
            </a:r>
            <a:endParaRPr lang="en-US" sz="1800" dirty="0">
              <a:effectLst/>
              <a:latin typeface="Calibri" panose="020F0502020204030204" pitchFamily="34" charset="0"/>
              <a:ea typeface="Calibri" panose="020F0502020204030204" pitchFamily="34" charset="0"/>
            </a:endParaRP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12" name="Picture 11" descr="Text&#10;&#10;Description automatically generated">
            <a:extLst>
              <a:ext uri="{FF2B5EF4-FFF2-40B4-BE49-F238E27FC236}">
                <a16:creationId xmlns:a16="http://schemas.microsoft.com/office/drawing/2014/main" id="{B01B9D44-D08F-6E01-C7A2-EA54B72B10A9}"/>
              </a:ext>
            </a:extLst>
          </p:cNvPr>
          <p:cNvPicPr>
            <a:picLocks noChangeAspect="1"/>
          </p:cNvPicPr>
          <p:nvPr/>
        </p:nvPicPr>
        <p:blipFill>
          <a:blip r:embed="rId2"/>
          <a:stretch>
            <a:fillRect/>
          </a:stretch>
        </p:blipFill>
        <p:spPr>
          <a:xfrm>
            <a:off x="868635" y="2413603"/>
            <a:ext cx="7406727" cy="2908203"/>
          </a:xfrm>
          <a:prstGeom prst="rect">
            <a:avLst/>
          </a:prstGeom>
        </p:spPr>
      </p:pic>
      <p:sp>
        <p:nvSpPr>
          <p:cNvPr id="3" name="TextBox 2">
            <a:extLst>
              <a:ext uri="{FF2B5EF4-FFF2-40B4-BE49-F238E27FC236}">
                <a16:creationId xmlns:a16="http://schemas.microsoft.com/office/drawing/2014/main" id="{047AC0BF-2D9C-666B-FB5A-D50A753ACBD7}"/>
              </a:ext>
            </a:extLst>
          </p:cNvPr>
          <p:cNvSpPr txBox="1"/>
          <p:nvPr/>
        </p:nvSpPr>
        <p:spPr>
          <a:xfrm>
            <a:off x="3355848" y="5641848"/>
            <a:ext cx="2176272" cy="369332"/>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rPr>
              <a:t>All library in python</a:t>
            </a:r>
            <a:endParaRPr lang="en-US" dirty="0"/>
          </a:p>
        </p:txBody>
      </p:sp>
    </p:spTree>
    <p:extLst>
      <p:ext uri="{BB962C8B-B14F-4D97-AF65-F5344CB8AC3E}">
        <p14:creationId xmlns:p14="http://schemas.microsoft.com/office/powerpoint/2010/main" val="422573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11</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2348913"/>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READ STATE OF INPUTS BY PYTHON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b="1" dirty="0">
                <a:solidFill>
                  <a:srgbClr val="44546A"/>
                </a:solidFill>
                <a:latin typeface="Calibri" panose="020F0502020204030204" pitchFamily="34" charset="0"/>
                <a:ea typeface="Calibri" panose="020F0502020204030204" pitchFamily="34" charset="0"/>
              </a:rPr>
              <a:t>	</a:t>
            </a:r>
            <a:r>
              <a:rPr lang="en-US" b="1" dirty="0">
                <a:solidFill>
                  <a:srgbClr val="44546A"/>
                </a:solidFill>
                <a:latin typeface="Times New Roman" panose="02020603050405020304" pitchFamily="18" charset="0"/>
                <a:ea typeface="Calibri" panose="020F0502020204030204" pitchFamily="34" charset="0"/>
              </a:rPr>
              <a:t> </a:t>
            </a:r>
            <a:r>
              <a:rPr lang="en-AU" sz="1800" dirty="0">
                <a:effectLst/>
                <a:latin typeface="Times New Roman" panose="02020603050405020304" pitchFamily="18" charset="0"/>
                <a:ea typeface="Calibri" panose="020F0502020204030204" pitchFamily="34" charset="0"/>
              </a:rPr>
              <a:t>Step 3: Using </a:t>
            </a:r>
            <a:r>
              <a:rPr lang="en-AU" sz="1800" dirty="0" err="1">
                <a:effectLst/>
                <a:latin typeface="Times New Roman" panose="02020603050405020304" pitchFamily="18" charset="0"/>
                <a:ea typeface="Calibri" panose="020F0502020204030204" pitchFamily="34" charset="0"/>
              </a:rPr>
              <a:t>read_discrete_inputs</a:t>
            </a:r>
            <a:r>
              <a:rPr lang="en-AU" sz="1800" dirty="0">
                <a:effectLst/>
                <a:latin typeface="Times New Roman" panose="02020603050405020304" pitchFamily="18" charset="0"/>
                <a:ea typeface="Calibri" panose="020F0502020204030204" pitchFamily="34" charset="0"/>
              </a:rPr>
              <a:t> function to read the state of 16 inputs</a:t>
            </a:r>
            <a:endParaRPr lang="en-US" sz="1800" dirty="0">
              <a:effectLst/>
              <a:latin typeface="Calibri" panose="020F0502020204030204" pitchFamily="34" charset="0"/>
              <a:ea typeface="Calibri" panose="020F0502020204030204" pitchFamily="34" charset="0"/>
            </a:endParaRP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3" name="Picture 2">
            <a:extLst>
              <a:ext uri="{FF2B5EF4-FFF2-40B4-BE49-F238E27FC236}">
                <a16:creationId xmlns:a16="http://schemas.microsoft.com/office/drawing/2014/main" id="{1271AA1C-0198-09D3-16A0-A0A1C71095EC}"/>
              </a:ext>
            </a:extLst>
          </p:cNvPr>
          <p:cNvPicPr>
            <a:picLocks noChangeAspect="1"/>
          </p:cNvPicPr>
          <p:nvPr/>
        </p:nvPicPr>
        <p:blipFill>
          <a:blip r:embed="rId2"/>
          <a:stretch>
            <a:fillRect/>
          </a:stretch>
        </p:blipFill>
        <p:spPr>
          <a:xfrm>
            <a:off x="2097034" y="2974999"/>
            <a:ext cx="4748764" cy="2058965"/>
          </a:xfrm>
          <a:prstGeom prst="rect">
            <a:avLst/>
          </a:prstGeom>
        </p:spPr>
      </p:pic>
    </p:spTree>
    <p:extLst>
      <p:ext uri="{BB962C8B-B14F-4D97-AF65-F5344CB8AC3E}">
        <p14:creationId xmlns:p14="http://schemas.microsoft.com/office/powerpoint/2010/main" val="89197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12</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1647182"/>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rPr>
              <a:t>READ STATE OF INPUTS BY PYTHON</a:t>
            </a:r>
            <a:endParaRPr lang="en-US" sz="2400" dirty="0">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sz="2400" b="1" dirty="0">
                <a:solidFill>
                  <a:srgbClr val="44546A"/>
                </a:solidFill>
                <a:latin typeface="Calibri" panose="020F0502020204030204" pitchFamily="34" charset="0"/>
                <a:ea typeface="Calibri" panose="020F0502020204030204" pitchFamily="34" charset="0"/>
              </a:rPr>
              <a:t>	</a:t>
            </a:r>
            <a:endParaRPr lang="en-US" sz="2400"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sz="2400" dirty="0"/>
          </a:p>
        </p:txBody>
      </p:sp>
      <p:pic>
        <p:nvPicPr>
          <p:cNvPr id="8" name="Picture 7" descr="A picture containing shape&#10;&#10;Description automatically generated">
            <a:extLst>
              <a:ext uri="{FF2B5EF4-FFF2-40B4-BE49-F238E27FC236}">
                <a16:creationId xmlns:a16="http://schemas.microsoft.com/office/drawing/2014/main" id="{79753169-14DE-35C5-0FF6-575479FD020D}"/>
              </a:ext>
            </a:extLst>
          </p:cNvPr>
          <p:cNvPicPr>
            <a:picLocks noChangeAspect="1"/>
          </p:cNvPicPr>
          <p:nvPr/>
        </p:nvPicPr>
        <p:blipFill rotWithShape="1">
          <a:blip r:embed="rId2">
            <a:extLst>
              <a:ext uri="{28A0092B-C50C-407E-A947-70E740481C1C}">
                <a14:useLocalDpi xmlns:a14="http://schemas.microsoft.com/office/drawing/2010/main" val="0"/>
              </a:ext>
            </a:extLst>
          </a:blip>
          <a:srcRect r="29705"/>
          <a:stretch/>
        </p:blipFill>
        <p:spPr bwMode="auto">
          <a:xfrm>
            <a:off x="4886325" y="1733052"/>
            <a:ext cx="3629025" cy="2971800"/>
          </a:xfrm>
          <a:prstGeom prst="rect">
            <a:avLst/>
          </a:prstGeom>
          <a:ln>
            <a:noFill/>
          </a:ln>
          <a:extLst>
            <a:ext uri="{53640926-AAD7-44D8-BBD7-CCE9431645EC}">
              <a14:shadowObscured xmlns:a14="http://schemas.microsoft.com/office/drawing/2010/main"/>
            </a:ext>
          </a:extLst>
        </p:spPr>
      </p:pic>
      <p:pic>
        <p:nvPicPr>
          <p:cNvPr id="10" name="Picture 9" descr="Text&#10;&#10;Description automatically generated">
            <a:extLst>
              <a:ext uri="{FF2B5EF4-FFF2-40B4-BE49-F238E27FC236}">
                <a16:creationId xmlns:a16="http://schemas.microsoft.com/office/drawing/2014/main" id="{FD33893A-F694-0D7B-1D37-142027DB2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 y="1752102"/>
            <a:ext cx="3629025" cy="2952750"/>
          </a:xfrm>
          <a:prstGeom prst="rect">
            <a:avLst/>
          </a:prstGeom>
        </p:spPr>
      </p:pic>
      <p:sp>
        <p:nvSpPr>
          <p:cNvPr id="12" name="TextBox 11">
            <a:extLst>
              <a:ext uri="{FF2B5EF4-FFF2-40B4-BE49-F238E27FC236}">
                <a16:creationId xmlns:a16="http://schemas.microsoft.com/office/drawing/2014/main" id="{795062F6-3693-F361-469B-BD5ED095C19E}"/>
              </a:ext>
            </a:extLst>
          </p:cNvPr>
          <p:cNvSpPr txBox="1"/>
          <p:nvPr/>
        </p:nvSpPr>
        <p:spPr>
          <a:xfrm>
            <a:off x="1444783" y="4934188"/>
            <a:ext cx="1855026"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All inputs is high</a:t>
            </a:r>
            <a:endParaRPr lang="en-US" dirty="0"/>
          </a:p>
        </p:txBody>
      </p:sp>
      <p:sp>
        <p:nvSpPr>
          <p:cNvPr id="13" name="TextBox 12">
            <a:extLst>
              <a:ext uri="{FF2B5EF4-FFF2-40B4-BE49-F238E27FC236}">
                <a16:creationId xmlns:a16="http://schemas.microsoft.com/office/drawing/2014/main" id="{A9484F30-5E62-C68F-4558-063B34F842E5}"/>
              </a:ext>
            </a:extLst>
          </p:cNvPr>
          <p:cNvSpPr txBox="1"/>
          <p:nvPr/>
        </p:nvSpPr>
        <p:spPr>
          <a:xfrm>
            <a:off x="4797215" y="4934188"/>
            <a:ext cx="3807243"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Input which have 1st address is toggle</a:t>
            </a:r>
            <a:endParaRPr lang="en-US" dirty="0"/>
          </a:p>
        </p:txBody>
      </p:sp>
    </p:spTree>
    <p:extLst>
      <p:ext uri="{BB962C8B-B14F-4D97-AF65-F5344CB8AC3E}">
        <p14:creationId xmlns:p14="http://schemas.microsoft.com/office/powerpoint/2010/main" val="150824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13</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3443187"/>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READ STATE OF RELAY BY 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Step 1: </a:t>
            </a:r>
            <a:r>
              <a:rPr lang="en-AU" sz="1800" b="1" u="sng" dirty="0">
                <a:effectLst/>
                <a:latin typeface="Times New Roman" panose="02020603050405020304" pitchFamily="18" charset="0"/>
                <a:ea typeface="Calibri" panose="020F0502020204030204" pitchFamily="34" charset="0"/>
                <a:cs typeface="Times New Roman" panose="02020603050405020304" pitchFamily="18" charset="0"/>
              </a:rPr>
              <a:t>Remember</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 install all library </a:t>
            </a:r>
            <a:r>
              <a:rPr lang="en-AU" dirty="0">
                <a:latin typeface="Times New Roman" panose="02020603050405020304" pitchFamily="18" charset="0"/>
                <a:ea typeface="Calibri" panose="020F0502020204030204" pitchFamily="34" charset="0"/>
                <a:cs typeface="Times New Roman" panose="02020603050405020304" pitchFamily="18" charset="0"/>
              </a:rPr>
              <a:t>and set up (step </a:t>
            </a:r>
            <a:r>
              <a:rPr lang="en-AU">
                <a:latin typeface="Times New Roman" panose="02020603050405020304" pitchFamily="18" charset="0"/>
                <a:ea typeface="Calibri" panose="020F0502020204030204" pitchFamily="34" charset="0"/>
                <a:cs typeface="Times New Roman" panose="02020603050405020304" pitchFamily="18" charset="0"/>
              </a:rPr>
              <a:t>2 in </a:t>
            </a:r>
            <a:r>
              <a:rPr lang="en-US" sz="18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READ STATE OF 	INPUTS BY PYTHON</a:t>
            </a:r>
            <a:r>
              <a:rPr lang="en-AU" dirty="0">
                <a:latin typeface="Times New Roman" panose="02020603050405020304" pitchFamily="18" charset="0"/>
                <a:ea typeface="Calibri" panose="020F0502020204030204" pitchFamily="34" charset="0"/>
                <a:cs typeface="Times New Roman" panose="02020603050405020304" pitchFamily="18" charset="0"/>
              </a:rPr>
              <a:t>)</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dirty="0">
                <a:latin typeface="Times New Roman" panose="02020603050405020304" pitchFamily="18" charset="0"/>
                <a:ea typeface="Calibri" panose="020F0502020204030204" pitchFamily="34" charset="0"/>
                <a:cs typeface="Times New Roman" panose="02020603050405020304" pitchFamily="18" charset="0"/>
              </a:rPr>
              <a:t>   </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Step 2 : Using </a:t>
            </a:r>
            <a:r>
              <a:rPr lang="en-AU" sz="1800" dirty="0" err="1">
                <a:effectLst/>
                <a:latin typeface="Times New Roman" panose="02020603050405020304" pitchFamily="18" charset="0"/>
                <a:ea typeface="Calibri" panose="020F0502020204030204" pitchFamily="34" charset="0"/>
                <a:cs typeface="Times New Roman" panose="02020603050405020304" pitchFamily="18" charset="0"/>
              </a:rPr>
              <a:t>write_coil</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 function to turn on (255)relay and </a:t>
            </a:r>
            <a:r>
              <a:rPr lang="en-AU" sz="1800" dirty="0" err="1">
                <a:effectLst/>
                <a:latin typeface="Times New Roman" panose="02020603050405020304" pitchFamily="18" charset="0"/>
                <a:ea typeface="Calibri" panose="020F0502020204030204" pitchFamily="34" charset="0"/>
                <a:cs typeface="Times New Roman" panose="02020603050405020304" pitchFamily="18" charset="0"/>
              </a:rPr>
              <a:t>read_coils</a:t>
            </a:r>
            <a:r>
              <a:rPr lang="en-AU" dirty="0">
                <a:latin typeface="Times New Roman" panose="02020603050405020304" pitchFamily="18" charset="0"/>
                <a:ea typeface="Calibri" panose="020F0502020204030204" pitchFamily="34" charset="0"/>
                <a:cs typeface="Times New Roman" panose="02020603050405020304" pitchFamily="18" charset="0"/>
              </a:rPr>
              <a:t> </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function to 		read the state of relays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6" name="Picture 5" descr="Text&#10;&#10;Description automatically generated">
            <a:extLst>
              <a:ext uri="{FF2B5EF4-FFF2-40B4-BE49-F238E27FC236}">
                <a16:creationId xmlns:a16="http://schemas.microsoft.com/office/drawing/2014/main" id="{ADA1E52C-BB0E-DB50-32FD-E8FE48E12F26}"/>
              </a:ext>
            </a:extLst>
          </p:cNvPr>
          <p:cNvPicPr>
            <a:picLocks noChangeAspect="1"/>
          </p:cNvPicPr>
          <p:nvPr/>
        </p:nvPicPr>
        <p:blipFill>
          <a:blip r:embed="rId2"/>
          <a:stretch>
            <a:fillRect/>
          </a:stretch>
        </p:blipFill>
        <p:spPr>
          <a:xfrm>
            <a:off x="685372" y="2998470"/>
            <a:ext cx="3295650" cy="1409700"/>
          </a:xfrm>
          <a:prstGeom prst="rect">
            <a:avLst/>
          </a:prstGeom>
        </p:spPr>
      </p:pic>
      <p:pic>
        <p:nvPicPr>
          <p:cNvPr id="7" name="Picture 6" descr="Text&#10;&#10;Description automatically generated">
            <a:extLst>
              <a:ext uri="{FF2B5EF4-FFF2-40B4-BE49-F238E27FC236}">
                <a16:creationId xmlns:a16="http://schemas.microsoft.com/office/drawing/2014/main" id="{F58B9DB1-CD54-5707-3710-A637DCFF6D5F}"/>
              </a:ext>
            </a:extLst>
          </p:cNvPr>
          <p:cNvPicPr>
            <a:picLocks noChangeAspect="1"/>
          </p:cNvPicPr>
          <p:nvPr/>
        </p:nvPicPr>
        <p:blipFill rotWithShape="1">
          <a:blip r:embed="rId3"/>
          <a:srcRect r="44961"/>
          <a:stretch/>
        </p:blipFill>
        <p:spPr>
          <a:xfrm>
            <a:off x="4679664" y="2486079"/>
            <a:ext cx="3179001" cy="3636836"/>
          </a:xfrm>
          <a:prstGeom prst="rect">
            <a:avLst/>
          </a:prstGeom>
        </p:spPr>
      </p:pic>
      <p:sp>
        <p:nvSpPr>
          <p:cNvPr id="2" name="TextBox 1">
            <a:extLst>
              <a:ext uri="{FF2B5EF4-FFF2-40B4-BE49-F238E27FC236}">
                <a16:creationId xmlns:a16="http://schemas.microsoft.com/office/drawing/2014/main" id="{46637910-1429-4922-3C7D-ADD94F0C654D}"/>
              </a:ext>
            </a:extLst>
          </p:cNvPr>
          <p:cNvSpPr txBox="1"/>
          <p:nvPr/>
        </p:nvSpPr>
        <p:spPr>
          <a:xfrm>
            <a:off x="350505" y="4661654"/>
            <a:ext cx="3965384" cy="369332"/>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rPr>
              <a:t>Turn on the relay which have 1</a:t>
            </a:r>
            <a:r>
              <a:rPr lang="en-US" sz="1800" baseline="30000">
                <a:effectLst/>
                <a:latin typeface="Times New Roman" panose="02020603050405020304" pitchFamily="18" charset="0"/>
                <a:ea typeface="Calibri" panose="020F0502020204030204" pitchFamily="34" charset="0"/>
              </a:rPr>
              <a:t>st</a:t>
            </a:r>
            <a:r>
              <a:rPr lang="en-US" sz="1800">
                <a:effectLst/>
                <a:latin typeface="Times New Roman" panose="02020603050405020304" pitchFamily="18" charset="0"/>
                <a:ea typeface="Calibri" panose="020F0502020204030204" pitchFamily="34" charset="0"/>
              </a:rPr>
              <a:t> address</a:t>
            </a:r>
            <a:endParaRPr lang="en-US" dirty="0"/>
          </a:p>
        </p:txBody>
      </p:sp>
    </p:spTree>
    <p:extLst>
      <p:ext uri="{BB962C8B-B14F-4D97-AF65-F5344CB8AC3E}">
        <p14:creationId xmlns:p14="http://schemas.microsoft.com/office/powerpoint/2010/main" val="194834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14</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2747868"/>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READ STATE OF RELAY BY 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dirty="0">
                <a:effectLst/>
                <a:latin typeface="Times New Roman" panose="02020603050405020304" pitchFamily="18" charset="0"/>
                <a:ea typeface="Calibri" panose="020F0502020204030204" pitchFamily="34" charset="0"/>
                <a:cs typeface="Times New Roman" panose="02020603050405020304" pitchFamily="18" charset="0"/>
              </a:rPr>
              <a:t>Step 3 : Using </a:t>
            </a:r>
            <a:r>
              <a:rPr lang="en-AU" dirty="0" err="1">
                <a:effectLst/>
                <a:latin typeface="Times New Roman" panose="02020603050405020304" pitchFamily="18" charset="0"/>
                <a:ea typeface="Calibri" panose="020F0502020204030204" pitchFamily="34" charset="0"/>
                <a:cs typeface="Times New Roman" panose="02020603050405020304" pitchFamily="18" charset="0"/>
              </a:rPr>
              <a:t>write_coil</a:t>
            </a:r>
            <a:r>
              <a:rPr lang="en-AU" dirty="0">
                <a:effectLst/>
                <a:latin typeface="Times New Roman" panose="02020603050405020304" pitchFamily="18" charset="0"/>
                <a:ea typeface="Calibri" panose="020F0502020204030204" pitchFamily="34" charset="0"/>
                <a:cs typeface="Times New Roman" panose="02020603050405020304" pitchFamily="18" charset="0"/>
              </a:rPr>
              <a:t> function to turn off (</a:t>
            </a:r>
            <a:r>
              <a:rPr lang="en-AU" dirty="0">
                <a:latin typeface="Times New Roman" panose="02020603050405020304" pitchFamily="18" charset="0"/>
                <a:ea typeface="Calibri" panose="020F0502020204030204" pitchFamily="34" charset="0"/>
                <a:cs typeface="Times New Roman" panose="02020603050405020304" pitchFamily="18" charset="0"/>
              </a:rPr>
              <a:t>0</a:t>
            </a:r>
            <a:r>
              <a:rPr lang="en-AU" dirty="0">
                <a:effectLst/>
                <a:latin typeface="Times New Roman" panose="02020603050405020304" pitchFamily="18" charset="0"/>
                <a:ea typeface="Calibri" panose="020F0502020204030204" pitchFamily="34" charset="0"/>
                <a:cs typeface="Times New Roman" panose="02020603050405020304" pitchFamily="18" charset="0"/>
              </a:rPr>
              <a:t>) relay and </a:t>
            </a:r>
            <a:r>
              <a:rPr lang="en-AU" dirty="0" err="1">
                <a:effectLst/>
                <a:latin typeface="Times New Roman" panose="02020603050405020304" pitchFamily="18" charset="0"/>
                <a:ea typeface="Calibri" panose="020F0502020204030204" pitchFamily="34" charset="0"/>
                <a:cs typeface="Times New Roman" panose="02020603050405020304" pitchFamily="18" charset="0"/>
              </a:rPr>
              <a:t>read_coils</a:t>
            </a:r>
            <a:r>
              <a:rPr lang="en-AU" dirty="0">
                <a:latin typeface="Times New Roman" panose="02020603050405020304" pitchFamily="18" charset="0"/>
                <a:ea typeface="Calibri" panose="020F0502020204030204" pitchFamily="34" charset="0"/>
                <a:cs typeface="Times New Roman" panose="02020603050405020304" pitchFamily="18" charset="0"/>
              </a:rPr>
              <a:t> </a:t>
            </a:r>
            <a:r>
              <a:rPr lang="en-AU" dirty="0">
                <a:effectLst/>
                <a:latin typeface="Times New Roman" panose="02020603050405020304" pitchFamily="18" charset="0"/>
                <a:ea typeface="Calibri" panose="020F0502020204030204" pitchFamily="34" charset="0"/>
                <a:cs typeface="Times New Roman" panose="02020603050405020304" pitchFamily="18" charset="0"/>
              </a:rPr>
              <a:t>function to 		read the state of relays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sp>
        <p:nvSpPr>
          <p:cNvPr id="2" name="TextBox 1">
            <a:extLst>
              <a:ext uri="{FF2B5EF4-FFF2-40B4-BE49-F238E27FC236}">
                <a16:creationId xmlns:a16="http://schemas.microsoft.com/office/drawing/2014/main" id="{46637910-1429-4922-3C7D-ADD94F0C654D}"/>
              </a:ext>
            </a:extLst>
          </p:cNvPr>
          <p:cNvSpPr txBox="1"/>
          <p:nvPr/>
        </p:nvSpPr>
        <p:spPr>
          <a:xfrm>
            <a:off x="350505" y="4661654"/>
            <a:ext cx="3965384" cy="369332"/>
          </a:xfrm>
          <a:prstGeom prst="rect">
            <a:avLst/>
          </a:prstGeom>
          <a:noFill/>
        </p:spPr>
        <p:txBody>
          <a:bodyPr wrap="square" rtlCol="0">
            <a:spAutoFit/>
          </a:bodyPr>
          <a:lstStyle/>
          <a:p>
            <a:r>
              <a:rPr lang="en-US" dirty="0">
                <a:effectLst/>
                <a:latin typeface="Times New Roman" panose="02020603050405020304" pitchFamily="18" charset="0"/>
                <a:ea typeface="Calibri" panose="020F0502020204030204" pitchFamily="34" charset="0"/>
              </a:rPr>
              <a:t>Turn on the relay which have 1</a:t>
            </a:r>
            <a:r>
              <a:rPr lang="en-US" baseline="30000" dirty="0">
                <a:effectLst/>
                <a:latin typeface="Times New Roman" panose="02020603050405020304" pitchFamily="18" charset="0"/>
                <a:ea typeface="Calibri" panose="020F0502020204030204" pitchFamily="34" charset="0"/>
              </a:rPr>
              <a:t>st</a:t>
            </a:r>
            <a:r>
              <a:rPr lang="en-US" dirty="0">
                <a:effectLst/>
                <a:latin typeface="Times New Roman" panose="02020603050405020304" pitchFamily="18" charset="0"/>
                <a:ea typeface="Calibri" panose="020F0502020204030204" pitchFamily="34" charset="0"/>
              </a:rPr>
              <a:t> address</a:t>
            </a:r>
            <a:endParaRPr lang="en-US" dirty="0"/>
          </a:p>
        </p:txBody>
      </p:sp>
      <p:pic>
        <p:nvPicPr>
          <p:cNvPr id="10" name="Picture 9" descr="Text&#10;&#10;Description automatically generated">
            <a:extLst>
              <a:ext uri="{FF2B5EF4-FFF2-40B4-BE49-F238E27FC236}">
                <a16:creationId xmlns:a16="http://schemas.microsoft.com/office/drawing/2014/main" id="{886EFE71-A0FA-8D61-E2B5-B2E04726ECE4}"/>
              </a:ext>
            </a:extLst>
          </p:cNvPr>
          <p:cNvPicPr>
            <a:picLocks noChangeAspect="1"/>
          </p:cNvPicPr>
          <p:nvPr/>
        </p:nvPicPr>
        <p:blipFill>
          <a:blip r:embed="rId2"/>
          <a:stretch>
            <a:fillRect/>
          </a:stretch>
        </p:blipFill>
        <p:spPr>
          <a:xfrm>
            <a:off x="747284" y="2932897"/>
            <a:ext cx="3171825" cy="1371600"/>
          </a:xfrm>
          <a:prstGeom prst="rect">
            <a:avLst/>
          </a:prstGeom>
        </p:spPr>
      </p:pic>
      <p:pic>
        <p:nvPicPr>
          <p:cNvPr id="12" name="Picture 11" descr="Graphical user interface&#10;&#10;Description automatically generated with medium confidence">
            <a:extLst>
              <a:ext uri="{FF2B5EF4-FFF2-40B4-BE49-F238E27FC236}">
                <a16:creationId xmlns:a16="http://schemas.microsoft.com/office/drawing/2014/main" id="{4A6BE9BE-AEF9-566B-6F37-6736464FD38C}"/>
              </a:ext>
            </a:extLst>
          </p:cNvPr>
          <p:cNvPicPr>
            <a:picLocks noChangeAspect="1"/>
          </p:cNvPicPr>
          <p:nvPr/>
        </p:nvPicPr>
        <p:blipFill rotWithShape="1">
          <a:blip r:embed="rId3"/>
          <a:srcRect r="54656"/>
          <a:stretch/>
        </p:blipFill>
        <p:spPr>
          <a:xfrm>
            <a:off x="5607557" y="2932897"/>
            <a:ext cx="2047194" cy="2790825"/>
          </a:xfrm>
          <a:prstGeom prst="rect">
            <a:avLst/>
          </a:prstGeom>
        </p:spPr>
      </p:pic>
    </p:spTree>
    <p:extLst>
      <p:ext uri="{BB962C8B-B14F-4D97-AF65-F5344CB8AC3E}">
        <p14:creationId xmlns:p14="http://schemas.microsoft.com/office/powerpoint/2010/main" val="311298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15</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VN" sz="3200" b="1" dirty="0">
                <a:solidFill>
                  <a:srgbClr val="007AC1"/>
                </a:solidFill>
                <a:latin typeface="Calibri Light" panose="020F0302020204030204" pitchFamily="34" charset="0"/>
                <a:cs typeface="Calibri Light" panose="020F0302020204030204" pitchFamily="34" charset="0"/>
              </a:rPr>
              <a:t>Lessons learned – Best practice</a:t>
            </a:r>
          </a:p>
        </p:txBody>
      </p:sp>
      <p:sp>
        <p:nvSpPr>
          <p:cNvPr id="12" name="TextBox 11">
            <a:extLst>
              <a:ext uri="{FF2B5EF4-FFF2-40B4-BE49-F238E27FC236}">
                <a16:creationId xmlns:a16="http://schemas.microsoft.com/office/drawing/2014/main" id="{2C165CB3-8674-654F-BE50-42F0E72F534F}"/>
              </a:ext>
            </a:extLst>
          </p:cNvPr>
          <p:cNvSpPr txBox="1"/>
          <p:nvPr/>
        </p:nvSpPr>
        <p:spPr>
          <a:xfrm>
            <a:off x="256031" y="1059367"/>
            <a:ext cx="870510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Teamwork skills and work under pressure independently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Working process (manage task, control time,…).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Problem-solving skill, researching skill and time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Knowledge of C language and Stm32.</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Try to use inheritance and linked list in C language.</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Using </a:t>
            </a:r>
            <a:r>
              <a:rPr lang="en-US" dirty="0" err="1">
                <a:latin typeface="Times New Roman" panose="02020603050405020304" pitchFamily="18" charset="0"/>
                <a:cs typeface="Times New Roman" panose="02020603050405020304" pitchFamily="18" charset="0"/>
              </a:rPr>
              <a:t>uart</a:t>
            </a:r>
            <a:r>
              <a:rPr lang="en-US" dirty="0">
                <a:latin typeface="Times New Roman" panose="02020603050405020304" pitchFamily="18" charset="0"/>
                <a:cs typeface="Times New Roman" panose="02020603050405020304" pitchFamily="18" charset="0"/>
              </a:rPr>
              <a:t> and interrupt in Stm32.</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M</a:t>
            </a:r>
            <a:r>
              <a:rPr lang="en-US" i="0" dirty="0">
                <a:effectLst/>
                <a:latin typeface="Times New Roman" panose="02020603050405020304" pitchFamily="18" charset="0"/>
                <a:cs typeface="Times New Roman" panose="02020603050405020304" pitchFamily="18" charset="0"/>
              </a:rPr>
              <a:t>emory management and understanding of heap and stack in Stm32</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Knowledge of other technology:</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Design schematic and </a:t>
            </a:r>
            <a:r>
              <a:rPr lang="en-US" dirty="0" err="1">
                <a:latin typeface="Times New Roman" panose="02020603050405020304" pitchFamily="18" charset="0"/>
                <a:cs typeface="Times New Roman" panose="02020603050405020304" pitchFamily="18" charset="0"/>
              </a:rPr>
              <a:t>pcb</a:t>
            </a:r>
            <a:r>
              <a:rPr lang="en-US" dirty="0">
                <a:latin typeface="Times New Roman" panose="02020603050405020304" pitchFamily="18" charset="0"/>
                <a:cs typeface="Times New Roman" panose="02020603050405020304" pitchFamily="18" charset="0"/>
              </a:rPr>
              <a:t> with Altium Design.</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Research and comprehend Modbus RTU</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Using debug in </a:t>
            </a:r>
            <a:r>
              <a:rPr lang="en-US" dirty="0" err="1">
                <a:latin typeface="Times New Roman" panose="02020603050405020304" pitchFamily="18" charset="0"/>
                <a:cs typeface="Times New Roman" panose="02020603050405020304" pitchFamily="18" charset="0"/>
              </a:rPr>
              <a:t>KeilC</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9702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BBE8EF-FB69-3348-8FC3-F2A3E9A282DD}"/>
              </a:ext>
            </a:extLst>
          </p:cNvPr>
          <p:cNvCxnSpPr>
            <a:cxnSpLocks/>
          </p:cNvCxnSpPr>
          <p:nvPr/>
        </p:nvCxnSpPr>
        <p:spPr>
          <a:xfrm>
            <a:off x="722571" y="2193860"/>
            <a:ext cx="7560000"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09B6B35-CC66-E840-B3C2-E080DBE32C44}"/>
              </a:ext>
            </a:extLst>
          </p:cNvPr>
          <p:cNvCxnSpPr>
            <a:cxnSpLocks/>
          </p:cNvCxnSpPr>
          <p:nvPr/>
        </p:nvCxnSpPr>
        <p:spPr>
          <a:xfrm>
            <a:off x="722571" y="3906616"/>
            <a:ext cx="7560000"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6FB-C54D-5543-BE5D-863320D433AB}"/>
              </a:ext>
            </a:extLst>
          </p:cNvPr>
          <p:cNvSpPr txBox="1"/>
          <p:nvPr/>
        </p:nvSpPr>
        <p:spPr>
          <a:xfrm>
            <a:off x="722571" y="2588573"/>
            <a:ext cx="7560000" cy="923330"/>
          </a:xfrm>
          <a:prstGeom prst="rect">
            <a:avLst/>
          </a:prstGeom>
          <a:noFill/>
        </p:spPr>
        <p:txBody>
          <a:bodyPr wrap="square" rtlCol="0">
            <a:spAutoFit/>
          </a:bodyPr>
          <a:lstStyle/>
          <a:p>
            <a:pPr algn="ctr"/>
            <a:r>
              <a:rPr lang="en-VN" sz="5400" b="1" dirty="0">
                <a:solidFill>
                  <a:srgbClr val="007AC1"/>
                </a:solidFill>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211779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2</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VN" sz="3200" b="1" dirty="0">
                <a:solidFill>
                  <a:srgbClr val="007AC1"/>
                </a:solidFill>
                <a:latin typeface="Calibri Light" panose="020F0302020204030204" pitchFamily="34" charset="0"/>
                <a:cs typeface="Calibri Light" panose="020F0302020204030204" pitchFamily="34" charset="0"/>
              </a:rPr>
              <a:t>P</a:t>
            </a:r>
            <a:r>
              <a:rPr lang="en-US" sz="3200" b="1" dirty="0">
                <a:solidFill>
                  <a:srgbClr val="007AC1"/>
                </a:solidFill>
                <a:latin typeface="Calibri Light" panose="020F0302020204030204" pitchFamily="34" charset="0"/>
                <a:cs typeface="Calibri Light" panose="020F0302020204030204" pitchFamily="34" charset="0"/>
              </a:rPr>
              <a:t>ROJECT REQUIREMENTS</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2C165CB3-8674-654F-BE50-42F0E72F534F}"/>
              </a:ext>
            </a:extLst>
          </p:cNvPr>
          <p:cNvSpPr txBox="1"/>
          <p:nvPr/>
        </p:nvSpPr>
        <p:spPr>
          <a:xfrm>
            <a:off x="182865" y="1059367"/>
            <a:ext cx="8778268" cy="4403385"/>
          </a:xfrm>
          <a:prstGeom prst="rect">
            <a:avLst/>
          </a:prstGeom>
          <a:noFill/>
        </p:spPr>
        <p:txBody>
          <a:bodyPr wrap="square" rtlCol="0">
            <a:spAutoFit/>
          </a:bodyPr>
          <a:lstStyle/>
          <a:p>
            <a:pPr marL="0" marR="0">
              <a:lnSpc>
                <a:spcPct val="107000"/>
              </a:lnSpc>
              <a:spcBef>
                <a:spcPts val="0"/>
              </a:spcBef>
              <a:spcAft>
                <a:spcPts val="800"/>
              </a:spcAft>
            </a:pPr>
            <a:r>
              <a:rPr lang="en-AU" sz="1800" dirty="0">
                <a:effectLst/>
                <a:latin typeface="Times New Roman" panose="02020603050405020304" pitchFamily="18" charset="0"/>
                <a:ea typeface="Calibri" panose="020F0502020204030204" pitchFamily="34" charset="0"/>
              </a:rPr>
              <a:t>IO BOX is 16 ports on/off controller which can read or write 16 IO ports. IO BOX controls through RS485 bus and uses Modbus RTU protocol. RS458 bus uses pair of wires increasing connection distance up to 1500m, controls up to 32 devices, via computer or IOT device.</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AU" sz="1800" dirty="0">
                <a:effectLst/>
                <a:latin typeface="Times New Roman" panose="02020603050405020304" pitchFamily="18" charset="0"/>
                <a:ea typeface="Calibri" panose="020F0502020204030204" pitchFamily="34" charset="0"/>
              </a:rPr>
              <a:t>Modbus RTU is an open serial protocol which derived from the Master/Slave architecture (Client/Server) developed by </a:t>
            </a:r>
            <a:r>
              <a:rPr lang="en-AU" sz="1800" dirty="0" err="1">
                <a:effectLst/>
                <a:latin typeface="Times New Roman" panose="02020603050405020304" pitchFamily="18" charset="0"/>
                <a:ea typeface="Calibri" panose="020F0502020204030204" pitchFamily="34" charset="0"/>
              </a:rPr>
              <a:t>Modicon</a:t>
            </a:r>
            <a:r>
              <a:rPr lang="en-AU" sz="1800" dirty="0">
                <a:effectLst/>
                <a:latin typeface="Times New Roman" panose="02020603050405020304" pitchFamily="18" charset="0"/>
                <a:ea typeface="Calibri" panose="020F0502020204030204" pitchFamily="34" charset="0"/>
              </a:rPr>
              <a:t>. It is a widely accepted serial level protocol due to its ease of use and reliability. Modbus RTU is widely used within Building Management Systems (BMS) and Industrial Automation Systems (IAS).</a:t>
            </a:r>
            <a:endParaRPr lang="en-US" sz="1800" dirty="0">
              <a:effectLst/>
              <a:latin typeface="Calibri" panose="020F0502020204030204" pitchFamily="34" charset="0"/>
              <a:ea typeface="Calibri" panose="020F0502020204030204" pitchFamily="34" charset="0"/>
            </a:endParaRPr>
          </a:p>
          <a:p>
            <a:endParaRPr lang="en-US" dirty="0"/>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application provides following information:</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Device’s information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Manual</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Scope of the work</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System information</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548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2B98573-C346-7E5A-2CBE-58240F38689C}"/>
              </a:ext>
            </a:extLst>
          </p:cNvPr>
          <p:cNvSpPr>
            <a:spLocks noGrp="1"/>
          </p:cNvSpPr>
          <p:nvPr>
            <p:ph type="subTitle" idx="1"/>
          </p:nvPr>
        </p:nvSpPr>
        <p:spPr>
          <a:xfrm>
            <a:off x="345057" y="1086928"/>
            <a:ext cx="8616076" cy="4719510"/>
          </a:xfrm>
        </p:spPr>
        <p:txBody>
          <a:bodyPr>
            <a:normAutofit/>
          </a:bodyPr>
          <a:lstStyle/>
          <a:p>
            <a:pPr algn="l"/>
            <a:r>
              <a:rPr lang="en-US" sz="1600" dirty="0">
                <a:latin typeface="Times New Roman" panose="02020603050405020304" pitchFamily="18" charset="0"/>
                <a:cs typeface="Times New Roman" panose="02020603050405020304" pitchFamily="18" charset="0"/>
              </a:rPr>
              <a:t>IO BOX consists of STM32F446RE, 16 inputs and 16 relays (</a:t>
            </a:r>
            <a:r>
              <a:rPr lang="en-US" sz="1600" dirty="0" err="1">
                <a:latin typeface="Times New Roman" panose="02020603050405020304" pitchFamily="18" charset="0"/>
                <a:cs typeface="Times New Roman" panose="02020603050405020304" pitchFamily="18" charset="0"/>
              </a:rPr>
              <a:t>ouputs</a:t>
            </a:r>
            <a:r>
              <a:rPr lang="en-US" sz="16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en-US" b="1" dirty="0">
                <a:solidFill>
                  <a:srgbClr val="44546A"/>
                </a:solidFill>
                <a:latin typeface="Times New Roman" panose="02020603050405020304" pitchFamily="18" charset="0"/>
                <a:ea typeface="Calibri" panose="020F0502020204030204" pitchFamily="34" charset="0"/>
              </a:rPr>
              <a:t>READ VALUE</a:t>
            </a:r>
            <a:endParaRPr lang="en-US" dirty="0">
              <a:effectLst/>
              <a:latin typeface="Calibri" panose="020F0502020204030204" pitchFamily="34" charset="0"/>
              <a:ea typeface="Calibri" panose="020F0502020204030204" pitchFamily="34" charset="0"/>
            </a:endParaRPr>
          </a:p>
          <a:p>
            <a:pPr lvl="1" algn="l"/>
            <a:r>
              <a:rPr lang="en-US" sz="1600" dirty="0">
                <a:latin typeface="Times New Roman" panose="02020603050405020304" pitchFamily="18" charset="0"/>
                <a:cs typeface="Times New Roman" panose="02020603050405020304" pitchFamily="18" charset="0"/>
              </a:rPr>
              <a:t>Slave id = 1 (can change id device at 539</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line),</a:t>
            </a:r>
          </a:p>
          <a:p>
            <a:pPr lvl="1" algn="l"/>
            <a:r>
              <a:rPr lang="en-US" sz="1600" dirty="0" err="1">
                <a:latin typeface="Times New Roman" panose="02020603050405020304" pitchFamily="18" charset="0"/>
                <a:cs typeface="Times New Roman" panose="02020603050405020304" pitchFamily="18" charset="0"/>
              </a:rPr>
              <a:t>Baudrate</a:t>
            </a:r>
            <a:r>
              <a:rPr lang="en-US" sz="1600" dirty="0">
                <a:latin typeface="Times New Roman" panose="02020603050405020304" pitchFamily="18" charset="0"/>
                <a:cs typeface="Times New Roman" panose="02020603050405020304" pitchFamily="18" charset="0"/>
              </a:rPr>
              <a:t> = 115200, </a:t>
            </a:r>
            <a:r>
              <a:rPr lang="en-US" sz="1600" dirty="0" err="1">
                <a:latin typeface="Times New Roman" panose="02020603050405020304" pitchFamily="18" charset="0"/>
                <a:cs typeface="Times New Roman" panose="02020603050405020304" pitchFamily="18" charset="0"/>
              </a:rPr>
              <a:t>StartBit</a:t>
            </a:r>
            <a:r>
              <a:rPr lang="en-US" sz="1600" dirty="0">
                <a:latin typeface="Times New Roman" panose="02020603050405020304" pitchFamily="18" charset="0"/>
                <a:cs typeface="Times New Roman" panose="02020603050405020304" pitchFamily="18" charset="0"/>
              </a:rPr>
              <a:t> = 1, </a:t>
            </a:r>
            <a:r>
              <a:rPr lang="en-US" sz="1600" dirty="0" err="1">
                <a:latin typeface="Times New Roman" panose="02020603050405020304" pitchFamily="18" charset="0"/>
                <a:cs typeface="Times New Roman" panose="02020603050405020304" pitchFamily="18" charset="0"/>
              </a:rPr>
              <a:t>DataBit</a:t>
            </a:r>
            <a:r>
              <a:rPr lang="en-US" sz="1600" dirty="0">
                <a:latin typeface="Times New Roman" panose="02020603050405020304" pitchFamily="18" charset="0"/>
                <a:cs typeface="Times New Roman" panose="02020603050405020304" pitchFamily="18" charset="0"/>
              </a:rPr>
              <a:t> = 8,</a:t>
            </a:r>
          </a:p>
          <a:p>
            <a:pPr lvl="1" algn="l"/>
            <a:r>
              <a:rPr lang="en-US" sz="1600" dirty="0" err="1">
                <a:latin typeface="Times New Roman" panose="02020603050405020304" pitchFamily="18" charset="0"/>
                <a:cs typeface="Times New Roman" panose="02020603050405020304" pitchFamily="18" charset="0"/>
              </a:rPr>
              <a:t>CheckBit</a:t>
            </a:r>
            <a:r>
              <a:rPr lang="en-US" sz="1600" dirty="0">
                <a:latin typeface="Times New Roman" panose="02020603050405020304" pitchFamily="18" charset="0"/>
                <a:cs typeface="Times New Roman" panose="02020603050405020304" pitchFamily="18" charset="0"/>
              </a:rPr>
              <a:t>: none parity, </a:t>
            </a:r>
            <a:r>
              <a:rPr lang="en-US" sz="1600" dirty="0" err="1">
                <a:latin typeface="Times New Roman" panose="02020603050405020304" pitchFamily="18" charset="0"/>
                <a:cs typeface="Times New Roman" panose="02020603050405020304" pitchFamily="18" charset="0"/>
              </a:rPr>
              <a:t>StopBit</a:t>
            </a:r>
            <a:r>
              <a:rPr lang="en-US" sz="1600" dirty="0">
                <a:latin typeface="Times New Roman" panose="02020603050405020304" pitchFamily="18" charset="0"/>
                <a:cs typeface="Times New Roman" panose="02020603050405020304" pitchFamily="18" charset="0"/>
              </a:rPr>
              <a:t> = 1</a:t>
            </a:r>
          </a:p>
          <a:p>
            <a:pPr marL="342900" indent="-342900" algn="l">
              <a:buFont typeface="Wingdings" panose="05000000000000000000" pitchFamily="2" charset="2"/>
              <a:buChar char="v"/>
            </a:pPr>
            <a:r>
              <a:rPr lang="en-US"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CONNECTION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dirty="0"/>
          </a:p>
          <a:p>
            <a:pPr marL="457200" indent="-457200" algn="l">
              <a:buAutoNum type="alphaUcPeriod"/>
            </a:pPr>
            <a:endParaRPr lang="en-US" dirty="0"/>
          </a:p>
          <a:p>
            <a:pPr marL="457200" indent="-457200" algn="l">
              <a:buAutoNum type="alphaUcPeriod"/>
            </a:pPr>
            <a:endParaRPr lang="en-US" dirty="0"/>
          </a:p>
          <a:p>
            <a:pPr marL="457200" indent="-457200" algn="l">
              <a:buAutoNum type="alphaUcPeriod"/>
            </a:pPr>
            <a:endParaRPr lang="en-US" dirty="0"/>
          </a:p>
          <a:p>
            <a:pPr marL="457200" indent="-457200" algn="l">
              <a:buAutoNum type="alphaUcPeriod"/>
            </a:pPr>
            <a:endParaRPr lang="en-US" dirty="0"/>
          </a:p>
          <a:p>
            <a:pPr algn="l"/>
            <a:endParaRPr lang="en-US" dirty="0"/>
          </a:p>
        </p:txBody>
      </p:sp>
      <p:sp>
        <p:nvSpPr>
          <p:cNvPr id="5" name="Slide Number Placeholder 4"/>
          <p:cNvSpPr>
            <a:spLocks noGrp="1"/>
          </p:cNvSpPr>
          <p:nvPr>
            <p:ph type="sldNum" sz="quarter" idx="12"/>
          </p:nvPr>
        </p:nvSpPr>
        <p:spPr/>
        <p:txBody>
          <a:bodyPr/>
          <a:lstStyle/>
          <a:p>
            <a:fld id="{C58790F4-B61C-4C7A-8905-B3CD0EDC7677}" type="slidenum">
              <a:rPr lang="en-US" smtClean="0"/>
              <a:pPr/>
              <a:t>3</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DEVICE’S INFORMATION	</a:t>
            </a:r>
            <a:endParaRPr lang="en-VN" sz="3200" b="1" dirty="0">
              <a:solidFill>
                <a:srgbClr val="007AC1"/>
              </a:solidFill>
              <a:latin typeface="Calibri Light" panose="020F0302020204030204" pitchFamily="34" charset="0"/>
              <a:cs typeface="Calibri Light" panose="020F0302020204030204" pitchFamily="34" charset="0"/>
            </a:endParaRPr>
          </a:p>
        </p:txBody>
      </p:sp>
      <p:pic>
        <p:nvPicPr>
          <p:cNvPr id="7" name="Picture 6" descr="A close-up of a circuit board&#10;&#10;Description automatically generated with low confidence">
            <a:extLst>
              <a:ext uri="{FF2B5EF4-FFF2-40B4-BE49-F238E27FC236}">
                <a16:creationId xmlns:a16="http://schemas.microsoft.com/office/drawing/2014/main" id="{3C059B27-77CA-9249-A6FA-9628CD30686E}"/>
              </a:ext>
            </a:extLst>
          </p:cNvPr>
          <p:cNvPicPr>
            <a:picLocks noChangeAspect="1"/>
          </p:cNvPicPr>
          <p:nvPr/>
        </p:nvPicPr>
        <p:blipFill>
          <a:blip r:embed="rId2"/>
          <a:stretch>
            <a:fillRect/>
          </a:stretch>
        </p:blipFill>
        <p:spPr>
          <a:xfrm>
            <a:off x="774954" y="3341908"/>
            <a:ext cx="3056382" cy="2290794"/>
          </a:xfrm>
          <a:prstGeom prst="rect">
            <a:avLst/>
          </a:prstGeom>
        </p:spPr>
      </p:pic>
      <p:sp>
        <p:nvSpPr>
          <p:cNvPr id="13" name="TextBox 12">
            <a:extLst>
              <a:ext uri="{FF2B5EF4-FFF2-40B4-BE49-F238E27FC236}">
                <a16:creationId xmlns:a16="http://schemas.microsoft.com/office/drawing/2014/main" id="{7DF9BB29-C6E0-B568-DA46-46C7E7BC18A2}"/>
              </a:ext>
            </a:extLst>
          </p:cNvPr>
          <p:cNvSpPr txBox="1"/>
          <p:nvPr/>
        </p:nvSpPr>
        <p:spPr>
          <a:xfrm>
            <a:off x="1448181" y="6008651"/>
            <a:ext cx="17099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RS485 connection</a:t>
            </a:r>
          </a:p>
        </p:txBody>
      </p:sp>
      <p:sp>
        <p:nvSpPr>
          <p:cNvPr id="14" name="TextBox 13">
            <a:extLst>
              <a:ext uri="{FF2B5EF4-FFF2-40B4-BE49-F238E27FC236}">
                <a16:creationId xmlns:a16="http://schemas.microsoft.com/office/drawing/2014/main" id="{49FE6317-0F40-D23C-8D03-D57405367B65}"/>
              </a:ext>
            </a:extLst>
          </p:cNvPr>
          <p:cNvSpPr txBox="1"/>
          <p:nvPr/>
        </p:nvSpPr>
        <p:spPr>
          <a:xfrm>
            <a:off x="5715801" y="6011594"/>
            <a:ext cx="224370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Power supply connection</a:t>
            </a:r>
          </a:p>
        </p:txBody>
      </p:sp>
      <p:pic>
        <p:nvPicPr>
          <p:cNvPr id="1028" name="Picture 4" descr="Không có mô tả.">
            <a:extLst>
              <a:ext uri="{FF2B5EF4-FFF2-40B4-BE49-F238E27FC236}">
                <a16:creationId xmlns:a16="http://schemas.microsoft.com/office/drawing/2014/main" id="{4659671C-B102-4A50-748B-A381753D8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263" y="3341908"/>
            <a:ext cx="3062781" cy="229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7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4</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649224" y="960120"/>
            <a:ext cx="7936992" cy="2813206"/>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SETUP MODBUS POLL APPLICATION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1: Plug &amp; connect devices as Figure 1;</a:t>
            </a: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2: Open Modbus Poll Software (Down </a:t>
            </a:r>
            <a:r>
              <a:rPr lang="en-AU" sz="1800" u="sng" dirty="0">
                <a:solidFill>
                  <a:srgbClr val="0000FF"/>
                </a:solidFill>
                <a:effectLst/>
                <a:latin typeface="Times New Roman" panose="02020603050405020304" pitchFamily="18" charset="0"/>
                <a:ea typeface="Calibri" panose="020F0502020204030204" pitchFamily="34" charset="0"/>
                <a:hlinkClick r:id="rId2"/>
              </a:rPr>
              <a:t>here</a:t>
            </a:r>
            <a:r>
              <a:rPr lang="en-AU" sz="1800" dirty="0">
                <a:effectLst/>
                <a:latin typeface="Times New Roman" panose="02020603050405020304" pitchFamily="18"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3: Click on Connection -&gt; Connect</a:t>
            </a:r>
            <a:endParaRPr lang="en-US" dirty="0">
              <a:latin typeface="Calibri" panose="020F0502020204030204" pitchFamily="34" charset="0"/>
              <a:ea typeface="Calibri" panose="020F0502020204030204" pitchFamily="34" charset="0"/>
            </a:endParaRPr>
          </a:p>
          <a:p>
            <a:pPr marL="228600">
              <a:lnSpc>
                <a:spcPct val="107000"/>
              </a:lnSpc>
            </a:pPr>
            <a:r>
              <a:rPr lang="en-AU" sz="1800" dirty="0">
                <a:effectLst/>
                <a:latin typeface="Times New Roman" panose="02020603050405020304" pitchFamily="18" charset="0"/>
                <a:ea typeface="Calibri" panose="020F0502020204030204" pitchFamily="34" charset="0"/>
              </a:rPr>
              <a:t>Step 4: Setting up -&gt; OK</a:t>
            </a: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8" name="Picture 7">
            <a:extLst>
              <a:ext uri="{FF2B5EF4-FFF2-40B4-BE49-F238E27FC236}">
                <a16:creationId xmlns:a16="http://schemas.microsoft.com/office/drawing/2014/main" id="{7DF50B9C-3C20-6CF7-BCBF-20944AF9BAEC}"/>
              </a:ext>
            </a:extLst>
          </p:cNvPr>
          <p:cNvPicPr>
            <a:picLocks noChangeAspect="1"/>
          </p:cNvPicPr>
          <p:nvPr/>
        </p:nvPicPr>
        <p:blipFill>
          <a:blip r:embed="rId3"/>
          <a:stretch>
            <a:fillRect/>
          </a:stretch>
        </p:blipFill>
        <p:spPr>
          <a:xfrm>
            <a:off x="5615368" y="2326324"/>
            <a:ext cx="2466975" cy="1716405"/>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EFF3417B-3DD7-FB99-6D72-8827CE099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656" y="2847973"/>
            <a:ext cx="3903535" cy="3288728"/>
          </a:xfrm>
          <a:prstGeom prst="rect">
            <a:avLst/>
          </a:prstGeom>
        </p:spPr>
      </p:pic>
    </p:spTree>
    <p:extLst>
      <p:ext uri="{BB962C8B-B14F-4D97-AF65-F5344CB8AC3E}">
        <p14:creationId xmlns:p14="http://schemas.microsoft.com/office/powerpoint/2010/main" val="69660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5</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603503" y="960120"/>
            <a:ext cx="4617721" cy="2645276"/>
          </a:xfrm>
          <a:prstGeom prst="rect">
            <a:avLst/>
          </a:prstGeom>
          <a:noFill/>
        </p:spPr>
        <p:txBody>
          <a:bodyPr wrap="square" rtlCol="0">
            <a:spAutoFit/>
          </a:bodyPr>
          <a:lstStyle/>
          <a:p>
            <a:pPr marL="342900" indent="-342900">
              <a:lnSpc>
                <a:spcPct val="107000"/>
              </a:lnSpc>
              <a:spcAft>
                <a:spcPts val="80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TURN ON/OFF RELAY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1: Function -&gt; Write single coil (0x05)</a:t>
            </a: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2: set relay at 5</a:t>
            </a:r>
            <a:r>
              <a:rPr lang="en-AU" sz="1800" baseline="30000" dirty="0">
                <a:effectLst/>
                <a:latin typeface="Times New Roman" panose="02020603050405020304" pitchFamily="18" charset="0"/>
                <a:ea typeface="Calibri" panose="020F0502020204030204" pitchFamily="34" charset="0"/>
              </a:rPr>
              <a:t>th</a:t>
            </a:r>
            <a:r>
              <a:rPr lang="en-AU" sz="1800" dirty="0">
                <a:effectLst/>
                <a:latin typeface="Times New Roman" panose="02020603050405020304" pitchFamily="18" charset="0"/>
                <a:ea typeface="Calibri" panose="020F0502020204030204" pitchFamily="34" charset="0"/>
              </a:rPr>
              <a:t> address to turn on/off</a:t>
            </a: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12" name="Picture 11" descr="Graphical user interface, application&#10;&#10;Description automatically generated">
            <a:extLst>
              <a:ext uri="{FF2B5EF4-FFF2-40B4-BE49-F238E27FC236}">
                <a16:creationId xmlns:a16="http://schemas.microsoft.com/office/drawing/2014/main" id="{F3615646-03DF-51C1-F87A-262276131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391" y="2450006"/>
            <a:ext cx="2381250" cy="259080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DD012F10-A3FC-01A0-F8CC-9590C07B0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579" y="2450006"/>
            <a:ext cx="2333625" cy="2628900"/>
          </a:xfrm>
          <a:prstGeom prst="rect">
            <a:avLst/>
          </a:prstGeom>
        </p:spPr>
      </p:pic>
      <p:sp>
        <p:nvSpPr>
          <p:cNvPr id="2" name="TextBox 1">
            <a:extLst>
              <a:ext uri="{FF2B5EF4-FFF2-40B4-BE49-F238E27FC236}">
                <a16:creationId xmlns:a16="http://schemas.microsoft.com/office/drawing/2014/main" id="{0406A8C1-11DD-5BD6-0DD5-E71F3AB7B868}"/>
              </a:ext>
            </a:extLst>
          </p:cNvPr>
          <p:cNvSpPr txBox="1"/>
          <p:nvPr/>
        </p:nvSpPr>
        <p:spPr>
          <a:xfrm>
            <a:off x="5792723" y="5198102"/>
            <a:ext cx="1545336" cy="369332"/>
          </a:xfrm>
          <a:prstGeom prst="rect">
            <a:avLst/>
          </a:prstGeom>
          <a:noFill/>
        </p:spPr>
        <p:txBody>
          <a:bodyPr wrap="square" rtlCol="0">
            <a:spAutoFit/>
          </a:bodyPr>
          <a:lstStyle/>
          <a:p>
            <a:r>
              <a:rPr lang="en-US" dirty="0"/>
              <a:t>Turn on relay</a:t>
            </a:r>
          </a:p>
        </p:txBody>
      </p:sp>
      <p:sp>
        <p:nvSpPr>
          <p:cNvPr id="14" name="TextBox 13">
            <a:extLst>
              <a:ext uri="{FF2B5EF4-FFF2-40B4-BE49-F238E27FC236}">
                <a16:creationId xmlns:a16="http://schemas.microsoft.com/office/drawing/2014/main" id="{6BD94645-EAFE-F0F6-D002-94CAC3FA50C0}"/>
              </a:ext>
            </a:extLst>
          </p:cNvPr>
          <p:cNvSpPr txBox="1"/>
          <p:nvPr/>
        </p:nvSpPr>
        <p:spPr>
          <a:xfrm>
            <a:off x="1641348" y="5195054"/>
            <a:ext cx="1545336" cy="369332"/>
          </a:xfrm>
          <a:prstGeom prst="rect">
            <a:avLst/>
          </a:prstGeom>
          <a:noFill/>
        </p:spPr>
        <p:txBody>
          <a:bodyPr wrap="square" rtlCol="0">
            <a:spAutoFit/>
          </a:bodyPr>
          <a:lstStyle/>
          <a:p>
            <a:r>
              <a:rPr lang="en-US" dirty="0"/>
              <a:t>Turn off relay</a:t>
            </a:r>
          </a:p>
        </p:txBody>
      </p:sp>
    </p:spTree>
    <p:extLst>
      <p:ext uri="{BB962C8B-B14F-4D97-AF65-F5344CB8AC3E}">
        <p14:creationId xmlns:p14="http://schemas.microsoft.com/office/powerpoint/2010/main" val="128660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6</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2953053"/>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READ STATE OF RELAYS</a:t>
            </a:r>
            <a:endParaRPr lang="en-US" sz="24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a:solidFill>
                  <a:srgbClr val="44546A"/>
                </a:solidFill>
                <a:effectLst/>
                <a:latin typeface="Calibri" panose="020F0502020204030204" pitchFamily="34" charset="0"/>
                <a:ea typeface="Calibri" panose="020F0502020204030204" pitchFamily="34" charset="0"/>
              </a:rPr>
              <a:t>    </a:t>
            </a:r>
            <a:r>
              <a:rPr lang="en-AU" dirty="0">
                <a:effectLst/>
                <a:latin typeface="Times New Roman" panose="02020603050405020304" pitchFamily="18" charset="0"/>
                <a:ea typeface="Calibri" panose="020F0502020204030204" pitchFamily="34" charset="0"/>
              </a:rPr>
              <a:t>Step 1: Setup -&gt; Read/Write definition</a:t>
            </a:r>
            <a:endParaRPr lang="en-US" dirty="0">
              <a:latin typeface="Calibri" panose="020F0502020204030204" pitchFamily="34" charset="0"/>
              <a:ea typeface="Calibri" panose="020F0502020204030204" pitchFamily="34" charset="0"/>
            </a:endParaRPr>
          </a:p>
          <a:p>
            <a:pPr marR="0" lvl="0">
              <a:lnSpc>
                <a:spcPct val="107000"/>
              </a:lnSpc>
              <a:spcBef>
                <a:spcPts val="0"/>
              </a:spcBef>
              <a:spcAft>
                <a:spcPts val="800"/>
              </a:spcAft>
            </a:pPr>
            <a:r>
              <a:rPr lang="en-US" dirty="0">
                <a:effectLst/>
                <a:latin typeface="Calibri" panose="020F0502020204030204" pitchFamily="34" charset="0"/>
                <a:ea typeface="Calibri" panose="020F0502020204030204" pitchFamily="34" charset="0"/>
              </a:rPr>
              <a:t>    </a:t>
            </a:r>
            <a:r>
              <a:rPr lang="en-AU" dirty="0">
                <a:effectLst/>
                <a:latin typeface="Times New Roman" panose="02020603050405020304" pitchFamily="18" charset="0"/>
                <a:ea typeface="Calibri" panose="020F0502020204030204" pitchFamily="34" charset="0"/>
              </a:rPr>
              <a:t>Step 2: set function Read Coils (0x01) and quantity  for 16 relays</a:t>
            </a: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12" name="Picture 11" descr="Graphical user interface&#10;&#10;Description automatically generated">
            <a:extLst>
              <a:ext uri="{FF2B5EF4-FFF2-40B4-BE49-F238E27FC236}">
                <a16:creationId xmlns:a16="http://schemas.microsoft.com/office/drawing/2014/main" id="{9FC5E73C-9FFD-FCB3-22B4-6C45566E2A83}"/>
              </a:ext>
            </a:extLst>
          </p:cNvPr>
          <p:cNvPicPr>
            <a:picLocks noChangeAspect="1"/>
          </p:cNvPicPr>
          <p:nvPr/>
        </p:nvPicPr>
        <p:blipFill>
          <a:blip r:embed="rId2"/>
          <a:stretch>
            <a:fillRect/>
          </a:stretch>
        </p:blipFill>
        <p:spPr>
          <a:xfrm>
            <a:off x="2450211" y="2441845"/>
            <a:ext cx="4243578" cy="3456035"/>
          </a:xfrm>
          <a:prstGeom prst="rect">
            <a:avLst/>
          </a:prstGeom>
        </p:spPr>
      </p:pic>
    </p:spTree>
    <p:extLst>
      <p:ext uri="{BB962C8B-B14F-4D97-AF65-F5344CB8AC3E}">
        <p14:creationId xmlns:p14="http://schemas.microsoft.com/office/powerpoint/2010/main" val="45120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7</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2554097"/>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rPr>
              <a:t>READ STATE OF RELAYS</a:t>
            </a:r>
          </a:p>
          <a:p>
            <a:pPr marR="0" lvl="0">
              <a:lnSpc>
                <a:spcPct val="107000"/>
              </a:lnSpc>
              <a:spcBef>
                <a:spcPts val="0"/>
              </a:spcBef>
              <a:spcAft>
                <a:spcPts val="800"/>
              </a:spcAft>
            </a:pPr>
            <a:r>
              <a:rPr lang="en-US" b="1" dirty="0">
                <a:solidFill>
                  <a:srgbClr val="44546A"/>
                </a:solidFill>
                <a:latin typeface="Times New Roman" panose="02020603050405020304" pitchFamily="18" charset="0"/>
                <a:ea typeface="Calibri" panose="020F0502020204030204" pitchFamily="34" charset="0"/>
              </a:rPr>
              <a:t>   </a:t>
            </a:r>
            <a:r>
              <a:rPr lang="en-AU" sz="1800" dirty="0">
                <a:effectLst/>
                <a:latin typeface="Times New Roman" panose="02020603050405020304" pitchFamily="18" charset="0"/>
                <a:ea typeface="Calibri" panose="020F0502020204030204" pitchFamily="34" charset="0"/>
              </a:rPr>
              <a:t>Step 3: Follow the table to take the result.</a:t>
            </a:r>
            <a:endParaRPr lang="en-US" sz="1800" dirty="0">
              <a:effectLst/>
              <a:latin typeface="Calibri" panose="020F0502020204030204" pitchFamily="34" charset="0"/>
              <a:ea typeface="Calibri" panose="020F0502020204030204" pitchFamily="34" charset="0"/>
            </a:endParaRP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7" name="Picture 6" descr="Table&#10;&#10;Description automatically generated">
            <a:extLst>
              <a:ext uri="{FF2B5EF4-FFF2-40B4-BE49-F238E27FC236}">
                <a16:creationId xmlns:a16="http://schemas.microsoft.com/office/drawing/2014/main" id="{8E1AD323-FF31-83D9-8E52-383E4CE4C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2187764"/>
            <a:ext cx="3678301" cy="2728018"/>
          </a:xfrm>
          <a:prstGeom prst="rect">
            <a:avLst/>
          </a:prstGeom>
        </p:spPr>
      </p:pic>
      <p:pic>
        <p:nvPicPr>
          <p:cNvPr id="8" name="Picture 7" descr="Table&#10;&#10;Description automatically generated">
            <a:extLst>
              <a:ext uri="{FF2B5EF4-FFF2-40B4-BE49-F238E27FC236}">
                <a16:creationId xmlns:a16="http://schemas.microsoft.com/office/drawing/2014/main" id="{EE0E3E2D-DBC7-5921-49C1-B8DE99C6E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917" y="2187764"/>
            <a:ext cx="3511296" cy="2731901"/>
          </a:xfrm>
          <a:prstGeom prst="rect">
            <a:avLst/>
          </a:prstGeom>
        </p:spPr>
      </p:pic>
      <p:sp>
        <p:nvSpPr>
          <p:cNvPr id="2" name="TextBox 1">
            <a:extLst>
              <a:ext uri="{FF2B5EF4-FFF2-40B4-BE49-F238E27FC236}">
                <a16:creationId xmlns:a16="http://schemas.microsoft.com/office/drawing/2014/main" id="{D35012BB-1D2A-0F7C-6970-5CC46526520B}"/>
              </a:ext>
            </a:extLst>
          </p:cNvPr>
          <p:cNvSpPr txBox="1"/>
          <p:nvPr/>
        </p:nvSpPr>
        <p:spPr>
          <a:xfrm>
            <a:off x="1674558" y="5294376"/>
            <a:ext cx="1444752" cy="369332"/>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rPr>
              <a:t>All relays off</a:t>
            </a:r>
            <a:endParaRPr lang="en-US" dirty="0"/>
          </a:p>
        </p:txBody>
      </p:sp>
      <p:sp>
        <p:nvSpPr>
          <p:cNvPr id="10" name="TextBox 9">
            <a:extLst>
              <a:ext uri="{FF2B5EF4-FFF2-40B4-BE49-F238E27FC236}">
                <a16:creationId xmlns:a16="http://schemas.microsoft.com/office/drawing/2014/main" id="{24299B90-97A9-2AB3-FC15-4E6DA03F5AB9}"/>
              </a:ext>
            </a:extLst>
          </p:cNvPr>
          <p:cNvSpPr txBox="1"/>
          <p:nvPr/>
        </p:nvSpPr>
        <p:spPr>
          <a:xfrm>
            <a:off x="4943565" y="5294376"/>
            <a:ext cx="3439999"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Relay which have 5</a:t>
            </a:r>
            <a:r>
              <a:rPr lang="en-US" sz="1800" baseline="30000" dirty="0">
                <a:effectLst/>
                <a:latin typeface="Times New Roman" panose="02020603050405020304" pitchFamily="18" charset="0"/>
                <a:ea typeface="Calibri" panose="020F0502020204030204" pitchFamily="34" charset="0"/>
              </a:rPr>
              <a:t>th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address,is</a:t>
            </a:r>
            <a:r>
              <a:rPr lang="en-US" sz="1800" dirty="0">
                <a:effectLst/>
                <a:latin typeface="Times New Roman" panose="02020603050405020304" pitchFamily="18" charset="0"/>
                <a:ea typeface="Calibri" panose="020F0502020204030204" pitchFamily="34" charset="0"/>
              </a:rPr>
              <a:t> on</a:t>
            </a:r>
            <a:endParaRPr lang="en-US" dirty="0"/>
          </a:p>
        </p:txBody>
      </p:sp>
    </p:spTree>
    <p:extLst>
      <p:ext uri="{BB962C8B-B14F-4D97-AF65-F5344CB8AC3E}">
        <p14:creationId xmlns:p14="http://schemas.microsoft.com/office/powerpoint/2010/main" val="310452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8</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603503" y="992358"/>
            <a:ext cx="7317106" cy="2645276"/>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rPr>
              <a:t>READ STATE OF </a:t>
            </a:r>
            <a:r>
              <a:rPr lang="en-US" sz="2400" b="1" dirty="0">
                <a:solidFill>
                  <a:srgbClr val="44546A"/>
                </a:solidFill>
                <a:latin typeface="Times New Roman" panose="02020603050405020304" pitchFamily="18" charset="0"/>
                <a:ea typeface="Calibri" panose="020F0502020204030204" pitchFamily="34" charset="0"/>
              </a:rPr>
              <a:t>INPUTS</a:t>
            </a:r>
            <a:endParaRPr lang="en-US" sz="2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1: Setup -&gt; Read/Write definition</a:t>
            </a:r>
            <a:endParaRPr lang="en-US" sz="18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AU" sz="1800" dirty="0">
                <a:effectLst/>
                <a:latin typeface="Times New Roman" panose="02020603050405020304" pitchFamily="18" charset="0"/>
                <a:ea typeface="Calibri" panose="020F0502020204030204" pitchFamily="34" charset="0"/>
              </a:rPr>
              <a:t>Step 2: set function Read Coils (0x02) and quantity for 16 inputs</a:t>
            </a: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pic>
        <p:nvPicPr>
          <p:cNvPr id="7" name="Picture 6" descr="Graphical user interface&#10;&#10;Description automatically generated">
            <a:extLst>
              <a:ext uri="{FF2B5EF4-FFF2-40B4-BE49-F238E27FC236}">
                <a16:creationId xmlns:a16="http://schemas.microsoft.com/office/drawing/2014/main" id="{FE1D91FE-FC2F-4150-05D0-A7B8B1322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128" y="2265591"/>
            <a:ext cx="4777741" cy="3862007"/>
          </a:xfrm>
          <a:prstGeom prst="rect">
            <a:avLst/>
          </a:prstGeom>
        </p:spPr>
      </p:pic>
    </p:spTree>
    <p:extLst>
      <p:ext uri="{BB962C8B-B14F-4D97-AF65-F5344CB8AC3E}">
        <p14:creationId xmlns:p14="http://schemas.microsoft.com/office/powerpoint/2010/main" val="97058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C58790F4-B61C-4C7A-8905-B3CD0EDC7677}" type="slidenum">
              <a:rPr lang="en-US" smtClean="0"/>
              <a:pPr/>
              <a:t>9</a:t>
            </a:fld>
            <a:endParaRPr lang="en-US" dirty="0"/>
          </a:p>
        </p:txBody>
      </p:sp>
      <p:cxnSp>
        <p:nvCxnSpPr>
          <p:cNvPr id="9" name="Straight Connector 8">
            <a:extLst>
              <a:ext uri="{FF2B5EF4-FFF2-40B4-BE49-F238E27FC236}">
                <a16:creationId xmlns:a16="http://schemas.microsoft.com/office/drawing/2014/main" id="{F6228E1B-17F0-EA45-B6DD-F7E219F00478}"/>
              </a:ext>
            </a:extLst>
          </p:cNvPr>
          <p:cNvCxnSpPr>
            <a:cxnSpLocks/>
          </p:cNvCxnSpPr>
          <p:nvPr/>
        </p:nvCxnSpPr>
        <p:spPr>
          <a:xfrm>
            <a:off x="182865" y="721299"/>
            <a:ext cx="8778268" cy="0"/>
          </a:xfrm>
          <a:prstGeom prst="line">
            <a:avLst/>
          </a:prstGeom>
          <a:ln w="38100">
            <a:solidFill>
              <a:srgbClr val="007AC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D20692-8B24-D54E-A188-95FB0C3A37FD}"/>
              </a:ext>
            </a:extLst>
          </p:cNvPr>
          <p:cNvSpPr txBox="1"/>
          <p:nvPr/>
        </p:nvSpPr>
        <p:spPr>
          <a:xfrm>
            <a:off x="182866" y="136524"/>
            <a:ext cx="8778267" cy="584775"/>
          </a:xfrm>
          <a:prstGeom prst="rect">
            <a:avLst/>
          </a:prstGeom>
          <a:noFill/>
        </p:spPr>
        <p:txBody>
          <a:bodyPr wrap="square" rtlCol="0">
            <a:spAutoFit/>
          </a:bodyPr>
          <a:lstStyle/>
          <a:p>
            <a:r>
              <a:rPr lang="en-US" sz="3200" b="1" dirty="0">
                <a:solidFill>
                  <a:srgbClr val="007AC1"/>
                </a:solidFill>
                <a:latin typeface="Calibri Light" panose="020F0302020204030204" pitchFamily="34" charset="0"/>
                <a:cs typeface="Calibri Light" panose="020F0302020204030204" pitchFamily="34" charset="0"/>
              </a:rPr>
              <a:t>Manual</a:t>
            </a:r>
            <a:endParaRPr lang="en-VN" sz="3200" b="1" dirty="0">
              <a:solidFill>
                <a:srgbClr val="007AC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DC87B73-5607-375D-526B-4B962E02849D}"/>
              </a:ext>
            </a:extLst>
          </p:cNvPr>
          <p:cNvSpPr txBox="1"/>
          <p:nvPr/>
        </p:nvSpPr>
        <p:spPr>
          <a:xfrm>
            <a:off x="301752" y="960120"/>
            <a:ext cx="8284464" cy="2554097"/>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v"/>
            </a:pPr>
            <a:r>
              <a:rPr lang="en-US" sz="2400" b="1" dirty="0">
                <a:solidFill>
                  <a:srgbClr val="44546A"/>
                </a:solidFill>
                <a:effectLst/>
                <a:latin typeface="Times New Roman" panose="02020603050405020304" pitchFamily="18" charset="0"/>
                <a:ea typeface="Calibri" panose="020F0502020204030204" pitchFamily="34" charset="0"/>
              </a:rPr>
              <a:t>READ STATE OF RELAYS</a:t>
            </a:r>
          </a:p>
          <a:p>
            <a:pPr marR="0" lvl="0">
              <a:lnSpc>
                <a:spcPct val="107000"/>
              </a:lnSpc>
              <a:spcBef>
                <a:spcPts val="0"/>
              </a:spcBef>
              <a:spcAft>
                <a:spcPts val="800"/>
              </a:spcAft>
            </a:pPr>
            <a:r>
              <a:rPr lang="en-US" b="1" dirty="0">
                <a:solidFill>
                  <a:srgbClr val="44546A"/>
                </a:solidFill>
                <a:latin typeface="Times New Roman" panose="02020603050405020304" pitchFamily="18" charset="0"/>
                <a:ea typeface="Calibri" panose="020F0502020204030204" pitchFamily="34" charset="0"/>
              </a:rPr>
              <a:t>   </a:t>
            </a:r>
            <a:r>
              <a:rPr lang="en-AU" sz="1800" dirty="0">
                <a:effectLst/>
                <a:latin typeface="Times New Roman" panose="02020603050405020304" pitchFamily="18" charset="0"/>
                <a:ea typeface="Calibri" panose="020F0502020204030204" pitchFamily="34" charset="0"/>
              </a:rPr>
              <a:t>Step 3: Follow the table to take the result.</a:t>
            </a:r>
            <a:endParaRPr lang="en-US" sz="1800" dirty="0">
              <a:effectLst/>
              <a:latin typeface="Calibri" panose="020F0502020204030204" pitchFamily="34" charset="0"/>
              <a:ea typeface="Calibri" panose="020F0502020204030204" pitchFamily="34" charset="0"/>
            </a:endParaRP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indent="-342900">
              <a:buFont typeface="+mj-lt"/>
              <a:buAutoNum type="alphaUcPeriod"/>
            </a:pPr>
            <a:endParaRPr lang="en-US" dirty="0"/>
          </a:p>
        </p:txBody>
      </p:sp>
      <p:sp>
        <p:nvSpPr>
          <p:cNvPr id="2" name="TextBox 1">
            <a:extLst>
              <a:ext uri="{FF2B5EF4-FFF2-40B4-BE49-F238E27FC236}">
                <a16:creationId xmlns:a16="http://schemas.microsoft.com/office/drawing/2014/main" id="{D35012BB-1D2A-0F7C-6970-5CC46526520B}"/>
              </a:ext>
            </a:extLst>
          </p:cNvPr>
          <p:cNvSpPr txBox="1"/>
          <p:nvPr/>
        </p:nvSpPr>
        <p:spPr>
          <a:xfrm>
            <a:off x="1469420" y="5294376"/>
            <a:ext cx="1855026"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All inputs is high</a:t>
            </a:r>
            <a:endParaRPr lang="en-US" dirty="0"/>
          </a:p>
        </p:txBody>
      </p:sp>
      <p:sp>
        <p:nvSpPr>
          <p:cNvPr id="10" name="TextBox 9">
            <a:extLst>
              <a:ext uri="{FF2B5EF4-FFF2-40B4-BE49-F238E27FC236}">
                <a16:creationId xmlns:a16="http://schemas.microsoft.com/office/drawing/2014/main" id="{24299B90-97A9-2AB3-FC15-4E6DA03F5AB9}"/>
              </a:ext>
            </a:extLst>
          </p:cNvPr>
          <p:cNvSpPr txBox="1"/>
          <p:nvPr/>
        </p:nvSpPr>
        <p:spPr>
          <a:xfrm>
            <a:off x="4943565" y="5294376"/>
            <a:ext cx="3807243"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Input which have 1st address is toggle</a:t>
            </a:r>
            <a:endParaRPr lang="en-US" dirty="0"/>
          </a:p>
        </p:txBody>
      </p:sp>
      <p:pic>
        <p:nvPicPr>
          <p:cNvPr id="13" name="Picture 12" descr="Table&#10;&#10;Description automatically generated">
            <a:extLst>
              <a:ext uri="{FF2B5EF4-FFF2-40B4-BE49-F238E27FC236}">
                <a16:creationId xmlns:a16="http://schemas.microsoft.com/office/drawing/2014/main" id="{0836C288-7CE3-00C7-B85C-E73D574E4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86" y="2185957"/>
            <a:ext cx="3452495" cy="2705735"/>
          </a:xfrm>
          <a:prstGeom prst="rect">
            <a:avLst/>
          </a:prstGeom>
        </p:spPr>
      </p:pic>
      <p:pic>
        <p:nvPicPr>
          <p:cNvPr id="14" name="Picture 13" descr="Table&#10;&#10;Description automatically generated">
            <a:extLst>
              <a:ext uri="{FF2B5EF4-FFF2-40B4-BE49-F238E27FC236}">
                <a16:creationId xmlns:a16="http://schemas.microsoft.com/office/drawing/2014/main" id="{3EDA817B-5B4C-72A4-E364-58A21FE44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546" y="2124362"/>
            <a:ext cx="3582035" cy="2828925"/>
          </a:xfrm>
          <a:prstGeom prst="rect">
            <a:avLst/>
          </a:prstGeom>
        </p:spPr>
      </p:pic>
    </p:spTree>
    <p:extLst>
      <p:ext uri="{BB962C8B-B14F-4D97-AF65-F5344CB8AC3E}">
        <p14:creationId xmlns:p14="http://schemas.microsoft.com/office/powerpoint/2010/main" val="2770264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TotalTime>
  <Words>707</Words>
  <Application>Microsoft Office PowerPoint</Application>
  <PresentationFormat>On-screen Show (4:3)</PresentationFormat>
  <Paragraphs>135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Century Gothic</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hcson-batch33@sdc.edu.vn</dc:creator>
  <cp:lastModifiedBy>Nguyen, Huy</cp:lastModifiedBy>
  <cp:revision>37</cp:revision>
  <dcterms:created xsi:type="dcterms:W3CDTF">2021-08-16T06:50:48Z</dcterms:created>
  <dcterms:modified xsi:type="dcterms:W3CDTF">2022-08-02T09:23:24Z</dcterms:modified>
</cp:coreProperties>
</file>