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22"/>
  </p:notesMasterIdLst>
  <p:handoutMasterIdLst>
    <p:handoutMasterId r:id="rId23"/>
  </p:handout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79231" autoAdjust="0"/>
  </p:normalViewPr>
  <p:slideViewPr>
    <p:cSldViewPr snapToGrid="0">
      <p:cViewPr varScale="1">
        <p:scale>
          <a:sx n="104" d="100"/>
          <a:sy n="104" d="100"/>
        </p:scale>
        <p:origin x="1806" y="114"/>
      </p:cViewPr>
      <p:guideLst/>
    </p:cSldViewPr>
  </p:slideViewPr>
  <p:notesTextViewPr>
    <p:cViewPr>
      <p:scale>
        <a:sx n="1" d="1"/>
        <a:sy n="1" d="1"/>
      </p:scale>
      <p:origin x="0" y="0"/>
    </p:cViewPr>
  </p:notesTextViewPr>
  <p:notesViewPr>
    <p:cSldViewPr snapToGrid="0">
      <p:cViewPr varScale="1">
        <p:scale>
          <a:sx n="79" d="100"/>
          <a:sy n="79" d="100"/>
        </p:scale>
        <p:origin x="402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53558-946F-40AA-BE49-F3821E2DFF5E}" type="datetimeFigureOut">
              <a:rPr lang="en-US" smtClean="0"/>
              <a:t>10/6/2024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EA610F-900F-49F7-BB3C-2715AA02051E}" type="slidenum">
              <a:rPr lang="en-US" smtClean="0"/>
              <a:t>‹#›</a:t>
            </a:fld>
            <a:endParaRPr lang="en-US"/>
          </a:p>
        </p:txBody>
      </p:sp>
    </p:spTree>
    <p:extLst>
      <p:ext uri="{BB962C8B-B14F-4D97-AF65-F5344CB8AC3E}">
        <p14:creationId xmlns:p14="http://schemas.microsoft.com/office/powerpoint/2010/main" val="2771402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88D28-6AFE-46ED-ACD9-21FB3CCF834E}" type="datetimeFigureOut">
              <a:rPr lang="en-US" smtClean="0"/>
              <a:t>10/6/2024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93B2C-FAE0-4D2D-9784-F7B09943906D}" type="slidenum">
              <a:rPr lang="en-US" smtClean="0"/>
              <a:t>‹#›</a:t>
            </a:fld>
            <a:endParaRPr lang="en-US"/>
          </a:p>
        </p:txBody>
      </p:sp>
    </p:spTree>
    <p:extLst>
      <p:ext uri="{BB962C8B-B14F-4D97-AF65-F5344CB8AC3E}">
        <p14:creationId xmlns:p14="http://schemas.microsoft.com/office/powerpoint/2010/main" val="1120793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ECBCFE-FE81-4765-9405-51A0505B2D2D}" type="datetime1">
              <a:rPr lang="en-US" smtClean="0"/>
              <a:t>10/6/2024</a:t>
            </a:fld>
            <a:endParaRPr lang="en-US" dirty="0"/>
          </a:p>
        </p:txBody>
      </p:sp>
      <p:sp>
        <p:nvSpPr>
          <p:cNvPr id="5" name="Footer Placeholder 4"/>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847127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1982B-5A80-48E9-83A5-F6D2E0DF26E7}" type="datetime1">
              <a:rPr lang="en-US" smtClean="0"/>
              <a:t>10/6/2024</a:t>
            </a:fld>
            <a:endParaRPr lang="en-US" dirty="0"/>
          </a:p>
        </p:txBody>
      </p:sp>
      <p:sp>
        <p:nvSpPr>
          <p:cNvPr id="6" name="Footer Placeholder 5"/>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692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E14A77-5939-45D1-A6A8-61A07586F82D}" type="datetime1">
              <a:rPr lang="en-US" smtClean="0"/>
              <a:t>10/6/2024</a:t>
            </a:fld>
            <a:endParaRPr lang="en-US" dirty="0"/>
          </a:p>
        </p:txBody>
      </p:sp>
      <p:sp>
        <p:nvSpPr>
          <p:cNvPr id="6" name="Footer Placeholder 5"/>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4294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B486C0-EAC3-473D-83D7-F0CCEC4FA097}" type="datetime1">
              <a:rPr lang="en-US" smtClean="0"/>
              <a:t>10/6/2024</a:t>
            </a:fld>
            <a:endParaRPr lang="en-US" dirty="0"/>
          </a:p>
        </p:txBody>
      </p:sp>
      <p:sp>
        <p:nvSpPr>
          <p:cNvPr id="6" name="Footer Placeholder 5"/>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1752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7A5C1D-9BAD-4AF1-8074-ACDE6C94613E}" type="datetime1">
              <a:rPr lang="en-US" smtClean="0"/>
              <a:t>10/6/2024</a:t>
            </a:fld>
            <a:endParaRPr lang="en-US" dirty="0"/>
          </a:p>
        </p:txBody>
      </p:sp>
      <p:sp>
        <p:nvSpPr>
          <p:cNvPr id="6" name="Footer Placeholder 5"/>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0758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A2C166E-F620-40D6-B551-521FEF392FDC}" type="datetime1">
              <a:rPr lang="en-US" smtClean="0"/>
              <a:t>10/6/2024</a:t>
            </a:fld>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5796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B5E4C76-7C63-4841-9263-16830C2BA9F4}" type="datetime1">
              <a:rPr lang="en-US" smtClean="0"/>
              <a:t>10/6/2024</a:t>
            </a:fld>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06640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DD873C-B9E0-4582-A1F5-BA08350E29A3}" type="datetime1">
              <a:rPr lang="en-US" smtClean="0"/>
              <a:t>10/6/2024</a:t>
            </a:fld>
            <a:endParaRPr lang="en-US" dirty="0"/>
          </a:p>
        </p:txBody>
      </p:sp>
      <p:sp>
        <p:nvSpPr>
          <p:cNvPr id="5" name="Footer Placeholder 4"/>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8814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C45CE3-498C-4E3A-A2FB-5AC62E9B09B4}" type="datetime1">
              <a:rPr lang="en-US" smtClean="0"/>
              <a:t>10/6/2024</a:t>
            </a:fld>
            <a:endParaRPr lang="en-US" dirty="0"/>
          </a:p>
        </p:txBody>
      </p:sp>
      <p:sp>
        <p:nvSpPr>
          <p:cNvPr id="5" name="Footer Placeholder 4"/>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39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4048" y="188977"/>
            <a:ext cx="8421624" cy="1326321"/>
          </a:xfrm>
        </p:spPr>
        <p:txBody>
          <a:bodyPr/>
          <a:lstStyle>
            <a:lvl1pPr algn="l">
              <a:defRPr sz="28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48" y="1709928"/>
            <a:ext cx="8421624" cy="4379976"/>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5759052" y="6194172"/>
            <a:ext cx="2057400" cy="365125"/>
          </a:xfrm>
        </p:spPr>
        <p:txBody>
          <a:bodyPr/>
          <a:lstStyle/>
          <a:p>
            <a:fld id="{8556B126-3F53-44C6-85E2-781A720BAC6B}" type="datetime1">
              <a:rPr lang="en-US" smtClean="0"/>
              <a:t>10/6/2024</a:t>
            </a:fld>
            <a:endParaRPr lang="en-US" dirty="0"/>
          </a:p>
        </p:txBody>
      </p:sp>
      <p:sp>
        <p:nvSpPr>
          <p:cNvPr id="5" name="Footer Placeholder 4"/>
          <p:cNvSpPr>
            <a:spLocks noGrp="1"/>
          </p:cNvSpPr>
          <p:nvPr>
            <p:ph type="ftr" sz="quarter" idx="11"/>
          </p:nvPr>
        </p:nvSpPr>
        <p:spPr>
          <a:xfrm>
            <a:off x="685346" y="6194172"/>
            <a:ext cx="5004649" cy="365125"/>
          </a:xfrm>
        </p:spPr>
        <p:txBody>
          <a:bodyPr/>
          <a:lstStyle/>
          <a:p>
            <a:r>
              <a:rPr lang="en-US" smtClean="0"/>
              <a:t>Tin học trong Kỹ thuật (C++) - TNUT (https://github.com/huynguyen82/C-4TNUT)</a:t>
            </a:r>
            <a:endParaRPr lang="en-US" dirty="0"/>
          </a:p>
        </p:txBody>
      </p:sp>
      <p:sp>
        <p:nvSpPr>
          <p:cNvPr id="6" name="Slide Number Placeholder 5"/>
          <p:cNvSpPr>
            <a:spLocks noGrp="1"/>
          </p:cNvSpPr>
          <p:nvPr>
            <p:ph type="sldNum" sz="quarter" idx="12"/>
          </p:nvPr>
        </p:nvSpPr>
        <p:spPr>
          <a:xfrm>
            <a:off x="7885509" y="6194172"/>
            <a:ext cx="565159"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57201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533B7C-E7BE-41BD-9CEB-0C789B066B7B}" type="datetime1">
              <a:rPr lang="en-US" smtClean="0"/>
              <a:t>10/6/2024</a:t>
            </a:fld>
            <a:endParaRPr lang="en-US" dirty="0"/>
          </a:p>
        </p:txBody>
      </p:sp>
      <p:sp>
        <p:nvSpPr>
          <p:cNvPr id="5" name="Footer Placeholder 4"/>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755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9955B-03CA-4B0B-80E6-680326B8AB15}" type="datetime1">
              <a:rPr lang="en-US" smtClean="0"/>
              <a:t>10/6/2024</a:t>
            </a:fld>
            <a:endParaRPr lang="en-US" dirty="0"/>
          </a:p>
        </p:txBody>
      </p:sp>
      <p:sp>
        <p:nvSpPr>
          <p:cNvPr id="6" name="Footer Placeholder 5"/>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2826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5A6E21-16DC-4357-B40D-D32EF10AFFC9}" type="datetime1">
              <a:rPr lang="en-US" smtClean="0"/>
              <a:t>10/6/2024</a:t>
            </a:fld>
            <a:endParaRPr lang="en-US" dirty="0"/>
          </a:p>
        </p:txBody>
      </p:sp>
      <p:sp>
        <p:nvSpPr>
          <p:cNvPr id="8" name="Footer Placeholder 7"/>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830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AC1D20-0129-493F-95C6-776F3194898E}" type="datetime1">
              <a:rPr lang="en-US" smtClean="0"/>
              <a:t>10/6/2024</a:t>
            </a:fld>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101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ECD7D-CA0D-4D2E-8EDB-95EE2938F4AB}" type="datetime1">
              <a:rPr lang="en-US" smtClean="0"/>
              <a:t>10/6/2024</a:t>
            </a:fld>
            <a:endParaRPr lang="en-US" dirty="0"/>
          </a:p>
        </p:txBody>
      </p:sp>
      <p:sp>
        <p:nvSpPr>
          <p:cNvPr id="3" name="Footer Placeholder 2"/>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527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640A60-9A7E-40FD-A8B0-42B535E7CD0B}" type="datetime1">
              <a:rPr lang="en-US" smtClean="0"/>
              <a:t>10/6/2024</a:t>
            </a:fld>
            <a:endParaRPr lang="en-US" dirty="0"/>
          </a:p>
        </p:txBody>
      </p:sp>
      <p:sp>
        <p:nvSpPr>
          <p:cNvPr id="6" name="Footer Placeholder 5"/>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420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11F09C-C96D-481B-93BF-A936C2B5E6D4}" type="datetime1">
              <a:rPr lang="en-US" smtClean="0"/>
              <a:t>10/6/2024</a:t>
            </a:fld>
            <a:endParaRPr lang="en-US" dirty="0"/>
          </a:p>
        </p:txBody>
      </p:sp>
      <p:sp>
        <p:nvSpPr>
          <p:cNvPr id="6" name="Footer Placeholder 5"/>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438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80327-9A14-40C7-B7EF-E91B02A30221}" type="datetime1">
              <a:rPr lang="en-US" smtClean="0"/>
              <a:t>10/6/2024</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Tin học trong Kỹ thuật (C++) - TNUT (https://github.com/huynguyen82/C-4TNUT)</a:t>
            </a:r>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5061669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fn5xiTAlKYejMxbxp3w8V6iOxLI31sP" TargetMode="External"/><Relationship Id="rId2" Type="http://schemas.openxmlformats.org/officeDocument/2006/relationships/hyperlink" Target="https://github.com/huynguyen82/C-4TNU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Tin </a:t>
            </a:r>
            <a:r>
              <a:rPr lang="en-US" dirty="0" err="1" smtClean="0"/>
              <a:t>học</a:t>
            </a:r>
            <a:r>
              <a:rPr lang="en-US" dirty="0" smtClean="0"/>
              <a:t> </a:t>
            </a:r>
            <a:r>
              <a:rPr lang="en-US" dirty="0" err="1" smtClean="0"/>
              <a:t>trong</a:t>
            </a:r>
            <a:r>
              <a:rPr lang="en-US" dirty="0" smtClean="0"/>
              <a:t> </a:t>
            </a:r>
            <a:r>
              <a:rPr lang="en-US" dirty="0" err="1" smtClean="0"/>
              <a:t>kỹ</a:t>
            </a:r>
            <a:r>
              <a:rPr lang="en-US" dirty="0" smtClean="0"/>
              <a:t> </a:t>
            </a:r>
            <a:r>
              <a:rPr lang="en-US" dirty="0" err="1" smtClean="0"/>
              <a:t>thuật</a:t>
            </a:r>
            <a:r>
              <a:rPr lang="en-US" dirty="0" smtClean="0"/>
              <a:t> - TNUT</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TS. Nguyễn Văn Huy, BM Công </a:t>
            </a:r>
            <a:r>
              <a:rPr lang="en-US" dirty="0" err="1" smtClean="0"/>
              <a:t>nghệ</a:t>
            </a:r>
            <a:r>
              <a:rPr lang="en-US" dirty="0" smtClean="0"/>
              <a:t> </a:t>
            </a:r>
            <a:r>
              <a:rPr lang="en-US" dirty="0" err="1" smtClean="0"/>
              <a:t>thông</a:t>
            </a:r>
            <a:r>
              <a:rPr lang="en-US" dirty="0" smtClean="0"/>
              <a:t> tin</a:t>
            </a:r>
          </a:p>
          <a:p>
            <a:r>
              <a:rPr lang="en-US" dirty="0" smtClean="0"/>
              <a:t>Khoa </a:t>
            </a:r>
            <a:r>
              <a:rPr lang="en-US" dirty="0" err="1" smtClean="0"/>
              <a:t>Điện</a:t>
            </a:r>
            <a:r>
              <a:rPr lang="en-US" dirty="0" smtClean="0"/>
              <a:t> </a:t>
            </a:r>
            <a:r>
              <a:rPr lang="en-US" dirty="0" err="1" smtClean="0"/>
              <a:t>tử</a:t>
            </a:r>
            <a:r>
              <a:rPr lang="en-US" dirty="0" smtClean="0"/>
              <a:t> - </a:t>
            </a:r>
            <a:r>
              <a:rPr lang="en-US" dirty="0" err="1" smtClean="0"/>
              <a:t>Trường</a:t>
            </a:r>
            <a:r>
              <a:rPr lang="en-US" dirty="0" smtClean="0"/>
              <a:t> ĐH </a:t>
            </a:r>
            <a:r>
              <a:rPr lang="en-US" dirty="0" err="1" smtClean="0"/>
              <a:t>Kỹ</a:t>
            </a:r>
            <a:r>
              <a:rPr lang="en-US" dirty="0" smtClean="0"/>
              <a:t> </a:t>
            </a:r>
            <a:r>
              <a:rPr lang="en-US" dirty="0" err="1" smtClean="0"/>
              <a:t>thuật</a:t>
            </a:r>
            <a:r>
              <a:rPr lang="en-US" dirty="0" smtClean="0"/>
              <a:t> </a:t>
            </a:r>
            <a:r>
              <a:rPr lang="en-US" dirty="0" err="1" smtClean="0"/>
              <a:t>công</a:t>
            </a:r>
            <a:r>
              <a:rPr lang="en-US" dirty="0" smtClean="0"/>
              <a:t> </a:t>
            </a:r>
            <a:r>
              <a:rPr lang="en-US" dirty="0" err="1" smtClean="0"/>
              <a:t>nghiệp</a:t>
            </a:r>
            <a:endParaRPr lang="en-US" dirty="0" smtClean="0"/>
          </a:p>
          <a:p>
            <a:r>
              <a:rPr lang="en-US" dirty="0" smtClean="0"/>
              <a:t>ĐH Thái </a:t>
            </a:r>
            <a:r>
              <a:rPr lang="en-US" dirty="0" err="1" smtClean="0"/>
              <a:t>Nguyên</a:t>
            </a:r>
            <a:endParaRPr lang="en-US" dirty="0" smtClean="0"/>
          </a:p>
          <a:p>
            <a:r>
              <a:rPr lang="en-US" dirty="0">
                <a:hlinkClick r:id="rId2"/>
              </a:rPr>
              <a:t>https://</a:t>
            </a:r>
            <a:r>
              <a:rPr lang="en-US" dirty="0" smtClean="0">
                <a:hlinkClick r:id="rId2"/>
              </a:rPr>
              <a:t>github.com/huynguyen82/C-4TNUT</a:t>
            </a:r>
            <a:endParaRPr lang="en-US" dirty="0" smtClean="0"/>
          </a:p>
          <a:p>
            <a:r>
              <a:rPr lang="en-US" dirty="0">
                <a:hlinkClick r:id="rId3"/>
              </a:rPr>
              <a:t>https://</a:t>
            </a:r>
            <a:r>
              <a:rPr lang="en-US" dirty="0" smtClean="0">
                <a:hlinkClick r:id="rId3"/>
              </a:rPr>
              <a:t>www.youtube.com/playlist?list=PL-fn5xiTAlKYejMxbxp3w8V6iOxLI31sP</a:t>
            </a: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Tin </a:t>
            </a:r>
            <a:r>
              <a:rPr lang="en-US" dirty="0" err="1" smtClean="0"/>
              <a:t>học</a:t>
            </a:r>
            <a:r>
              <a:rPr lang="en-US" dirty="0" smtClean="0"/>
              <a:t> </a:t>
            </a:r>
            <a:r>
              <a:rPr lang="en-US" dirty="0" err="1" smtClean="0"/>
              <a:t>trong</a:t>
            </a:r>
            <a:r>
              <a:rPr lang="en-US" dirty="0" smtClean="0"/>
              <a:t> </a:t>
            </a:r>
            <a:r>
              <a:rPr lang="en-US" dirty="0" err="1" smtClean="0"/>
              <a:t>Kỹ</a:t>
            </a:r>
            <a:r>
              <a:rPr lang="en-US" dirty="0" smtClean="0"/>
              <a:t> </a:t>
            </a:r>
            <a:r>
              <a:rPr lang="en-US" dirty="0" err="1" smtClean="0"/>
              <a:t>thuật</a:t>
            </a:r>
            <a:r>
              <a:rPr lang="en-US" dirty="0" smtClean="0"/>
              <a: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280223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smtClean="0"/>
              <a:t>5.2. </a:t>
            </a:r>
            <a:r>
              <a:rPr lang="en-US" dirty="0" err="1" smtClean="0"/>
              <a:t>cách</a:t>
            </a:r>
            <a:r>
              <a:rPr lang="en-US" dirty="0" smtClean="0"/>
              <a:t> </a:t>
            </a:r>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smtClean="0"/>
              <a:t>Cú</a:t>
            </a:r>
            <a:r>
              <a:rPr lang="en-US" dirty="0" smtClean="0"/>
              <a:t> </a:t>
            </a:r>
            <a:r>
              <a:rPr lang="en-US" dirty="0" err="1" smtClean="0"/>
              <a:t>pháp</a:t>
            </a:r>
            <a:r>
              <a:rPr lang="en-US" dirty="0" smtClean="0"/>
              <a:t> </a:t>
            </a:r>
            <a:r>
              <a:rPr lang="en-US" dirty="0" err="1" smtClean="0"/>
              <a:t>khai</a:t>
            </a:r>
            <a:r>
              <a:rPr lang="en-US" dirty="0" smtClean="0"/>
              <a:t> </a:t>
            </a:r>
            <a:r>
              <a:rPr lang="en-US" dirty="0" err="1" smtClean="0"/>
              <a:t>báo</a:t>
            </a:r>
            <a:r>
              <a:rPr lang="en-US" dirty="0" smtClean="0"/>
              <a:t> </a:t>
            </a:r>
            <a:r>
              <a:rPr lang="en-US" dirty="0" err="1" smtClean="0"/>
              <a:t>hàm</a:t>
            </a:r>
            <a:r>
              <a:rPr lang="en-US" dirty="0" smtClean="0"/>
              <a:t>:</a:t>
            </a:r>
          </a:p>
          <a:p>
            <a:pPr lvl="1"/>
            <a:r>
              <a:rPr lang="en-US" dirty="0" err="1"/>
              <a:t>Dạng</a:t>
            </a:r>
            <a:r>
              <a:rPr lang="en-US" dirty="0"/>
              <a:t> 1: </a:t>
            </a:r>
            <a:r>
              <a:rPr lang="en-US" dirty="0" err="1"/>
              <a:t>để</a:t>
            </a:r>
            <a:r>
              <a:rPr lang="en-US" dirty="0"/>
              <a:t> </a:t>
            </a:r>
            <a:r>
              <a:rPr lang="en-US" dirty="0" err="1"/>
              <a:t>việc</a:t>
            </a:r>
            <a:r>
              <a:rPr lang="en-US" dirty="0"/>
              <a:t> </a:t>
            </a:r>
            <a:r>
              <a:rPr lang="en-US" dirty="0" err="1"/>
              <a:t>quan</a:t>
            </a:r>
            <a:r>
              <a:rPr lang="en-US" dirty="0"/>
              <a:t> </a:t>
            </a:r>
            <a:r>
              <a:rPr lang="en-US" dirty="0" err="1"/>
              <a:t>sát</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chương</a:t>
            </a:r>
            <a:r>
              <a:rPr lang="en-US" dirty="0"/>
              <a:t> </a:t>
            </a:r>
            <a:r>
              <a:rPr lang="en-US" dirty="0" err="1"/>
              <a:t>trình</a:t>
            </a:r>
            <a:r>
              <a:rPr lang="en-US" dirty="0"/>
              <a:t> </a:t>
            </a:r>
            <a:r>
              <a:rPr lang="en-US" dirty="0" err="1"/>
              <a:t>nhanh</a:t>
            </a:r>
            <a:r>
              <a:rPr lang="en-US" dirty="0"/>
              <a:t> </a:t>
            </a:r>
            <a:r>
              <a:rPr lang="en-US" dirty="0" err="1"/>
              <a:t>hơn</a:t>
            </a:r>
            <a:r>
              <a:rPr lang="en-US" dirty="0"/>
              <a:t> =&gt; </a:t>
            </a:r>
            <a:r>
              <a:rPr lang="en-US" dirty="0" err="1"/>
              <a:t>khia</a:t>
            </a:r>
            <a:r>
              <a:rPr lang="en-US" dirty="0"/>
              <a:t> </a:t>
            </a:r>
            <a:r>
              <a:rPr lang="en-US" dirty="0" err="1"/>
              <a:t>báo</a:t>
            </a:r>
            <a:r>
              <a:rPr lang="en-US" dirty="0"/>
              <a:t> </a:t>
            </a:r>
            <a:r>
              <a:rPr lang="en-US" dirty="0" err="1"/>
              <a:t>phần</a:t>
            </a:r>
            <a:r>
              <a:rPr lang="en-US" dirty="0"/>
              <a:t> </a:t>
            </a:r>
            <a:r>
              <a:rPr lang="en-US" dirty="0" err="1"/>
              <a:t>giao</a:t>
            </a:r>
            <a:r>
              <a:rPr lang="en-US" dirty="0"/>
              <a:t> </a:t>
            </a:r>
            <a:r>
              <a:rPr lang="en-US" dirty="0" err="1"/>
              <a:t>diện</a:t>
            </a:r>
            <a:r>
              <a:rPr lang="en-US" dirty="0"/>
              <a:t> </a:t>
            </a:r>
            <a:r>
              <a:rPr lang="en-US" dirty="0" err="1" smtClean="0"/>
              <a:t>hàm</a:t>
            </a:r>
            <a:r>
              <a:rPr lang="en-US" dirty="0" smtClean="0"/>
              <a:t> </a:t>
            </a:r>
            <a:r>
              <a:rPr lang="en-US" dirty="0" err="1" smtClean="0"/>
              <a:t>trước</a:t>
            </a:r>
            <a:r>
              <a:rPr lang="en-US" dirty="0" smtClean="0"/>
              <a:t> </a:t>
            </a:r>
            <a:r>
              <a:rPr lang="en-US" dirty="0" err="1" smtClean="0"/>
              <a:t>hàm</a:t>
            </a:r>
            <a:r>
              <a:rPr lang="en-US" dirty="0" smtClean="0"/>
              <a:t> main(), </a:t>
            </a:r>
            <a:r>
              <a:rPr lang="en-US" dirty="0" err="1" smtClean="0"/>
              <a:t>phần</a:t>
            </a:r>
            <a:r>
              <a:rPr lang="en-US" dirty="0" smtClean="0"/>
              <a:t> </a:t>
            </a:r>
            <a:r>
              <a:rPr lang="en-US" dirty="0" err="1" smtClean="0"/>
              <a:t>thân</a:t>
            </a:r>
            <a:r>
              <a:rPr lang="en-US" dirty="0" smtClean="0"/>
              <a:t> </a:t>
            </a:r>
            <a:r>
              <a:rPr lang="en-US" dirty="0" err="1" smtClean="0"/>
              <a:t>hàm</a:t>
            </a:r>
            <a:r>
              <a:rPr lang="en-US" dirty="0" smtClean="0"/>
              <a:t> </a:t>
            </a:r>
            <a:r>
              <a:rPr lang="en-US" dirty="0" err="1" smtClean="0"/>
              <a:t>sau</a:t>
            </a:r>
            <a:r>
              <a:rPr lang="en-US" dirty="0" smtClean="0"/>
              <a:t> </a:t>
            </a:r>
            <a:r>
              <a:rPr lang="en-US" dirty="0" err="1" smtClean="0"/>
              <a:t>hàm</a:t>
            </a:r>
            <a:r>
              <a:rPr lang="en-US" dirty="0" smtClean="0"/>
              <a:t> main</a:t>
            </a:r>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65903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a:solidFill>
            <a:schemeClr val="tx2">
              <a:lumMod val="25000"/>
            </a:schemeClr>
          </a:solidFill>
        </p:spPr>
        <p:txBody>
          <a:bodyPr>
            <a:normAutofit fontScale="92500" lnSpcReduction="20000"/>
          </a:bodyPr>
          <a:lstStyle/>
          <a:p>
            <a:pPr marL="0" indent="0">
              <a:spcBef>
                <a:spcPts val="0"/>
              </a:spcBef>
              <a:buNone/>
            </a:pPr>
            <a:r>
              <a:rPr lang="en-US" dirty="0" smtClean="0">
                <a:latin typeface="Courier New" panose="02070309020205020404" pitchFamily="49" charset="0"/>
                <a:cs typeface="Courier New" panose="02070309020205020404" pitchFamily="49" charset="0"/>
              </a:rPr>
              <a:t>….</a:t>
            </a:r>
          </a:p>
          <a:p>
            <a:pPr marL="0" indent="0">
              <a:spcBef>
                <a:spcPts val="0"/>
              </a:spcBef>
              <a:buNone/>
            </a:pPr>
            <a:r>
              <a:rPr lang="en-US" b="1" dirty="0" smtClean="0">
                <a:latin typeface="Courier New" panose="02070309020205020404" pitchFamily="49" charset="0"/>
                <a:cs typeface="Courier New" panose="02070309020205020404" pitchFamily="49" charset="0"/>
              </a:rPr>
              <a:t>&lt;type&gt; </a:t>
            </a:r>
            <a:r>
              <a:rPr lang="en-US" b="1" dirty="0" err="1" smtClean="0">
                <a:latin typeface="Courier New" panose="02070309020205020404" pitchFamily="49" charset="0"/>
                <a:cs typeface="Courier New" panose="02070309020205020404" pitchFamily="49" charset="0"/>
              </a:rPr>
              <a:t>tên_hàm</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danh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sách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tham</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số</a:t>
            </a:r>
            <a:r>
              <a:rPr lang="en-US" b="1" dirty="0" smtClean="0">
                <a:latin typeface="Courier New" panose="02070309020205020404" pitchFamily="49" charset="0"/>
                <a:cs typeface="Courier New" panose="02070309020205020404" pitchFamily="49" charset="0"/>
              </a:rPr>
              <a:t>]);</a:t>
            </a:r>
          </a:p>
          <a:p>
            <a:pPr marL="0" indent="0">
              <a:spcBef>
                <a:spcPts val="0"/>
              </a:spcBef>
              <a:buNone/>
            </a:pPr>
            <a:r>
              <a:rPr lang="en-US" dirty="0" err="1">
                <a:latin typeface="Courier New" panose="02070309020205020404" pitchFamily="49" charset="0"/>
                <a:cs typeface="Courier New" panose="02070309020205020404" pitchFamily="49" charset="0"/>
              </a:rPr>
              <a:t>i</a:t>
            </a:r>
            <a:r>
              <a:rPr lang="en-US" dirty="0" err="1" smtClean="0">
                <a:latin typeface="Courier New" panose="02070309020205020404" pitchFamily="49" charset="0"/>
                <a:cs typeface="Courier New" panose="02070309020205020404" pitchFamily="49" charset="0"/>
              </a:rPr>
              <a:t>nt</a:t>
            </a:r>
            <a:r>
              <a:rPr lang="en-US" dirty="0" smtClean="0">
                <a:latin typeface="Courier New" panose="02070309020205020404" pitchFamily="49" charset="0"/>
                <a:cs typeface="Courier New" panose="02070309020205020404" pitchFamily="49" charset="0"/>
              </a:rPr>
              <a:t> main(){</a:t>
            </a:r>
          </a:p>
          <a:p>
            <a:pPr marL="0" indent="0">
              <a:spcBef>
                <a:spcPts val="0"/>
              </a:spcBef>
              <a:buNone/>
            </a:pP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phần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thân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chương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trình</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chính</a:t>
            </a:r>
            <a:endParaRPr lang="en-US" dirty="0" smtClean="0">
              <a:latin typeface="Courier New" panose="02070309020205020404" pitchFamily="49" charset="0"/>
              <a:cs typeface="Courier New" panose="02070309020205020404" pitchFamily="49" charset="0"/>
            </a:endParaRPr>
          </a:p>
          <a:p>
            <a:pPr marL="0" indent="0">
              <a:spcBef>
                <a:spcPts val="0"/>
              </a:spcBef>
              <a:buNone/>
            </a:pPr>
            <a:r>
              <a:rPr lang="en-US" dirty="0" smtClean="0">
                <a:latin typeface="Courier New" panose="02070309020205020404" pitchFamily="49" charset="0"/>
                <a:cs typeface="Courier New" panose="02070309020205020404" pitchFamily="49" charset="0"/>
              </a:rPr>
              <a:t>	return 0;</a:t>
            </a:r>
          </a:p>
          <a:p>
            <a:pPr marL="0" indent="0">
              <a:spcBef>
                <a:spcPts val="0"/>
              </a:spcBef>
              <a:buNone/>
            </a:pPr>
            <a:r>
              <a:rPr lang="en-US" dirty="0" smtClean="0">
                <a:latin typeface="Courier New" panose="02070309020205020404" pitchFamily="49" charset="0"/>
                <a:cs typeface="Courier New" panose="02070309020205020404" pitchFamily="49" charset="0"/>
              </a:rPr>
              <a:t>}</a:t>
            </a:r>
          </a:p>
          <a:p>
            <a:pPr marL="0" indent="0">
              <a:spcBef>
                <a:spcPts val="0"/>
              </a:spcBef>
              <a:buNone/>
            </a:pPr>
            <a:r>
              <a:rPr lang="en-US" b="1" dirty="0">
                <a:latin typeface="Courier New" panose="02070309020205020404" pitchFamily="49" charset="0"/>
                <a:cs typeface="Courier New" panose="02070309020205020404" pitchFamily="49" charset="0"/>
              </a:rPr>
              <a:t>&lt;type&gt; </a:t>
            </a:r>
            <a:r>
              <a:rPr lang="en-US" b="1" dirty="0" err="1">
                <a:latin typeface="Courier New" panose="02070309020205020404" pitchFamily="49" charset="0"/>
                <a:cs typeface="Courier New" panose="02070309020205020404" pitchFamily="49" charset="0"/>
              </a:rPr>
              <a:t>tên_hàm</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danh</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sách</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tham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số</a:t>
            </a:r>
            <a:r>
              <a:rPr lang="en-US" b="1" dirty="0" smtClean="0">
                <a:latin typeface="Courier New" panose="02070309020205020404" pitchFamily="49" charset="0"/>
                <a:cs typeface="Courier New" panose="02070309020205020404" pitchFamily="49" charset="0"/>
              </a:rPr>
              <a:t>]){</a:t>
            </a:r>
          </a:p>
          <a:p>
            <a:pPr marL="0" indent="0">
              <a:spcBef>
                <a:spcPts val="0"/>
              </a:spcBef>
              <a:buNone/>
            </a:pP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phần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thân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hàm</a:t>
            </a:r>
            <a:endParaRPr lang="en-US" b="1" dirty="0" smtClean="0">
              <a:latin typeface="Courier New" panose="02070309020205020404" pitchFamily="49" charset="0"/>
              <a:cs typeface="Courier New" panose="02070309020205020404" pitchFamily="49" charset="0"/>
            </a:endParaRPr>
          </a:p>
          <a:p>
            <a:pPr marL="0" indent="0">
              <a:spcBef>
                <a:spcPts val="0"/>
              </a:spcBef>
              <a:buNone/>
            </a:pPr>
            <a:r>
              <a:rPr lang="en-US" b="1" dirty="0" smtClean="0">
                <a:latin typeface="Courier New" panose="02070309020205020404" pitchFamily="49" charset="0"/>
                <a:cs typeface="Courier New" panose="02070309020205020404" pitchFamily="49" charset="0"/>
              </a:rPr>
              <a:t>}</a:t>
            </a:r>
          </a:p>
          <a:p>
            <a:pPr marL="0" indent="0">
              <a:spcBef>
                <a:spcPts val="0"/>
              </a:spcBef>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48182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smtClean="0"/>
              <a:t>5.2. </a:t>
            </a:r>
            <a:r>
              <a:rPr lang="en-US" dirty="0" err="1" smtClean="0"/>
              <a:t>cách</a:t>
            </a:r>
            <a:r>
              <a:rPr lang="en-US" dirty="0" smtClean="0"/>
              <a:t> </a:t>
            </a:r>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smtClean="0"/>
              <a:t>Cú</a:t>
            </a:r>
            <a:r>
              <a:rPr lang="en-US" dirty="0" smtClean="0"/>
              <a:t> </a:t>
            </a:r>
            <a:r>
              <a:rPr lang="en-US" dirty="0" err="1" smtClean="0"/>
              <a:t>pháp</a:t>
            </a:r>
            <a:r>
              <a:rPr lang="en-US" dirty="0" smtClean="0"/>
              <a:t> </a:t>
            </a:r>
            <a:r>
              <a:rPr lang="en-US" dirty="0" err="1" smtClean="0"/>
              <a:t>khai</a:t>
            </a:r>
            <a:r>
              <a:rPr lang="en-US" dirty="0" smtClean="0"/>
              <a:t> </a:t>
            </a:r>
            <a:r>
              <a:rPr lang="en-US" dirty="0" err="1" smtClean="0"/>
              <a:t>báo</a:t>
            </a:r>
            <a:r>
              <a:rPr lang="en-US" dirty="0" smtClean="0"/>
              <a:t> </a:t>
            </a:r>
            <a:r>
              <a:rPr lang="en-US" dirty="0" err="1" smtClean="0"/>
              <a:t>hàm</a:t>
            </a:r>
            <a:r>
              <a:rPr lang="en-US" dirty="0" smtClean="0"/>
              <a:t>:</a:t>
            </a:r>
          </a:p>
          <a:p>
            <a:pPr lvl="1"/>
            <a:r>
              <a:rPr lang="en-US" dirty="0" err="1"/>
              <a:t>Dạng</a:t>
            </a:r>
            <a:r>
              <a:rPr lang="en-US" dirty="0"/>
              <a:t> </a:t>
            </a:r>
            <a:r>
              <a:rPr lang="en-US" dirty="0" smtClean="0"/>
              <a:t>2: </a:t>
            </a:r>
            <a:r>
              <a:rPr lang="en-US" dirty="0" err="1" smtClean="0"/>
              <a:t>khai</a:t>
            </a:r>
            <a:r>
              <a:rPr lang="en-US" dirty="0" smtClean="0"/>
              <a:t> </a:t>
            </a:r>
            <a:r>
              <a:rPr lang="en-US" dirty="0" err="1" smtClean="0"/>
              <a:t>báo</a:t>
            </a:r>
            <a:r>
              <a:rPr lang="en-US" dirty="0" smtClean="0"/>
              <a:t> </a:t>
            </a:r>
            <a:r>
              <a:rPr lang="en-US" dirty="0" err="1" smtClean="0"/>
              <a:t>cả</a:t>
            </a:r>
            <a:r>
              <a:rPr lang="en-US" dirty="0" smtClean="0"/>
              <a:t> </a:t>
            </a:r>
            <a:r>
              <a:rPr lang="en-US" dirty="0" err="1" smtClean="0"/>
              <a:t>thân</a:t>
            </a:r>
            <a:r>
              <a:rPr lang="en-US" dirty="0" smtClean="0"/>
              <a:t> </a:t>
            </a:r>
            <a:r>
              <a:rPr lang="en-US" dirty="0" err="1" smtClean="0"/>
              <a:t>hàm</a:t>
            </a:r>
            <a:r>
              <a:rPr lang="en-US" dirty="0" smtClean="0"/>
              <a:t> </a:t>
            </a:r>
            <a:r>
              <a:rPr lang="en-US" dirty="0" err="1" smtClean="0"/>
              <a:t>và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hàm</a:t>
            </a:r>
            <a:r>
              <a:rPr lang="en-US" dirty="0" smtClean="0"/>
              <a:t> ở </a:t>
            </a:r>
            <a:r>
              <a:rPr lang="en-US" dirty="0" err="1" smtClean="0"/>
              <a:t>trước</a:t>
            </a:r>
            <a:r>
              <a:rPr lang="en-US" dirty="0" smtClean="0"/>
              <a:t> </a:t>
            </a:r>
            <a:r>
              <a:rPr lang="en-US" dirty="0" err="1" smtClean="0"/>
              <a:t>hàm</a:t>
            </a:r>
            <a:r>
              <a:rPr lang="en-US" dirty="0" smtClean="0"/>
              <a:t> main()</a:t>
            </a:r>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12</a:t>
            </a:fld>
            <a:endParaRPr lang="en-US" dirty="0"/>
          </a:p>
        </p:txBody>
      </p:sp>
      <p:sp>
        <p:nvSpPr>
          <p:cNvPr id="6" name="Content Placeholder 2"/>
          <p:cNvSpPr txBox="1">
            <a:spLocks/>
          </p:cNvSpPr>
          <p:nvPr/>
        </p:nvSpPr>
        <p:spPr>
          <a:xfrm>
            <a:off x="536448" y="3368232"/>
            <a:ext cx="8376058" cy="2874071"/>
          </a:xfrm>
          <a:prstGeom prst="rect">
            <a:avLst/>
          </a:prstGeom>
          <a:solidFill>
            <a:schemeClr val="tx2">
              <a:lumMod val="25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spcBef>
                <a:spcPts val="0"/>
              </a:spcBef>
              <a:buFont typeface="Arial" panose="020B0604020202020204" pitchFamily="34" charset="0"/>
              <a:buNone/>
            </a:pPr>
            <a:r>
              <a:rPr lang="en-US" dirty="0" smtClean="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b="1" dirty="0" smtClean="0">
                <a:latin typeface="Courier New" panose="02070309020205020404" pitchFamily="49" charset="0"/>
                <a:cs typeface="Courier New" panose="02070309020205020404" pitchFamily="49" charset="0"/>
              </a:rPr>
              <a:t>&lt;type&gt; </a:t>
            </a:r>
            <a:r>
              <a:rPr lang="en-US" b="1" dirty="0" err="1" smtClean="0">
                <a:latin typeface="Courier New" panose="02070309020205020404" pitchFamily="49" charset="0"/>
                <a:cs typeface="Courier New" panose="02070309020205020404" pitchFamily="49" charset="0"/>
              </a:rPr>
              <a:t>tên_hàm</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danh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sách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tham</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số</a:t>
            </a:r>
            <a:r>
              <a:rPr lang="en-US" b="1" dirty="0" smtClean="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phần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thân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hàm</a:t>
            </a:r>
            <a:endParaRPr lang="en-US" b="1" dirty="0" smtClean="0">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b="1" dirty="0" smtClean="0">
                <a:latin typeface="Courier New" panose="02070309020205020404" pitchFamily="49" charset="0"/>
                <a:cs typeface="Courier New" panose="02070309020205020404" pitchFamily="49" charset="0"/>
              </a:rPr>
              <a:t>}</a:t>
            </a:r>
          </a:p>
          <a:p>
            <a:pPr marL="0" indent="0">
              <a:spcBef>
                <a:spcPts val="0"/>
              </a:spcBef>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p>
          <a:p>
            <a:pPr marL="0" indent="0">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phần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thân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chương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trình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chính</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return 0;</a:t>
            </a:r>
          </a:p>
          <a:p>
            <a:pPr marL="0" indent="0">
              <a:spcBef>
                <a:spcPts val="0"/>
              </a:spcBef>
              <a:buNone/>
            </a:pPr>
            <a:r>
              <a:rPr lang="en-US" dirty="0">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0689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a:xfrm>
            <a:off x="384048" y="1709928"/>
            <a:ext cx="4344970" cy="4379976"/>
          </a:xfrm>
        </p:spPr>
        <p:txBody>
          <a:bodyPr>
            <a:normAutofit/>
          </a:bodyPr>
          <a:lstStyle/>
          <a:p>
            <a:pPr marL="514350" indent="-514350">
              <a:buFont typeface="+mj-lt"/>
              <a:buAutoNum type="alphaUcPeriod"/>
            </a:pPr>
            <a:r>
              <a:rPr lang="en-US" dirty="0" err="1" smtClean="0"/>
              <a:t>Kiểu</a:t>
            </a:r>
            <a:r>
              <a:rPr lang="en-US" dirty="0" smtClean="0"/>
              <a:t> </a:t>
            </a:r>
            <a:r>
              <a:rPr lang="en-US" dirty="0" err="1" smtClean="0"/>
              <a:t>của</a:t>
            </a:r>
            <a:r>
              <a:rPr lang="en-US" dirty="0" smtClean="0"/>
              <a:t> </a:t>
            </a:r>
            <a:r>
              <a:rPr lang="en-US" dirty="0" err="1" smtClean="0"/>
              <a:t>hàm</a:t>
            </a:r>
            <a:r>
              <a:rPr lang="en-US" dirty="0" smtClean="0"/>
              <a:t>: </a:t>
            </a:r>
            <a:r>
              <a:rPr lang="en-US" dirty="0" err="1" smtClean="0"/>
              <a:t>Không</a:t>
            </a:r>
            <a:r>
              <a:rPr lang="en-US" dirty="0" smtClean="0"/>
              <a:t> </a:t>
            </a:r>
            <a:r>
              <a:rPr lang="en-US" dirty="0" err="1" smtClean="0"/>
              <a:t>kiểu</a:t>
            </a:r>
            <a:r>
              <a:rPr lang="en-US" dirty="0" smtClean="0"/>
              <a:t>: </a:t>
            </a:r>
          </a:p>
          <a:p>
            <a:pPr lvl="2"/>
            <a:r>
              <a:rPr lang="en-US" dirty="0" smtClean="0"/>
              <a:t>&lt;type&gt; </a:t>
            </a:r>
            <a:r>
              <a:rPr lang="en-US" dirty="0" err="1" smtClean="0"/>
              <a:t>là</a:t>
            </a:r>
            <a:r>
              <a:rPr lang="en-US" dirty="0" smtClean="0"/>
              <a:t> void =&gt; </a:t>
            </a:r>
            <a:r>
              <a:rPr lang="en-US" dirty="0" err="1" smtClean="0"/>
              <a:t>hàm</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mà</a:t>
            </a:r>
            <a:r>
              <a:rPr lang="en-US" dirty="0" smtClean="0"/>
              <a:t> </a:t>
            </a:r>
            <a:r>
              <a:rPr lang="en-US" dirty="0" err="1" smtClean="0"/>
              <a:t>không</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a:t>
            </a:r>
          </a:p>
          <a:p>
            <a:pPr lvl="2"/>
            <a:r>
              <a:rPr lang="en-US" dirty="0" err="1" smtClean="0"/>
              <a:t>Kết</a:t>
            </a:r>
            <a:r>
              <a:rPr lang="en-US" dirty="0" smtClean="0"/>
              <a:t> </a:t>
            </a:r>
            <a:r>
              <a:rPr lang="en-US" dirty="0" err="1" smtClean="0"/>
              <a:t>thúc</a:t>
            </a:r>
            <a:r>
              <a:rPr lang="en-US" dirty="0" smtClean="0"/>
              <a:t> </a:t>
            </a:r>
            <a:r>
              <a:rPr lang="en-US" dirty="0" err="1" smtClean="0"/>
              <a:t>hàm</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lệnh</a:t>
            </a:r>
            <a:r>
              <a:rPr lang="en-US" dirty="0" smtClean="0"/>
              <a:t> “return”</a:t>
            </a:r>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13</a:t>
            </a:fld>
            <a:endParaRPr lang="en-US" dirty="0"/>
          </a:p>
        </p:txBody>
      </p:sp>
      <p:sp>
        <p:nvSpPr>
          <p:cNvPr id="6" name="Content Placeholder 2"/>
          <p:cNvSpPr txBox="1">
            <a:spLocks/>
          </p:cNvSpPr>
          <p:nvPr/>
        </p:nvSpPr>
        <p:spPr>
          <a:xfrm>
            <a:off x="4594860" y="1709928"/>
            <a:ext cx="4344970" cy="43799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514350" indent="-514350">
              <a:buFont typeface="+mj-lt"/>
              <a:buAutoNum type="alphaUcPeriod"/>
            </a:pPr>
            <a:r>
              <a:rPr lang="en-US" dirty="0" err="1" smtClean="0"/>
              <a:t>Kiểu</a:t>
            </a:r>
            <a:r>
              <a:rPr lang="en-US" dirty="0" smtClean="0"/>
              <a:t> </a:t>
            </a:r>
            <a:r>
              <a:rPr lang="en-US" dirty="0" err="1" smtClean="0"/>
              <a:t>của</a:t>
            </a:r>
            <a:r>
              <a:rPr lang="en-US" dirty="0" smtClean="0"/>
              <a:t> </a:t>
            </a:r>
            <a:r>
              <a:rPr lang="en-US" dirty="0" err="1" smtClean="0"/>
              <a:t>hàm</a:t>
            </a:r>
            <a:r>
              <a:rPr lang="en-US" dirty="0" smtClean="0"/>
              <a:t>: </a:t>
            </a:r>
            <a:r>
              <a:rPr lang="en-US" dirty="0" err="1" smtClean="0"/>
              <a:t>Có</a:t>
            </a:r>
            <a:r>
              <a:rPr lang="en-US" dirty="0" smtClean="0"/>
              <a:t> </a:t>
            </a:r>
            <a:r>
              <a:rPr lang="en-US" dirty="0" err="1" smtClean="0"/>
              <a:t>kiểu</a:t>
            </a:r>
            <a:endParaRPr lang="en-US" dirty="0" smtClean="0"/>
          </a:p>
          <a:p>
            <a:pPr lvl="1"/>
            <a:r>
              <a:rPr lang="en-US" dirty="0" smtClean="0"/>
              <a:t>&lt;type&gt; </a:t>
            </a:r>
            <a:r>
              <a:rPr lang="en-US" dirty="0" err="1" smtClean="0"/>
              <a:t>là</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đã</a:t>
            </a:r>
            <a:r>
              <a:rPr lang="en-US" dirty="0" smtClean="0"/>
              <a:t> </a:t>
            </a:r>
            <a:r>
              <a:rPr lang="en-US" dirty="0" err="1" smtClean="0"/>
              <a:t>học</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số</a:t>
            </a:r>
            <a:r>
              <a:rPr lang="en-US" dirty="0" smtClean="0"/>
              <a:t> </a:t>
            </a:r>
            <a:r>
              <a:rPr lang="en-US" dirty="0" err="1" smtClean="0"/>
              <a:t>thực</a:t>
            </a:r>
            <a:r>
              <a:rPr lang="en-US" dirty="0" smtClean="0"/>
              <a:t>, </a:t>
            </a:r>
            <a:r>
              <a:rPr lang="en-US" dirty="0" err="1" smtClean="0"/>
              <a:t>ký</a:t>
            </a:r>
            <a:r>
              <a:rPr lang="en-US" dirty="0" smtClean="0"/>
              <a:t> </a:t>
            </a:r>
            <a:r>
              <a:rPr lang="en-US" dirty="0" err="1" smtClean="0"/>
              <a:t>tự</a:t>
            </a:r>
            <a:r>
              <a:rPr lang="en-US" dirty="0" smtClean="0"/>
              <a:t> </a:t>
            </a:r>
            <a:r>
              <a:rPr lang="en-US" dirty="0" err="1" smtClean="0"/>
              <a:t>và</a:t>
            </a:r>
            <a:r>
              <a:rPr lang="en-US" dirty="0" smtClean="0"/>
              <a:t> logic)</a:t>
            </a:r>
          </a:p>
          <a:p>
            <a:pPr lvl="1"/>
            <a:r>
              <a:rPr lang="en-US" dirty="0" err="1"/>
              <a:t>Kết</a:t>
            </a:r>
            <a:r>
              <a:rPr lang="en-US" dirty="0"/>
              <a:t> </a:t>
            </a:r>
            <a:r>
              <a:rPr lang="en-US" dirty="0" err="1"/>
              <a:t>thúc</a:t>
            </a:r>
            <a:r>
              <a:rPr lang="en-US" dirty="0"/>
              <a:t> </a:t>
            </a:r>
            <a:r>
              <a:rPr lang="en-US" dirty="0" err="1"/>
              <a:t>hàm</a:t>
            </a:r>
            <a:r>
              <a:rPr lang="en-US" dirty="0"/>
              <a:t> </a:t>
            </a:r>
            <a:r>
              <a:rPr lang="en-US" dirty="0" err="1"/>
              <a:t>phải</a:t>
            </a:r>
            <a:r>
              <a:rPr lang="en-US" dirty="0"/>
              <a:t> </a:t>
            </a:r>
            <a:r>
              <a:rPr lang="en-US" dirty="0" err="1"/>
              <a:t>có</a:t>
            </a:r>
            <a:r>
              <a:rPr lang="en-US" dirty="0"/>
              <a:t> </a:t>
            </a:r>
            <a:r>
              <a:rPr lang="en-US" dirty="0" err="1"/>
              <a:t>lệnh</a:t>
            </a:r>
            <a:r>
              <a:rPr lang="en-US" dirty="0"/>
              <a:t> “return &lt;</a:t>
            </a:r>
            <a:r>
              <a:rPr lang="en-US" dirty="0" err="1"/>
              <a:t>biểu</a:t>
            </a:r>
            <a:r>
              <a:rPr lang="en-US" dirty="0"/>
              <a:t> </a:t>
            </a:r>
            <a:r>
              <a:rPr lang="en-US" dirty="0" err="1"/>
              <a:t>thức</a:t>
            </a:r>
            <a:r>
              <a:rPr lang="en-US" dirty="0"/>
              <a:t>&gt;;”</a:t>
            </a:r>
            <a:endParaRPr lang="en-US" dirty="0" smtClean="0"/>
          </a:p>
          <a:p>
            <a:pPr lvl="1"/>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qua </a:t>
            </a:r>
            <a:r>
              <a:rPr lang="en-US" dirty="0" err="1" smtClean="0"/>
              <a:t>tên</a:t>
            </a:r>
            <a:r>
              <a:rPr lang="en-US" dirty="0" smtClean="0"/>
              <a:t> </a:t>
            </a:r>
            <a:r>
              <a:rPr lang="en-US" dirty="0" err="1" smtClean="0"/>
              <a:t>hàm</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có</a:t>
            </a:r>
            <a:r>
              <a:rPr lang="en-US" dirty="0" smtClean="0"/>
              <a:t> </a:t>
            </a:r>
            <a:r>
              <a:rPr lang="en-US" dirty="0" err="1" smtClean="0"/>
              <a:t>thể</a:t>
            </a:r>
            <a:r>
              <a:rPr lang="en-US" dirty="0" smtClean="0"/>
              <a:t> </a:t>
            </a:r>
            <a:r>
              <a:rPr lang="en-US" dirty="0" err="1" smtClean="0"/>
              <a:t>hiểu</a:t>
            </a:r>
            <a:r>
              <a:rPr lang="en-US" dirty="0" smtClean="0"/>
              <a:t> </a:t>
            </a:r>
            <a:r>
              <a:rPr lang="en-US" dirty="0" err="1" smtClean="0"/>
              <a:t>là</a:t>
            </a:r>
            <a:r>
              <a:rPr lang="en-US" dirty="0" smtClean="0"/>
              <a:t> </a:t>
            </a:r>
            <a:r>
              <a:rPr lang="en-US" dirty="0" err="1" smtClean="0"/>
              <a:t>tên-hàm</a:t>
            </a:r>
            <a:r>
              <a:rPr lang="en-US" dirty="0" smtClean="0"/>
              <a:t> </a:t>
            </a:r>
            <a:r>
              <a:rPr lang="en-US" dirty="0" err="1" smtClean="0"/>
              <a:t>là</a:t>
            </a:r>
            <a:r>
              <a:rPr lang="en-US" dirty="0" smtClean="0"/>
              <a:t> 1 </a:t>
            </a:r>
            <a:r>
              <a:rPr lang="en-US" dirty="0" err="1" smtClean="0"/>
              <a:t>biết</a:t>
            </a:r>
            <a:r>
              <a:rPr lang="en-US" dirty="0" smtClean="0"/>
              <a:t> </a:t>
            </a:r>
            <a:r>
              <a:rPr lang="en-US" dirty="0" err="1" smtClean="0"/>
              <a:t>lưu</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sau</a:t>
            </a:r>
            <a:r>
              <a:rPr lang="en-US" dirty="0" smtClean="0"/>
              <a:t> </a:t>
            </a:r>
            <a:r>
              <a:rPr lang="en-US" dirty="0" err="1" smtClean="0"/>
              <a:t>khi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hàm</a:t>
            </a:r>
            <a:r>
              <a:rPr lang="en-US" dirty="0" smtClean="0"/>
              <a:t>.</a:t>
            </a:r>
          </a:p>
          <a:p>
            <a:pPr lvl="1"/>
            <a:r>
              <a:rPr lang="en-US" dirty="0" smtClean="0"/>
              <a:t> </a:t>
            </a:r>
            <a:r>
              <a:rPr lang="en-US" dirty="0" err="1" smtClean="0"/>
              <a:t>Hàm</a:t>
            </a:r>
            <a:r>
              <a:rPr lang="en-US" dirty="0" smtClean="0"/>
              <a:t> </a:t>
            </a:r>
            <a:r>
              <a:rPr lang="en-US" dirty="0" err="1" smtClean="0"/>
              <a:t>có</a:t>
            </a:r>
            <a:r>
              <a:rPr lang="en-US" dirty="0" smtClean="0"/>
              <a:t> </a:t>
            </a:r>
            <a:r>
              <a:rPr lang="en-US" dirty="0" err="1" smtClean="0"/>
              <a:t>kiểu</a:t>
            </a:r>
            <a:r>
              <a:rPr lang="en-US" dirty="0" smtClean="0"/>
              <a:t> </a:t>
            </a:r>
            <a:r>
              <a:rPr lang="en-US" dirty="0" err="1" smtClean="0"/>
              <a:t>tham</a:t>
            </a:r>
            <a:r>
              <a:rPr lang="en-US" dirty="0" smtClean="0"/>
              <a:t> </a:t>
            </a:r>
            <a:r>
              <a:rPr lang="en-US" dirty="0" err="1" smtClean="0"/>
              <a:t>gia</a:t>
            </a:r>
            <a:r>
              <a:rPr lang="en-US" dirty="0" smtClean="0"/>
              <a:t> </a:t>
            </a:r>
            <a:r>
              <a:rPr lang="en-US" dirty="0" err="1" smtClean="0"/>
              <a:t>được</a:t>
            </a:r>
            <a:r>
              <a:rPr lang="en-US" dirty="0" smtClean="0"/>
              <a:t> </a:t>
            </a:r>
            <a:r>
              <a:rPr lang="en-US" dirty="0" err="1" smtClean="0"/>
              <a:t>vào</a:t>
            </a:r>
            <a:r>
              <a:rPr lang="en-US" dirty="0" smtClean="0"/>
              <a:t> </a:t>
            </a:r>
            <a:r>
              <a:rPr lang="en-US" dirty="0" err="1" smtClean="0"/>
              <a:t>biểu</a:t>
            </a:r>
            <a:r>
              <a:rPr lang="en-US" dirty="0" smtClean="0"/>
              <a:t> </a:t>
            </a:r>
            <a:r>
              <a:rPr lang="en-US" dirty="0" err="1" smtClean="0"/>
              <a:t>thức</a:t>
            </a:r>
            <a:r>
              <a:rPr lang="en-US" dirty="0" smtClean="0"/>
              <a:t> =&gt; </a:t>
            </a:r>
            <a:r>
              <a:rPr lang="en-US" dirty="0" err="1" smtClean="0"/>
              <a:t>có</a:t>
            </a:r>
            <a:r>
              <a:rPr lang="en-US" dirty="0" smtClean="0"/>
              <a:t> </a:t>
            </a:r>
            <a:r>
              <a:rPr lang="en-US" dirty="0" err="1" smtClean="0"/>
              <a:t>thể</a:t>
            </a:r>
            <a:r>
              <a:rPr lang="en-US" dirty="0" smtClean="0"/>
              <a:t> </a:t>
            </a:r>
            <a:r>
              <a:rPr lang="en-US" dirty="0" err="1" smtClean="0"/>
              <a:t>coi</a:t>
            </a:r>
            <a:r>
              <a:rPr lang="en-US" dirty="0" smtClean="0"/>
              <a:t> </a:t>
            </a:r>
            <a:r>
              <a:rPr lang="en-US" dirty="0" err="1" smtClean="0"/>
              <a:t>hàm</a:t>
            </a:r>
            <a:r>
              <a:rPr lang="en-US" dirty="0" smtClean="0"/>
              <a:t> </a:t>
            </a:r>
            <a:r>
              <a:rPr lang="en-US" dirty="0" err="1" smtClean="0"/>
              <a:t>là</a:t>
            </a:r>
            <a:r>
              <a:rPr lang="en-US" dirty="0" smtClean="0"/>
              <a:t> 1 </a:t>
            </a:r>
            <a:r>
              <a:rPr lang="en-US" dirty="0" err="1" smtClean="0"/>
              <a:t>biến</a:t>
            </a:r>
            <a:endParaRPr lang="en-US" dirty="0" smtClean="0"/>
          </a:p>
          <a:p>
            <a:pPr lvl="2"/>
            <a:endParaRPr lang="en-US" dirty="0"/>
          </a:p>
        </p:txBody>
      </p:sp>
    </p:spTree>
    <p:extLst>
      <p:ext uri="{BB962C8B-B14F-4D97-AF65-F5344CB8AC3E}">
        <p14:creationId xmlns:p14="http://schemas.microsoft.com/office/powerpoint/2010/main" val="426105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a:xfrm>
            <a:off x="384048" y="1709928"/>
            <a:ext cx="2396097" cy="4379976"/>
          </a:xfrm>
        </p:spPr>
        <p:txBody>
          <a:bodyPr>
            <a:normAutofit/>
          </a:bodyPr>
          <a:lstStyle/>
          <a:p>
            <a:r>
              <a:rPr lang="en-US" sz="2000" dirty="0" err="1"/>
              <a:t>Kiểu</a:t>
            </a:r>
            <a:r>
              <a:rPr lang="en-US" sz="2000" dirty="0"/>
              <a:t> </a:t>
            </a:r>
            <a:r>
              <a:rPr lang="en-US" sz="2000" dirty="0" err="1"/>
              <a:t>của</a:t>
            </a:r>
            <a:r>
              <a:rPr lang="en-US" sz="2000" dirty="0"/>
              <a:t> </a:t>
            </a:r>
            <a:r>
              <a:rPr lang="en-US" sz="2000" dirty="0" err="1"/>
              <a:t>hàm</a:t>
            </a:r>
            <a:r>
              <a:rPr lang="en-US" sz="2000" dirty="0" smtClean="0"/>
              <a:t>:</a:t>
            </a:r>
            <a:endParaRPr lang="en-US" sz="2000" dirty="0"/>
          </a:p>
          <a:p>
            <a:pPr lvl="1"/>
            <a:r>
              <a:rPr lang="en-US" sz="1600" dirty="0" err="1" smtClean="0"/>
              <a:t>Ví</a:t>
            </a:r>
            <a:r>
              <a:rPr lang="en-US" sz="1600" dirty="0" smtClean="0"/>
              <a:t> </a:t>
            </a:r>
            <a:r>
              <a:rPr lang="en-US" sz="1600" dirty="0" err="1" smtClean="0"/>
              <a:t>dụ</a:t>
            </a:r>
            <a:r>
              <a:rPr lang="en-US" sz="1600" dirty="0" smtClean="0"/>
              <a:t> 5.1: </a:t>
            </a:r>
            <a:r>
              <a:rPr lang="en-US" sz="1600" dirty="0" err="1" smtClean="0">
                <a:solidFill>
                  <a:srgbClr val="FFFF00"/>
                </a:solidFill>
              </a:rPr>
              <a:t>Hãy</a:t>
            </a:r>
            <a:r>
              <a:rPr lang="en-US" sz="1600" dirty="0" smtClean="0">
                <a:solidFill>
                  <a:srgbClr val="FFFF00"/>
                </a:solidFill>
              </a:rPr>
              <a:t> </a:t>
            </a:r>
            <a:r>
              <a:rPr lang="en-US" sz="1600" dirty="0" err="1" smtClean="0">
                <a:solidFill>
                  <a:srgbClr val="FFFF00"/>
                </a:solidFill>
              </a:rPr>
              <a:t>phân</a:t>
            </a:r>
            <a:r>
              <a:rPr lang="en-US" sz="1600" dirty="0" smtClean="0">
                <a:solidFill>
                  <a:srgbClr val="FFFF00"/>
                </a:solidFill>
              </a:rPr>
              <a:t> </a:t>
            </a:r>
            <a:r>
              <a:rPr lang="en-US" sz="1600" dirty="0" err="1" smtClean="0">
                <a:solidFill>
                  <a:srgbClr val="FFFF00"/>
                </a:solidFill>
              </a:rPr>
              <a:t>tích</a:t>
            </a:r>
            <a:r>
              <a:rPr lang="en-US" sz="1600" dirty="0" smtClean="0">
                <a:solidFill>
                  <a:srgbClr val="FFFF00"/>
                </a:solidFill>
              </a:rPr>
              <a:t> </a:t>
            </a:r>
            <a:r>
              <a:rPr lang="en-US" sz="1600" dirty="0" err="1" smtClean="0">
                <a:solidFill>
                  <a:srgbClr val="FFFF00"/>
                </a:solidFill>
              </a:rPr>
              <a:t>chương</a:t>
            </a:r>
            <a:r>
              <a:rPr lang="en-US" sz="1600" dirty="0" smtClean="0">
                <a:solidFill>
                  <a:srgbClr val="FFFF00"/>
                </a:solidFill>
              </a:rPr>
              <a:t> </a:t>
            </a:r>
            <a:r>
              <a:rPr lang="en-US" sz="1600" dirty="0" err="1" smtClean="0">
                <a:solidFill>
                  <a:srgbClr val="FFFF00"/>
                </a:solidFill>
              </a:rPr>
              <a:t>trình</a:t>
            </a:r>
            <a:r>
              <a:rPr lang="en-US" sz="1600" dirty="0" smtClean="0">
                <a:solidFill>
                  <a:srgbClr val="FFFF00"/>
                </a:solidFill>
              </a:rPr>
              <a:t> </a:t>
            </a:r>
            <a:r>
              <a:rPr lang="en-US" sz="1600" dirty="0" err="1" smtClean="0">
                <a:solidFill>
                  <a:srgbClr val="FFFF00"/>
                </a:solidFill>
              </a:rPr>
              <a:t>bên</a:t>
            </a:r>
            <a:endParaRPr lang="en-US" sz="1600" dirty="0">
              <a:solidFill>
                <a:srgbClr val="FFFF00"/>
              </a:solidFill>
            </a:endParaRPr>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p:cNvPicPr>
            <a:picLocks noChangeAspect="1"/>
          </p:cNvPicPr>
          <p:nvPr/>
        </p:nvPicPr>
        <p:blipFill>
          <a:blip r:embed="rId2"/>
          <a:stretch>
            <a:fillRect/>
          </a:stretch>
        </p:blipFill>
        <p:spPr>
          <a:xfrm>
            <a:off x="2893736" y="1274618"/>
            <a:ext cx="5911936" cy="5478669"/>
          </a:xfrm>
          <a:prstGeom prst="rect">
            <a:avLst/>
          </a:prstGeom>
        </p:spPr>
      </p:pic>
    </p:spTree>
    <p:extLst>
      <p:ext uri="{BB962C8B-B14F-4D97-AF65-F5344CB8AC3E}">
        <p14:creationId xmlns:p14="http://schemas.microsoft.com/office/powerpoint/2010/main" val="3080305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a:xfrm>
            <a:off x="384048" y="1709928"/>
            <a:ext cx="2396097" cy="4379976"/>
          </a:xfrm>
        </p:spPr>
        <p:txBody>
          <a:bodyPr>
            <a:normAutofit/>
          </a:bodyPr>
          <a:lstStyle/>
          <a:p>
            <a:r>
              <a:rPr lang="en-US" sz="2000" dirty="0" err="1"/>
              <a:t>Kiểu</a:t>
            </a:r>
            <a:r>
              <a:rPr lang="en-US" sz="2000" dirty="0"/>
              <a:t> </a:t>
            </a:r>
            <a:r>
              <a:rPr lang="en-US" sz="2000" dirty="0" err="1"/>
              <a:t>của</a:t>
            </a:r>
            <a:r>
              <a:rPr lang="en-US" sz="2000" dirty="0"/>
              <a:t> </a:t>
            </a:r>
            <a:r>
              <a:rPr lang="en-US" sz="2000" dirty="0" err="1"/>
              <a:t>hàm</a:t>
            </a:r>
            <a:r>
              <a:rPr lang="en-US" sz="2000" dirty="0" smtClean="0"/>
              <a:t>:</a:t>
            </a:r>
            <a:endParaRPr lang="en-US" sz="2000" dirty="0"/>
          </a:p>
          <a:p>
            <a:pPr lvl="1"/>
            <a:r>
              <a:rPr lang="en-US" sz="1600" dirty="0" err="1" smtClean="0"/>
              <a:t>Ví</a:t>
            </a:r>
            <a:r>
              <a:rPr lang="en-US" sz="1600" dirty="0" smtClean="0"/>
              <a:t> </a:t>
            </a:r>
            <a:r>
              <a:rPr lang="en-US" sz="1600" dirty="0" err="1" smtClean="0"/>
              <a:t>dụ</a:t>
            </a:r>
            <a:r>
              <a:rPr lang="en-US" sz="1600" dirty="0" smtClean="0"/>
              <a:t> 5.2: </a:t>
            </a:r>
            <a:r>
              <a:rPr lang="en-US" sz="1600" dirty="0" err="1" smtClean="0">
                <a:solidFill>
                  <a:srgbClr val="FFFF00"/>
                </a:solidFill>
              </a:rPr>
              <a:t>vấn</a:t>
            </a:r>
            <a:r>
              <a:rPr lang="en-US" sz="1600" dirty="0" smtClean="0">
                <a:solidFill>
                  <a:srgbClr val="FFFF00"/>
                </a:solidFill>
              </a:rPr>
              <a:t> </a:t>
            </a:r>
            <a:r>
              <a:rPr lang="en-US" sz="1600" dirty="0" err="1" smtClean="0">
                <a:solidFill>
                  <a:srgbClr val="FFFF00"/>
                </a:solidFill>
              </a:rPr>
              <a:t>đề</a:t>
            </a:r>
            <a:r>
              <a:rPr lang="en-US" sz="1600" dirty="0" smtClean="0">
                <a:solidFill>
                  <a:srgbClr val="FFFF00"/>
                </a:solidFill>
              </a:rPr>
              <a:t> </a:t>
            </a:r>
            <a:r>
              <a:rPr lang="en-US" sz="1600" dirty="0" err="1" smtClean="0">
                <a:solidFill>
                  <a:srgbClr val="FFFF00"/>
                </a:solidFill>
              </a:rPr>
              <a:t>ép</a:t>
            </a:r>
            <a:r>
              <a:rPr lang="en-US" sz="1600" dirty="0" smtClean="0">
                <a:solidFill>
                  <a:srgbClr val="FFFF00"/>
                </a:solidFill>
              </a:rPr>
              <a:t> </a:t>
            </a:r>
            <a:r>
              <a:rPr lang="en-US" sz="1600" dirty="0" err="1" smtClean="0">
                <a:solidFill>
                  <a:srgbClr val="FFFF00"/>
                </a:solidFill>
              </a:rPr>
              <a:t>kiểu</a:t>
            </a:r>
            <a:endParaRPr lang="en-US" sz="1600" dirty="0">
              <a:solidFill>
                <a:srgbClr val="FFFF00"/>
              </a:solidFill>
            </a:endParaRPr>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15</a:t>
            </a:fld>
            <a:endParaRPr lang="en-US" dirty="0"/>
          </a:p>
        </p:txBody>
      </p:sp>
      <p:pic>
        <p:nvPicPr>
          <p:cNvPr id="7" name="Picture 6"/>
          <p:cNvPicPr>
            <a:picLocks noChangeAspect="1"/>
          </p:cNvPicPr>
          <p:nvPr/>
        </p:nvPicPr>
        <p:blipFill>
          <a:blip r:embed="rId2"/>
          <a:stretch>
            <a:fillRect/>
          </a:stretch>
        </p:blipFill>
        <p:spPr>
          <a:xfrm>
            <a:off x="3870430" y="1235288"/>
            <a:ext cx="3639129" cy="4958884"/>
          </a:xfrm>
          <a:prstGeom prst="rect">
            <a:avLst/>
          </a:prstGeom>
        </p:spPr>
      </p:pic>
    </p:spTree>
    <p:extLst>
      <p:ext uri="{BB962C8B-B14F-4D97-AF65-F5344CB8AC3E}">
        <p14:creationId xmlns:p14="http://schemas.microsoft.com/office/powerpoint/2010/main" val="1041472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p:txBody>
          <a:bodyPr/>
          <a:lstStyle/>
          <a:p>
            <a:pPr marL="514350" indent="-514350">
              <a:buFont typeface="+mj-lt"/>
              <a:buAutoNum type="alphaUcPeriod" startAt="2"/>
            </a:pPr>
            <a:r>
              <a:rPr lang="en-US" dirty="0" err="1" smtClean="0"/>
              <a:t>Tham</a:t>
            </a:r>
            <a:r>
              <a:rPr lang="en-US" dirty="0" smtClean="0"/>
              <a:t> </a:t>
            </a:r>
            <a:r>
              <a:rPr lang="en-US" dirty="0" err="1" smtClean="0"/>
              <a:t>số</a:t>
            </a:r>
            <a:r>
              <a:rPr lang="en-US" dirty="0" smtClean="0"/>
              <a:t> </a:t>
            </a:r>
            <a:r>
              <a:rPr lang="en-US" dirty="0" err="1" smtClean="0"/>
              <a:t>của</a:t>
            </a:r>
            <a:r>
              <a:rPr lang="en-US" dirty="0" smtClean="0"/>
              <a:t> </a:t>
            </a:r>
            <a:r>
              <a:rPr lang="en-US" dirty="0" err="1" smtClean="0"/>
              <a:t>hàm</a:t>
            </a:r>
            <a:endParaRPr lang="en-US" dirty="0" smtClean="0"/>
          </a:p>
          <a:p>
            <a:pPr marL="914400" lvl="1" indent="-457200">
              <a:buFont typeface="+mj-lt"/>
              <a:buAutoNum type="arabicPeriod"/>
            </a:pPr>
            <a:r>
              <a:rPr lang="en-US" dirty="0" err="1" smtClean="0">
                <a:solidFill>
                  <a:srgbClr val="FFFF00"/>
                </a:solidFill>
              </a:rPr>
              <a:t>Tham</a:t>
            </a:r>
            <a:r>
              <a:rPr lang="en-US" dirty="0" smtClean="0">
                <a:solidFill>
                  <a:srgbClr val="FFFF00"/>
                </a:solidFill>
              </a:rPr>
              <a:t> </a:t>
            </a:r>
            <a:r>
              <a:rPr lang="en-US" dirty="0" err="1" smtClean="0">
                <a:solidFill>
                  <a:srgbClr val="FFFF00"/>
                </a:solidFill>
              </a:rPr>
              <a:t>số</a:t>
            </a:r>
            <a:r>
              <a:rPr lang="en-US" dirty="0" smtClean="0">
                <a:solidFill>
                  <a:srgbClr val="FFFF00"/>
                </a:solidFill>
              </a:rPr>
              <a:t> </a:t>
            </a:r>
            <a:r>
              <a:rPr lang="en-US" dirty="0" err="1" smtClean="0">
                <a:solidFill>
                  <a:srgbClr val="FFFF00"/>
                </a:solidFill>
              </a:rPr>
              <a:t>khi</a:t>
            </a:r>
            <a:r>
              <a:rPr lang="en-US" dirty="0" smtClean="0">
                <a:solidFill>
                  <a:srgbClr val="FFFF00"/>
                </a:solidFill>
              </a:rPr>
              <a:t> </a:t>
            </a:r>
            <a:r>
              <a:rPr lang="en-US" dirty="0" err="1" smtClean="0">
                <a:solidFill>
                  <a:srgbClr val="FFFF00"/>
                </a:solidFill>
              </a:rPr>
              <a:t>khai</a:t>
            </a:r>
            <a:r>
              <a:rPr lang="en-US" dirty="0" smtClean="0">
                <a:solidFill>
                  <a:srgbClr val="FFFF00"/>
                </a:solidFill>
              </a:rPr>
              <a:t> </a:t>
            </a:r>
            <a:r>
              <a:rPr lang="en-US" dirty="0" err="1" smtClean="0">
                <a:solidFill>
                  <a:srgbClr val="FFFF00"/>
                </a:solidFill>
              </a:rPr>
              <a:t>báo</a:t>
            </a:r>
            <a:r>
              <a:rPr lang="en-US" dirty="0" smtClean="0">
                <a:solidFill>
                  <a:srgbClr val="FFFF00"/>
                </a:solidFill>
              </a:rPr>
              <a:t> </a:t>
            </a:r>
            <a:r>
              <a:rPr lang="en-US" dirty="0" err="1" smtClean="0">
                <a:solidFill>
                  <a:srgbClr val="FFFF00"/>
                </a:solidFill>
              </a:rPr>
              <a:t>cần</a:t>
            </a:r>
            <a:r>
              <a:rPr lang="en-US" dirty="0" smtClean="0">
                <a:solidFill>
                  <a:srgbClr val="FFFF00"/>
                </a:solidFill>
              </a:rPr>
              <a:t> </a:t>
            </a:r>
            <a:r>
              <a:rPr lang="en-US" dirty="0" err="1" smtClean="0">
                <a:solidFill>
                  <a:srgbClr val="FFFF00"/>
                </a:solidFill>
              </a:rPr>
              <a:t>kèm</a:t>
            </a:r>
            <a:r>
              <a:rPr lang="en-US" dirty="0" smtClean="0">
                <a:solidFill>
                  <a:srgbClr val="FFFF00"/>
                </a:solidFill>
              </a:rPr>
              <a:t> </a:t>
            </a:r>
            <a:r>
              <a:rPr lang="en-US" dirty="0" err="1" smtClean="0">
                <a:solidFill>
                  <a:srgbClr val="FFFF00"/>
                </a:solidFill>
              </a:rPr>
              <a:t>theo</a:t>
            </a:r>
            <a:r>
              <a:rPr lang="en-US" dirty="0" smtClean="0">
                <a:solidFill>
                  <a:srgbClr val="FFFF00"/>
                </a:solidFill>
              </a:rPr>
              <a:t> </a:t>
            </a:r>
            <a:r>
              <a:rPr lang="en-US" dirty="0" err="1" smtClean="0">
                <a:solidFill>
                  <a:srgbClr val="FFFF00"/>
                </a:solidFill>
              </a:rPr>
              <a:t>kiểu</a:t>
            </a:r>
            <a:r>
              <a:rPr lang="en-US" dirty="0" smtClean="0">
                <a:solidFill>
                  <a:srgbClr val="FFFF00"/>
                </a:solidFill>
              </a:rPr>
              <a:t> </a:t>
            </a:r>
            <a:r>
              <a:rPr lang="en-US" dirty="0" smtClean="0"/>
              <a:t>=&gt; </a:t>
            </a:r>
            <a:r>
              <a:rPr lang="en-US" dirty="0" err="1" smtClean="0"/>
              <a:t>để</a:t>
            </a:r>
            <a:r>
              <a:rPr lang="en-US" dirty="0" smtClean="0"/>
              <a:t> </a:t>
            </a:r>
            <a:r>
              <a:rPr lang="en-US" dirty="0" err="1" smtClean="0"/>
              <a:t>báo</a:t>
            </a:r>
            <a:r>
              <a:rPr lang="en-US" dirty="0" smtClean="0"/>
              <a:t> </a:t>
            </a:r>
            <a:r>
              <a:rPr lang="en-US" dirty="0" err="1" smtClean="0"/>
              <a:t>cho</a:t>
            </a:r>
            <a:r>
              <a:rPr lang="en-US" dirty="0" smtClean="0"/>
              <a:t> </a:t>
            </a:r>
            <a:r>
              <a:rPr lang="en-US" dirty="0" err="1" smtClean="0"/>
              <a:t>hàm</a:t>
            </a:r>
            <a:r>
              <a:rPr lang="en-US" dirty="0" smtClean="0"/>
              <a:t> </a:t>
            </a:r>
            <a:r>
              <a:rPr lang="en-US" dirty="0" err="1" smtClean="0"/>
              <a:t>biết</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tham</a:t>
            </a:r>
            <a:r>
              <a:rPr lang="en-US" dirty="0" smtClean="0"/>
              <a:t> </a:t>
            </a:r>
            <a:r>
              <a:rPr lang="en-US" dirty="0" err="1" smtClean="0"/>
              <a:t>số</a:t>
            </a:r>
            <a:r>
              <a:rPr lang="en-US" dirty="0"/>
              <a:t> </a:t>
            </a:r>
            <a:r>
              <a:rPr lang="en-US" dirty="0" err="1" smtClean="0"/>
              <a:t>đầu</a:t>
            </a:r>
            <a:r>
              <a:rPr lang="en-US" dirty="0" smtClean="0"/>
              <a:t> </a:t>
            </a:r>
            <a:r>
              <a:rPr lang="en-US" dirty="0" err="1" smtClean="0"/>
              <a:t>vào</a:t>
            </a:r>
            <a:r>
              <a:rPr lang="en-US" dirty="0" smtClean="0"/>
              <a:t> </a:t>
            </a:r>
            <a:r>
              <a:rPr lang="en-US" dirty="0" err="1" smtClean="0"/>
              <a:t>mà</a:t>
            </a:r>
            <a:r>
              <a:rPr lang="en-US" dirty="0" smtClean="0"/>
              <a:t> </a:t>
            </a:r>
            <a:r>
              <a:rPr lang="en-US" dirty="0" err="1" smtClean="0"/>
              <a:t>nó</a:t>
            </a:r>
            <a:r>
              <a:rPr lang="en-US" dirty="0" smtClean="0"/>
              <a:t> </a:t>
            </a:r>
            <a:r>
              <a:rPr lang="en-US" dirty="0" err="1" smtClean="0"/>
              <a:t>phải</a:t>
            </a:r>
            <a:r>
              <a:rPr lang="en-US" dirty="0" smtClean="0"/>
              <a:t> </a:t>
            </a:r>
            <a:r>
              <a:rPr lang="en-US" dirty="0" err="1" smtClean="0"/>
              <a:t>xử</a:t>
            </a:r>
            <a:r>
              <a:rPr lang="en-US" dirty="0" smtClean="0"/>
              <a:t> </a:t>
            </a:r>
            <a:r>
              <a:rPr lang="en-US" dirty="0" err="1" smtClean="0"/>
              <a:t>lý</a:t>
            </a:r>
            <a:endParaRPr lang="en-US" dirty="0" smtClean="0"/>
          </a:p>
          <a:p>
            <a:pPr lvl="2"/>
            <a:r>
              <a:rPr lang="en-US" dirty="0" err="1" smtClean="0"/>
              <a:t>Biến</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hoặc</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ép</a:t>
            </a:r>
            <a:r>
              <a:rPr lang="en-US" dirty="0" smtClean="0"/>
              <a:t> </a:t>
            </a:r>
            <a:r>
              <a:rPr lang="en-US" dirty="0" err="1" smtClean="0"/>
              <a:t>kiểu</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về</a:t>
            </a:r>
            <a:r>
              <a:rPr lang="en-US" dirty="0" smtClean="0"/>
              <a:t> </a:t>
            </a:r>
            <a:r>
              <a:rPr lang="en-US" dirty="0" err="1" smtClean="0"/>
              <a:t>kiểu</a:t>
            </a:r>
            <a:r>
              <a:rPr lang="en-US" dirty="0" smtClean="0"/>
              <a:t> </a:t>
            </a:r>
            <a:r>
              <a:rPr lang="en-US" dirty="0" err="1" smtClean="0"/>
              <a:t>của</a:t>
            </a:r>
            <a:r>
              <a:rPr lang="en-US" dirty="0" smtClean="0"/>
              <a:t> </a:t>
            </a:r>
            <a:r>
              <a:rPr lang="en-US" dirty="0" err="1" smtClean="0"/>
              <a:t>tham</a:t>
            </a:r>
            <a:r>
              <a:rPr lang="en-US" dirty="0" smtClean="0"/>
              <a:t> </a:t>
            </a:r>
            <a:r>
              <a:rPr lang="en-US" dirty="0" err="1" smtClean="0"/>
              <a:t>số</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khi</a:t>
            </a:r>
            <a:r>
              <a:rPr lang="en-US" dirty="0" smtClean="0"/>
              <a:t> </a:t>
            </a:r>
            <a:r>
              <a:rPr lang="en-US" dirty="0" err="1" smtClean="0"/>
              <a:t>khai</a:t>
            </a:r>
            <a:r>
              <a:rPr lang="en-US" dirty="0" smtClean="0"/>
              <a:t> </a:t>
            </a:r>
            <a:r>
              <a:rPr lang="en-US" dirty="0" err="1" smtClean="0"/>
              <a:t>báo</a:t>
            </a:r>
            <a:r>
              <a:rPr lang="en-US" dirty="0" smtClean="0"/>
              <a:t>.</a:t>
            </a:r>
          </a:p>
          <a:p>
            <a:pPr lvl="2"/>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smtClean="0"/>
              <a:t> </a:t>
            </a:r>
            <a:r>
              <a:rPr lang="en-US" dirty="0" err="1" smtClean="0"/>
              <a:t>mà</a:t>
            </a:r>
            <a:r>
              <a:rPr lang="en-US" dirty="0" smtClean="0"/>
              <a:t> </a:t>
            </a:r>
            <a:r>
              <a:rPr lang="en-US" dirty="0" err="1" smtClean="0"/>
              <a:t>truyền</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thì</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sẽ</a:t>
            </a:r>
            <a:r>
              <a:rPr lang="en-US" dirty="0" smtClean="0"/>
              <a:t> </a:t>
            </a:r>
            <a:r>
              <a:rPr lang="en-US" dirty="0" err="1" smtClean="0"/>
              <a:t>nhận</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trừ</a:t>
            </a:r>
            <a:r>
              <a:rPr lang="en-US" dirty="0" smtClean="0"/>
              <a:t> </a:t>
            </a:r>
            <a:r>
              <a:rPr lang="en-US" dirty="0" err="1" smtClean="0"/>
              <a:t>trái</a:t>
            </a:r>
            <a:r>
              <a:rPr lang="en-US" dirty="0" smtClean="0"/>
              <a:t> qua </a:t>
            </a:r>
            <a:r>
              <a:rPr lang="en-US" dirty="0" err="1" smtClean="0"/>
              <a:t>phải</a:t>
            </a:r>
            <a:r>
              <a:rPr lang="en-US" dirty="0" smtClean="0"/>
              <a:t>.</a:t>
            </a:r>
          </a:p>
          <a:p>
            <a:pPr lvl="2"/>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12880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a:xfrm>
            <a:off x="384048" y="1709928"/>
            <a:ext cx="3689188" cy="4379976"/>
          </a:xfrm>
        </p:spPr>
        <p:txBody>
          <a:bodyPr/>
          <a:lstStyle/>
          <a:p>
            <a:pPr marL="514350" indent="-514350">
              <a:buFont typeface="+mj-lt"/>
              <a:buAutoNum type="alphaUcPeriod" startAt="2"/>
            </a:pPr>
            <a:r>
              <a:rPr lang="en-US" dirty="0" err="1"/>
              <a:t>Tham</a:t>
            </a:r>
            <a:r>
              <a:rPr lang="en-US" dirty="0"/>
              <a:t> </a:t>
            </a:r>
            <a:r>
              <a:rPr lang="en-US" dirty="0" err="1"/>
              <a:t>số</a:t>
            </a:r>
            <a:r>
              <a:rPr lang="en-US" dirty="0"/>
              <a:t> </a:t>
            </a:r>
            <a:r>
              <a:rPr lang="en-US" dirty="0" err="1"/>
              <a:t>của</a:t>
            </a:r>
            <a:r>
              <a:rPr lang="en-US" dirty="0"/>
              <a:t> </a:t>
            </a:r>
            <a:r>
              <a:rPr lang="en-US" dirty="0" err="1"/>
              <a:t>hàm</a:t>
            </a:r>
            <a:endParaRPr lang="en-US" dirty="0"/>
          </a:p>
          <a:p>
            <a:pPr lvl="1"/>
            <a:r>
              <a:rPr lang="en-US" dirty="0" smtClean="0"/>
              <a:t>VD 5.3: </a:t>
            </a:r>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truyền</a:t>
            </a:r>
            <a:r>
              <a:rPr lang="en-US" dirty="0" smtClean="0"/>
              <a:t> </a:t>
            </a:r>
            <a:r>
              <a:rPr lang="en-US" dirty="0" err="1" smtClean="0"/>
              <a:t>tham</a:t>
            </a:r>
            <a:r>
              <a:rPr lang="en-US" dirty="0" smtClean="0"/>
              <a:t> </a:t>
            </a:r>
            <a:r>
              <a:rPr lang="en-US" dirty="0" err="1" smtClean="0"/>
              <a:t>số</a:t>
            </a:r>
            <a:r>
              <a:rPr lang="en-US" dirty="0" smtClean="0"/>
              <a:t> </a:t>
            </a:r>
            <a:r>
              <a:rPr lang="en-US" dirty="0" err="1" smtClean="0"/>
              <a:t>khi</a:t>
            </a:r>
            <a:r>
              <a:rPr lang="en-US" dirty="0" smtClean="0"/>
              <a:t> </a:t>
            </a:r>
            <a:r>
              <a:rPr lang="en-US" dirty="0" err="1" smtClean="0"/>
              <a:t>gọi</a:t>
            </a:r>
            <a:r>
              <a:rPr lang="en-US" dirty="0" smtClean="0"/>
              <a:t> </a:t>
            </a:r>
            <a:r>
              <a:rPr lang="en-US" dirty="0" err="1" smtClean="0"/>
              <a:t>hàm</a:t>
            </a:r>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pic>
        <p:nvPicPr>
          <p:cNvPr id="6" name="Picture 5"/>
          <p:cNvPicPr>
            <a:picLocks noChangeAspect="1"/>
          </p:cNvPicPr>
          <p:nvPr/>
        </p:nvPicPr>
        <p:blipFill>
          <a:blip r:embed="rId2"/>
          <a:stretch>
            <a:fillRect/>
          </a:stretch>
        </p:blipFill>
        <p:spPr>
          <a:xfrm>
            <a:off x="4257964" y="1537068"/>
            <a:ext cx="4547708" cy="4657103"/>
          </a:xfrm>
          <a:prstGeom prst="rect">
            <a:avLst/>
          </a:prstGeom>
        </p:spPr>
      </p:pic>
    </p:spTree>
    <p:extLst>
      <p:ext uri="{BB962C8B-B14F-4D97-AF65-F5344CB8AC3E}">
        <p14:creationId xmlns:p14="http://schemas.microsoft.com/office/powerpoint/2010/main" val="202233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p:txBody>
          <a:bodyPr/>
          <a:lstStyle/>
          <a:p>
            <a:pPr marL="514350" indent="-514350">
              <a:buFont typeface="+mj-lt"/>
              <a:buAutoNum type="alphaUcPeriod" startAt="2"/>
            </a:pPr>
            <a:r>
              <a:rPr lang="en-US" dirty="0" err="1" smtClean="0"/>
              <a:t>Tham</a:t>
            </a:r>
            <a:r>
              <a:rPr lang="en-US" dirty="0" smtClean="0"/>
              <a:t> </a:t>
            </a:r>
            <a:r>
              <a:rPr lang="en-US" dirty="0" err="1" smtClean="0"/>
              <a:t>số</a:t>
            </a:r>
            <a:r>
              <a:rPr lang="en-US" dirty="0" smtClean="0"/>
              <a:t> </a:t>
            </a:r>
            <a:r>
              <a:rPr lang="en-US" dirty="0" err="1" smtClean="0"/>
              <a:t>của</a:t>
            </a:r>
            <a:r>
              <a:rPr lang="en-US" dirty="0" smtClean="0"/>
              <a:t> </a:t>
            </a:r>
            <a:r>
              <a:rPr lang="en-US" dirty="0" err="1" smtClean="0"/>
              <a:t>hàm</a:t>
            </a:r>
            <a:endParaRPr lang="en-US" dirty="0" smtClean="0"/>
          </a:p>
          <a:p>
            <a:pPr marL="914400" lvl="1" indent="-457200">
              <a:buFont typeface="+mj-lt"/>
              <a:buAutoNum type="arabicPeriod" startAt="2"/>
            </a:pPr>
            <a:r>
              <a:rPr lang="en-US" dirty="0" err="1" smtClean="0">
                <a:solidFill>
                  <a:srgbClr val="FFFF00"/>
                </a:solidFill>
              </a:rPr>
              <a:t>Tham</a:t>
            </a:r>
            <a:r>
              <a:rPr lang="en-US" dirty="0" smtClean="0">
                <a:solidFill>
                  <a:srgbClr val="FFFF00"/>
                </a:solidFill>
              </a:rPr>
              <a:t> </a:t>
            </a:r>
            <a:r>
              <a:rPr lang="en-US" dirty="0" err="1" smtClean="0">
                <a:solidFill>
                  <a:srgbClr val="FFFF00"/>
                </a:solidFill>
              </a:rPr>
              <a:t>số</a:t>
            </a:r>
            <a:r>
              <a:rPr lang="en-US" dirty="0" smtClean="0">
                <a:solidFill>
                  <a:srgbClr val="FFFF00"/>
                </a:solidFill>
              </a:rPr>
              <a:t> </a:t>
            </a:r>
            <a:r>
              <a:rPr lang="en-US" dirty="0" err="1" smtClean="0">
                <a:solidFill>
                  <a:srgbClr val="FFFF00"/>
                </a:solidFill>
              </a:rPr>
              <a:t>mặc</a:t>
            </a:r>
            <a:r>
              <a:rPr lang="en-US" dirty="0" smtClean="0">
                <a:solidFill>
                  <a:srgbClr val="FFFF00"/>
                </a:solidFill>
              </a:rPr>
              <a:t> </a:t>
            </a:r>
            <a:r>
              <a:rPr lang="en-US" dirty="0" err="1" smtClean="0">
                <a:solidFill>
                  <a:srgbClr val="FFFF00"/>
                </a:solidFill>
              </a:rPr>
              <a:t>định</a:t>
            </a:r>
            <a:r>
              <a:rPr lang="en-US" dirty="0" smtClean="0">
                <a:solidFill>
                  <a:srgbClr val="FFFF00"/>
                </a:solidFill>
              </a:rPr>
              <a:t>: </a:t>
            </a:r>
            <a:r>
              <a:rPr lang="en-US" dirty="0" err="1" smtClean="0"/>
              <a:t>là</a:t>
            </a:r>
            <a:r>
              <a:rPr lang="en-US" dirty="0" smtClean="0"/>
              <a:t> </a:t>
            </a:r>
            <a:r>
              <a:rPr lang="en-US" dirty="0" err="1" smtClean="0"/>
              <a:t>tham</a:t>
            </a:r>
            <a:r>
              <a:rPr lang="en-US" dirty="0" smtClean="0"/>
              <a:t> </a:t>
            </a:r>
            <a:r>
              <a:rPr lang="en-US" dirty="0" err="1" smtClean="0"/>
              <a:t>số</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nhận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truyền</a:t>
            </a:r>
            <a:r>
              <a:rPr lang="en-US" dirty="0" smtClean="0"/>
              <a:t> </a:t>
            </a:r>
            <a:r>
              <a:rPr lang="en-US" dirty="0" err="1" smtClean="0"/>
              <a:t>khi</a:t>
            </a:r>
            <a:r>
              <a:rPr lang="en-US" dirty="0" smtClean="0"/>
              <a:t> </a:t>
            </a:r>
            <a:r>
              <a:rPr lang="en-US" dirty="0" err="1" smtClean="0"/>
              <a:t>gọi</a:t>
            </a:r>
            <a:r>
              <a:rPr lang="en-US" dirty="0" smtClean="0"/>
              <a:t> </a:t>
            </a:r>
            <a:r>
              <a:rPr lang="en-US" dirty="0" err="1" smtClean="0"/>
              <a:t>hàm</a:t>
            </a:r>
            <a:r>
              <a:rPr lang="en-US" dirty="0" smtClean="0"/>
              <a:t>.</a:t>
            </a:r>
          </a:p>
          <a:p>
            <a:pPr lvl="2"/>
            <a:r>
              <a:rPr lang="en-US" dirty="0" err="1" smtClean="0"/>
              <a:t>Trong</a:t>
            </a:r>
            <a:r>
              <a:rPr lang="en-US" dirty="0" smtClean="0"/>
              <a:t> qua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nếu</a:t>
            </a:r>
            <a:r>
              <a:rPr lang="en-US" dirty="0" smtClean="0"/>
              <a:t> </a:t>
            </a:r>
            <a:r>
              <a:rPr lang="en-US" dirty="0" err="1" smtClean="0"/>
              <a:t>tham</a:t>
            </a:r>
            <a:r>
              <a:rPr lang="en-US" dirty="0" smtClean="0"/>
              <a:t> </a:t>
            </a:r>
            <a:r>
              <a:rPr lang="en-US" dirty="0" err="1" smtClean="0"/>
              <a:t>số</a:t>
            </a:r>
            <a:r>
              <a:rPr lang="en-US" dirty="0" smtClean="0"/>
              <a:t> </a:t>
            </a:r>
            <a:r>
              <a:rPr lang="en-US" dirty="0" err="1" smtClean="0"/>
              <a:t>nhận</a:t>
            </a:r>
            <a:r>
              <a:rPr lang="en-US" dirty="0" smtClean="0"/>
              <a:t> </a:t>
            </a:r>
            <a:r>
              <a:rPr lang="en-US" dirty="0" err="1" smtClean="0"/>
              <a:t>cùng</a:t>
            </a:r>
            <a:r>
              <a:rPr lang="en-US" dirty="0" smtClean="0"/>
              <a:t> </a:t>
            </a:r>
            <a:r>
              <a:rPr lang="en-US" dirty="0" err="1" smtClean="0"/>
              <a:t>hoặc</a:t>
            </a:r>
            <a:r>
              <a:rPr lang="en-US" dirty="0" smtClean="0"/>
              <a:t> </a:t>
            </a:r>
            <a:r>
              <a:rPr lang="en-US" dirty="0" err="1" smtClean="0"/>
              <a:t>đa</a:t>
            </a:r>
            <a:r>
              <a:rPr lang="en-US" dirty="0" smtClean="0"/>
              <a:t> </a:t>
            </a:r>
            <a:r>
              <a:rPr lang="en-US" dirty="0" err="1" smtClean="0"/>
              <a:t>số</a:t>
            </a:r>
            <a:r>
              <a:rPr lang="en-US" dirty="0" smtClean="0"/>
              <a:t> </a:t>
            </a:r>
            <a:r>
              <a:rPr lang="en-US" dirty="0" err="1" smtClean="0"/>
              <a:t>nhận</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=&gt; </a:t>
            </a:r>
            <a:r>
              <a:rPr lang="en-US" dirty="0" err="1" smtClean="0"/>
              <a:t>giúp</a:t>
            </a:r>
            <a:r>
              <a:rPr lang="en-US" dirty="0" smtClean="0"/>
              <a:t> </a:t>
            </a:r>
            <a:r>
              <a:rPr lang="en-US" dirty="0" err="1" smtClean="0"/>
              <a:t>tawng</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khi</a:t>
            </a:r>
            <a:r>
              <a:rPr lang="en-US" dirty="0" smtClean="0"/>
              <a:t> </a:t>
            </a:r>
            <a:r>
              <a:rPr lang="en-US" dirty="0" err="1" smtClean="0"/>
              <a:t>gọi</a:t>
            </a:r>
            <a:r>
              <a:rPr lang="en-US" dirty="0" smtClean="0"/>
              <a:t> </a:t>
            </a:r>
            <a:r>
              <a:rPr lang="en-US" dirty="0" err="1" smtClean="0"/>
              <a:t>hàm</a:t>
            </a:r>
            <a:r>
              <a:rPr lang="en-US" dirty="0" smtClean="0"/>
              <a:t> </a:t>
            </a:r>
            <a:r>
              <a:rPr lang="en-US" dirty="0" err="1" smtClean="0"/>
              <a:t>để</a:t>
            </a:r>
            <a:r>
              <a:rPr lang="en-US" dirty="0" smtClean="0"/>
              <a:t> </a:t>
            </a:r>
            <a:r>
              <a:rPr lang="en-US" dirty="0" err="1" smtClean="0"/>
              <a:t>sử</a:t>
            </a:r>
            <a:r>
              <a:rPr lang="en-US" dirty="0" smtClean="0"/>
              <a:t> </a:t>
            </a:r>
            <a:r>
              <a:rPr lang="en-US" dirty="0" err="1" smtClean="0"/>
              <a:t>dụng</a:t>
            </a:r>
            <a:endParaRPr lang="en-US" dirty="0" smtClean="0"/>
          </a:p>
          <a:p>
            <a:pPr lvl="2"/>
            <a:r>
              <a:rPr lang="en-US" dirty="0" err="1" smtClean="0"/>
              <a:t>Cú</a:t>
            </a:r>
            <a:r>
              <a:rPr lang="en-US" dirty="0" smtClean="0"/>
              <a:t> </a:t>
            </a:r>
            <a:r>
              <a:rPr lang="en-US" dirty="0" err="1" smtClean="0"/>
              <a:t>pháp</a:t>
            </a:r>
            <a:r>
              <a:rPr lang="en-US" dirty="0" smtClean="0"/>
              <a:t>:</a:t>
            </a:r>
          </a:p>
          <a:p>
            <a:pPr marL="457200" lvl="1" indent="0">
              <a:buNone/>
            </a:pPr>
            <a:r>
              <a:rPr lang="en-US" dirty="0" smtClean="0">
                <a:latin typeface="Courier New" panose="02070309020205020404" pitchFamily="49" charset="0"/>
                <a:cs typeface="Courier New" panose="02070309020205020404" pitchFamily="49" charset="0"/>
              </a:rPr>
              <a:t>&lt;type&gt; &lt;</a:t>
            </a:r>
            <a:r>
              <a:rPr lang="en-US" dirty="0" err="1" smtClean="0">
                <a:latin typeface="Courier New" panose="02070309020205020404" pitchFamily="49" charset="0"/>
                <a:cs typeface="Courier New" panose="02070309020205020404" pitchFamily="49" charset="0"/>
              </a:rPr>
              <a:t>tên_hàm</a:t>
            </a:r>
            <a:r>
              <a:rPr lang="en-US" dirty="0" smtClean="0">
                <a:solidFill>
                  <a:srgbClr val="FFFF00"/>
                </a:solidFill>
                <a:latin typeface="Courier New" panose="02070309020205020404" pitchFamily="49" charset="0"/>
                <a:cs typeface="Courier New" panose="02070309020205020404" pitchFamily="49" charset="0"/>
              </a:rPr>
              <a:t>&gt;([</a:t>
            </a:r>
            <a:r>
              <a:rPr lang="en-US" dirty="0" err="1" smtClean="0">
                <a:solidFill>
                  <a:srgbClr val="FFFF00"/>
                </a:solidFill>
                <a:latin typeface="Courier New" panose="02070309020205020404" pitchFamily="49" charset="0"/>
                <a:cs typeface="Courier New" panose="02070309020205020404" pitchFamily="49" charset="0"/>
              </a:rPr>
              <a:t>dánh</a:t>
            </a:r>
            <a:r>
              <a:rPr lang="en-US" dirty="0" smtClean="0">
                <a:solidFill>
                  <a:srgbClr val="FFFF00"/>
                </a:solidFill>
                <a:latin typeface="Courier New" panose="02070309020205020404" pitchFamily="49" charset="0"/>
                <a:cs typeface="Courier New" panose="02070309020205020404" pitchFamily="49" charset="0"/>
              </a:rPr>
              <a:t> </a:t>
            </a:r>
            <a:r>
              <a:rPr lang="en-US" dirty="0" err="1" smtClean="0">
                <a:solidFill>
                  <a:srgbClr val="FFFF00"/>
                </a:solidFill>
                <a:latin typeface="Courier New" panose="02070309020205020404" pitchFamily="49" charset="0"/>
                <a:cs typeface="Courier New" panose="02070309020205020404" pitchFamily="49" charset="0"/>
              </a:rPr>
              <a:t>sách</a:t>
            </a:r>
            <a:r>
              <a:rPr lang="en-US" dirty="0" smtClean="0">
                <a:solidFill>
                  <a:srgbClr val="FFFF00"/>
                </a:solidFill>
                <a:latin typeface="Courier New" panose="02070309020205020404" pitchFamily="49" charset="0"/>
                <a:cs typeface="Courier New" panose="02070309020205020404" pitchFamily="49" charset="0"/>
              </a:rPr>
              <a:t> </a:t>
            </a:r>
            <a:r>
              <a:rPr lang="en-US" dirty="0" err="1" smtClean="0">
                <a:solidFill>
                  <a:srgbClr val="FFFF00"/>
                </a:solidFill>
                <a:latin typeface="Courier New" panose="02070309020205020404" pitchFamily="49" charset="0"/>
                <a:cs typeface="Courier New" panose="02070309020205020404" pitchFamily="49" charset="0"/>
              </a:rPr>
              <a:t>tham</a:t>
            </a:r>
            <a:r>
              <a:rPr lang="en-US" dirty="0" smtClean="0">
                <a:solidFill>
                  <a:srgbClr val="FFFF00"/>
                </a:solidFill>
                <a:latin typeface="Courier New" panose="02070309020205020404" pitchFamily="49" charset="0"/>
                <a:cs typeface="Courier New" panose="02070309020205020404" pitchFamily="49" charset="0"/>
              </a:rPr>
              <a:t> </a:t>
            </a:r>
            <a:r>
              <a:rPr lang="en-US" dirty="0" err="1" smtClean="0">
                <a:solidFill>
                  <a:srgbClr val="FFFF00"/>
                </a:solidFill>
                <a:latin typeface="Courier New" panose="02070309020205020404" pitchFamily="49" charset="0"/>
                <a:cs typeface="Courier New" panose="02070309020205020404" pitchFamily="49" charset="0"/>
              </a:rPr>
              <a:t>số</a:t>
            </a:r>
            <a:r>
              <a:rPr lang="en-US" dirty="0">
                <a:solidFill>
                  <a:srgbClr val="FFFF00"/>
                </a:solidFill>
                <a:latin typeface="Courier New" panose="02070309020205020404" pitchFamily="49" charset="0"/>
                <a:cs typeface="Courier New" panose="02070309020205020404" pitchFamily="49" charset="0"/>
              </a:rPr>
              <a:t> </a:t>
            </a:r>
            <a:r>
              <a:rPr lang="en-US" dirty="0" err="1" smtClean="0">
                <a:solidFill>
                  <a:srgbClr val="FFFF00"/>
                </a:solidFill>
                <a:latin typeface="Courier New" panose="02070309020205020404" pitchFamily="49" charset="0"/>
                <a:cs typeface="Courier New" panose="02070309020205020404" pitchFamily="49" charset="0"/>
              </a:rPr>
              <a:t>không</a:t>
            </a:r>
            <a:r>
              <a:rPr lang="en-US" dirty="0" smtClean="0">
                <a:solidFill>
                  <a:srgbClr val="FFFF00"/>
                </a:solidFill>
                <a:latin typeface="Courier New" panose="02070309020205020404" pitchFamily="49" charset="0"/>
                <a:cs typeface="Courier New" panose="02070309020205020404" pitchFamily="49" charset="0"/>
              </a:rPr>
              <a:t> </a:t>
            </a:r>
            <a:r>
              <a:rPr lang="en-US" dirty="0" err="1" smtClean="0">
                <a:solidFill>
                  <a:srgbClr val="FFFF00"/>
                </a:solidFill>
                <a:latin typeface="Courier New" panose="02070309020205020404" pitchFamily="49" charset="0"/>
                <a:cs typeface="Courier New" panose="02070309020205020404" pitchFamily="49" charset="0"/>
              </a:rPr>
              <a:t>mặc</a:t>
            </a:r>
            <a:r>
              <a:rPr lang="en-US" dirty="0" smtClean="0">
                <a:solidFill>
                  <a:srgbClr val="FFFF00"/>
                </a:solidFill>
                <a:latin typeface="Courier New" panose="02070309020205020404" pitchFamily="49" charset="0"/>
                <a:cs typeface="Courier New" panose="02070309020205020404" pitchFamily="49" charset="0"/>
              </a:rPr>
              <a:t> </a:t>
            </a:r>
            <a:r>
              <a:rPr lang="en-US" dirty="0" err="1" smtClean="0">
                <a:solidFill>
                  <a:srgbClr val="FFFF00"/>
                </a:solidFill>
                <a:latin typeface="Courier New" panose="02070309020205020404" pitchFamily="49" charset="0"/>
                <a:cs typeface="Courier New" panose="02070309020205020404" pitchFamily="49" charset="0"/>
              </a:rPr>
              <a:t>đinh</a:t>
            </a:r>
            <a:r>
              <a:rPr lang="en-US" dirty="0" smtClean="0">
                <a:solidFill>
                  <a:srgbClr val="FFFF0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a:t>
            </a:r>
            <a:r>
              <a:rPr lang="en-US" b="1" dirty="0" err="1" smtClean="0">
                <a:solidFill>
                  <a:schemeClr val="accent4">
                    <a:lumMod val="20000"/>
                    <a:lumOff val="80000"/>
                  </a:schemeClr>
                </a:solidFill>
                <a:latin typeface="Courier New" panose="02070309020205020404" pitchFamily="49" charset="0"/>
                <a:cs typeface="Courier New" panose="02070309020205020404" pitchFamily="49" charset="0"/>
              </a:rPr>
              <a:t>dánh</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smtClean="0">
                <a:solidFill>
                  <a:schemeClr val="accent4">
                    <a:lumMod val="20000"/>
                    <a:lumOff val="80000"/>
                  </a:schemeClr>
                </a:solidFill>
                <a:latin typeface="Courier New" panose="02070309020205020404" pitchFamily="49" charset="0"/>
                <a:cs typeface="Courier New" panose="02070309020205020404" pitchFamily="49" charset="0"/>
              </a:rPr>
              <a:t>sách</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smtClean="0">
                <a:solidFill>
                  <a:schemeClr val="accent4">
                    <a:lumMod val="20000"/>
                    <a:lumOff val="80000"/>
                  </a:schemeClr>
                </a:solidFill>
                <a:latin typeface="Courier New" panose="02070309020205020404" pitchFamily="49" charset="0"/>
                <a:cs typeface="Courier New" panose="02070309020205020404" pitchFamily="49" charset="0"/>
              </a:rPr>
              <a:t>tham</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smtClean="0">
                <a:solidFill>
                  <a:schemeClr val="accent4">
                    <a:lumMod val="20000"/>
                    <a:lumOff val="80000"/>
                  </a:schemeClr>
                </a:solidFill>
                <a:latin typeface="Courier New" panose="02070309020205020404" pitchFamily="49" charset="0"/>
                <a:cs typeface="Courier New" panose="02070309020205020404" pitchFamily="49" charset="0"/>
              </a:rPr>
              <a:t>số</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smtClean="0">
                <a:solidFill>
                  <a:schemeClr val="accent4">
                    <a:lumMod val="20000"/>
                    <a:lumOff val="80000"/>
                  </a:schemeClr>
                </a:solidFill>
                <a:latin typeface="Courier New" panose="02070309020205020404" pitchFamily="49" charset="0"/>
                <a:cs typeface="Courier New" panose="02070309020205020404" pitchFamily="49" charset="0"/>
              </a:rPr>
              <a:t>mặc</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smtClean="0">
                <a:solidFill>
                  <a:schemeClr val="accent4">
                    <a:lumMod val="20000"/>
                    <a:lumOff val="80000"/>
                  </a:schemeClr>
                </a:solidFill>
                <a:latin typeface="Courier New" panose="02070309020205020404" pitchFamily="49" charset="0"/>
                <a:cs typeface="Courier New" panose="02070309020205020404" pitchFamily="49" charset="0"/>
              </a:rPr>
              <a:t>định</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a:t>
            </a:r>
          </a:p>
          <a:p>
            <a:pPr lvl="2"/>
            <a:endParaRPr lang="en-US" dirty="0" smtClean="0"/>
          </a:p>
          <a:p>
            <a:pPr lvl="2"/>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845104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lphaUcPeriod" startAt="2"/>
            </a:pPr>
            <a:r>
              <a:rPr lang="en-US" dirty="0" err="1" smtClean="0"/>
              <a:t>Tham</a:t>
            </a:r>
            <a:r>
              <a:rPr lang="en-US" dirty="0" smtClean="0"/>
              <a:t> </a:t>
            </a:r>
            <a:r>
              <a:rPr lang="en-US" dirty="0" err="1" smtClean="0"/>
              <a:t>số</a:t>
            </a:r>
            <a:r>
              <a:rPr lang="en-US" dirty="0" smtClean="0"/>
              <a:t> </a:t>
            </a:r>
            <a:r>
              <a:rPr lang="en-US" dirty="0" err="1" smtClean="0"/>
              <a:t>của</a:t>
            </a:r>
            <a:r>
              <a:rPr lang="en-US" dirty="0" smtClean="0"/>
              <a:t> </a:t>
            </a:r>
            <a:r>
              <a:rPr lang="en-US" dirty="0" err="1" smtClean="0"/>
              <a:t>hàm</a:t>
            </a:r>
            <a:endParaRPr lang="en-US" dirty="0" smtClean="0"/>
          </a:p>
          <a:p>
            <a:pPr marL="914400" lvl="1" indent="-457200">
              <a:buFont typeface="+mj-lt"/>
              <a:buAutoNum type="arabicPeriod" startAt="2"/>
            </a:pPr>
            <a:r>
              <a:rPr lang="en-US" dirty="0" err="1" smtClean="0">
                <a:solidFill>
                  <a:srgbClr val="FFFF00"/>
                </a:solidFill>
              </a:rPr>
              <a:t>Tham</a:t>
            </a:r>
            <a:r>
              <a:rPr lang="en-US" dirty="0" smtClean="0">
                <a:solidFill>
                  <a:srgbClr val="FFFF00"/>
                </a:solidFill>
              </a:rPr>
              <a:t> </a:t>
            </a:r>
            <a:r>
              <a:rPr lang="en-US" dirty="0" err="1" smtClean="0">
                <a:solidFill>
                  <a:srgbClr val="FFFF00"/>
                </a:solidFill>
              </a:rPr>
              <a:t>số</a:t>
            </a:r>
            <a:r>
              <a:rPr lang="en-US" dirty="0" smtClean="0">
                <a:solidFill>
                  <a:srgbClr val="FFFF00"/>
                </a:solidFill>
              </a:rPr>
              <a:t> </a:t>
            </a:r>
            <a:r>
              <a:rPr lang="en-US" dirty="0" err="1" smtClean="0">
                <a:solidFill>
                  <a:srgbClr val="FFFF00"/>
                </a:solidFill>
              </a:rPr>
              <a:t>mặc</a:t>
            </a:r>
            <a:r>
              <a:rPr lang="en-US" dirty="0" smtClean="0">
                <a:solidFill>
                  <a:srgbClr val="FFFF00"/>
                </a:solidFill>
              </a:rPr>
              <a:t> </a:t>
            </a:r>
            <a:r>
              <a:rPr lang="en-US" dirty="0" err="1" smtClean="0">
                <a:solidFill>
                  <a:srgbClr val="FFFF00"/>
                </a:solidFill>
              </a:rPr>
              <a:t>định</a:t>
            </a:r>
            <a:r>
              <a:rPr lang="en-US" dirty="0" smtClean="0">
                <a:solidFill>
                  <a:srgbClr val="FFFF00"/>
                </a:solidFill>
              </a:rPr>
              <a:t>:</a:t>
            </a:r>
          </a:p>
          <a:p>
            <a:pPr marL="457200" lvl="1" indent="0">
              <a:buNone/>
            </a:pP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a:t>
            </a:r>
            <a:r>
              <a:rPr lang="en-US" b="1" dirty="0" err="1">
                <a:solidFill>
                  <a:schemeClr val="accent4">
                    <a:lumMod val="20000"/>
                    <a:lumOff val="80000"/>
                  </a:schemeClr>
                </a:solidFill>
                <a:latin typeface="Courier New" panose="02070309020205020404" pitchFamily="49" charset="0"/>
                <a:cs typeface="Courier New" panose="02070309020205020404" pitchFamily="49" charset="0"/>
              </a:rPr>
              <a:t>dánh</a:t>
            </a:r>
            <a:r>
              <a:rPr lang="en-US" b="1" dirty="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a:solidFill>
                  <a:schemeClr val="accent4">
                    <a:lumMod val="20000"/>
                    <a:lumOff val="80000"/>
                  </a:schemeClr>
                </a:solidFill>
                <a:latin typeface="Courier New" panose="02070309020205020404" pitchFamily="49" charset="0"/>
                <a:cs typeface="Courier New" panose="02070309020205020404" pitchFamily="49" charset="0"/>
              </a:rPr>
              <a:t>sách</a:t>
            </a:r>
            <a:r>
              <a:rPr lang="en-US" b="1" dirty="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a:solidFill>
                  <a:schemeClr val="accent4">
                    <a:lumMod val="20000"/>
                    <a:lumOff val="80000"/>
                  </a:schemeClr>
                </a:solidFill>
                <a:latin typeface="Courier New" panose="02070309020205020404" pitchFamily="49" charset="0"/>
                <a:cs typeface="Courier New" panose="02070309020205020404" pitchFamily="49" charset="0"/>
              </a:rPr>
              <a:t>tham</a:t>
            </a:r>
            <a:r>
              <a:rPr lang="en-US" b="1" dirty="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a:solidFill>
                  <a:schemeClr val="accent4">
                    <a:lumMod val="20000"/>
                    <a:lumOff val="80000"/>
                  </a:schemeClr>
                </a:solidFill>
                <a:latin typeface="Courier New" panose="02070309020205020404" pitchFamily="49" charset="0"/>
                <a:cs typeface="Courier New" panose="02070309020205020404" pitchFamily="49" charset="0"/>
              </a:rPr>
              <a:t>số</a:t>
            </a:r>
            <a:r>
              <a:rPr lang="en-US" b="1" dirty="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a:solidFill>
                  <a:schemeClr val="accent4">
                    <a:lumMod val="20000"/>
                    <a:lumOff val="80000"/>
                  </a:schemeClr>
                </a:solidFill>
                <a:latin typeface="Courier New" panose="02070309020205020404" pitchFamily="49" charset="0"/>
                <a:cs typeface="Courier New" panose="02070309020205020404" pitchFamily="49" charset="0"/>
              </a:rPr>
              <a:t>mặc</a:t>
            </a:r>
            <a:r>
              <a:rPr lang="en-US" b="1" dirty="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a:solidFill>
                  <a:schemeClr val="accent4">
                    <a:lumMod val="20000"/>
                    <a:lumOff val="80000"/>
                  </a:schemeClr>
                </a:solidFill>
                <a:latin typeface="Courier New" panose="02070309020205020404" pitchFamily="49" charset="0"/>
                <a:cs typeface="Courier New" panose="02070309020205020404" pitchFamily="49" charset="0"/>
              </a:rPr>
              <a:t>định</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a:t>
            </a:r>
          </a:p>
          <a:p>
            <a:pPr marL="457200" lvl="1" indent="0">
              <a:buNone/>
            </a:pP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smtClean="0">
                <a:solidFill>
                  <a:schemeClr val="accent4">
                    <a:lumMod val="20000"/>
                    <a:lumOff val="80000"/>
                  </a:schemeClr>
                </a:solidFill>
                <a:latin typeface="Courier New" panose="02070309020205020404" pitchFamily="49" charset="0"/>
                <a:cs typeface="Courier New" panose="02070309020205020404" pitchFamily="49" charset="0"/>
              </a:rPr>
              <a:t>Cú</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b="1" dirty="0" err="1" smtClean="0">
                <a:solidFill>
                  <a:schemeClr val="accent4">
                    <a:lumMod val="20000"/>
                    <a:lumOff val="80000"/>
                  </a:schemeClr>
                </a:solidFill>
                <a:latin typeface="Courier New" panose="02070309020205020404" pitchFamily="49" charset="0"/>
                <a:cs typeface="Courier New" panose="02070309020205020404" pitchFamily="49" charset="0"/>
              </a:rPr>
              <a:t>pháp</a:t>
            </a:r>
            <a:r>
              <a:rPr lang="en-US" b="1" dirty="0" smtClean="0">
                <a:solidFill>
                  <a:schemeClr val="accent4">
                    <a:lumMod val="20000"/>
                    <a:lumOff val="80000"/>
                  </a:schemeClr>
                </a:solidFill>
                <a:latin typeface="Courier New" panose="02070309020205020404" pitchFamily="49" charset="0"/>
                <a:cs typeface="Courier New" panose="02070309020205020404" pitchFamily="49" charset="0"/>
              </a:rPr>
              <a:t>:</a:t>
            </a:r>
          </a:p>
          <a:p>
            <a:pPr marL="914400" lvl="2" indent="0">
              <a:buNone/>
            </a:pPr>
            <a:r>
              <a:rPr lang="en-US" b="1" dirty="0" smtClean="0">
                <a:solidFill>
                  <a:srgbClr val="FFFF00"/>
                </a:solidFill>
                <a:latin typeface="Courier New" panose="02070309020205020404" pitchFamily="49" charset="0"/>
                <a:cs typeface="Courier New" panose="02070309020205020404" pitchFamily="49" charset="0"/>
              </a:rPr>
              <a:t>[&lt;type&gt; &lt;tham_số_1&gt;=&lt;</a:t>
            </a:r>
            <a:r>
              <a:rPr lang="en-US" b="1" dirty="0" err="1" smtClean="0">
                <a:solidFill>
                  <a:srgbClr val="FFFF00"/>
                </a:solidFill>
                <a:latin typeface="Courier New" panose="02070309020205020404" pitchFamily="49" charset="0"/>
                <a:cs typeface="Courier New" panose="02070309020205020404" pitchFamily="49" charset="0"/>
              </a:rPr>
              <a:t>giá</a:t>
            </a:r>
            <a:r>
              <a:rPr lang="en-US" b="1" dirty="0" smtClean="0">
                <a:solidFill>
                  <a:srgbClr val="FFFF00"/>
                </a:solidFill>
                <a:latin typeface="Courier New" panose="02070309020205020404" pitchFamily="49" charset="0"/>
                <a:cs typeface="Courier New" panose="02070309020205020404" pitchFamily="49" charset="0"/>
              </a:rPr>
              <a:t> </a:t>
            </a:r>
            <a:r>
              <a:rPr lang="en-US" b="1" dirty="0" err="1" smtClean="0">
                <a:solidFill>
                  <a:srgbClr val="FFFF00"/>
                </a:solidFill>
                <a:latin typeface="Courier New" panose="02070309020205020404" pitchFamily="49" charset="0"/>
                <a:cs typeface="Courier New" panose="02070309020205020404" pitchFamily="49" charset="0"/>
              </a:rPr>
              <a:t>trị</a:t>
            </a:r>
            <a:r>
              <a:rPr lang="en-US" b="1" dirty="0" smtClean="0">
                <a:solidFill>
                  <a:srgbClr val="FFFF00"/>
                </a:solidFill>
                <a:latin typeface="Courier New" panose="02070309020205020404" pitchFamily="49" charset="0"/>
                <a:cs typeface="Courier New" panose="02070309020205020404" pitchFamily="49" charset="0"/>
              </a:rPr>
              <a:t>&gt;,</a:t>
            </a:r>
            <a:r>
              <a:rPr lang="en-US" b="1" dirty="0">
                <a:solidFill>
                  <a:srgbClr val="FFFF00"/>
                </a:solidFill>
                <a:latin typeface="Courier New" panose="02070309020205020404" pitchFamily="49" charset="0"/>
                <a:cs typeface="Courier New" panose="02070309020205020404" pitchFamily="49" charset="0"/>
              </a:rPr>
              <a:t> &lt;type&gt; &lt;</a:t>
            </a:r>
            <a:r>
              <a:rPr lang="en-US" b="1" dirty="0" smtClean="0">
                <a:solidFill>
                  <a:srgbClr val="FFFF00"/>
                </a:solidFill>
                <a:latin typeface="Courier New" panose="02070309020205020404" pitchFamily="49" charset="0"/>
                <a:cs typeface="Courier New" panose="02070309020205020404" pitchFamily="49" charset="0"/>
              </a:rPr>
              <a:t>tham_số_2&gt;=&lt;</a:t>
            </a:r>
            <a:r>
              <a:rPr lang="en-US" b="1" dirty="0" err="1">
                <a:solidFill>
                  <a:srgbClr val="FFFF00"/>
                </a:solidFill>
                <a:latin typeface="Courier New" panose="02070309020205020404" pitchFamily="49" charset="0"/>
                <a:cs typeface="Courier New" panose="02070309020205020404" pitchFamily="49" charset="0"/>
              </a:rPr>
              <a:t>giá</a:t>
            </a:r>
            <a:r>
              <a:rPr lang="en-US" b="1" dirty="0">
                <a:solidFill>
                  <a:srgbClr val="FFFF00"/>
                </a:solidFill>
                <a:latin typeface="Courier New" panose="02070309020205020404" pitchFamily="49" charset="0"/>
                <a:cs typeface="Courier New" panose="02070309020205020404" pitchFamily="49" charset="0"/>
              </a:rPr>
              <a:t> </a:t>
            </a:r>
            <a:r>
              <a:rPr lang="en-US" b="1" dirty="0" err="1">
                <a:solidFill>
                  <a:srgbClr val="FFFF00"/>
                </a:solidFill>
                <a:latin typeface="Courier New" panose="02070309020205020404" pitchFamily="49" charset="0"/>
                <a:cs typeface="Courier New" panose="02070309020205020404" pitchFamily="49" charset="0"/>
              </a:rPr>
              <a:t>trị</a:t>
            </a:r>
            <a:r>
              <a:rPr lang="en-US" b="1" dirty="0" smtClean="0">
                <a:solidFill>
                  <a:srgbClr val="FFFF00"/>
                </a:solidFill>
                <a:latin typeface="Courier New" panose="02070309020205020404" pitchFamily="49" charset="0"/>
                <a:cs typeface="Courier New" panose="02070309020205020404" pitchFamily="49" charset="0"/>
              </a:rPr>
              <a:t>&gt;,…]</a:t>
            </a:r>
          </a:p>
          <a:p>
            <a:pPr marL="457200" lvl="1" indent="0">
              <a:buNone/>
            </a:pPr>
            <a:r>
              <a:rPr lang="en-US" b="1" dirty="0" smtClean="0">
                <a:solidFill>
                  <a:srgbClr val="FFFF00"/>
                </a:solidFill>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Quy</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tắc</a:t>
            </a:r>
            <a:r>
              <a:rPr lang="en-US" b="1" dirty="0" smtClean="0">
                <a:latin typeface="Courier New" panose="02070309020205020404" pitchFamily="49" charset="0"/>
                <a:cs typeface="Courier New" panose="02070309020205020404" pitchFamily="49" charset="0"/>
              </a:rPr>
              <a:t>: </a:t>
            </a:r>
          </a:p>
          <a:p>
            <a:pPr marL="1371600" lvl="2" indent="-457200">
              <a:buFont typeface="+mj-lt"/>
              <a:buAutoNum type="arabicPeriod"/>
            </a:pPr>
            <a:r>
              <a:rPr lang="en-US" b="1" dirty="0" err="1" smtClean="0">
                <a:latin typeface="Courier New" panose="02070309020205020404" pitchFamily="49" charset="0"/>
                <a:cs typeface="Courier New" panose="02070309020205020404" pitchFamily="49" charset="0"/>
              </a:rPr>
              <a:t>Danh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sách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tham</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số</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mặc</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định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phải</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liên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tục</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và</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đặt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bên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phải</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danh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sách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tham</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số</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không</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mặc</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định</a:t>
            </a:r>
            <a:r>
              <a:rPr lang="en-US" b="1" dirty="0" smtClean="0">
                <a:latin typeface="Courier New" panose="02070309020205020404" pitchFamily="49" charset="0"/>
                <a:cs typeface="Courier New" panose="02070309020205020404" pitchFamily="49" charset="0"/>
              </a:rPr>
              <a:t>.</a:t>
            </a:r>
          </a:p>
          <a:p>
            <a:pPr marL="1371600" lvl="2" indent="-457200">
              <a:buFont typeface="+mj-lt"/>
              <a:buAutoNum type="arabicPeriod"/>
            </a:pPr>
            <a:r>
              <a:rPr lang="en-US" b="1" dirty="0" err="1" smtClean="0">
                <a:latin typeface="Courier New" panose="02070309020205020404" pitchFamily="49" charset="0"/>
                <a:cs typeface="Courier New" panose="02070309020205020404" pitchFamily="49" charset="0"/>
              </a:rPr>
              <a:t>Tham</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số</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mặc</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định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vẫn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có</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thể</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nhận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giá</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trị</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truyền</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vào</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theo</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thứ</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tự</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cấp</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pháp</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từ</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trái</a:t>
            </a:r>
            <a:r>
              <a:rPr lang="en-US" b="1" dirty="0" smtClean="0">
                <a:latin typeface="Courier New" panose="02070309020205020404" pitchFamily="49" charset="0"/>
                <a:cs typeface="Courier New" panose="02070309020205020404" pitchFamily="49" charset="0"/>
              </a:rPr>
              <a:t> qua </a:t>
            </a:r>
            <a:r>
              <a:rPr lang="en-US" b="1" dirty="0" err="1" smtClean="0">
                <a:latin typeface="Courier New" panose="02070309020205020404" pitchFamily="49" charset="0"/>
                <a:cs typeface="Courier New" panose="02070309020205020404" pitchFamily="49" charset="0"/>
              </a:rPr>
              <a:t>phải</a:t>
            </a:r>
            <a:r>
              <a:rPr lang="en-US" b="1"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2"/>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02214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36507893"/>
              </p:ext>
            </p:extLst>
          </p:nvPr>
        </p:nvGraphicFramePr>
        <p:xfrm>
          <a:off x="685346" y="2138809"/>
          <a:ext cx="7765322" cy="3625384"/>
        </p:xfrm>
        <a:graphic>
          <a:graphicData uri="http://schemas.openxmlformats.org/drawingml/2006/table">
            <a:tbl>
              <a:tblPr firstRow="1" firstCol="1" bandRow="1">
                <a:tableStyleId>{5C22544A-7EE6-4342-B048-85BDC9FD1C3A}</a:tableStyleId>
              </a:tblPr>
              <a:tblGrid>
                <a:gridCol w="670573">
                  <a:extLst>
                    <a:ext uri="{9D8B030D-6E8A-4147-A177-3AD203B41FA5}">
                      <a16:colId xmlns:a16="http://schemas.microsoft.com/office/drawing/2014/main" val="4034450482"/>
                    </a:ext>
                  </a:extLst>
                </a:gridCol>
                <a:gridCol w="4733165">
                  <a:extLst>
                    <a:ext uri="{9D8B030D-6E8A-4147-A177-3AD203B41FA5}">
                      <a16:colId xmlns:a16="http://schemas.microsoft.com/office/drawing/2014/main" val="3141181772"/>
                    </a:ext>
                  </a:extLst>
                </a:gridCol>
                <a:gridCol w="2361584">
                  <a:extLst>
                    <a:ext uri="{9D8B030D-6E8A-4147-A177-3AD203B41FA5}">
                      <a16:colId xmlns:a16="http://schemas.microsoft.com/office/drawing/2014/main" val="1137404380"/>
                    </a:ext>
                  </a:extLst>
                </a:gridCol>
              </a:tblGrid>
              <a:tr h="319926">
                <a:tc>
                  <a:txBody>
                    <a:bodyPr/>
                    <a:lstStyle/>
                    <a:p>
                      <a:pPr algn="ctr">
                        <a:lnSpc>
                          <a:spcPct val="130000"/>
                        </a:lnSpc>
                        <a:spcBef>
                          <a:spcPts val="100"/>
                        </a:spcBef>
                        <a:spcAft>
                          <a:spcPts val="100"/>
                        </a:spcAft>
                      </a:pPr>
                      <a:r>
                        <a:rPr lang="en-US" sz="1300">
                          <a:effectLst/>
                        </a:rPr>
                        <a:t>Stt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a:effectLst/>
                        </a:rPr>
                        <a:t>Nội dung</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a:effectLst/>
                        </a:rPr>
                        <a:t>CĐR học phần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11669698"/>
                  </a:ext>
                </a:extLst>
              </a:tr>
              <a:tr h="675339">
                <a:tc>
                  <a:txBody>
                    <a:bodyPr/>
                    <a:lstStyle/>
                    <a:p>
                      <a:pPr>
                        <a:lnSpc>
                          <a:spcPct val="130000"/>
                        </a:lnSpc>
                        <a:spcBef>
                          <a:spcPts val="100"/>
                        </a:spcBef>
                        <a:spcAft>
                          <a:spcPts val="100"/>
                        </a:spcAft>
                      </a:pPr>
                      <a:r>
                        <a:rPr lang="en-US" sz="1300">
                          <a:effectLst/>
                        </a:rPr>
                        <a:t>1</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30000"/>
                        </a:lnSpc>
                        <a:spcBef>
                          <a:spcPts val="100"/>
                        </a:spcBef>
                        <a:spcAft>
                          <a:spcPts val="100"/>
                        </a:spcAft>
                      </a:pPr>
                      <a:r>
                        <a:rPr lang="en-US" sz="1300" u="sng" strike="sngStrike" dirty="0" err="1">
                          <a:effectLst/>
                        </a:rPr>
                        <a:t>Chương</a:t>
                      </a:r>
                      <a:r>
                        <a:rPr lang="en-US" sz="1300" u="sng" strike="sngStrike" dirty="0">
                          <a:effectLst/>
                        </a:rPr>
                        <a:t> </a:t>
                      </a:r>
                      <a:r>
                        <a:rPr lang="en-US" sz="1300" u="sng" strike="sngStrike" dirty="0" smtClean="0">
                          <a:effectLst/>
                        </a:rPr>
                        <a:t>0: </a:t>
                      </a:r>
                      <a:r>
                        <a:rPr lang="en-US" sz="1300" u="sng" strike="sngStrike" dirty="0" err="1">
                          <a:effectLst/>
                        </a:rPr>
                        <a:t>Cách</a:t>
                      </a:r>
                      <a:r>
                        <a:rPr lang="en-US" sz="1300" u="sng" strike="sngStrike" dirty="0">
                          <a:effectLst/>
                        </a:rPr>
                        <a:t> </a:t>
                      </a:r>
                      <a:r>
                        <a:rPr lang="en-US" sz="1300" u="sng" strike="sngStrike" dirty="0" err="1">
                          <a:effectLst/>
                        </a:rPr>
                        <a:t>sử</a:t>
                      </a:r>
                      <a:r>
                        <a:rPr lang="en-US" sz="1300" u="sng" strike="sngStrike" dirty="0">
                          <a:effectLst/>
                        </a:rPr>
                        <a:t> </a:t>
                      </a:r>
                      <a:r>
                        <a:rPr lang="en-US" sz="1300" u="sng" strike="sngStrike" dirty="0" err="1">
                          <a:effectLst/>
                        </a:rPr>
                        <a:t>dụng</a:t>
                      </a:r>
                      <a:r>
                        <a:rPr lang="en-US" sz="1300" u="sng" strike="sngStrike" dirty="0">
                          <a:effectLst/>
                        </a:rPr>
                        <a:t> Word, Excel, </a:t>
                      </a:r>
                      <a:r>
                        <a:rPr lang="en-US" sz="1300" u="sng" strike="sngStrike" dirty="0" err="1">
                          <a:effectLst/>
                        </a:rPr>
                        <a:t>Powerpoint</a:t>
                      </a:r>
                      <a:endParaRPr lang="en-US" sz="1000" u="sng" strike="sngStrike"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a:effectLst/>
                        </a:rPr>
                        <a:t>G1.1, G2.1</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04711266"/>
                  </a:ext>
                </a:extLst>
              </a:tr>
              <a:tr h="319926">
                <a:tc>
                  <a:txBody>
                    <a:bodyPr/>
                    <a:lstStyle/>
                    <a:p>
                      <a:pPr>
                        <a:lnSpc>
                          <a:spcPct val="130000"/>
                        </a:lnSpc>
                        <a:spcBef>
                          <a:spcPts val="100"/>
                        </a:spcBef>
                        <a:spcAft>
                          <a:spcPts val="100"/>
                        </a:spcAft>
                      </a:pPr>
                      <a:r>
                        <a:rPr lang="en-US" sz="1300">
                          <a:effectLst/>
                        </a:rPr>
                        <a:t>2</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30000"/>
                        </a:lnSpc>
                        <a:spcBef>
                          <a:spcPts val="100"/>
                        </a:spcBef>
                        <a:spcAft>
                          <a:spcPts val="100"/>
                        </a:spcAft>
                      </a:pPr>
                      <a:r>
                        <a:rPr lang="en-US" sz="1300" strike="sngStrike" dirty="0" err="1">
                          <a:effectLst/>
                        </a:rPr>
                        <a:t>Chương</a:t>
                      </a:r>
                      <a:r>
                        <a:rPr lang="en-US" sz="1300" strike="sngStrike" dirty="0">
                          <a:effectLst/>
                        </a:rPr>
                        <a:t> </a:t>
                      </a:r>
                      <a:r>
                        <a:rPr lang="en-US" sz="1300" strike="sngStrike" dirty="0" smtClean="0">
                          <a:effectLst/>
                        </a:rPr>
                        <a:t>1: </a:t>
                      </a:r>
                      <a:r>
                        <a:rPr lang="en-US" sz="1300" strike="sngStrike" dirty="0" err="1">
                          <a:effectLst/>
                        </a:rPr>
                        <a:t>Mở</a:t>
                      </a:r>
                      <a:r>
                        <a:rPr lang="en-US" sz="1300" strike="sngStrike" dirty="0">
                          <a:effectLst/>
                        </a:rPr>
                        <a:t> </a:t>
                      </a:r>
                      <a:r>
                        <a:rPr lang="en-US" sz="1300" strike="sngStrike" dirty="0" err="1">
                          <a:effectLst/>
                        </a:rPr>
                        <a:t>đầu</a:t>
                      </a:r>
                      <a:endParaRPr lang="en-US" sz="1000" strike="sngStrike"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a:effectLst/>
                        </a:rPr>
                        <a:t>G1.2</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5329766"/>
                  </a:ext>
                </a:extLst>
              </a:tr>
              <a:tr h="675076">
                <a:tc>
                  <a:txBody>
                    <a:bodyPr/>
                    <a:lstStyle/>
                    <a:p>
                      <a:pPr>
                        <a:lnSpc>
                          <a:spcPct val="130000"/>
                        </a:lnSpc>
                        <a:spcBef>
                          <a:spcPts val="100"/>
                        </a:spcBef>
                        <a:spcAft>
                          <a:spcPts val="100"/>
                        </a:spcAft>
                      </a:pPr>
                      <a:r>
                        <a:rPr lang="en-US" sz="1300">
                          <a:effectLst/>
                        </a:rPr>
                        <a:t>3</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30000"/>
                        </a:lnSpc>
                        <a:spcBef>
                          <a:spcPts val="100"/>
                        </a:spcBef>
                        <a:spcAft>
                          <a:spcPts val="100"/>
                        </a:spcAft>
                      </a:pPr>
                      <a:r>
                        <a:rPr lang="en-US" sz="1300" b="0" strike="sngStrike" spc="-30" dirty="0" err="1">
                          <a:solidFill>
                            <a:schemeClr val="bg1"/>
                          </a:solidFill>
                          <a:effectLst/>
                        </a:rPr>
                        <a:t>Chương</a:t>
                      </a:r>
                      <a:r>
                        <a:rPr lang="en-US" sz="1300" b="0" strike="sngStrike" spc="-30" dirty="0">
                          <a:solidFill>
                            <a:schemeClr val="bg1"/>
                          </a:solidFill>
                          <a:effectLst/>
                        </a:rPr>
                        <a:t> </a:t>
                      </a:r>
                      <a:r>
                        <a:rPr lang="en-US" sz="1300" b="0" strike="sngStrike" spc="-30" dirty="0" smtClean="0">
                          <a:solidFill>
                            <a:schemeClr val="bg1"/>
                          </a:solidFill>
                          <a:effectLst/>
                        </a:rPr>
                        <a:t>2: </a:t>
                      </a:r>
                      <a:r>
                        <a:rPr lang="en-US" sz="1300" b="0" strike="sngStrike" spc="-30" dirty="0" err="1">
                          <a:solidFill>
                            <a:schemeClr val="bg1"/>
                          </a:solidFill>
                          <a:effectLst/>
                        </a:rPr>
                        <a:t>Các</a:t>
                      </a:r>
                      <a:r>
                        <a:rPr lang="en-US" sz="1300" b="0" strike="sngStrike" spc="-30" dirty="0">
                          <a:solidFill>
                            <a:schemeClr val="bg1"/>
                          </a:solidFill>
                          <a:effectLst/>
                        </a:rPr>
                        <a:t> </a:t>
                      </a:r>
                      <a:r>
                        <a:rPr lang="en-US" sz="1300" b="0" strike="sngStrike" spc="-30" dirty="0" err="1">
                          <a:solidFill>
                            <a:schemeClr val="bg1"/>
                          </a:solidFill>
                          <a:effectLst/>
                        </a:rPr>
                        <a:t>thành</a:t>
                      </a:r>
                      <a:r>
                        <a:rPr lang="en-US" sz="1300" b="0" strike="sngStrike" spc="-30" dirty="0">
                          <a:solidFill>
                            <a:schemeClr val="bg1"/>
                          </a:solidFill>
                          <a:effectLst/>
                        </a:rPr>
                        <a:t> </a:t>
                      </a:r>
                      <a:r>
                        <a:rPr lang="en-US" sz="1300" b="0" strike="sngStrike" spc="-30" dirty="0" err="1">
                          <a:solidFill>
                            <a:schemeClr val="bg1"/>
                          </a:solidFill>
                          <a:effectLst/>
                        </a:rPr>
                        <a:t>phần</a:t>
                      </a:r>
                      <a:r>
                        <a:rPr lang="en-US" sz="1300" b="0" strike="sngStrike" spc="-30" dirty="0">
                          <a:solidFill>
                            <a:schemeClr val="bg1"/>
                          </a:solidFill>
                          <a:effectLst/>
                        </a:rPr>
                        <a:t>, </a:t>
                      </a:r>
                      <a:r>
                        <a:rPr lang="en-US" sz="1300" b="0" strike="sngStrike" spc="-30" dirty="0" err="1">
                          <a:solidFill>
                            <a:schemeClr val="bg1"/>
                          </a:solidFill>
                          <a:effectLst/>
                        </a:rPr>
                        <a:t>các</a:t>
                      </a:r>
                      <a:r>
                        <a:rPr lang="en-US" sz="1300" b="0" strike="sngStrike" spc="-30" dirty="0">
                          <a:solidFill>
                            <a:schemeClr val="bg1"/>
                          </a:solidFill>
                          <a:effectLst/>
                        </a:rPr>
                        <a:t> </a:t>
                      </a:r>
                      <a:r>
                        <a:rPr lang="en-US" sz="1300" b="0" strike="sngStrike" spc="-30" dirty="0" err="1">
                          <a:solidFill>
                            <a:schemeClr val="bg1"/>
                          </a:solidFill>
                          <a:effectLst/>
                        </a:rPr>
                        <a:t>kiểu</a:t>
                      </a:r>
                      <a:r>
                        <a:rPr lang="en-US" sz="1300" b="0" strike="sngStrike" spc="-30" dirty="0">
                          <a:solidFill>
                            <a:schemeClr val="bg1"/>
                          </a:solidFill>
                          <a:effectLst/>
                        </a:rPr>
                        <a:t> </a:t>
                      </a:r>
                      <a:r>
                        <a:rPr lang="en-US" sz="1300" b="0" strike="sngStrike" spc="-30" dirty="0" err="1">
                          <a:solidFill>
                            <a:schemeClr val="bg1"/>
                          </a:solidFill>
                          <a:effectLst/>
                        </a:rPr>
                        <a:t>dữ</a:t>
                      </a:r>
                      <a:r>
                        <a:rPr lang="en-US" sz="1300" b="0" strike="sngStrike" spc="-30" dirty="0">
                          <a:solidFill>
                            <a:schemeClr val="bg1"/>
                          </a:solidFill>
                          <a:effectLst/>
                        </a:rPr>
                        <a:t> </a:t>
                      </a:r>
                      <a:r>
                        <a:rPr lang="en-US" sz="1300" b="0" strike="sngStrike" spc="-30" dirty="0" err="1">
                          <a:solidFill>
                            <a:schemeClr val="bg1"/>
                          </a:solidFill>
                          <a:effectLst/>
                        </a:rPr>
                        <a:t>liệu</a:t>
                      </a:r>
                      <a:r>
                        <a:rPr lang="en-US" sz="1300" b="0" strike="sngStrike" spc="-30" dirty="0">
                          <a:solidFill>
                            <a:schemeClr val="bg1"/>
                          </a:solidFill>
                          <a:effectLst/>
                        </a:rPr>
                        <a:t> </a:t>
                      </a:r>
                      <a:r>
                        <a:rPr lang="en-US" sz="1300" b="0" strike="sngStrike" spc="-30" dirty="0" err="1">
                          <a:solidFill>
                            <a:schemeClr val="bg1"/>
                          </a:solidFill>
                          <a:effectLst/>
                        </a:rPr>
                        <a:t>cơ</a:t>
                      </a:r>
                      <a:r>
                        <a:rPr lang="en-US" sz="1300" b="0" strike="sngStrike" spc="-30" dirty="0">
                          <a:solidFill>
                            <a:schemeClr val="bg1"/>
                          </a:solidFill>
                          <a:effectLst/>
                        </a:rPr>
                        <a:t> </a:t>
                      </a:r>
                      <a:r>
                        <a:rPr lang="en-US" sz="1300" b="0" strike="sngStrike" spc="-30" dirty="0" err="1">
                          <a:solidFill>
                            <a:schemeClr val="bg1"/>
                          </a:solidFill>
                          <a:effectLst/>
                        </a:rPr>
                        <a:t>bản</a:t>
                      </a:r>
                      <a:r>
                        <a:rPr lang="en-US" sz="1300" b="0" strike="sngStrike" spc="-30" dirty="0">
                          <a:solidFill>
                            <a:schemeClr val="bg1"/>
                          </a:solidFill>
                          <a:effectLst/>
                        </a:rPr>
                        <a:t> </a:t>
                      </a:r>
                      <a:r>
                        <a:rPr lang="en-US" sz="1300" b="0" strike="sngStrike" spc="-30" dirty="0" err="1">
                          <a:solidFill>
                            <a:schemeClr val="bg1"/>
                          </a:solidFill>
                          <a:effectLst/>
                        </a:rPr>
                        <a:t>và</a:t>
                      </a:r>
                      <a:r>
                        <a:rPr lang="en-US" sz="1300" b="0" strike="sngStrike" spc="-30" dirty="0">
                          <a:solidFill>
                            <a:schemeClr val="bg1"/>
                          </a:solidFill>
                          <a:effectLst/>
                        </a:rPr>
                        <a:t> </a:t>
                      </a:r>
                      <a:r>
                        <a:rPr lang="en-US" sz="1300" b="0" strike="sngStrike" spc="-30" dirty="0" err="1">
                          <a:solidFill>
                            <a:schemeClr val="bg1"/>
                          </a:solidFill>
                          <a:effectLst/>
                        </a:rPr>
                        <a:t>các</a:t>
                      </a:r>
                      <a:r>
                        <a:rPr lang="en-US" sz="1300" b="0" strike="sngStrike" spc="-30" dirty="0">
                          <a:solidFill>
                            <a:schemeClr val="bg1"/>
                          </a:solidFill>
                          <a:effectLst/>
                        </a:rPr>
                        <a:t> </a:t>
                      </a:r>
                      <a:r>
                        <a:rPr lang="en-US" sz="1300" b="0" strike="sngStrike" spc="-30" dirty="0" err="1">
                          <a:solidFill>
                            <a:schemeClr val="bg1"/>
                          </a:solidFill>
                          <a:effectLst/>
                        </a:rPr>
                        <a:t>phép</a:t>
                      </a:r>
                      <a:r>
                        <a:rPr lang="en-US" sz="1300" b="0" strike="sngStrike" spc="-30" dirty="0">
                          <a:solidFill>
                            <a:schemeClr val="bg1"/>
                          </a:solidFill>
                          <a:effectLst/>
                        </a:rPr>
                        <a:t> </a:t>
                      </a:r>
                      <a:r>
                        <a:rPr lang="en-US" sz="1300" b="0" strike="sngStrike" spc="-30" dirty="0" err="1">
                          <a:solidFill>
                            <a:schemeClr val="bg1"/>
                          </a:solidFill>
                          <a:effectLst/>
                        </a:rPr>
                        <a:t>toán</a:t>
                      </a:r>
                      <a:endParaRPr lang="en-US" sz="1000" b="0" strike="sngStrike"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a:effectLst/>
                        </a:rPr>
                        <a:t>G1.2</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85070522"/>
                  </a:ext>
                </a:extLst>
              </a:tr>
              <a:tr h="319926">
                <a:tc>
                  <a:txBody>
                    <a:bodyPr/>
                    <a:lstStyle/>
                    <a:p>
                      <a:pPr>
                        <a:lnSpc>
                          <a:spcPct val="130000"/>
                        </a:lnSpc>
                        <a:spcBef>
                          <a:spcPts val="100"/>
                        </a:spcBef>
                        <a:spcAft>
                          <a:spcPts val="100"/>
                        </a:spcAft>
                      </a:pPr>
                      <a:r>
                        <a:rPr lang="en-US" sz="1300">
                          <a:effectLst/>
                        </a:rPr>
                        <a:t>4</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30000"/>
                        </a:lnSpc>
                        <a:spcBef>
                          <a:spcPts val="100"/>
                        </a:spcBef>
                        <a:spcAft>
                          <a:spcPts val="100"/>
                        </a:spcAft>
                      </a:pPr>
                      <a:r>
                        <a:rPr lang="en-US" sz="1300" b="0" strike="sngStrike" dirty="0" err="1">
                          <a:effectLst/>
                        </a:rPr>
                        <a:t>Chương</a:t>
                      </a:r>
                      <a:r>
                        <a:rPr lang="en-US" sz="1300" b="0" strike="sngStrike" dirty="0">
                          <a:effectLst/>
                        </a:rPr>
                        <a:t> </a:t>
                      </a:r>
                      <a:r>
                        <a:rPr lang="en-US" sz="1300" b="0" strike="sngStrike" dirty="0" smtClean="0">
                          <a:effectLst/>
                        </a:rPr>
                        <a:t>3: </a:t>
                      </a:r>
                      <a:r>
                        <a:rPr lang="en-US" sz="1300" b="0" strike="sngStrike" dirty="0" err="1">
                          <a:effectLst/>
                        </a:rPr>
                        <a:t>Các</a:t>
                      </a:r>
                      <a:r>
                        <a:rPr lang="en-US" sz="1300" b="0" strike="sngStrike" dirty="0">
                          <a:effectLst/>
                        </a:rPr>
                        <a:t> </a:t>
                      </a:r>
                      <a:r>
                        <a:rPr lang="en-US" sz="1300" b="0" strike="sngStrike" dirty="0" err="1">
                          <a:effectLst/>
                        </a:rPr>
                        <a:t>thao</a:t>
                      </a:r>
                      <a:r>
                        <a:rPr lang="en-US" sz="1300" b="0" strike="sngStrike" dirty="0">
                          <a:effectLst/>
                        </a:rPr>
                        <a:t> </a:t>
                      </a:r>
                      <a:r>
                        <a:rPr lang="en-US" sz="1300" b="0" strike="sngStrike" dirty="0" err="1">
                          <a:effectLst/>
                        </a:rPr>
                        <a:t>tác</a:t>
                      </a:r>
                      <a:r>
                        <a:rPr lang="en-US" sz="1300" b="0" strike="sngStrike" dirty="0">
                          <a:effectLst/>
                        </a:rPr>
                        <a:t> </a:t>
                      </a:r>
                      <a:r>
                        <a:rPr lang="en-US" sz="1300" b="0" strike="sngStrike" dirty="0" err="1">
                          <a:effectLst/>
                        </a:rPr>
                        <a:t>nhập</a:t>
                      </a:r>
                      <a:r>
                        <a:rPr lang="en-US" sz="1300" b="0" strike="sngStrike" dirty="0">
                          <a:effectLst/>
                        </a:rPr>
                        <a:t> </a:t>
                      </a:r>
                      <a:r>
                        <a:rPr lang="en-US" sz="1300" b="0" strike="sngStrike" dirty="0" err="1">
                          <a:effectLst/>
                        </a:rPr>
                        <a:t>xuất</a:t>
                      </a:r>
                      <a:r>
                        <a:rPr lang="en-US" sz="1300" b="0" strike="sngStrike" dirty="0">
                          <a:effectLst/>
                        </a:rPr>
                        <a:t> </a:t>
                      </a:r>
                      <a:r>
                        <a:rPr lang="en-US" sz="1300" b="0" strike="sngStrike" dirty="0" err="1">
                          <a:effectLst/>
                        </a:rPr>
                        <a:t>dữ</a:t>
                      </a:r>
                      <a:r>
                        <a:rPr lang="en-US" sz="1300" b="0" strike="sngStrike" dirty="0">
                          <a:effectLst/>
                        </a:rPr>
                        <a:t> </a:t>
                      </a:r>
                      <a:r>
                        <a:rPr lang="en-US" sz="1300" b="0" strike="sngStrike" dirty="0" err="1">
                          <a:effectLst/>
                        </a:rPr>
                        <a:t>liệu</a:t>
                      </a:r>
                      <a:endParaRPr lang="en-US" sz="1000" b="0" strike="sngStrike"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a:effectLst/>
                        </a:rPr>
                        <a:t>G1.2</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01662145"/>
                  </a:ext>
                </a:extLst>
              </a:tr>
              <a:tr h="319926">
                <a:tc>
                  <a:txBody>
                    <a:bodyPr/>
                    <a:lstStyle/>
                    <a:p>
                      <a:pPr>
                        <a:lnSpc>
                          <a:spcPct val="130000"/>
                        </a:lnSpc>
                        <a:spcBef>
                          <a:spcPts val="100"/>
                        </a:spcBef>
                        <a:spcAft>
                          <a:spcPts val="100"/>
                        </a:spcAft>
                      </a:pPr>
                      <a:r>
                        <a:rPr lang="en-US" sz="1300">
                          <a:effectLst/>
                        </a:rPr>
                        <a:t>5</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30000"/>
                        </a:lnSpc>
                        <a:spcBef>
                          <a:spcPts val="100"/>
                        </a:spcBef>
                        <a:spcAft>
                          <a:spcPts val="100"/>
                        </a:spcAft>
                      </a:pPr>
                      <a:r>
                        <a:rPr lang="en-US" sz="1300" b="0" strike="sngStrike" dirty="0" err="1">
                          <a:effectLst/>
                        </a:rPr>
                        <a:t>Chương</a:t>
                      </a:r>
                      <a:r>
                        <a:rPr lang="en-US" sz="1300" b="0" strike="sngStrike" dirty="0">
                          <a:effectLst/>
                        </a:rPr>
                        <a:t> </a:t>
                      </a:r>
                      <a:r>
                        <a:rPr lang="en-US" sz="1300" b="0" strike="sngStrike" dirty="0" smtClean="0">
                          <a:effectLst/>
                        </a:rPr>
                        <a:t>4: </a:t>
                      </a:r>
                      <a:r>
                        <a:rPr lang="en-US" sz="1300" b="0" strike="sngStrike" dirty="0" err="1">
                          <a:effectLst/>
                        </a:rPr>
                        <a:t>Các</a:t>
                      </a:r>
                      <a:r>
                        <a:rPr lang="en-US" sz="1300" b="0" strike="sngStrike" dirty="0">
                          <a:effectLst/>
                        </a:rPr>
                        <a:t> </a:t>
                      </a:r>
                      <a:r>
                        <a:rPr lang="en-US" sz="1300" b="0" strike="sngStrike" dirty="0" err="1">
                          <a:effectLst/>
                        </a:rPr>
                        <a:t>cấu</a:t>
                      </a:r>
                      <a:r>
                        <a:rPr lang="en-US" sz="1300" b="0" strike="sngStrike" dirty="0">
                          <a:effectLst/>
                        </a:rPr>
                        <a:t> </a:t>
                      </a:r>
                      <a:r>
                        <a:rPr lang="en-US" sz="1300" b="0" strike="sngStrike" dirty="0" err="1">
                          <a:effectLst/>
                        </a:rPr>
                        <a:t>trúc</a:t>
                      </a:r>
                      <a:r>
                        <a:rPr lang="en-US" sz="1300" b="0" strike="sngStrike" dirty="0">
                          <a:effectLst/>
                        </a:rPr>
                        <a:t> </a:t>
                      </a:r>
                      <a:r>
                        <a:rPr lang="en-US" sz="1300" b="0" strike="sngStrike" dirty="0" err="1">
                          <a:effectLst/>
                        </a:rPr>
                        <a:t>điều</a:t>
                      </a:r>
                      <a:r>
                        <a:rPr lang="en-US" sz="1300" b="0" strike="sngStrike" dirty="0">
                          <a:effectLst/>
                        </a:rPr>
                        <a:t> </a:t>
                      </a:r>
                      <a:r>
                        <a:rPr lang="en-US" sz="1300" b="0" strike="sngStrike" dirty="0" err="1">
                          <a:effectLst/>
                        </a:rPr>
                        <a:t>khiển</a:t>
                      </a:r>
                      <a:endParaRPr lang="en-US" sz="1000" b="0" strike="sngStrike"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a:effectLst/>
                        </a:rPr>
                        <a:t>G1.2</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56590490"/>
                  </a:ext>
                </a:extLst>
              </a:tr>
              <a:tr h="675339">
                <a:tc>
                  <a:txBody>
                    <a:bodyPr/>
                    <a:lstStyle/>
                    <a:p>
                      <a:pPr>
                        <a:lnSpc>
                          <a:spcPct val="130000"/>
                        </a:lnSpc>
                        <a:spcBef>
                          <a:spcPts val="100"/>
                        </a:spcBef>
                        <a:spcAft>
                          <a:spcPts val="100"/>
                        </a:spcAft>
                      </a:pPr>
                      <a:r>
                        <a:rPr lang="en-US" sz="1300">
                          <a:effectLst/>
                        </a:rPr>
                        <a:t>6</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30000"/>
                        </a:lnSpc>
                        <a:spcBef>
                          <a:spcPts val="100"/>
                        </a:spcBef>
                        <a:spcAft>
                          <a:spcPts val="100"/>
                        </a:spcAft>
                      </a:pPr>
                      <a:r>
                        <a:rPr lang="en-US" sz="1300" b="1" dirty="0" err="1">
                          <a:effectLst/>
                        </a:rPr>
                        <a:t>Chương</a:t>
                      </a:r>
                      <a:r>
                        <a:rPr lang="en-US" sz="1300" b="1" dirty="0">
                          <a:effectLst/>
                        </a:rPr>
                        <a:t> </a:t>
                      </a:r>
                      <a:r>
                        <a:rPr lang="en-US" sz="1300" b="1" dirty="0" smtClean="0">
                          <a:effectLst/>
                        </a:rPr>
                        <a:t>5: </a:t>
                      </a:r>
                      <a:r>
                        <a:rPr lang="en-US" sz="1300" b="1" dirty="0" err="1">
                          <a:effectLst/>
                        </a:rPr>
                        <a:t>Hàm</a:t>
                      </a:r>
                      <a:r>
                        <a:rPr lang="en-US" sz="1300" b="1" dirty="0">
                          <a:effectLst/>
                        </a:rPr>
                        <a:t> </a:t>
                      </a:r>
                      <a:r>
                        <a:rPr lang="en-US" sz="1300" b="1" dirty="0" err="1">
                          <a:effectLst/>
                        </a:rPr>
                        <a:t>trong</a:t>
                      </a:r>
                      <a:r>
                        <a:rPr lang="en-US" sz="1300" b="1" dirty="0">
                          <a:effectLst/>
                        </a:rPr>
                        <a:t> C++</a:t>
                      </a:r>
                      <a:endParaRPr lang="en-US" sz="10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a:effectLst/>
                        </a:rPr>
                        <a:t>G1.2, G2.2, G2.3, G3.1, </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28878437"/>
                  </a:ext>
                </a:extLst>
              </a:tr>
              <a:tr h="319926">
                <a:tc>
                  <a:txBody>
                    <a:bodyPr/>
                    <a:lstStyle/>
                    <a:p>
                      <a:pPr>
                        <a:lnSpc>
                          <a:spcPct val="130000"/>
                        </a:lnSpc>
                        <a:spcBef>
                          <a:spcPts val="100"/>
                        </a:spcBef>
                        <a:spcAft>
                          <a:spcPts val="100"/>
                        </a:spcAft>
                      </a:pPr>
                      <a:r>
                        <a:rPr lang="en-US" sz="1300">
                          <a:effectLst/>
                        </a:rPr>
                        <a:t>7</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30000"/>
                        </a:lnSpc>
                        <a:spcBef>
                          <a:spcPts val="100"/>
                        </a:spcBef>
                        <a:spcAft>
                          <a:spcPts val="100"/>
                        </a:spcAft>
                      </a:pPr>
                      <a:r>
                        <a:rPr lang="en-US" sz="1300" dirty="0" err="1">
                          <a:effectLst/>
                        </a:rPr>
                        <a:t>Chương</a:t>
                      </a:r>
                      <a:r>
                        <a:rPr lang="en-US" sz="1300" dirty="0">
                          <a:effectLst/>
                        </a:rPr>
                        <a:t> </a:t>
                      </a:r>
                      <a:r>
                        <a:rPr lang="en-US" sz="1300" dirty="0" smtClean="0">
                          <a:effectLst/>
                        </a:rPr>
                        <a:t>6: </a:t>
                      </a:r>
                      <a:r>
                        <a:rPr lang="en-US" sz="1300" dirty="0" err="1">
                          <a:effectLst/>
                        </a:rPr>
                        <a:t>Các</a:t>
                      </a:r>
                      <a:r>
                        <a:rPr lang="en-US" sz="1300" dirty="0">
                          <a:effectLst/>
                        </a:rPr>
                        <a:t> </a:t>
                      </a:r>
                      <a:r>
                        <a:rPr lang="en-US" sz="1300" dirty="0" err="1">
                          <a:effectLst/>
                        </a:rPr>
                        <a:t>kiểu</a:t>
                      </a:r>
                      <a:r>
                        <a:rPr lang="en-US" sz="1300" dirty="0">
                          <a:effectLst/>
                        </a:rPr>
                        <a:t> </a:t>
                      </a:r>
                      <a:r>
                        <a:rPr lang="en-US" sz="1300" dirty="0" err="1">
                          <a:effectLst/>
                        </a:rPr>
                        <a:t>dữ</a:t>
                      </a:r>
                      <a:r>
                        <a:rPr lang="en-US" sz="1300" dirty="0">
                          <a:effectLst/>
                        </a:rPr>
                        <a:t> </a:t>
                      </a:r>
                      <a:r>
                        <a:rPr lang="en-US" sz="1300" dirty="0" err="1">
                          <a:effectLst/>
                        </a:rPr>
                        <a:t>liệu</a:t>
                      </a:r>
                      <a:r>
                        <a:rPr lang="en-US" sz="1300" dirty="0">
                          <a:effectLst/>
                        </a:rPr>
                        <a:t> </a:t>
                      </a:r>
                      <a:r>
                        <a:rPr lang="en-US" sz="1300" dirty="0" err="1">
                          <a:effectLst/>
                        </a:rPr>
                        <a:t>có</a:t>
                      </a:r>
                      <a:r>
                        <a:rPr lang="en-US" sz="1300" dirty="0">
                          <a:effectLst/>
                        </a:rPr>
                        <a:t> </a:t>
                      </a:r>
                      <a:r>
                        <a:rPr lang="en-US" sz="1300" dirty="0" err="1">
                          <a:effectLst/>
                        </a:rPr>
                        <a:t>cấu</a:t>
                      </a:r>
                      <a:r>
                        <a:rPr lang="en-US" sz="1300" dirty="0">
                          <a:effectLst/>
                        </a:rPr>
                        <a:t> </a:t>
                      </a:r>
                      <a:r>
                        <a:rPr lang="en-US" sz="1300" dirty="0" err="1">
                          <a:effectLst/>
                        </a:rPr>
                        <a:t>trúc</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30000"/>
                        </a:lnSpc>
                        <a:spcBef>
                          <a:spcPts val="100"/>
                        </a:spcBef>
                        <a:spcAft>
                          <a:spcPts val="100"/>
                        </a:spcAft>
                      </a:pPr>
                      <a:r>
                        <a:rPr lang="en-US" sz="1300" dirty="0">
                          <a:effectLst/>
                        </a:rPr>
                        <a:t>G1.2, G2.2, G2.3</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3638024"/>
                  </a:ext>
                </a:extLst>
              </a:tr>
            </a:tbl>
          </a:graphicData>
        </a:graphic>
      </p:graphicFrame>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540157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a:t>5.2. </a:t>
            </a:r>
            <a:r>
              <a:rPr lang="en-US" dirty="0" err="1"/>
              <a:t>cách</a:t>
            </a: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a:xfrm>
            <a:off x="384048" y="1709928"/>
            <a:ext cx="3033407" cy="4379976"/>
          </a:xfrm>
        </p:spPr>
        <p:txBody>
          <a:bodyPr>
            <a:normAutofit/>
          </a:bodyPr>
          <a:lstStyle/>
          <a:p>
            <a:pPr marL="514350" indent="-514350">
              <a:buFont typeface="+mj-lt"/>
              <a:buAutoNum type="alphaUcPeriod" startAt="2"/>
            </a:pPr>
            <a:r>
              <a:rPr lang="en-US" dirty="0" err="1" smtClean="0"/>
              <a:t>Tham</a:t>
            </a:r>
            <a:r>
              <a:rPr lang="en-US" dirty="0" smtClean="0"/>
              <a:t> </a:t>
            </a:r>
            <a:r>
              <a:rPr lang="en-US" dirty="0" err="1" smtClean="0"/>
              <a:t>số</a:t>
            </a:r>
            <a:r>
              <a:rPr lang="en-US" dirty="0" smtClean="0"/>
              <a:t> </a:t>
            </a:r>
            <a:r>
              <a:rPr lang="en-US" dirty="0" err="1" smtClean="0"/>
              <a:t>của</a:t>
            </a:r>
            <a:r>
              <a:rPr lang="en-US" dirty="0" smtClean="0"/>
              <a:t> </a:t>
            </a:r>
            <a:r>
              <a:rPr lang="en-US" dirty="0" err="1" smtClean="0"/>
              <a:t>hàm</a:t>
            </a:r>
            <a:endParaRPr lang="en-US" dirty="0" smtClean="0"/>
          </a:p>
          <a:p>
            <a:pPr marL="914400" lvl="1" indent="-457200">
              <a:buFont typeface="+mj-lt"/>
              <a:buAutoNum type="arabicPeriod" startAt="2"/>
            </a:pPr>
            <a:r>
              <a:rPr lang="en-US" sz="2000" dirty="0" err="1" smtClean="0">
                <a:solidFill>
                  <a:srgbClr val="FFFF00"/>
                </a:solidFill>
              </a:rPr>
              <a:t>Tham</a:t>
            </a:r>
            <a:r>
              <a:rPr lang="en-US" sz="2000" dirty="0" smtClean="0">
                <a:solidFill>
                  <a:srgbClr val="FFFF00"/>
                </a:solidFill>
              </a:rPr>
              <a:t> </a:t>
            </a:r>
            <a:r>
              <a:rPr lang="en-US" sz="2000" dirty="0" err="1" smtClean="0">
                <a:solidFill>
                  <a:srgbClr val="FFFF00"/>
                </a:solidFill>
              </a:rPr>
              <a:t>số</a:t>
            </a:r>
            <a:r>
              <a:rPr lang="en-US" sz="2000" dirty="0" smtClean="0">
                <a:solidFill>
                  <a:srgbClr val="FFFF00"/>
                </a:solidFill>
              </a:rPr>
              <a:t> </a:t>
            </a:r>
            <a:r>
              <a:rPr lang="en-US" sz="2000" dirty="0" err="1" smtClean="0">
                <a:solidFill>
                  <a:srgbClr val="FFFF00"/>
                </a:solidFill>
              </a:rPr>
              <a:t>mặc</a:t>
            </a:r>
            <a:r>
              <a:rPr lang="en-US" sz="2000" dirty="0" smtClean="0">
                <a:solidFill>
                  <a:srgbClr val="FFFF00"/>
                </a:solidFill>
              </a:rPr>
              <a:t> </a:t>
            </a:r>
            <a:r>
              <a:rPr lang="en-US" sz="2000" dirty="0" err="1" smtClean="0">
                <a:solidFill>
                  <a:srgbClr val="FFFF00"/>
                </a:solidFill>
              </a:rPr>
              <a:t>định</a:t>
            </a:r>
            <a:r>
              <a:rPr lang="en-US" sz="2000" dirty="0" smtClean="0">
                <a:solidFill>
                  <a:srgbClr val="FFFF00"/>
                </a:solidFill>
              </a:rPr>
              <a:t>:</a:t>
            </a:r>
          </a:p>
          <a:p>
            <a:pPr marL="457200" lvl="1" indent="0">
              <a:buNone/>
            </a:pPr>
            <a:r>
              <a:rPr lang="en-US" sz="2000" b="1" dirty="0" smtClean="0">
                <a:solidFill>
                  <a:schemeClr val="accent4">
                    <a:lumMod val="20000"/>
                    <a:lumOff val="80000"/>
                  </a:schemeClr>
                </a:solidFill>
                <a:latin typeface="Courier New" panose="02070309020205020404" pitchFamily="49" charset="0"/>
                <a:cs typeface="Courier New" panose="02070309020205020404" pitchFamily="49" charset="0"/>
              </a:rPr>
              <a:t>VD 5.4: </a:t>
            </a:r>
            <a:r>
              <a:rPr lang="en-US" sz="2000" b="1" dirty="0" err="1" smtClean="0">
                <a:solidFill>
                  <a:schemeClr val="accent4">
                    <a:lumMod val="20000"/>
                    <a:lumOff val="80000"/>
                  </a:schemeClr>
                </a:solidFill>
                <a:latin typeface="Courier New" panose="02070309020205020404" pitchFamily="49" charset="0"/>
                <a:cs typeface="Courier New" panose="02070309020205020404" pitchFamily="49" charset="0"/>
              </a:rPr>
              <a:t>vấn</a:t>
            </a:r>
            <a:r>
              <a:rPr lang="en-US" sz="2000"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sz="2000" b="1" dirty="0" err="1" smtClean="0">
                <a:solidFill>
                  <a:schemeClr val="accent4">
                    <a:lumMod val="20000"/>
                    <a:lumOff val="80000"/>
                  </a:schemeClr>
                </a:solidFill>
                <a:latin typeface="Courier New" panose="02070309020205020404" pitchFamily="49" charset="0"/>
                <a:cs typeface="Courier New" panose="02070309020205020404" pitchFamily="49" charset="0"/>
              </a:rPr>
              <a:t>đề</a:t>
            </a:r>
            <a:r>
              <a:rPr lang="en-US" sz="2000"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sz="2000" b="1" dirty="0" err="1" smtClean="0">
                <a:solidFill>
                  <a:schemeClr val="accent4">
                    <a:lumMod val="20000"/>
                    <a:lumOff val="80000"/>
                  </a:schemeClr>
                </a:solidFill>
                <a:latin typeface="Courier New" panose="02070309020205020404" pitchFamily="49" charset="0"/>
                <a:cs typeface="Courier New" panose="02070309020205020404" pitchFamily="49" charset="0"/>
              </a:rPr>
              <a:t>tham</a:t>
            </a:r>
            <a:r>
              <a:rPr lang="en-US" sz="2000"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sz="2000" b="1" dirty="0" err="1" smtClean="0">
                <a:solidFill>
                  <a:schemeClr val="accent4">
                    <a:lumMod val="20000"/>
                    <a:lumOff val="80000"/>
                  </a:schemeClr>
                </a:solidFill>
                <a:latin typeface="Courier New" panose="02070309020205020404" pitchFamily="49" charset="0"/>
                <a:cs typeface="Courier New" panose="02070309020205020404" pitchFamily="49" charset="0"/>
              </a:rPr>
              <a:t>số</a:t>
            </a:r>
            <a:r>
              <a:rPr lang="en-US" sz="2000"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sz="2000" b="1" dirty="0" err="1" smtClean="0">
                <a:solidFill>
                  <a:schemeClr val="accent4">
                    <a:lumMod val="20000"/>
                    <a:lumOff val="80000"/>
                  </a:schemeClr>
                </a:solidFill>
                <a:latin typeface="Courier New" panose="02070309020205020404" pitchFamily="49" charset="0"/>
                <a:cs typeface="Courier New" panose="02070309020205020404" pitchFamily="49" charset="0"/>
              </a:rPr>
              <a:t>mặc</a:t>
            </a:r>
            <a:r>
              <a:rPr lang="en-US" sz="2000" b="1" dirty="0" smtClean="0">
                <a:solidFill>
                  <a:schemeClr val="accent4">
                    <a:lumMod val="20000"/>
                    <a:lumOff val="80000"/>
                  </a:schemeClr>
                </a:solidFill>
                <a:latin typeface="Courier New" panose="02070309020205020404" pitchFamily="49" charset="0"/>
                <a:cs typeface="Courier New" panose="02070309020205020404" pitchFamily="49" charset="0"/>
              </a:rPr>
              <a:t> </a:t>
            </a:r>
            <a:r>
              <a:rPr lang="en-US" sz="2000" b="1" dirty="0" err="1" smtClean="0">
                <a:solidFill>
                  <a:schemeClr val="accent4">
                    <a:lumMod val="20000"/>
                    <a:lumOff val="80000"/>
                  </a:schemeClr>
                </a:solidFill>
                <a:latin typeface="Courier New" panose="02070309020205020404" pitchFamily="49" charset="0"/>
                <a:cs typeface="Courier New" panose="02070309020205020404" pitchFamily="49" charset="0"/>
              </a:rPr>
              <a:t>định</a:t>
            </a:r>
            <a:endParaRPr lang="en-US" sz="2000" dirty="0" smtClean="0">
              <a:latin typeface="Courier New" panose="02070309020205020404" pitchFamily="49" charset="0"/>
              <a:cs typeface="Courier New" panose="02070309020205020404" pitchFamily="49" charset="0"/>
            </a:endParaRPr>
          </a:p>
          <a:p>
            <a:pPr lvl="2"/>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20</a:t>
            </a:fld>
            <a:endParaRPr lang="en-US" dirty="0"/>
          </a:p>
        </p:txBody>
      </p:sp>
      <p:pic>
        <p:nvPicPr>
          <p:cNvPr id="6" name="Picture 5"/>
          <p:cNvPicPr>
            <a:picLocks noChangeAspect="1"/>
          </p:cNvPicPr>
          <p:nvPr/>
        </p:nvPicPr>
        <p:blipFill>
          <a:blip r:embed="rId2"/>
          <a:stretch>
            <a:fillRect/>
          </a:stretch>
        </p:blipFill>
        <p:spPr>
          <a:xfrm>
            <a:off x="3298508" y="1224792"/>
            <a:ext cx="5618002" cy="5024796"/>
          </a:xfrm>
          <a:prstGeom prst="rect">
            <a:avLst/>
          </a:prstGeom>
        </p:spPr>
      </p:pic>
    </p:spTree>
    <p:extLst>
      <p:ext uri="{BB962C8B-B14F-4D97-AF65-F5344CB8AC3E}">
        <p14:creationId xmlns:p14="http://schemas.microsoft.com/office/powerpoint/2010/main" val="408791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Hàm</a:t>
            </a:r>
            <a:r>
              <a:rPr lang="en-US" dirty="0" smtClean="0"/>
              <a:t> </a:t>
            </a:r>
            <a:r>
              <a:rPr lang="en-US" dirty="0" err="1" smtClean="0"/>
              <a:t>trong</a:t>
            </a:r>
            <a:r>
              <a:rPr lang="en-US" dirty="0" smtClean="0"/>
              <a:t> </a:t>
            </a:r>
            <a:r>
              <a:rPr lang="en-US" dirty="0" err="1" smtClean="0"/>
              <a:t>c++</a:t>
            </a:r>
            <a:r>
              <a:rPr lang="en-US" dirty="0" smtClean="0"/>
              <a:t/>
            </a:r>
            <a:br>
              <a:rPr lang="en-US" dirty="0" smtClean="0"/>
            </a:br>
            <a:r>
              <a:rPr lang="en-US" dirty="0"/>
              <a:t>5.1. </a:t>
            </a:r>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r>
              <a:rPr lang="en-US" dirty="0" smtClean="0"/>
              <a:t>: </a:t>
            </a:r>
          </a:p>
          <a:p>
            <a:pPr lvl="1"/>
            <a:r>
              <a:rPr lang="en-US" dirty="0" smtClean="0">
                <a:effectLst/>
              </a:rPr>
              <a:t>A </a:t>
            </a:r>
            <a:r>
              <a:rPr lang="en-US" dirty="0">
                <a:effectLst/>
              </a:rPr>
              <a:t>sequence of commands that can be reused together later in a </a:t>
            </a:r>
            <a:r>
              <a:rPr lang="en-US" dirty="0" smtClean="0">
                <a:effectLst/>
              </a:rPr>
              <a:t>program.</a:t>
            </a:r>
          </a:p>
          <a:p>
            <a:pPr lvl="1"/>
            <a:r>
              <a:rPr lang="en-US" dirty="0" smtClean="0">
                <a:effectLst/>
              </a:rPr>
              <a:t>Functions </a:t>
            </a:r>
            <a:r>
              <a:rPr lang="en-US" dirty="0">
                <a:effectLst/>
              </a:rPr>
              <a:t>name the sequence of commands and dictate what code is executed. Functions also allow for separation of </a:t>
            </a:r>
            <a:r>
              <a:rPr lang="en-US" dirty="0" smtClean="0">
                <a:effectLst/>
              </a:rPr>
              <a:t>code for using it </a:t>
            </a:r>
            <a:r>
              <a:rPr lang="en-US" dirty="0">
                <a:effectLst/>
              </a:rPr>
              <a:t>again throughout a program.</a:t>
            </a:r>
          </a:p>
          <a:p>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3706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err="1" smtClean="0"/>
              <a:t>++</a:t>
            </a:r>
            <a:r>
              <a:rPr lang="en-US" dirty="0" smtClean="0"/>
              <a:t/>
            </a:r>
            <a:br>
              <a:rPr lang="en-US" dirty="0" smtClean="0"/>
            </a:br>
            <a:r>
              <a:rPr lang="en-US" dirty="0"/>
              <a:t>5.1. </a:t>
            </a:r>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p:txBody>
          <a:bodyPr/>
          <a:lstStyle/>
          <a:p>
            <a:r>
              <a:rPr lang="en-US" dirty="0" smtClean="0"/>
              <a:t>“</a:t>
            </a:r>
            <a:r>
              <a:rPr lang="en-US" dirty="0" err="1" smtClean="0"/>
              <a:t>Hàm</a:t>
            </a:r>
            <a:r>
              <a:rPr lang="en-US" dirty="0" smtClean="0"/>
              <a:t>” </a:t>
            </a:r>
            <a:r>
              <a:rPr lang="en-US" dirty="0" err="1" smtClean="0"/>
              <a:t>trong</a:t>
            </a:r>
            <a:r>
              <a:rPr lang="en-US" dirty="0" smtClean="0"/>
              <a:t> </a:t>
            </a:r>
            <a:r>
              <a:rPr lang="en-US" dirty="0" err="1" smtClean="0"/>
              <a:t>cuộc</a:t>
            </a:r>
            <a:r>
              <a:rPr lang="en-US" dirty="0" smtClean="0"/>
              <a:t> </a:t>
            </a:r>
            <a:r>
              <a:rPr lang="en-US" dirty="0" err="1" smtClean="0"/>
              <a:t>sống</a:t>
            </a:r>
            <a:r>
              <a:rPr lang="en-US" dirty="0" smtClean="0"/>
              <a:t> </a:t>
            </a:r>
            <a:r>
              <a:rPr lang="en-US" dirty="0" err="1" smtClean="0"/>
              <a:t>của</a:t>
            </a:r>
            <a:r>
              <a:rPr lang="en-US" dirty="0" smtClean="0"/>
              <a:t> con “</a:t>
            </a:r>
            <a:r>
              <a:rPr lang="en-US" dirty="0" err="1" smtClean="0"/>
              <a:t>người</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a:t>
            </a:fld>
            <a:endParaRPr lang="en-US" dirty="0"/>
          </a:p>
        </p:txBody>
      </p:sp>
      <p:pic>
        <p:nvPicPr>
          <p:cNvPr id="1026" name="Picture 2" descr="Thiết kế nội quy lớp học -rèn kỷ luật cho mỗi học si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246" y="2352125"/>
            <a:ext cx="3275635" cy="438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err="1" smtClean="0"/>
              <a:t>++</a:t>
            </a:r>
            <a:r>
              <a:rPr lang="en-US" dirty="0" smtClean="0"/>
              <a:t/>
            </a:r>
            <a:br>
              <a:rPr lang="en-US" dirty="0" smtClean="0"/>
            </a:br>
            <a:r>
              <a:rPr lang="en-US" dirty="0"/>
              <a:t>5.1. </a:t>
            </a:r>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a:xfrm>
            <a:off x="384048" y="1515298"/>
            <a:ext cx="8421624" cy="4379976"/>
          </a:xfrm>
        </p:spPr>
        <p:txBody>
          <a:bodyPr/>
          <a:lstStyle/>
          <a:p>
            <a:r>
              <a:rPr lang="en-US" dirty="0" err="1" smtClean="0"/>
              <a:t>Hàm</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pic>
        <p:nvPicPr>
          <p:cNvPr id="2050" name="Picture 2" descr="https://downloads.intercomcdn.com/i/o/151550657/b43943674231f6fe78993320/FunctionsScreen2.jpg?expires=1728204300&amp;signature=d80478cd4ac846a8377b33efdade6c92d6755eacd16cf64cc3f53a834d628e79&amp;req=dSUmE8x%2Bm4RYFb4f3HP0gJN%2BoWUDafxGPNWHrE4MDanm52KgWOfpEm4M5GHy%0Aqbm%2BbaQnTlVWEJ0E4A%3D%3D%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464" y="2147188"/>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95149" y="136843"/>
            <a:ext cx="3855519" cy="2090927"/>
          </a:xfrm>
          <a:prstGeom prst="rect">
            <a:avLst/>
          </a:prstGeom>
          <a:noFill/>
        </p:spPr>
        <p:txBody>
          <a:bodyPr wrap="square" rtlCol="0">
            <a:spAutoFit/>
          </a:bodyPr>
          <a:lstStyle/>
          <a:p>
            <a:r>
              <a:rPr lang="en-US" smtClean="0">
                <a:solidFill>
                  <a:srgbClr val="FFFF00"/>
                </a:solidFill>
              </a:rPr>
              <a:t>We command our fuzz to go Right, use our FUNCTION: which is up, right up, Right, we use our FUNCTION again, and Right. Instead of having to use 9 commands, we only use 5 and we earn 3 stars!</a:t>
            </a:r>
            <a:endParaRPr lang="en-US" dirty="0">
              <a:solidFill>
                <a:srgbClr val="FFFF00"/>
              </a:solidFill>
            </a:endParaRPr>
          </a:p>
        </p:txBody>
      </p:sp>
      <p:sp>
        <p:nvSpPr>
          <p:cNvPr id="7" name="Rectangle 6"/>
          <p:cNvSpPr/>
          <p:nvPr/>
        </p:nvSpPr>
        <p:spPr>
          <a:xfrm>
            <a:off x="1769773" y="5957188"/>
            <a:ext cx="5650174" cy="276999"/>
          </a:xfrm>
          <a:prstGeom prst="rect">
            <a:avLst/>
          </a:prstGeom>
        </p:spPr>
        <p:txBody>
          <a:bodyPr wrap="square">
            <a:spAutoFit/>
          </a:bodyPr>
          <a:lstStyle/>
          <a:p>
            <a:r>
              <a:rPr lang="en-US" sz="1200" dirty="0" err="1" smtClean="0"/>
              <a:t>Nguồn</a:t>
            </a:r>
            <a:r>
              <a:rPr lang="en-US" sz="1200" dirty="0" smtClean="0"/>
              <a:t>: http</a:t>
            </a:r>
            <a:r>
              <a:rPr lang="en-US" sz="1200" dirty="0"/>
              <a:t>://support.kodable.com/en/articles/417313-what-are-functions</a:t>
            </a:r>
          </a:p>
        </p:txBody>
      </p:sp>
    </p:spTree>
    <p:extLst>
      <p:ext uri="{BB962C8B-B14F-4D97-AF65-F5344CB8AC3E}">
        <p14:creationId xmlns:p14="http://schemas.microsoft.com/office/powerpoint/2010/main" val="211430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873" y="203201"/>
            <a:ext cx="8421624" cy="1326321"/>
          </a:xfrm>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err="1" smtClean="0"/>
              <a:t>++</a:t>
            </a:r>
            <a:r>
              <a:rPr lang="en-US" dirty="0" smtClean="0"/>
              <a:t/>
            </a:r>
            <a:br>
              <a:rPr lang="en-US" dirty="0" smtClean="0"/>
            </a:br>
            <a:r>
              <a:rPr lang="en-US" dirty="0"/>
              <a:t>5.1. </a:t>
            </a:r>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a:xfrm>
            <a:off x="384048" y="1182306"/>
            <a:ext cx="8421624" cy="4379976"/>
          </a:xfrm>
        </p:spPr>
        <p:txBody>
          <a:bodyPr/>
          <a:lstStyle/>
          <a:p>
            <a:r>
              <a:rPr lang="en-US" dirty="0" err="1" smtClean="0"/>
              <a:t>Hàm</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a:t>
            </a:fld>
            <a:endParaRPr lang="en-US" dirty="0"/>
          </a:p>
        </p:txBody>
      </p:sp>
      <p:pic>
        <p:nvPicPr>
          <p:cNvPr id="3074" name="Picture 2" descr="https://downloads.intercomcdn.com/i/o/122860457/661c5954f73c6b0282f511d1/Screen_Shot_2016-08-05_at_11.11.33_AM.png?expires=1728204300&amp;signature=131d2d35f3897a35744461155fd7b48d9b695165f225cfac5d10de14b2934570&amp;req=dSIlHs9%2BmYRYFb4f3HP0gCqS8nilR1%2BKqGpPstaIueDIbf6zYp6fm4KTuMoy%0A9b3dfroOm9dUg7wYgg%3D%3D%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0" y="2508628"/>
            <a:ext cx="3986590" cy="22226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ownloads.intercomcdn.com/i/o/122860458/58685ab9592591fc9e4efca8/Screen_Shot_2016-08-05_at_11.10.56_AM.png?expires=1728204300&amp;signature=3029323a41bfee2e32e66e1fbb88604ad1f6eae7a3ac129fdb1bb491ba35eff9&amp;req=dSIlHs9%2BmYRXFb4f3HP0gANzXgYPtGPVdxmh4ZYHMi6npxAgqTcPvJR5EnbG%0AvFdlR9gQi%2Fya5hW6Qg%3D%3D%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923" y="525888"/>
            <a:ext cx="3536749" cy="19334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downloads.intercomcdn.com/i/o/122860462/fdebdf3174e89893a9a29c64/Screen_Shot_2016-08-05_at_11.11.27_AM.png?expires=1728204300&amp;signature=422b27244582aabacdf9eff9e5f063680ccfcbe21f6761f60aa9760dd85b0c01&amp;req=dSIlHs9%2BmYddFb4f3HP0gBD%2BVcvw9NeY9xMoeDvKrnCiydC2Jdt7LitATkhv%0AckPBwl2h4KMwWQMKwA%3D%3D%0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923" y="2508627"/>
            <a:ext cx="3536749" cy="18093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370638" y="4430107"/>
            <a:ext cx="4572000" cy="1754326"/>
          </a:xfrm>
          <a:prstGeom prst="rect">
            <a:avLst/>
          </a:prstGeom>
        </p:spPr>
        <p:txBody>
          <a:bodyPr>
            <a:spAutoFit/>
          </a:bodyPr>
          <a:lstStyle/>
          <a:p>
            <a:r>
              <a:rPr lang="en-US" dirty="0">
                <a:solidFill>
                  <a:srgbClr val="FFFF00"/>
                </a:solidFill>
                <a:latin typeface="system-ui"/>
              </a:rPr>
              <a:t>Instead of having to write code for each step the next time we want the computer to perform this task, we just call the function “print and alert” and the computer will automatically bring up the window that says “hello.”</a:t>
            </a:r>
            <a:endParaRPr lang="en-US" dirty="0">
              <a:solidFill>
                <a:srgbClr val="FFFF00"/>
              </a:solidFill>
            </a:endParaRPr>
          </a:p>
        </p:txBody>
      </p:sp>
    </p:spTree>
    <p:extLst>
      <p:ext uri="{BB962C8B-B14F-4D97-AF65-F5344CB8AC3E}">
        <p14:creationId xmlns:p14="http://schemas.microsoft.com/office/powerpoint/2010/main" val="187285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err="1" smtClean="0"/>
              <a:t>++</a:t>
            </a:r>
            <a:r>
              <a:rPr lang="en-US" dirty="0" smtClean="0"/>
              <a:t/>
            </a:r>
            <a:br>
              <a:rPr lang="en-US" dirty="0" smtClean="0"/>
            </a:br>
            <a:r>
              <a:rPr lang="en-US" dirty="0"/>
              <a:t>5.1. </a:t>
            </a:r>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hàm</a:t>
            </a:r>
            <a:r>
              <a:rPr lang="en-US" dirty="0" smtClean="0"/>
              <a:t>:</a:t>
            </a:r>
          </a:p>
          <a:p>
            <a:pPr lvl="1"/>
            <a:r>
              <a:rPr lang="en-US" b="1" dirty="0">
                <a:solidFill>
                  <a:srgbClr val="FFFF00"/>
                </a:solidFill>
                <a:effectLst/>
              </a:rPr>
              <a:t>Built-in </a:t>
            </a:r>
            <a:r>
              <a:rPr lang="en-US" b="1" dirty="0" smtClean="0">
                <a:solidFill>
                  <a:srgbClr val="FFFF00"/>
                </a:solidFill>
                <a:effectLst/>
              </a:rPr>
              <a:t>functions:</a:t>
            </a:r>
            <a:r>
              <a:rPr lang="en-US" dirty="0" smtClean="0">
                <a:effectLst/>
              </a:rPr>
              <a:t> </a:t>
            </a:r>
            <a:r>
              <a:rPr lang="en-US" dirty="0" err="1" smtClean="0">
                <a:effectLst/>
              </a:rPr>
              <a:t>tích</a:t>
            </a:r>
            <a:r>
              <a:rPr lang="en-US" dirty="0" smtClean="0">
                <a:effectLst/>
              </a:rPr>
              <a:t> </a:t>
            </a:r>
            <a:r>
              <a:rPr lang="en-US" dirty="0" err="1" smtClean="0">
                <a:effectLst/>
              </a:rPr>
              <a:t>hợp</a:t>
            </a:r>
            <a:r>
              <a:rPr lang="en-US" dirty="0" smtClean="0">
                <a:effectLst/>
              </a:rPr>
              <a:t> </a:t>
            </a:r>
            <a:r>
              <a:rPr lang="en-US" dirty="0" err="1" smtClean="0">
                <a:effectLst/>
              </a:rPr>
              <a:t>và</a:t>
            </a:r>
            <a:r>
              <a:rPr lang="en-US" dirty="0" smtClean="0">
                <a:effectLst/>
              </a:rPr>
              <a:t> </a:t>
            </a:r>
            <a:r>
              <a:rPr lang="en-US" dirty="0" err="1" smtClean="0">
                <a:effectLst/>
              </a:rPr>
              <a:t>có</a:t>
            </a:r>
            <a:r>
              <a:rPr lang="en-US" dirty="0" smtClean="0">
                <a:effectLst/>
              </a:rPr>
              <a:t> </a:t>
            </a:r>
            <a:r>
              <a:rPr lang="en-US" dirty="0" err="1" smtClean="0">
                <a:effectLst/>
              </a:rPr>
              <a:t>sẵn</a:t>
            </a:r>
            <a:r>
              <a:rPr lang="en-US" dirty="0" smtClean="0">
                <a:effectLst/>
              </a:rPr>
              <a:t> </a:t>
            </a:r>
            <a:r>
              <a:rPr lang="en-US" dirty="0" err="1" smtClean="0">
                <a:effectLst/>
              </a:rPr>
              <a:t>trong</a:t>
            </a:r>
            <a:r>
              <a:rPr lang="en-US" dirty="0" smtClean="0">
                <a:effectLst/>
              </a:rPr>
              <a:t> </a:t>
            </a:r>
            <a:r>
              <a:rPr lang="en-US" dirty="0" err="1" smtClean="0">
                <a:effectLst/>
              </a:rPr>
              <a:t>Trình</a:t>
            </a:r>
            <a:r>
              <a:rPr lang="en-US" dirty="0" smtClean="0">
                <a:effectLst/>
              </a:rPr>
              <a:t> </a:t>
            </a:r>
            <a:r>
              <a:rPr lang="en-US" dirty="0" err="1" smtClean="0">
                <a:effectLst/>
              </a:rPr>
              <a:t>biên</a:t>
            </a:r>
            <a:r>
              <a:rPr lang="en-US" dirty="0" smtClean="0">
                <a:effectLst/>
              </a:rPr>
              <a:t> </a:t>
            </a:r>
            <a:r>
              <a:rPr lang="en-US" dirty="0" err="1" smtClean="0">
                <a:effectLst/>
              </a:rPr>
              <a:t>dịch</a:t>
            </a:r>
            <a:r>
              <a:rPr lang="en-US" dirty="0" smtClean="0">
                <a:effectLst/>
              </a:rPr>
              <a:t>, </a:t>
            </a:r>
            <a:r>
              <a:rPr lang="en-US" dirty="0" err="1" smtClean="0">
                <a:effectLst/>
              </a:rPr>
              <a:t>không</a:t>
            </a:r>
            <a:r>
              <a:rPr lang="en-US" dirty="0" smtClean="0">
                <a:effectLst/>
              </a:rPr>
              <a:t> </a:t>
            </a:r>
            <a:r>
              <a:rPr lang="en-US" dirty="0" err="1" smtClean="0">
                <a:effectLst/>
              </a:rPr>
              <a:t>cần</a:t>
            </a:r>
            <a:r>
              <a:rPr lang="en-US" dirty="0" smtClean="0">
                <a:effectLst/>
              </a:rPr>
              <a:t> </a:t>
            </a:r>
            <a:r>
              <a:rPr lang="en-US" dirty="0" err="1" smtClean="0">
                <a:effectLst/>
              </a:rPr>
              <a:t>cài</a:t>
            </a:r>
            <a:r>
              <a:rPr lang="en-US" dirty="0" smtClean="0">
                <a:effectLst/>
              </a:rPr>
              <a:t> </a:t>
            </a:r>
            <a:r>
              <a:rPr lang="en-US" dirty="0" err="1" smtClean="0">
                <a:effectLst/>
              </a:rPr>
              <a:t>thêm</a:t>
            </a:r>
            <a:r>
              <a:rPr lang="en-US" dirty="0" smtClean="0">
                <a:effectLst/>
              </a:rPr>
              <a:t> hay </a:t>
            </a:r>
            <a:r>
              <a:rPr lang="en-US" dirty="0" err="1" smtClean="0">
                <a:effectLst/>
              </a:rPr>
              <a:t>khoa</a:t>
            </a:r>
            <a:r>
              <a:rPr lang="en-US" dirty="0" smtClean="0">
                <a:effectLst/>
              </a:rPr>
              <a:t> </a:t>
            </a:r>
            <a:r>
              <a:rPr lang="en-US" dirty="0" err="1" smtClean="0">
                <a:effectLst/>
              </a:rPr>
              <a:t>báo</a:t>
            </a:r>
            <a:r>
              <a:rPr lang="en-US" dirty="0" smtClean="0">
                <a:effectLst/>
              </a:rPr>
              <a:t> </a:t>
            </a:r>
            <a:r>
              <a:rPr lang="en-US" dirty="0" err="1" smtClean="0">
                <a:effectLst/>
              </a:rPr>
              <a:t>thêm</a:t>
            </a:r>
            <a:r>
              <a:rPr lang="en-US" dirty="0">
                <a:effectLst/>
              </a:rPr>
              <a:t> </a:t>
            </a:r>
            <a:r>
              <a:rPr lang="en-US" dirty="0" err="1" smtClean="0">
                <a:effectLst/>
              </a:rPr>
              <a:t>thư</a:t>
            </a:r>
            <a:r>
              <a:rPr lang="en-US" dirty="0" smtClean="0">
                <a:effectLst/>
              </a:rPr>
              <a:t> </a:t>
            </a:r>
            <a:r>
              <a:rPr lang="en-US" dirty="0" err="1" smtClean="0">
                <a:effectLst/>
              </a:rPr>
              <a:t>viện</a:t>
            </a:r>
            <a:r>
              <a:rPr lang="en-US" dirty="0">
                <a:effectLst/>
              </a:rPr>
              <a:t> </a:t>
            </a:r>
            <a:r>
              <a:rPr lang="en-US" dirty="0" err="1" smtClean="0">
                <a:effectLst/>
              </a:rPr>
              <a:t>để</a:t>
            </a:r>
            <a:r>
              <a:rPr lang="en-US" dirty="0" smtClean="0">
                <a:effectLst/>
              </a:rPr>
              <a:t> </a:t>
            </a:r>
            <a:r>
              <a:rPr lang="en-US" dirty="0" err="1" smtClean="0">
                <a:effectLst/>
              </a:rPr>
              <a:t>sử</a:t>
            </a:r>
            <a:r>
              <a:rPr lang="en-US" dirty="0" smtClean="0">
                <a:effectLst/>
              </a:rPr>
              <a:t> </a:t>
            </a:r>
            <a:r>
              <a:rPr lang="en-US" dirty="0" err="1" smtClean="0">
                <a:effectLst/>
              </a:rPr>
              <a:t>dụng</a:t>
            </a:r>
            <a:r>
              <a:rPr lang="en-US" dirty="0" smtClean="0">
                <a:effectLst/>
              </a:rPr>
              <a:t>.</a:t>
            </a:r>
            <a:endParaRPr lang="en-US" dirty="0">
              <a:effectLst/>
            </a:endParaRPr>
          </a:p>
          <a:p>
            <a:pPr lvl="1"/>
            <a:r>
              <a:rPr lang="en-US" b="1" dirty="0">
                <a:solidFill>
                  <a:schemeClr val="accent2">
                    <a:lumMod val="20000"/>
                    <a:lumOff val="80000"/>
                  </a:schemeClr>
                </a:solidFill>
                <a:effectLst/>
              </a:rPr>
              <a:t>User-defined </a:t>
            </a:r>
            <a:r>
              <a:rPr lang="en-US" b="1" dirty="0" smtClean="0">
                <a:solidFill>
                  <a:schemeClr val="accent2">
                    <a:lumMod val="20000"/>
                    <a:lumOff val="80000"/>
                  </a:schemeClr>
                </a:solidFill>
                <a:effectLst/>
              </a:rPr>
              <a:t>functions: </a:t>
            </a:r>
            <a:r>
              <a:rPr lang="en-US" dirty="0" err="1" smtClean="0">
                <a:effectLst/>
              </a:rPr>
              <a:t>hàm</a:t>
            </a:r>
            <a:r>
              <a:rPr lang="en-US" dirty="0" smtClean="0">
                <a:effectLst/>
              </a:rPr>
              <a:t> do </a:t>
            </a:r>
            <a:r>
              <a:rPr lang="en-US" dirty="0" err="1" smtClean="0">
                <a:effectLst/>
              </a:rPr>
              <a:t>lập</a:t>
            </a:r>
            <a:r>
              <a:rPr lang="en-US" dirty="0" smtClean="0">
                <a:effectLst/>
              </a:rPr>
              <a:t> </a:t>
            </a:r>
            <a:r>
              <a:rPr lang="en-US" dirty="0" err="1" smtClean="0">
                <a:effectLst/>
              </a:rPr>
              <a:t>trình</a:t>
            </a:r>
            <a:r>
              <a:rPr lang="en-US" dirty="0" smtClean="0">
                <a:effectLst/>
              </a:rPr>
              <a:t> </a:t>
            </a:r>
            <a:r>
              <a:rPr lang="en-US" dirty="0" err="1" smtClean="0">
                <a:effectLst/>
              </a:rPr>
              <a:t>viên</a:t>
            </a:r>
            <a:r>
              <a:rPr lang="en-US" dirty="0" smtClean="0">
                <a:effectLst/>
              </a:rPr>
              <a:t> </a:t>
            </a:r>
            <a:r>
              <a:rPr lang="en-US" dirty="0" err="1" smtClean="0">
                <a:effectLst/>
              </a:rPr>
              <a:t>thiết</a:t>
            </a:r>
            <a:r>
              <a:rPr lang="en-US" dirty="0" smtClean="0">
                <a:effectLst/>
              </a:rPr>
              <a:t> </a:t>
            </a:r>
            <a:r>
              <a:rPr lang="en-US" dirty="0" err="1" smtClean="0">
                <a:effectLst/>
              </a:rPr>
              <a:t>kế</a:t>
            </a:r>
            <a:r>
              <a:rPr lang="en-US" dirty="0" smtClean="0">
                <a:effectLst/>
              </a:rPr>
              <a:t> </a:t>
            </a:r>
            <a:r>
              <a:rPr lang="en-US" dirty="0" err="1" smtClean="0">
                <a:effectLst/>
              </a:rPr>
              <a:t>và</a:t>
            </a:r>
            <a:r>
              <a:rPr lang="en-US" dirty="0" smtClean="0">
                <a:effectLst/>
              </a:rPr>
              <a:t> </a:t>
            </a:r>
            <a:r>
              <a:rPr lang="en-US" dirty="0" err="1" smtClean="0">
                <a:effectLst/>
              </a:rPr>
              <a:t>xây</a:t>
            </a:r>
            <a:r>
              <a:rPr lang="en-US" dirty="0" smtClean="0">
                <a:effectLst/>
              </a:rPr>
              <a:t> </a:t>
            </a:r>
            <a:r>
              <a:rPr lang="en-US" dirty="0" err="1" smtClean="0">
                <a:effectLst/>
              </a:rPr>
              <a:t>dựng</a:t>
            </a:r>
            <a:endParaRPr lang="en-US" dirty="0">
              <a:effectLst/>
            </a:endParaRPr>
          </a:p>
          <a:p>
            <a:pPr lvl="1"/>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6536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err="1" smtClean="0"/>
              <a:t>++</a:t>
            </a:r>
            <a:r>
              <a:rPr lang="en-US" dirty="0" smtClean="0"/>
              <a:t/>
            </a:r>
            <a:br>
              <a:rPr lang="en-US" dirty="0" smtClean="0"/>
            </a:br>
            <a:r>
              <a:rPr lang="en-US" dirty="0" smtClean="0"/>
              <a:t>5.1. </a:t>
            </a: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a:t>
            </a:r>
            <a:r>
              <a:rPr lang="en-US" dirty="0" err="1" smtClean="0"/>
              <a:t>Hàm</a:t>
            </a:r>
            <a:r>
              <a:rPr lang="en-US" dirty="0" smtClean="0"/>
              <a:t> (Function):</a:t>
            </a:r>
          </a:p>
          <a:p>
            <a:pPr marL="914400" lvl="1" indent="-457200">
              <a:buFont typeface="+mj-lt"/>
              <a:buAutoNum type="arabicPeriod"/>
            </a:pPr>
            <a:r>
              <a:rPr lang="en-US" b="1" dirty="0">
                <a:effectLst/>
              </a:rPr>
              <a:t>Functions are </a:t>
            </a:r>
            <a:r>
              <a:rPr lang="en-US" b="1" dirty="0" smtClean="0">
                <a:effectLst/>
              </a:rPr>
              <a:t>reusable</a:t>
            </a:r>
          </a:p>
          <a:p>
            <a:pPr marL="914400" lvl="1" indent="-457200">
              <a:buFont typeface="+mj-lt"/>
              <a:buAutoNum type="arabicPeriod"/>
            </a:pPr>
            <a:r>
              <a:rPr lang="en-US" b="1" dirty="0">
                <a:effectLst/>
              </a:rPr>
              <a:t>Functions hide the complexity of </a:t>
            </a:r>
            <a:r>
              <a:rPr lang="en-US" b="1" dirty="0" smtClean="0">
                <a:effectLst/>
              </a:rPr>
              <a:t>code</a:t>
            </a:r>
          </a:p>
          <a:p>
            <a:pPr marL="914400" lvl="1" indent="-457200">
              <a:buFont typeface="+mj-lt"/>
              <a:buAutoNum type="arabicPeriod"/>
            </a:pPr>
            <a:r>
              <a:rPr lang="en-US" b="1" dirty="0">
                <a:effectLst/>
              </a:rPr>
              <a:t>Reduce </a:t>
            </a:r>
            <a:r>
              <a:rPr lang="en-US" b="1" dirty="0" smtClean="0">
                <a:effectLst/>
              </a:rPr>
              <a:t>bugs</a:t>
            </a:r>
          </a:p>
          <a:p>
            <a:pPr marL="914400" lvl="1" indent="-457200">
              <a:buFont typeface="+mj-lt"/>
              <a:buAutoNum type="arabicPeriod"/>
            </a:pPr>
            <a:r>
              <a:rPr lang="en-US" b="1" dirty="0">
                <a:effectLst/>
              </a:rPr>
              <a:t>Simpler code</a:t>
            </a:r>
            <a:endParaRPr lang="en-US" dirty="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82221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dirty="0" err="1"/>
              <a:t>Hàm</a:t>
            </a:r>
            <a:r>
              <a:rPr lang="en-US" dirty="0"/>
              <a:t> </a:t>
            </a:r>
            <a:r>
              <a:rPr lang="en-US" dirty="0" err="1"/>
              <a:t>trong</a:t>
            </a:r>
            <a:r>
              <a:rPr lang="en-US" dirty="0"/>
              <a:t> </a:t>
            </a:r>
            <a:r>
              <a:rPr lang="en-US" dirty="0" err="1"/>
              <a:t>c++</a:t>
            </a:r>
            <a:r>
              <a:rPr lang="en-US" dirty="0"/>
              <a:t/>
            </a:r>
            <a:br>
              <a:rPr lang="en-US" dirty="0"/>
            </a:br>
            <a:r>
              <a:rPr lang="en-US" dirty="0" smtClean="0"/>
              <a:t>5.2. </a:t>
            </a:r>
            <a:r>
              <a:rPr lang="en-US" dirty="0" err="1" smtClean="0"/>
              <a:t>cách</a:t>
            </a:r>
            <a:r>
              <a:rPr lang="en-US" dirty="0" smtClean="0"/>
              <a:t> </a:t>
            </a:r>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smtClean="0"/>
              <a:t>Cần</a:t>
            </a:r>
            <a:r>
              <a:rPr lang="en-US" dirty="0" smtClean="0"/>
              <a:t> </a:t>
            </a:r>
            <a:r>
              <a:rPr lang="en-US" dirty="0" err="1" smtClean="0"/>
              <a:t>được</a:t>
            </a:r>
            <a:r>
              <a:rPr lang="en-US" dirty="0" smtClean="0"/>
              <a:t> </a:t>
            </a:r>
            <a:r>
              <a:rPr lang="en-US" dirty="0" err="1" smtClean="0"/>
              <a:t>khái</a:t>
            </a:r>
            <a:r>
              <a:rPr lang="en-US" dirty="0" smtClean="0"/>
              <a:t> </a:t>
            </a:r>
            <a:r>
              <a:rPr lang="en-US" dirty="0" err="1" smtClean="0"/>
              <a:t>báo</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Cú</a:t>
            </a:r>
            <a:r>
              <a:rPr lang="en-US" dirty="0" smtClean="0"/>
              <a:t> </a:t>
            </a:r>
            <a:r>
              <a:rPr lang="en-US" dirty="0" err="1" smtClean="0"/>
              <a:t>pháp</a:t>
            </a:r>
            <a:r>
              <a:rPr lang="en-US" dirty="0" smtClean="0"/>
              <a:t> </a:t>
            </a:r>
            <a:r>
              <a:rPr lang="en-US" dirty="0" err="1" smtClean="0"/>
              <a:t>khai</a:t>
            </a:r>
            <a:r>
              <a:rPr lang="en-US" dirty="0" smtClean="0"/>
              <a:t> </a:t>
            </a:r>
            <a:r>
              <a:rPr lang="en-US" dirty="0" err="1" smtClean="0"/>
              <a:t>báo</a:t>
            </a:r>
            <a:r>
              <a:rPr lang="en-US" dirty="0" smtClean="0"/>
              <a:t> </a:t>
            </a:r>
            <a:r>
              <a:rPr lang="en-US" dirty="0" err="1" smtClean="0"/>
              <a:t>hàm</a:t>
            </a:r>
            <a:r>
              <a:rPr lang="en-US" dirty="0" smtClean="0"/>
              <a:t>:</a:t>
            </a:r>
          </a:p>
          <a:p>
            <a:pPr lvl="1"/>
            <a:r>
              <a:rPr lang="en-US" dirty="0" err="1" smtClean="0"/>
              <a:t>Mỗi</a:t>
            </a:r>
            <a:r>
              <a:rPr lang="en-US" dirty="0" smtClean="0"/>
              <a:t> </a:t>
            </a:r>
            <a:r>
              <a:rPr lang="en-US" dirty="0" err="1" smtClean="0"/>
              <a:t>hàm</a:t>
            </a:r>
            <a:r>
              <a:rPr lang="en-US" dirty="0" smtClean="0"/>
              <a:t> </a:t>
            </a:r>
            <a:r>
              <a:rPr lang="en-US" dirty="0" err="1" smtClean="0"/>
              <a:t>có</a:t>
            </a:r>
            <a:r>
              <a:rPr lang="en-US" dirty="0" smtClean="0"/>
              <a:t> 2 </a:t>
            </a:r>
            <a:r>
              <a:rPr lang="en-US" dirty="0" err="1" smtClean="0"/>
              <a:t>phần</a:t>
            </a:r>
            <a:r>
              <a:rPr lang="en-US" dirty="0" smtClean="0"/>
              <a:t>: 1) </a:t>
            </a:r>
            <a:r>
              <a:rPr lang="en-US" dirty="0" err="1" smtClean="0"/>
              <a:t>phần</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hàm</a:t>
            </a:r>
            <a:r>
              <a:rPr lang="en-US" dirty="0" smtClean="0"/>
              <a:t>; 2) </a:t>
            </a:r>
            <a:r>
              <a:rPr lang="en-US" dirty="0" err="1" smtClean="0"/>
              <a:t>phần</a:t>
            </a:r>
            <a:r>
              <a:rPr lang="en-US" dirty="0" smtClean="0"/>
              <a:t> </a:t>
            </a:r>
            <a:r>
              <a:rPr lang="en-US" dirty="0" err="1" smtClean="0"/>
              <a:t>thân</a:t>
            </a:r>
            <a:r>
              <a:rPr lang="en-US" dirty="0" smtClean="0"/>
              <a:t> </a:t>
            </a:r>
            <a:r>
              <a:rPr lang="en-US" dirty="0" err="1" smtClean="0"/>
              <a:t>hàm</a:t>
            </a:r>
            <a:endParaRPr lang="en-US" dirty="0" smtClean="0"/>
          </a:p>
          <a:p>
            <a:pPr lvl="2"/>
            <a:r>
              <a:rPr lang="en-US" dirty="0" err="1" smtClean="0"/>
              <a:t>Giao</a:t>
            </a:r>
            <a:r>
              <a:rPr lang="en-US" dirty="0" smtClean="0"/>
              <a:t> </a:t>
            </a:r>
            <a:r>
              <a:rPr lang="en-US" dirty="0" err="1" smtClean="0"/>
              <a:t>diện</a:t>
            </a:r>
            <a:r>
              <a:rPr lang="en-US" dirty="0" smtClean="0"/>
              <a:t> </a:t>
            </a:r>
            <a:r>
              <a:rPr lang="en-US" dirty="0" err="1" smtClean="0"/>
              <a:t>hàm</a:t>
            </a:r>
            <a:r>
              <a:rPr lang="en-US" dirty="0" smtClean="0"/>
              <a:t> </a:t>
            </a:r>
            <a:r>
              <a:rPr lang="en-US" dirty="0" err="1" smtClean="0"/>
              <a:t>gồm</a:t>
            </a:r>
            <a:r>
              <a:rPr lang="en-US" dirty="0" smtClean="0"/>
              <a:t>: </a:t>
            </a:r>
            <a:r>
              <a:rPr lang="en-US" dirty="0" err="1" smtClean="0"/>
              <a:t>tên</a:t>
            </a:r>
            <a:r>
              <a:rPr lang="en-US" dirty="0" smtClean="0"/>
              <a:t> </a:t>
            </a:r>
            <a:r>
              <a:rPr lang="en-US" dirty="0" err="1" smtClean="0"/>
              <a:t>hàm</a:t>
            </a:r>
            <a:r>
              <a:rPr lang="en-US" dirty="0" smtClean="0"/>
              <a:t>, </a:t>
            </a:r>
            <a:r>
              <a:rPr lang="en-US" dirty="0" err="1" smtClean="0"/>
              <a:t>kiểu</a:t>
            </a:r>
            <a:r>
              <a:rPr lang="en-US" dirty="0" smtClean="0"/>
              <a:t> </a:t>
            </a:r>
            <a:r>
              <a:rPr lang="en-US" dirty="0" err="1" smtClean="0"/>
              <a:t>của</a:t>
            </a:r>
            <a:r>
              <a:rPr lang="en-US" dirty="0" smtClean="0"/>
              <a:t> </a:t>
            </a:r>
            <a:r>
              <a:rPr lang="en-US" dirty="0" err="1" smtClean="0"/>
              <a:t>hàm</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tham</a:t>
            </a:r>
            <a:r>
              <a:rPr lang="en-US" dirty="0" smtClean="0"/>
              <a:t> </a:t>
            </a:r>
            <a:r>
              <a:rPr lang="en-US" dirty="0" err="1" smtClean="0"/>
              <a:t>số</a:t>
            </a:r>
            <a:endParaRPr lang="en-US" dirty="0" smtClean="0"/>
          </a:p>
          <a:p>
            <a:pPr lvl="2"/>
            <a:r>
              <a:rPr lang="en-US" dirty="0" err="1" smtClean="0"/>
              <a:t>Thân</a:t>
            </a:r>
            <a:r>
              <a:rPr lang="en-US" dirty="0" smtClean="0"/>
              <a:t> </a:t>
            </a:r>
            <a:r>
              <a:rPr lang="en-US" dirty="0" err="1" smtClean="0"/>
              <a:t>hàm</a:t>
            </a:r>
            <a:r>
              <a:rPr lang="en-US" dirty="0" smtClean="0"/>
              <a:t> </a:t>
            </a:r>
            <a:r>
              <a:rPr lang="en-US" dirty="0" err="1" smtClean="0"/>
              <a:t>gồm</a:t>
            </a:r>
            <a:r>
              <a:rPr lang="en-US" dirty="0" smtClean="0"/>
              <a:t>: </a:t>
            </a:r>
            <a:r>
              <a:rPr lang="en-US" dirty="0" err="1" smtClean="0"/>
              <a:t>mã</a:t>
            </a:r>
            <a:r>
              <a:rPr lang="en-US" dirty="0" smtClean="0"/>
              <a:t> </a:t>
            </a:r>
            <a:r>
              <a:rPr lang="en-US" dirty="0" err="1" smtClean="0"/>
              <a:t>lệnh</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của</a:t>
            </a:r>
            <a:r>
              <a:rPr lang="en-US" dirty="0" smtClean="0"/>
              <a:t> </a:t>
            </a:r>
            <a:r>
              <a:rPr lang="en-US" dirty="0" err="1" smtClean="0"/>
              <a:t>hàm</a:t>
            </a:r>
            <a:endParaRPr lang="en-US" dirty="0" smtClean="0"/>
          </a:p>
        </p:txBody>
      </p:sp>
      <p:sp>
        <p:nvSpPr>
          <p:cNvPr id="4" name="Footer Placeholder 3"/>
          <p:cNvSpPr>
            <a:spLocks noGrp="1"/>
          </p:cNvSpPr>
          <p:nvPr>
            <p:ph type="ftr" sz="quarter" idx="11"/>
          </p:nvPr>
        </p:nvSpPr>
        <p:spPr/>
        <p:txBody>
          <a:bodyPr/>
          <a:lstStyle/>
          <a:p>
            <a:r>
              <a:rPr lang="en-US" smtClean="0"/>
              <a:t>Tin học trong Kỹ thuật (C++) - TNUT (https://github.com/huynguyen82/C-4TNUT)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293062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10904</TotalTime>
  <Words>1377</Words>
  <Application>Microsoft Office PowerPoint</Application>
  <PresentationFormat>On-screen Show (4:3)</PresentationFormat>
  <Paragraphs>172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Courier New</vt:lpstr>
      <vt:lpstr>Rockwell</vt:lpstr>
      <vt:lpstr>system-ui</vt:lpstr>
      <vt:lpstr>Times New Roman</vt:lpstr>
      <vt:lpstr>Damask</vt:lpstr>
      <vt:lpstr>Tin học trong kỹ thuật - TNUT</vt:lpstr>
      <vt:lpstr>PowerPoint Presentation</vt:lpstr>
      <vt:lpstr>V. Hàm trong c++ 5.1. Giới thiệu</vt:lpstr>
      <vt:lpstr>V. Hàm trong c++ 5.1. Giới thiệu</vt:lpstr>
      <vt:lpstr>V. Hàm trong c++ 5.1. Giới thiệu</vt:lpstr>
      <vt:lpstr>V. Hàm trong c++ 5.1. Giới thiệu</vt:lpstr>
      <vt:lpstr>V. Hàm trong c++ 5.1. Giới thiệu</vt:lpstr>
      <vt:lpstr>V. Hàm trong c++ 5.1. Giới thiệu</vt:lpstr>
      <vt:lpstr>V. Hàm trong c++ 5.2. cách khai báo và sử dụng</vt:lpstr>
      <vt:lpstr>V. Hàm trong c++ 5.2. cách khai báo và sử dụng</vt:lpstr>
      <vt:lpstr>V. Hàm trong c++ 5.2. cách khai báo và sử dụng</vt:lpstr>
      <vt:lpstr>V. Hàm trong c++ 5.2. cách khai báo và sử dụng</vt:lpstr>
      <vt:lpstr>V. Hàm trong c++ 5.2. cách khai báo và sử dụng</vt:lpstr>
      <vt:lpstr>V. Hàm trong c++ 5.2. cách khai báo và sử dụng</vt:lpstr>
      <vt:lpstr>V. Hàm trong c++ 5.2. cách khai báo và sử dụng</vt:lpstr>
      <vt:lpstr>V. Hàm trong c++ 5.2. cách khai báo và sử dụng</vt:lpstr>
      <vt:lpstr>V. Hàm trong c++ 5.2. cách khai báo và sử dụng</vt:lpstr>
      <vt:lpstr>V. Hàm trong c++ 5.2. cách khai báo và sử dụng</vt:lpstr>
      <vt:lpstr>V. Hàm trong c++ 5.2. cách khai báo và sử dụng</vt:lpstr>
      <vt:lpstr>V. Hàm trong c++ 5.2. cách khai báo và sử dụng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224</cp:revision>
  <dcterms:created xsi:type="dcterms:W3CDTF">2024-09-10T04:14:39Z</dcterms:created>
  <dcterms:modified xsi:type="dcterms:W3CDTF">2024-10-06T13:19:06Z</dcterms:modified>
</cp:coreProperties>
</file>