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74189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02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\Documents\Tuan_Huy\Coursera\final\1b-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\Documents\Tuan_Huy\Coursera\final\1c-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languages!$B$1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languages!$A$2:$A$13</c:f>
              <c:strCache>
                <c:ptCount val="12"/>
                <c:pt idx="0">
                  <c:v>MySQL Server</c:v>
                </c:pt>
                <c:pt idx="1">
                  <c:v>PostgreSQL</c:v>
                </c:pt>
                <c:pt idx="2">
                  <c:v>Scala</c:v>
                </c:pt>
                <c:pt idx="3">
                  <c:v>MongoDB</c:v>
                </c:pt>
                <c:pt idx="4">
                  <c:v>SQL Server</c:v>
                </c:pt>
                <c:pt idx="5">
                  <c:v>C++</c:v>
                </c:pt>
                <c:pt idx="6">
                  <c:v>C#</c:v>
                </c:pt>
                <c:pt idx="7">
                  <c:v>JavaScript</c:v>
                </c:pt>
                <c:pt idx="8">
                  <c:v>Oracle</c:v>
                </c:pt>
                <c:pt idx="9">
                  <c:v>Python</c:v>
                </c:pt>
                <c:pt idx="10">
                  <c:v>Java</c:v>
                </c:pt>
                <c:pt idx="11">
                  <c:v>C</c:v>
                </c:pt>
              </c:strCache>
            </c:strRef>
          </c:cat>
          <c:val>
            <c:numRef>
              <c:f>languages!$B$2:$B$13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33</c:v>
                </c:pt>
                <c:pt idx="3">
                  <c:v>174</c:v>
                </c:pt>
                <c:pt idx="4">
                  <c:v>250</c:v>
                </c:pt>
                <c:pt idx="5">
                  <c:v>305</c:v>
                </c:pt>
                <c:pt idx="6">
                  <c:v>333</c:v>
                </c:pt>
                <c:pt idx="7">
                  <c:v>355</c:v>
                </c:pt>
                <c:pt idx="8">
                  <c:v>784</c:v>
                </c:pt>
                <c:pt idx="9">
                  <c:v>1173</c:v>
                </c:pt>
                <c:pt idx="10">
                  <c:v>2609</c:v>
                </c:pt>
                <c:pt idx="11">
                  <c:v>13498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5-4BCD-9B65-E2DF8577D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4153119"/>
        <c:axId val="184161279"/>
      </c:barChart>
      <c:catAx>
        <c:axId val="1841531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Languages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161279"/>
        <c:crosses val="autoZero"/>
        <c:auto val="1"/>
        <c:lblAlgn val="ctr"/>
        <c:lblOffset val="100"/>
        <c:noMultiLvlLbl val="0"/>
      </c:catAx>
      <c:valAx>
        <c:axId val="184161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15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'1c-popular-languages'!$A$2:$A$11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'1c-popular-languages'!$B$2:$B$11</c:f>
              <c:numCache>
                <c:formatCode>General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33-4D98-B835-674B63E0B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98225855"/>
        <c:axId val="1098218175"/>
      </c:barChart>
      <c:catAx>
        <c:axId val="10982258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218175"/>
        <c:crosses val="autoZero"/>
        <c:auto val="1"/>
        <c:lblAlgn val="ctr"/>
        <c:lblOffset val="100"/>
        <c:noMultiLvlLbl val="0"/>
      </c:catAx>
      <c:valAx>
        <c:axId val="1098218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Annual Average 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225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huynguyentuank22/Coursera.gi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825625"/>
            <a:ext cx="5070231" cy="18456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Huy Nguyen Tuan</a:t>
            </a:r>
          </a:p>
          <a:p>
            <a:pPr marL="0" indent="0">
              <a:buNone/>
            </a:pPr>
            <a:r>
              <a:rPr lang="en-US" dirty="0"/>
              <a:t>25/7/2024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849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as most used database.</a:t>
            </a:r>
          </a:p>
          <a:p>
            <a:r>
              <a:rPr lang="en-US" dirty="0"/>
              <a:t>Lack of interest in Microsoft SQL Server and SQLite.</a:t>
            </a:r>
          </a:p>
          <a:p>
            <a:r>
              <a:rPr lang="en-US" dirty="0"/>
              <a:t>Increasing interest in PostgreSQL and MongoDB.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and SQLite losing ground in the market.</a:t>
            </a:r>
          </a:p>
          <a:p>
            <a:r>
              <a:rPr lang="en-US" dirty="0"/>
              <a:t>PostgreSQL and MongoDB establishment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https://github.com/huynguyentuank22/Coursera.git</a:t>
            </a:r>
            <a:br>
              <a:rPr lang="en-US" sz="2200" dirty="0"/>
            </a:br>
            <a:r>
              <a:rPr lang="en-US" sz="2200" dirty="0"/>
              <a:t>The name of the dashboard file is 5-Dashboard-with-Cognos-Dashboard-Embed.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79039F-41FC-CB42-00D0-4D80062F5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891" y="1690688"/>
            <a:ext cx="7908217" cy="4351337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2ED5E6-D9A6-BCF2-C4C0-F3DD1BA81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17" y="1690688"/>
            <a:ext cx="7944565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44EF8C-EC1A-46BA-64AE-73C77531C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004" y="1690688"/>
            <a:ext cx="8165991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widely used and TypeScript getting popular.</a:t>
            </a:r>
          </a:p>
          <a:p>
            <a:r>
              <a:rPr lang="en-US" dirty="0"/>
              <a:t>Over 90% young male developers.</a:t>
            </a:r>
          </a:p>
          <a:p>
            <a:r>
              <a:rPr lang="en-US" dirty="0"/>
              <a:t>Developers mostly located in developed countries.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TypeScript web frames gaining followers.</a:t>
            </a:r>
          </a:p>
          <a:p>
            <a:r>
              <a:rPr lang="en-US" dirty="0"/>
              <a:t>Global polarization of developers location and gender.</a:t>
            </a:r>
          </a:p>
          <a:p>
            <a:r>
              <a:rPr lang="en-US" dirty="0"/>
              <a:t>Young developers without postgrad studies on its majority.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Developers are people with very marked characteristics.</a:t>
            </a:r>
          </a:p>
          <a:p>
            <a:r>
              <a:rPr lang="en-US" dirty="0"/>
              <a:t>A good idea of popularity trends of different  tools, platforms and languages can be obtained.</a:t>
            </a:r>
          </a:p>
          <a:p>
            <a:r>
              <a:rPr lang="en-US" dirty="0"/>
              <a:t>There is a job to be done to spread accessibility of this labor market to countries in development.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EA4DC7-A9B0-FB64-5DEE-13A30E051F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775639"/>
              </p:ext>
            </p:extLst>
          </p:nvPr>
        </p:nvGraphicFramePr>
        <p:xfrm>
          <a:off x="914400" y="1708615"/>
          <a:ext cx="10488613" cy="441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DF43C-A786-7511-9ED5-773229AA69E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274971"/>
              </p:ext>
            </p:extLst>
          </p:nvPr>
        </p:nvGraphicFramePr>
        <p:xfrm>
          <a:off x="877888" y="1708614"/>
          <a:ext cx="10525125" cy="4215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goal.</a:t>
            </a:r>
          </a:p>
          <a:p>
            <a:r>
              <a:rPr lang="en-US" sz="2200" dirty="0"/>
              <a:t>Methodology description.</a:t>
            </a:r>
            <a:endParaRPr lang="en-US" sz="1800" dirty="0"/>
          </a:p>
          <a:p>
            <a:pPr lvl="1"/>
            <a:r>
              <a:rPr lang="en-US" sz="1800" dirty="0"/>
              <a:t>Data gathering.</a:t>
            </a:r>
          </a:p>
          <a:p>
            <a:pPr lvl="1"/>
            <a:r>
              <a:rPr lang="en-US" sz="1800" dirty="0"/>
              <a:t>Data analysis.</a:t>
            </a:r>
          </a:p>
          <a:p>
            <a:pPr lvl="1"/>
            <a:r>
              <a:rPr lang="en-US" sz="1800" dirty="0"/>
              <a:t>Data visualizations.</a:t>
            </a:r>
          </a:p>
          <a:p>
            <a:r>
              <a:rPr lang="en-US" sz="2200" dirty="0"/>
              <a:t>Results presentation supported with graphs and trends.</a:t>
            </a:r>
          </a:p>
          <a:p>
            <a:r>
              <a:rPr lang="en-US" sz="2200" dirty="0"/>
              <a:t>Discussion of overall findings and implications regarding the results previously exposed.</a:t>
            </a:r>
          </a:p>
          <a:p>
            <a:r>
              <a:rPr lang="en-US" sz="2200" dirty="0"/>
              <a:t>Final conclusions of the carried out research.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largest and most comprehensive survey of people who code around the world.</a:t>
            </a:r>
          </a:p>
          <a:p>
            <a:r>
              <a:rPr lang="en-US" sz="2200" dirty="0"/>
              <a:t>Results don’t represent everyone in the developer community evenly.</a:t>
            </a:r>
          </a:p>
          <a:p>
            <a:r>
              <a:rPr lang="en-US" sz="2200" dirty="0"/>
              <a:t>Nearly 90,000 developers.</a:t>
            </a:r>
          </a:p>
          <a:p>
            <a:r>
              <a:rPr lang="en-US" sz="2200" dirty="0"/>
              <a:t>Trends to predict where the developers are going.</a:t>
            </a:r>
          </a:p>
          <a:p>
            <a:r>
              <a:rPr lang="en-US" sz="2200" dirty="0"/>
              <a:t>Characterization of developers around the globe.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Collect survey data &amp; explore its content.</a:t>
            </a:r>
          </a:p>
          <a:p>
            <a:pPr lvl="1"/>
            <a:r>
              <a:rPr lang="en-US" sz="1800" dirty="0"/>
              <a:t>Web Scraping</a:t>
            </a:r>
          </a:p>
          <a:p>
            <a:pPr lvl="1"/>
            <a:r>
              <a:rPr lang="en-US" sz="1800" dirty="0"/>
              <a:t>APIs</a:t>
            </a:r>
          </a:p>
          <a:p>
            <a:pPr lvl="1"/>
            <a:r>
              <a:rPr lang="en-US" sz="1800" dirty="0"/>
              <a:t>Request library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Analyzing data distribution.</a:t>
            </a:r>
          </a:p>
          <a:p>
            <a:pPr lvl="1"/>
            <a:r>
              <a:rPr lang="en-US" sz="1800" dirty="0"/>
              <a:t>Handling outliers.</a:t>
            </a:r>
          </a:p>
          <a:p>
            <a:pPr lvl="1"/>
            <a:r>
              <a:rPr lang="en-US" sz="1800" dirty="0"/>
              <a:t>Correlations.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Highlight distribution of data, relationships, the composition and comparison of data.</a:t>
            </a:r>
          </a:p>
          <a:p>
            <a:r>
              <a:rPr lang="en-US" sz="2200" dirty="0"/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oup of orange speech bubbles&#10;&#10;Description automatically generated">
            <a:extLst>
              <a:ext uri="{FF2B5EF4-FFF2-40B4-BE49-F238E27FC236}">
                <a16:creationId xmlns:a16="http://schemas.microsoft.com/office/drawing/2014/main" id="{01888D48-E0C5-7315-0173-99FE11F0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E8357-57B8-DC9B-ACA4-6B24F3BD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27563"/>
            <a:ext cx="5970531" cy="3296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E757E-1648-0D01-7F5B-409C3E20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06" y="2327564"/>
            <a:ext cx="6292294" cy="34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seems to keep as leading language.</a:t>
            </a:r>
          </a:p>
          <a:p>
            <a:r>
              <a:rPr lang="en-US" dirty="0"/>
              <a:t>Python fastest-growing.</a:t>
            </a:r>
          </a:p>
          <a:p>
            <a:r>
              <a:rPr lang="en-US" dirty="0"/>
              <a:t>Great interest in TypeScript.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developers migration from JavaScript to TypeScript.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5CA71-1093-A4F9-F8F0-DB1A9ABB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7565"/>
            <a:ext cx="6096000" cy="3361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BC26C-617C-B8A3-6EDB-6409812A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189" y="2327564"/>
            <a:ext cx="6087811" cy="33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411</Words>
  <Application>Microsoft Office PowerPoint</Application>
  <PresentationFormat>Widescreen</PresentationFormat>
  <Paragraphs>100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Huy Nguyễn Tuấn</cp:lastModifiedBy>
  <cp:revision>21</cp:revision>
  <dcterms:created xsi:type="dcterms:W3CDTF">2020-10-28T18:29:43Z</dcterms:created>
  <dcterms:modified xsi:type="dcterms:W3CDTF">2024-07-25T10:01:26Z</dcterms:modified>
</cp:coreProperties>
</file>