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Phương thức hoạt động của UAV/Drone</a:t>
            </a:r>
          </a:p>
          <a:p>
            <a:r>
              <a:t>và Mô phỏng với Matlab/Simulink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Trình bày: Phan Thị Mỹ Lệ</a:t>
            </a:r>
          </a:p>
          <a:p>
            <a: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Hệ thống liên lạc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Kết nối UAV ↔ Trạm điều khiển mặt đất</a:t>
            </a:r>
          </a:p>
          <a:p>
            <a:r>
              <a:rPr sz="1800"/>
              <a:t>• Công nghệ: Radio, WiFi, 4G/5G</a:t>
            </a:r>
          </a:p>
          <a:p>
            <a:r>
              <a:rPr sz="1800"/>
              <a:t>• Truyền dữ liệu: lệnh, telemetry, video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Thuật toán điều khiển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PID: cơ bản, ổn định</a:t>
            </a:r>
          </a:p>
          <a:p>
            <a:r>
              <a:rPr sz="1800"/>
              <a:t>• LQR, MPC: điều khiển tối ưu</a:t>
            </a:r>
          </a:p>
          <a:p>
            <a:r>
              <a:rPr sz="1800"/>
              <a:t>• Adaptive/Robust Control</a:t>
            </a:r>
          </a:p>
          <a:p>
            <a:r>
              <a:rPr sz="1800"/>
              <a:t>• AI/ML: bay tự động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Quy trình vận hành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1. Nhận lệnh hoặc nhiệm vụ tự động</a:t>
            </a:r>
          </a:p>
          <a:p>
            <a:r>
              <a:rPr sz="1800"/>
              <a:t>2. Bộ điều khiển bay xử lý dữ liệu cảm biến</a:t>
            </a:r>
          </a:p>
          <a:p>
            <a:r>
              <a:rPr sz="1800"/>
              <a:t>3. Tín hiệu điều khiển gửi tới động cơ</a:t>
            </a:r>
          </a:p>
          <a:p>
            <a:r>
              <a:rPr sz="1800"/>
              <a:t>4. Thay đổi tốc độ quay → UAV di chuyển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Matlab/Simulink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Matlab: ngôn ngữ tính toán kỹ thuật</a:t>
            </a:r>
          </a:p>
          <a:p>
            <a:r>
              <a:rPr sz="1800"/>
              <a:t>• Simulink: mô phỏng bằng sơ đồ khối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Vai trò của Matlab/Simulink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Mô hình hóa động học UAV</a:t>
            </a:r>
          </a:p>
          <a:p>
            <a:r>
              <a:rPr sz="1800"/>
              <a:t>• Thiết kế và kiểm thử bộ điều khiển</a:t>
            </a:r>
          </a:p>
          <a:p>
            <a:r>
              <a:rPr sz="1800"/>
              <a:t>• Tích hợp cảm biến và môi trường</a:t>
            </a:r>
          </a:p>
          <a:p>
            <a:r>
              <a:rPr sz="1800"/>
              <a:t>• Xác minh trước khi thực nghiệm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 Toolbox hữu 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Aerospace Blockset: mô hình bay</a:t>
            </a:r>
          </a:p>
          <a:p>
            <a:r>
              <a:rPr sz="1800"/>
              <a:t>• UAV Toolbox: kịch bản UAV</a:t>
            </a:r>
          </a:p>
          <a:p>
            <a:r>
              <a:rPr sz="1800"/>
              <a:t>• Simscape Multibody: mô hình cơ khí</a:t>
            </a:r>
          </a:p>
          <a:p>
            <a:r>
              <a:rPr sz="1800"/>
              <a:t>• Control System Toolbox: thiết kế điều khiển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Xây dựng mô hình UAV trong Simulink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Mô hình 6 bậc tự do</a:t>
            </a:r>
          </a:p>
          <a:p>
            <a:r>
              <a:rPr sz="1800"/>
              <a:t>• Khối động cơ – cánh quạt</a:t>
            </a:r>
          </a:p>
          <a:p>
            <a:r>
              <a:rPr sz="1800"/>
              <a:t>• Cảm biến ảo (IMU, GPS)</a:t>
            </a:r>
          </a:p>
          <a:p>
            <a:r>
              <a:rPr sz="1800"/>
              <a:t>• Nhiễu môi trường (gió, tiếng ồn)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Thiết kế điều khiển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PID – đơn giản, hiệu quả</a:t>
            </a:r>
          </a:p>
          <a:p>
            <a:r>
              <a:rPr sz="1800"/>
              <a:t>• LQR – tối ưu hóa</a:t>
            </a:r>
          </a:p>
          <a:p>
            <a:r>
              <a:rPr sz="1800"/>
              <a:t>• MPC – điều khiển dự đoán</a:t>
            </a:r>
          </a:p>
          <a:p>
            <a:r>
              <a:rPr sz="1800"/>
              <a:t>• Adaptive Control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Mô phỏng kịch bản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Cất cánh, bay treo, hạ cánh</a:t>
            </a:r>
          </a:p>
          <a:p>
            <a:r>
              <a:rPr sz="1800"/>
              <a:t>• Bay theo điểm waypoint</a:t>
            </a:r>
          </a:p>
          <a:p>
            <a:r>
              <a:rPr sz="1800"/>
              <a:t>• Tránh vật cản</a:t>
            </a:r>
          </a:p>
          <a:p>
            <a:r>
              <a:rPr sz="1800"/>
              <a:t>• Bay theo đội hình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Mô phỏng Hardware-in-the-Loop (HIL)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Kết hợp phần cứng thật với mô phỏng</a:t>
            </a:r>
          </a:p>
          <a:p>
            <a:r>
              <a:rPr sz="1800"/>
              <a:t>• Kiểm thử trong điều kiện gần thực tế</a:t>
            </a:r>
          </a:p>
          <a:p>
            <a:r>
              <a:rPr sz="1800"/>
              <a:t>• Giảm rủi ro và chi phí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UAV/Drone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UAV (Unmanned Aerial Vehicle) hay Drone</a:t>
            </a:r>
          </a:p>
          <a:p>
            <a:r>
              <a:rPr sz="1800"/>
              <a:t>• Phương tiện bay không người lái</a:t>
            </a:r>
          </a:p>
          <a:p>
            <a:r>
              <a:rPr sz="1800"/>
              <a:t>• Có thể điều khiển từ xa hoặc tự động</a:t>
            </a:r>
          </a:p>
          <a:p>
            <a:r>
              <a:rPr sz="1800"/>
              <a:t>• Ứng dụng rộng rãi trong quân sự và dân sự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Lợi ích mô phỏng UAV bằng Simulink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Thử nghiệm an toàn, chi phí thấp</a:t>
            </a:r>
          </a:p>
          <a:p>
            <a:r>
              <a:rPr sz="1800"/>
              <a:t>• Kiểm tra nhiều kịch bản</a:t>
            </a:r>
          </a:p>
          <a:p>
            <a:r>
              <a:rPr sz="1800"/>
              <a:t>• Tích hợp AI/ML</a:t>
            </a:r>
          </a:p>
          <a:p>
            <a:r>
              <a:rPr sz="1800"/>
              <a:t>• Kết nối phần cứng trực tiếp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Thực tế vs Mô phỏng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Thực tế: tốn kém, rủi ro</a:t>
            </a:r>
          </a:p>
          <a:p>
            <a:r>
              <a:rPr sz="1800"/>
              <a:t>• Mô phỏng: an toàn, lặp lại, tối ưu chi phí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Thách thức trong mô phỏng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Độ chính xác mô hình</a:t>
            </a:r>
          </a:p>
          <a:p>
            <a:r>
              <a:rPr sz="1800"/>
              <a:t>• Nhiễu môi trường phức tạp</a:t>
            </a:r>
          </a:p>
          <a:p>
            <a:r>
              <a:rPr sz="1800"/>
              <a:t>• Hạn chế tính toán thời gian thực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 hướng tương 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UAV tự động hoàn toàn</a:t>
            </a:r>
          </a:p>
          <a:p>
            <a:r>
              <a:rPr sz="1800"/>
              <a:t>• UAV bay theo bầy đàn</a:t>
            </a:r>
          </a:p>
          <a:p>
            <a:r>
              <a:rPr sz="1800"/>
              <a:t>• Điều khiển dựa trên AI/ML</a:t>
            </a:r>
          </a:p>
          <a:p>
            <a:r>
              <a:rPr sz="1800"/>
              <a:t>• UAV với 5G/6G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Lịch sử phát triển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Thế chiến I: trinh sát</a:t>
            </a:r>
          </a:p>
          <a:p>
            <a:r>
              <a:rPr sz="1800"/>
              <a:t>• 1990s: quân sự (Predator)</a:t>
            </a:r>
          </a:p>
          <a:p>
            <a:r>
              <a:rPr sz="1800"/>
              <a:t>• Hiện nay: dân dụng, thương mại, nghiên cứu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Phân loại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Theo kích thước: Nano, Micro, Mini, Trung bình, Lớn</a:t>
            </a:r>
          </a:p>
          <a:p>
            <a:r>
              <a:rPr sz="1800"/>
              <a:t>• Theo cấu trúc: Quadrotor, Cánh cố định, Hybrid</a:t>
            </a:r>
          </a:p>
          <a:p>
            <a:r>
              <a:rPr sz="1800"/>
              <a:t>• Theo phạm vi: Tầm ngắn, Tầm xa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Ứng dụng của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Nông nghiệp, lâm nghiệp</a:t>
            </a:r>
          </a:p>
          <a:p>
            <a:r>
              <a:rPr sz="1800"/>
              <a:t>• Giao hàng và logistics</a:t>
            </a:r>
          </a:p>
          <a:p>
            <a:r>
              <a:rPr sz="1800"/>
              <a:t>• Quân sự, cứu hộ</a:t>
            </a:r>
          </a:p>
          <a:p>
            <a:r>
              <a:rPr sz="1800"/>
              <a:t>• Bản đồ, nghiên cứu khoa học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Cấu tạo cơ bản của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Khung</a:t>
            </a:r>
          </a:p>
          <a:p>
            <a:r>
              <a:rPr sz="1800"/>
              <a:t>• Động cơ &amp; Cánh quạt</a:t>
            </a:r>
          </a:p>
          <a:p>
            <a:r>
              <a:rPr sz="1800"/>
              <a:t>• Pin và hệ thống điện</a:t>
            </a:r>
          </a:p>
          <a:p>
            <a:r>
              <a:rPr sz="1800"/>
              <a:t>• Bộ điều khiển bay</a:t>
            </a:r>
          </a:p>
          <a:p>
            <a:r>
              <a:rPr sz="1800"/>
              <a:t>• Cảm biến (GPS, IMU, Camera)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Động cơ &amp; Cánh quạt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Động cơ DC không chổi than (BLDC)</a:t>
            </a:r>
          </a:p>
          <a:p>
            <a:r>
              <a:rPr sz="1800"/>
              <a:t>• Cánh quạt tạo lực nâng</a:t>
            </a:r>
          </a:p>
          <a:p>
            <a:r>
              <a:rPr sz="1800"/>
              <a:t>• Điều khiển bằng thay đổi tốc độ quay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Cơ chế điều khiển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Roll – nghiêng trái/phải</a:t>
            </a:r>
          </a:p>
          <a:p>
            <a:r>
              <a:rPr sz="1800"/>
              <a:t>• Pitch – nghiêng trước/sau</a:t>
            </a:r>
          </a:p>
          <a:p>
            <a:r>
              <a:rPr sz="1800"/>
              <a:t>• Yaw – quay quanh trục đứng</a:t>
            </a:r>
          </a:p>
          <a:p>
            <a:r>
              <a:rPr sz="1800"/>
              <a:t>• Throttle – điều khiển độ cao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Cảm biến UAV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IMU: gia tốc kế + con quay hồi chuyển</a:t>
            </a:r>
          </a:p>
          <a:p>
            <a:r>
              <a:rPr sz="1800"/>
              <a:t>• GPS: định vị và điều hướng</a:t>
            </a:r>
          </a:p>
          <a:p>
            <a:r>
              <a:rPr sz="1800"/>
              <a:t>• Cảm biến siêu âm, lidar, camera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