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1" r:id="rId5"/>
    <p:sldId id="262" r:id="rId6"/>
    <p:sldId id="263" r:id="rId7"/>
    <p:sldId id="264" r:id="rId8"/>
    <p:sldId id="265"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DC9DD-12B6-47F3-86D8-8DD92EE643FF}" type="datetimeFigureOut">
              <a:rPr lang="en-US" smtClean="0"/>
              <a:t>8/28/2019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1ADE1-6341-4F81-9C5D-32B522B04AA5}" type="slidenum">
              <a:rPr lang="en-US" smtClean="0"/>
              <a:t>‹#›</a:t>
            </a:fld>
            <a:endParaRPr lang="en-US"/>
          </a:p>
        </p:txBody>
      </p:sp>
    </p:spTree>
    <p:extLst>
      <p:ext uri="{BB962C8B-B14F-4D97-AF65-F5344CB8AC3E}">
        <p14:creationId xmlns:p14="http://schemas.microsoft.com/office/powerpoint/2010/main" val="77940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 name="Group 19"/>
          <p:cNvGrpSpPr>
            <a:grpSpLocks/>
          </p:cNvGrpSpPr>
          <p:nvPr/>
        </p:nvGrpSpPr>
        <p:grpSpPr bwMode="auto">
          <a:xfrm>
            <a:off x="161927" y="2386851"/>
            <a:ext cx="8785225" cy="1079500"/>
            <a:chOff x="68" y="210"/>
            <a:chExt cx="5534" cy="680"/>
          </a:xfrm>
        </p:grpSpPr>
        <p:sp>
          <p:nvSpPr>
            <p:cNvPr id="6" name="AutoShape 20"/>
            <p:cNvSpPr>
              <a:spLocks noChangeArrowheads="1"/>
            </p:cNvSpPr>
            <p:nvPr/>
          </p:nvSpPr>
          <p:spPr bwMode="auto">
            <a:xfrm>
              <a:off x="301" y="565"/>
              <a:ext cx="424" cy="291"/>
            </a:xfrm>
            <a:prstGeom prst="roundRect">
              <a:avLst>
                <a:gd name="adj" fmla="val 14009"/>
              </a:avLst>
            </a:prstGeom>
            <a:gradFill rotWithShape="1">
              <a:gsLst>
                <a:gs pos="0">
                  <a:srgbClr val="CC99FF"/>
                </a:gs>
                <a:gs pos="100000">
                  <a:srgbClr val="9900CC"/>
                </a:gs>
              </a:gsLst>
              <a:lin ang="5400000" scaled="1"/>
            </a:gradFill>
            <a:ln w="9525" algn="ctr">
              <a:solidFill>
                <a:schemeClr val="folHlink"/>
              </a:solidFill>
              <a:round/>
              <a:headEnd/>
              <a:tailEnd/>
            </a:ln>
            <a:effectLst/>
          </p:spPr>
          <p:txBody>
            <a:bodyPr wrap="none" lIns="342000" tIns="190800" anchor="ctr"/>
            <a:lstStyle/>
            <a:p>
              <a:pPr>
                <a:defRPr/>
              </a:pPr>
              <a:endParaRPr lang="ko-KR" altLang="en-US" sz="1800"/>
            </a:p>
          </p:txBody>
        </p:sp>
        <p:sp>
          <p:nvSpPr>
            <p:cNvPr id="7" name="AutoShape 21"/>
            <p:cNvSpPr>
              <a:spLocks noChangeArrowheads="1"/>
            </p:cNvSpPr>
            <p:nvPr/>
          </p:nvSpPr>
          <p:spPr bwMode="auto">
            <a:xfrm>
              <a:off x="215" y="281"/>
              <a:ext cx="424" cy="291"/>
            </a:xfrm>
            <a:prstGeom prst="roundRect">
              <a:avLst>
                <a:gd name="adj" fmla="val 14009"/>
              </a:avLst>
            </a:prstGeom>
            <a:gradFill rotWithShape="1">
              <a:gsLst>
                <a:gs pos="0">
                  <a:srgbClr val="0D92C7"/>
                </a:gs>
                <a:gs pos="100000">
                  <a:srgbClr val="2E489F"/>
                </a:gs>
              </a:gsLst>
              <a:lin ang="5400000" scaled="1"/>
            </a:gradFill>
            <a:ln w="9525" algn="ctr">
              <a:solidFill>
                <a:srgbClr val="006699"/>
              </a:solidFill>
              <a:round/>
              <a:headEnd/>
              <a:tailEnd/>
            </a:ln>
            <a:effectLst/>
          </p:spPr>
          <p:txBody>
            <a:bodyPr wrap="none" lIns="342000" tIns="190800" anchor="ctr"/>
            <a:lstStyle/>
            <a:p>
              <a:pPr latinLnBrk="1">
                <a:lnSpc>
                  <a:spcPct val="100000"/>
                </a:lnSpc>
                <a:spcBef>
                  <a:spcPct val="0"/>
                </a:spcBef>
                <a:buClrTx/>
                <a:buSzTx/>
                <a:buFontTx/>
                <a:buNone/>
                <a:defRPr/>
              </a:pPr>
              <a:endParaRPr lang="ko-KR" altLang="ko-KR" sz="1200" i="1">
                <a:solidFill>
                  <a:schemeClr val="tx1"/>
                </a:solidFill>
                <a:effectLst>
                  <a:outerShdw blurRad="38100" dist="38100" dir="2700000" algn="tl">
                    <a:srgbClr val="FFFFFF"/>
                  </a:outerShdw>
                </a:effectLst>
                <a:latin typeface="IB_K820Medium" pitchFamily="18" charset="-127"/>
                <a:ea typeface="IB_K820Medium" pitchFamily="18" charset="-127"/>
              </a:endParaRPr>
            </a:p>
          </p:txBody>
        </p:sp>
        <p:sp>
          <p:nvSpPr>
            <p:cNvPr id="8" name="AutoShape 22"/>
            <p:cNvSpPr>
              <a:spLocks noChangeArrowheads="1"/>
            </p:cNvSpPr>
            <p:nvPr/>
          </p:nvSpPr>
          <p:spPr bwMode="auto">
            <a:xfrm>
              <a:off x="68" y="482"/>
              <a:ext cx="424" cy="291"/>
            </a:xfrm>
            <a:prstGeom prst="roundRect">
              <a:avLst>
                <a:gd name="adj" fmla="val 14009"/>
              </a:avLst>
            </a:prstGeom>
            <a:gradFill rotWithShape="1">
              <a:gsLst>
                <a:gs pos="0">
                  <a:srgbClr val="33CC33"/>
                </a:gs>
                <a:gs pos="100000">
                  <a:srgbClr val="006600"/>
                </a:gs>
              </a:gsLst>
              <a:lin ang="5400000" scaled="1"/>
            </a:gradFill>
            <a:ln w="9525" algn="ctr">
              <a:solidFill>
                <a:srgbClr val="99FF33"/>
              </a:solidFill>
              <a:round/>
              <a:headEnd/>
              <a:tailEnd/>
            </a:ln>
            <a:effectLst/>
          </p:spPr>
          <p:txBody>
            <a:bodyPr wrap="none" lIns="342000" tIns="190800" anchor="ctr"/>
            <a:lstStyle/>
            <a:p>
              <a:pPr>
                <a:defRPr/>
              </a:pPr>
              <a:endParaRPr lang="ko-KR" altLang="en-US" sz="1800"/>
            </a:p>
          </p:txBody>
        </p:sp>
        <p:sp>
          <p:nvSpPr>
            <p:cNvPr id="9" name="AutoShape 23"/>
            <p:cNvSpPr>
              <a:spLocks noChangeArrowheads="1"/>
            </p:cNvSpPr>
            <p:nvPr/>
          </p:nvSpPr>
          <p:spPr bwMode="auto">
            <a:xfrm rot="16200000">
              <a:off x="159" y="527"/>
              <a:ext cx="680" cy="45"/>
            </a:xfrm>
            <a:prstGeom prst="roundRect">
              <a:avLst>
                <a:gd name="adj" fmla="val 16667"/>
              </a:avLst>
            </a:prstGeom>
            <a:blipFill dpi="0" rotWithShape="1">
              <a:blip r:embed="rId2" cstate="print"/>
              <a:srcRect/>
              <a:stretch>
                <a:fillRect/>
              </a:stretch>
            </a:blipFill>
            <a:ln w="9525" algn="ctr">
              <a:solidFill>
                <a:srgbClr val="CC9900"/>
              </a:solidFill>
              <a:round/>
              <a:headEnd/>
              <a:tailEnd/>
            </a:ln>
            <a:effectLst>
              <a:outerShdw dist="35921" dir="2700000" algn="ctr" rotWithShape="0">
                <a:srgbClr val="B2B2B2">
                  <a:alpha val="50000"/>
                </a:srgbClr>
              </a:outerShdw>
            </a:effectLst>
          </p:spPr>
          <p:txBody>
            <a:bodyPr vert="eaVert" wrap="none" lIns="0" tIns="54000" rIns="0" bIns="0"/>
            <a:lstStyle/>
            <a:p>
              <a:pPr latinLnBrk="1">
                <a:lnSpc>
                  <a:spcPct val="100000"/>
                </a:lnSpc>
                <a:spcBef>
                  <a:spcPct val="0"/>
                </a:spcBef>
                <a:buClrTx/>
                <a:buSzTx/>
                <a:buFontTx/>
                <a:buNone/>
                <a:defRPr/>
              </a:pPr>
              <a:endParaRPr lang="ko-KR" altLang="ko-KR" sz="2000" b="0">
                <a:solidFill>
                  <a:srgbClr val="990000"/>
                </a:solidFill>
                <a:latin typeface="IB_K820Medium" pitchFamily="18" charset="-127"/>
                <a:ea typeface="IB_K820Medium" pitchFamily="18" charset="-127"/>
              </a:endParaRPr>
            </a:p>
          </p:txBody>
        </p:sp>
        <p:sp>
          <p:nvSpPr>
            <p:cNvPr id="10" name="AutoShape 24"/>
            <p:cNvSpPr>
              <a:spLocks noChangeArrowheads="1"/>
            </p:cNvSpPr>
            <p:nvPr/>
          </p:nvSpPr>
          <p:spPr bwMode="auto">
            <a:xfrm>
              <a:off x="283" y="709"/>
              <a:ext cx="5319" cy="45"/>
            </a:xfrm>
            <a:prstGeom prst="roundRect">
              <a:avLst>
                <a:gd name="adj" fmla="val 16667"/>
              </a:avLst>
            </a:prstGeom>
            <a:blipFill dpi="0" rotWithShape="1">
              <a:blip r:embed="rId3" cstate="print"/>
              <a:srcRect/>
              <a:stretch>
                <a:fillRect/>
              </a:stretch>
            </a:blipFill>
            <a:ln w="9525" algn="ctr">
              <a:solidFill>
                <a:srgbClr val="CC9900"/>
              </a:solidFill>
              <a:round/>
              <a:headEnd/>
              <a:tailEnd/>
            </a:ln>
            <a:effectLst>
              <a:outerShdw dist="35921" dir="2700000" algn="ctr" rotWithShape="0">
                <a:srgbClr val="B2B2B2">
                  <a:alpha val="50000"/>
                </a:srgbClr>
              </a:outerShdw>
            </a:effectLst>
          </p:spPr>
          <p:txBody>
            <a:bodyPr wrap="none" lIns="0" tIns="54000" rIns="0" bIns="0"/>
            <a:lstStyle/>
            <a:p>
              <a:pPr latinLnBrk="1">
                <a:lnSpc>
                  <a:spcPct val="100000"/>
                </a:lnSpc>
                <a:spcBef>
                  <a:spcPct val="0"/>
                </a:spcBef>
                <a:buClrTx/>
                <a:buSzTx/>
                <a:buFontTx/>
                <a:buNone/>
                <a:defRPr/>
              </a:pPr>
              <a:endParaRPr lang="ko-KR" altLang="ko-KR" sz="2000" b="0">
                <a:solidFill>
                  <a:srgbClr val="990000"/>
                </a:solidFill>
                <a:latin typeface="IB_K820Medium" pitchFamily="18" charset="-127"/>
                <a:ea typeface="IB_K820Medium" pitchFamily="18" charset="-127"/>
              </a:endParaRPr>
            </a:p>
          </p:txBody>
        </p:sp>
      </p:grpSp>
      <p:sp>
        <p:nvSpPr>
          <p:cNvPr id="5132" name="Rectangle 12"/>
          <p:cNvSpPr>
            <a:spLocks noGrp="1" noChangeArrowheads="1"/>
          </p:cNvSpPr>
          <p:nvPr>
            <p:ph type="ctrTitle"/>
          </p:nvPr>
        </p:nvSpPr>
        <p:spPr>
          <a:xfrm>
            <a:off x="1241427" y="1686763"/>
            <a:ext cx="7521575" cy="1384300"/>
          </a:xfrm>
        </p:spPr>
        <p:txBody>
          <a:bodyPr/>
          <a:lstStyle>
            <a:lvl1pPr>
              <a:defRPr/>
            </a:lvl1pPr>
          </a:lstStyle>
          <a:p>
            <a:r>
              <a:rPr lang="en-US" altLang="ko-KR"/>
              <a:t>Click to edit Master title style</a:t>
            </a:r>
            <a:endParaRPr lang="en-US" altLang="ko-KR" dirty="0"/>
          </a:p>
        </p:txBody>
      </p:sp>
      <p:sp>
        <p:nvSpPr>
          <p:cNvPr id="5133" name="Rectangle 13"/>
          <p:cNvSpPr>
            <a:spLocks noGrp="1" noChangeArrowheads="1"/>
          </p:cNvSpPr>
          <p:nvPr>
            <p:ph type="subTitle" idx="1"/>
          </p:nvPr>
        </p:nvSpPr>
        <p:spPr>
          <a:xfrm>
            <a:off x="1513643" y="3622099"/>
            <a:ext cx="6400800" cy="2389573"/>
          </a:xfrm>
        </p:spPr>
        <p:txBody>
          <a:bodyPr/>
          <a:lstStyle>
            <a:lvl1pPr marL="0" indent="0" algn="ctr">
              <a:buFont typeface="Wingdings" pitchFamily="2" charset="2"/>
              <a:buNone/>
              <a:defRPr/>
            </a:lvl1pPr>
          </a:lstStyle>
          <a:p>
            <a:r>
              <a:rPr lang="en-US" altLang="ko-KR"/>
              <a:t>Click to edit Master subtitle style</a:t>
            </a:r>
          </a:p>
        </p:txBody>
      </p:sp>
      <p:sp>
        <p:nvSpPr>
          <p:cNvPr id="13" name="Rectangle 27"/>
          <p:cNvSpPr>
            <a:spLocks noGrp="1" noChangeArrowheads="1"/>
          </p:cNvSpPr>
          <p:nvPr>
            <p:ph type="sldNum" sz="quarter" idx="10"/>
          </p:nvPr>
        </p:nvSpPr>
        <p:spPr/>
        <p:txBody>
          <a:bodyPr/>
          <a:lstStyle>
            <a:lvl1pPr>
              <a:defRPr>
                <a:solidFill>
                  <a:schemeClr val="bg2"/>
                </a:solidFill>
              </a:defRPr>
            </a:lvl1pPr>
          </a:lstStyle>
          <a:p>
            <a:fld id="{4343900A-59A4-4D14-94AE-342E53929C97}" type="slidenum">
              <a:rPr lang="en-US" smtClean="0"/>
              <a:t>‹#›</a:t>
            </a:fld>
            <a:endParaRPr lang="en-US"/>
          </a:p>
        </p:txBody>
      </p:sp>
      <p:sp>
        <p:nvSpPr>
          <p:cNvPr id="11" name="AutoShape 28"/>
          <p:cNvSpPr>
            <a:spLocks noChangeArrowheads="1"/>
          </p:cNvSpPr>
          <p:nvPr/>
        </p:nvSpPr>
        <p:spPr bwMode="auto">
          <a:xfrm flipV="1">
            <a:off x="881859" y="6399215"/>
            <a:ext cx="8011318" cy="71437"/>
          </a:xfrm>
          <a:prstGeom prst="roundRect">
            <a:avLst>
              <a:gd name="adj" fmla="val 16667"/>
            </a:avLst>
          </a:prstGeom>
          <a:blipFill dpi="0" rotWithShape="0">
            <a:blip r:embed="rId4" cstate="print"/>
            <a:srcRect/>
            <a:stretch>
              <a:fillRect/>
            </a:stretch>
          </a:blipFill>
          <a:ln w="9525" algn="ctr">
            <a:solidFill>
              <a:srgbClr val="B2B2B2"/>
            </a:solidFill>
            <a:round/>
            <a:headEnd/>
            <a:tailEnd/>
          </a:ln>
          <a:effectLst>
            <a:outerShdw dist="35921" dir="2700000" algn="ctr" rotWithShape="0">
              <a:srgbClr val="B2B2B2"/>
            </a:outerShdw>
          </a:effectLst>
        </p:spPr>
        <p:txBody>
          <a:bodyPr rot="10800000" wrap="none" tIns="54000"/>
          <a:lstStyle/>
          <a:p>
            <a:pPr latinLnBrk="1">
              <a:lnSpc>
                <a:spcPct val="100000"/>
              </a:lnSpc>
              <a:spcBef>
                <a:spcPct val="0"/>
              </a:spcBef>
              <a:buClrTx/>
              <a:buSzTx/>
              <a:buFontTx/>
              <a:buNone/>
              <a:defRPr/>
            </a:pPr>
            <a:endParaRPr lang="ko-KR" altLang="ko-KR" sz="1800" b="0">
              <a:solidFill>
                <a:srgbClr val="004400"/>
              </a:solidFill>
              <a:latin typeface="IB_K820Medium" pitchFamily="18" charset="-127"/>
              <a:ea typeface="IB_K820Medium" pitchFamily="18" charset="-127"/>
            </a:endParaRPr>
          </a:p>
        </p:txBody>
      </p:sp>
      <p:pic>
        <p:nvPicPr>
          <p:cNvPr id="1028" name="Picture 4" descr="Related image">
            <a:extLst>
              <a:ext uri="{FF2B5EF4-FFF2-40B4-BE49-F238E27FC236}">
                <a16:creationId xmlns:a16="http://schemas.microsoft.com/office/drawing/2014/main" id="{413952F6-57D9-4045-B1A2-52FD5C5E4A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064595"/>
            <a:ext cx="931391" cy="79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1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세로 텍스트 개체 틀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40689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32590" y="188917"/>
            <a:ext cx="2160587" cy="6192837"/>
          </a:xfrm>
        </p:spPr>
        <p:txBody>
          <a:bodyPr vert="eaVert"/>
          <a:lstStyle/>
          <a:p>
            <a:r>
              <a:rPr lang="en-US" altLang="ko-KR"/>
              <a:t>Click to edit Master title style</a:t>
            </a:r>
            <a:endParaRPr lang="ko-KR" altLang="en-US"/>
          </a:p>
        </p:txBody>
      </p:sp>
      <p:sp>
        <p:nvSpPr>
          <p:cNvPr id="3" name="세로 텍스트 개체 틀 2"/>
          <p:cNvSpPr>
            <a:spLocks noGrp="1"/>
          </p:cNvSpPr>
          <p:nvPr>
            <p:ph type="body" orient="vert" idx="1"/>
          </p:nvPr>
        </p:nvSpPr>
        <p:spPr>
          <a:xfrm>
            <a:off x="250827" y="188917"/>
            <a:ext cx="6329363" cy="6192837"/>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9473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0827" y="188917"/>
            <a:ext cx="8642350" cy="672221"/>
          </a:xfrm>
        </p:spPr>
        <p:txBody>
          <a:bodyPr/>
          <a:lstStyle/>
          <a:p>
            <a:r>
              <a:rPr lang="en-US" altLang="ko-KR"/>
              <a:t>Click to edit Master title style</a:t>
            </a:r>
            <a:endParaRPr lang="ko-KR" altLang="en-US"/>
          </a:p>
        </p:txBody>
      </p:sp>
      <p:sp>
        <p:nvSpPr>
          <p:cNvPr id="3" name="내용 개체 틀 2"/>
          <p:cNvSpPr>
            <a:spLocks noGrp="1"/>
          </p:cNvSpPr>
          <p:nvPr>
            <p:ph idx="1"/>
          </p:nvPr>
        </p:nvSpPr>
        <p:spPr>
          <a:xfrm>
            <a:off x="374075" y="958789"/>
            <a:ext cx="8519103" cy="5422962"/>
          </a:xfrm>
        </p:spPr>
        <p:txBody>
          <a:bodyPr/>
          <a:lstStyle>
            <a:lvl1pPr>
              <a:defRPr sz="22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703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217296"/>
            <a:ext cx="7772400" cy="1362075"/>
          </a:xfrm>
        </p:spPr>
        <p:txBody>
          <a:bodyPr anchor="t"/>
          <a:lstStyle>
            <a:lvl1pPr algn="l">
              <a:defRPr sz="4000" b="1" cap="all"/>
            </a:lvl1pPr>
          </a:lstStyle>
          <a:p>
            <a:r>
              <a:rPr lang="en-US" altLang="ko-KR"/>
              <a:t>Click to edit Master title style</a:t>
            </a:r>
            <a:endParaRPr lang="ko-KR" altLang="en-US"/>
          </a:p>
        </p:txBody>
      </p:sp>
      <p:sp>
        <p:nvSpPr>
          <p:cNvPr id="3" name="텍스트 개체 틀 2"/>
          <p:cNvSpPr>
            <a:spLocks noGrp="1"/>
          </p:cNvSpPr>
          <p:nvPr>
            <p:ph type="body" idx="1"/>
          </p:nvPr>
        </p:nvSpPr>
        <p:spPr>
          <a:xfrm>
            <a:off x="722313" y="171710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ko-KR"/>
              <a:t>Click to edit Master text styles</a:t>
            </a:r>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406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내용 개체 틀 2"/>
          <p:cNvSpPr>
            <a:spLocks noGrp="1"/>
          </p:cNvSpPr>
          <p:nvPr>
            <p:ph sz="half" idx="1"/>
          </p:nvPr>
        </p:nvSpPr>
        <p:spPr>
          <a:xfrm>
            <a:off x="539752" y="1003177"/>
            <a:ext cx="4100513" cy="53785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내용 개체 틀 3"/>
          <p:cNvSpPr>
            <a:spLocks noGrp="1"/>
          </p:cNvSpPr>
          <p:nvPr>
            <p:ph sz="half" idx="2"/>
          </p:nvPr>
        </p:nvSpPr>
        <p:spPr>
          <a:xfrm>
            <a:off x="4792665" y="1003177"/>
            <a:ext cx="4100512" cy="53785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0254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42"/>
            <a:ext cx="8229600" cy="604251"/>
          </a:xfrm>
        </p:spPr>
        <p:txBody>
          <a:bodyPr/>
          <a:lstStyle>
            <a:lvl1pPr>
              <a:defRPr/>
            </a:lvl1pPr>
          </a:lstStyle>
          <a:p>
            <a:r>
              <a:rPr lang="en-US" altLang="ko-KR"/>
              <a:t>Click to edit Master title style</a:t>
            </a:r>
            <a:endParaRPr lang="ko-KR" altLang="en-US" dirty="0"/>
          </a:p>
        </p:txBody>
      </p:sp>
      <p:sp>
        <p:nvSpPr>
          <p:cNvPr id="3" name="텍스트 개체 틀 2"/>
          <p:cNvSpPr>
            <a:spLocks noGrp="1"/>
          </p:cNvSpPr>
          <p:nvPr>
            <p:ph type="body" idx="1"/>
          </p:nvPr>
        </p:nvSpPr>
        <p:spPr>
          <a:xfrm>
            <a:off x="457200" y="99357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내용 개체 틀 3"/>
          <p:cNvSpPr>
            <a:spLocks noGrp="1"/>
          </p:cNvSpPr>
          <p:nvPr>
            <p:ph sz="half" idx="2"/>
          </p:nvPr>
        </p:nvSpPr>
        <p:spPr>
          <a:xfrm>
            <a:off x="457200" y="1748025"/>
            <a:ext cx="4040188" cy="43781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텍스트 개체 틀 4"/>
          <p:cNvSpPr>
            <a:spLocks noGrp="1"/>
          </p:cNvSpPr>
          <p:nvPr>
            <p:ph type="body" sz="quarter" idx="3"/>
          </p:nvPr>
        </p:nvSpPr>
        <p:spPr>
          <a:xfrm>
            <a:off x="4645027" y="99357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내용 개체 틀 5"/>
          <p:cNvSpPr>
            <a:spLocks noGrp="1"/>
          </p:cNvSpPr>
          <p:nvPr>
            <p:ph sz="quarter" idx="4"/>
          </p:nvPr>
        </p:nvSpPr>
        <p:spPr>
          <a:xfrm>
            <a:off x="4645027" y="1748025"/>
            <a:ext cx="4041775" cy="43781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8"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77559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4"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33690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3"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8451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2" y="273054"/>
            <a:ext cx="3008313" cy="614717"/>
          </a:xfrm>
        </p:spPr>
        <p:txBody>
          <a:bodyPr/>
          <a:lstStyle>
            <a:lvl1pPr algn="l">
              <a:defRPr sz="2000" b="1"/>
            </a:lvl1pPr>
          </a:lstStyle>
          <a:p>
            <a:r>
              <a:rPr lang="en-US" altLang="ko-KR"/>
              <a:t>Click to edit Master title style</a:t>
            </a:r>
            <a:endParaRPr lang="ko-KR" altLang="en-US" dirty="0"/>
          </a:p>
        </p:txBody>
      </p:sp>
      <p:sp>
        <p:nvSpPr>
          <p:cNvPr id="3" name="내용 개체 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텍스트 개체 틀 3"/>
          <p:cNvSpPr>
            <a:spLocks noGrp="1"/>
          </p:cNvSpPr>
          <p:nvPr>
            <p:ph type="body" sz="half" idx="2"/>
          </p:nvPr>
        </p:nvSpPr>
        <p:spPr>
          <a:xfrm>
            <a:off x="457202" y="1012058"/>
            <a:ext cx="3008313" cy="51141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2645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en-US" altLang="ko-KR"/>
              <a:t>Click to edit Master title style</a:t>
            </a:r>
            <a:endParaRPr lang="ko-KR" altLang="en-US"/>
          </a:p>
        </p:txBody>
      </p:sp>
      <p:sp>
        <p:nvSpPr>
          <p:cNvPr id="3" name="그림 개체 틀 2"/>
          <p:cNvSpPr>
            <a:spLocks noGrp="1"/>
          </p:cNvSpPr>
          <p:nvPr>
            <p:ph type="pic" idx="1"/>
          </p:nvPr>
        </p:nvSpPr>
        <p:spPr>
          <a:xfrm>
            <a:off x="1792288" y="1074201"/>
            <a:ext cx="5486400" cy="36533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ko-KR" noProof="0"/>
              <a:t>Click icon to add picture</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7740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Grp="1" noChangeArrowheads="1"/>
          </p:cNvSpPr>
          <p:nvPr>
            <p:ph type="title"/>
          </p:nvPr>
        </p:nvSpPr>
        <p:spPr bwMode="auto">
          <a:xfrm>
            <a:off x="250827" y="188914"/>
            <a:ext cx="8642350" cy="647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ko-KR" altLang="en-US" dirty="0"/>
              <a:t>정봉수심혁재 </a:t>
            </a:r>
            <a:r>
              <a:rPr lang="en-US" altLang="ko-KR" dirty="0" err="1"/>
              <a:t>Jungyoup</a:t>
            </a:r>
            <a:r>
              <a:rPr lang="en-US" altLang="ko-KR" dirty="0"/>
              <a:t> Yang</a:t>
            </a:r>
          </a:p>
        </p:txBody>
      </p:sp>
      <p:sp>
        <p:nvSpPr>
          <p:cNvPr id="1032" name="Rectangle 11"/>
          <p:cNvSpPr>
            <a:spLocks noGrp="1" noChangeArrowheads="1"/>
          </p:cNvSpPr>
          <p:nvPr>
            <p:ph type="body" idx="1"/>
          </p:nvPr>
        </p:nvSpPr>
        <p:spPr bwMode="auto">
          <a:xfrm>
            <a:off x="381740" y="984597"/>
            <a:ext cx="8511435" cy="53971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봉수 혁재 </a:t>
            </a:r>
            <a:r>
              <a:rPr lang="en-US" altLang="ko-KR" dirty="0" err="1"/>
              <a:t>Jungyoup</a:t>
            </a:r>
            <a:r>
              <a:rPr lang="en-US" altLang="ko-KR" dirty="0"/>
              <a:t> ver.01</a:t>
            </a:r>
          </a:p>
          <a:p>
            <a:pPr lvl="1"/>
            <a:r>
              <a:rPr lang="ko-KR" altLang="en-US" dirty="0"/>
              <a:t>봉수 혁재 </a:t>
            </a:r>
            <a:r>
              <a:rPr lang="en-US" altLang="ko-KR" dirty="0" err="1"/>
              <a:t>Jungyoup</a:t>
            </a:r>
            <a:r>
              <a:rPr lang="en-US" altLang="ko-KR" dirty="0"/>
              <a:t> ver. 01</a:t>
            </a:r>
          </a:p>
          <a:p>
            <a:pPr lvl="2"/>
            <a:r>
              <a:rPr lang="ko-KR" altLang="en-US" dirty="0"/>
              <a:t>봉수 혁재 </a:t>
            </a:r>
            <a:r>
              <a:rPr lang="en-US" altLang="ko-KR" dirty="0" err="1"/>
              <a:t>Jungyoup</a:t>
            </a:r>
            <a:r>
              <a:rPr lang="en-US" altLang="ko-KR" dirty="0"/>
              <a:t> ver. 01</a:t>
            </a:r>
          </a:p>
          <a:p>
            <a:pPr lvl="3"/>
            <a:endParaRPr lang="en-US" altLang="ko-KR" dirty="0"/>
          </a:p>
        </p:txBody>
      </p:sp>
      <p:sp>
        <p:nvSpPr>
          <p:cNvPr id="4126" name="Line 30"/>
          <p:cNvSpPr>
            <a:spLocks noChangeShapeType="1"/>
          </p:cNvSpPr>
          <p:nvPr/>
        </p:nvSpPr>
        <p:spPr bwMode="auto">
          <a:xfrm>
            <a:off x="250827" y="902591"/>
            <a:ext cx="8642350" cy="0"/>
          </a:xfrm>
          <a:prstGeom prst="line">
            <a:avLst/>
          </a:prstGeom>
          <a:noFill/>
          <a:ln w="28575">
            <a:solidFill>
              <a:srgbClr val="003366"/>
            </a:solidFill>
            <a:round/>
            <a:headEnd/>
            <a:tailEnd/>
          </a:ln>
          <a:effectLst/>
        </p:spPr>
        <p:txBody>
          <a:bodyPr>
            <a:spAutoFit/>
          </a:bodyPr>
          <a:lstStyle/>
          <a:p>
            <a:pPr>
              <a:defRPr/>
            </a:pPr>
            <a:endParaRPr lang="ko-KR" altLang="en-US" sz="1800"/>
          </a:p>
        </p:txBody>
      </p:sp>
      <p:sp>
        <p:nvSpPr>
          <p:cNvPr id="4130" name="Rectangle 34"/>
          <p:cNvSpPr>
            <a:spLocks noGrp="1" noChangeArrowheads="1"/>
          </p:cNvSpPr>
          <p:nvPr>
            <p:ph type="sldNum" sz="quarter" idx="4"/>
          </p:nvPr>
        </p:nvSpPr>
        <p:spPr bwMode="auto">
          <a:xfrm>
            <a:off x="6988175" y="6524629"/>
            <a:ext cx="1905000"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b="0">
                <a:solidFill>
                  <a:schemeClr val="tx1"/>
                </a:solidFill>
                <a:latin typeface="+mn-lt"/>
                <a:ea typeface="+mn-ea"/>
              </a:defRPr>
            </a:lvl1pPr>
          </a:lstStyle>
          <a:p>
            <a:fld id="{4343900A-59A4-4D14-94AE-342E53929C97}" type="slidenum">
              <a:rPr lang="en-US" smtClean="0"/>
              <a:t>‹#›</a:t>
            </a:fld>
            <a:endParaRPr lang="en-US"/>
          </a:p>
        </p:txBody>
      </p:sp>
      <p:sp>
        <p:nvSpPr>
          <p:cNvPr id="4131" name="Rectangle 35"/>
          <p:cNvSpPr>
            <a:spLocks noGrp="1" noChangeArrowheads="1"/>
          </p:cNvSpPr>
          <p:nvPr>
            <p:ph type="ftr" sz="quarter" idx="3"/>
          </p:nvPr>
        </p:nvSpPr>
        <p:spPr bwMode="auto">
          <a:xfrm>
            <a:off x="2411760" y="6489704"/>
            <a:ext cx="432048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lnSpc>
                <a:spcPct val="100000"/>
              </a:lnSpc>
              <a:spcBef>
                <a:spcPct val="0"/>
              </a:spcBef>
              <a:buClrTx/>
              <a:buSzTx/>
              <a:buFontTx/>
              <a:buNone/>
              <a:defRPr b="0" i="1">
                <a:solidFill>
                  <a:srgbClr val="FF0000"/>
                </a:solidFill>
                <a:latin typeface="+mn-lt"/>
                <a:ea typeface="+mn-ea"/>
              </a:defRPr>
            </a:lvl1pPr>
          </a:lstStyle>
          <a:p>
            <a:endParaRPr lang="en-US"/>
          </a:p>
        </p:txBody>
      </p:sp>
      <p:sp>
        <p:nvSpPr>
          <p:cNvPr id="4132" name="Line 36"/>
          <p:cNvSpPr>
            <a:spLocks noChangeShapeType="1"/>
          </p:cNvSpPr>
          <p:nvPr/>
        </p:nvSpPr>
        <p:spPr bwMode="auto">
          <a:xfrm>
            <a:off x="679269" y="6464300"/>
            <a:ext cx="8201206" cy="0"/>
          </a:xfrm>
          <a:prstGeom prst="line">
            <a:avLst/>
          </a:prstGeom>
          <a:noFill/>
          <a:ln w="28575">
            <a:pattFill prst="pct5">
              <a:fgClr>
                <a:srgbClr val="003366"/>
              </a:fgClr>
              <a:bgClr>
                <a:schemeClr val="tx2"/>
              </a:bgClr>
            </a:pattFill>
            <a:round/>
            <a:headEnd/>
            <a:tailEnd/>
          </a:ln>
          <a:effectLst/>
        </p:spPr>
        <p:txBody>
          <a:bodyPr wrap="square">
            <a:spAutoFit/>
          </a:bodyPr>
          <a:lstStyle/>
          <a:p>
            <a:pPr>
              <a:defRPr/>
            </a:pPr>
            <a:endParaRPr lang="ko-KR" altLang="en-US" sz="1800"/>
          </a:p>
        </p:txBody>
      </p:sp>
      <p:pic>
        <p:nvPicPr>
          <p:cNvPr id="9" name="Picture 4" descr="Related image">
            <a:extLst>
              <a:ext uri="{FF2B5EF4-FFF2-40B4-BE49-F238E27FC236}">
                <a16:creationId xmlns:a16="http://schemas.microsoft.com/office/drawing/2014/main" id="{7460A7AC-8B42-4CA0-B89E-D142DA5C953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6279364"/>
            <a:ext cx="679269" cy="5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509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mj-lt"/>
          <a:ea typeface="+mj-ea"/>
          <a:cs typeface="+mj-cs"/>
        </a:defRPr>
      </a:lvl1pPr>
      <a:lvl2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2pPr>
      <a:lvl3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3pPr>
      <a:lvl4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4pPr>
      <a:lvl5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5pPr>
      <a:lvl6pPr marL="4572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6pPr>
      <a:lvl7pPr marL="9144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7pPr>
      <a:lvl8pPr marL="13716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8pPr>
      <a:lvl9pPr marL="18288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9pPr>
    </p:titleStyle>
    <p:body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14"/>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15"/>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16"/>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Verdana" pitchFamily="34" charset="0"/>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1EFD-8946-4E52-9A87-99460DEDD2C8}"/>
              </a:ext>
            </a:extLst>
          </p:cNvPr>
          <p:cNvSpPr>
            <a:spLocks noGrp="1"/>
          </p:cNvSpPr>
          <p:nvPr>
            <p:ph type="ctrTitle"/>
          </p:nvPr>
        </p:nvSpPr>
        <p:spPr/>
        <p:txBody>
          <a:bodyPr/>
          <a:lstStyle/>
          <a:p>
            <a:r>
              <a:rPr lang="en-US"/>
              <a:t>DLSG Week 6:</a:t>
            </a:r>
            <a:br>
              <a:rPr lang="en-US"/>
            </a:br>
            <a:r>
              <a:rPr lang="en-US"/>
              <a:t>Deep convolutional models</a:t>
            </a:r>
          </a:p>
        </p:txBody>
      </p:sp>
      <p:sp>
        <p:nvSpPr>
          <p:cNvPr id="3" name="Subtitle 2">
            <a:extLst>
              <a:ext uri="{FF2B5EF4-FFF2-40B4-BE49-F238E27FC236}">
                <a16:creationId xmlns:a16="http://schemas.microsoft.com/office/drawing/2014/main" id="{5F758FB9-7D19-4D17-A441-C381BAD2D4DE}"/>
              </a:ext>
            </a:extLst>
          </p:cNvPr>
          <p:cNvSpPr>
            <a:spLocks noGrp="1"/>
          </p:cNvSpPr>
          <p:nvPr>
            <p:ph type="subTitle" idx="1"/>
          </p:nvPr>
        </p:nvSpPr>
        <p:spPr/>
        <p:txBody>
          <a:bodyPr/>
          <a:lstStyle/>
          <a:p>
            <a:r>
              <a:rPr lang="en-US"/>
              <a:t>Huynh Nguyen Van</a:t>
            </a:r>
          </a:p>
          <a:p>
            <a:r>
              <a:rPr lang="en-US"/>
              <a:t>Aug 2019</a:t>
            </a:r>
          </a:p>
        </p:txBody>
      </p:sp>
      <p:sp>
        <p:nvSpPr>
          <p:cNvPr id="4" name="Slide Number Placeholder 3">
            <a:extLst>
              <a:ext uri="{FF2B5EF4-FFF2-40B4-BE49-F238E27FC236}">
                <a16:creationId xmlns:a16="http://schemas.microsoft.com/office/drawing/2014/main" id="{1775DB4F-3E7F-46FC-A02D-67B3CD794EB5}"/>
              </a:ext>
            </a:extLst>
          </p:cNvPr>
          <p:cNvSpPr>
            <a:spLocks noGrp="1"/>
          </p:cNvSpPr>
          <p:nvPr>
            <p:ph type="sldNum" sz="quarter" idx="10"/>
          </p:nvPr>
        </p:nvSpPr>
        <p:spPr/>
        <p:txBody>
          <a:bodyPr/>
          <a:lstStyle/>
          <a:p>
            <a:fld id="{4343900A-59A4-4D14-94AE-342E53929C97}" type="slidenum">
              <a:rPr lang="en-US" smtClean="0"/>
              <a:t>1</a:t>
            </a:fld>
            <a:endParaRPr lang="en-US"/>
          </a:p>
        </p:txBody>
      </p:sp>
    </p:spTree>
    <p:extLst>
      <p:ext uri="{BB962C8B-B14F-4D97-AF65-F5344CB8AC3E}">
        <p14:creationId xmlns:p14="http://schemas.microsoft.com/office/powerpoint/2010/main" val="45831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EE99-9A95-4448-A6C5-14932F1C72CB}"/>
              </a:ext>
            </a:extLst>
          </p:cNvPr>
          <p:cNvSpPr>
            <a:spLocks noGrp="1"/>
          </p:cNvSpPr>
          <p:nvPr>
            <p:ph type="title"/>
          </p:nvPr>
        </p:nvSpPr>
        <p:spPr/>
        <p:txBody>
          <a:bodyPr/>
          <a:lstStyle/>
          <a:p>
            <a:r>
              <a:rPr lang="en-US" i="0">
                <a:effectLst/>
              </a:rPr>
              <a:t>LeNet - 5</a:t>
            </a:r>
          </a:p>
        </p:txBody>
      </p:sp>
      <p:sp>
        <p:nvSpPr>
          <p:cNvPr id="3" name="Content Placeholder 2">
            <a:extLst>
              <a:ext uri="{FF2B5EF4-FFF2-40B4-BE49-F238E27FC236}">
                <a16:creationId xmlns:a16="http://schemas.microsoft.com/office/drawing/2014/main" id="{EADE256E-24E2-4B2E-9934-5FCBA7788830}"/>
              </a:ext>
            </a:extLst>
          </p:cNvPr>
          <p:cNvSpPr>
            <a:spLocks noGrp="1"/>
          </p:cNvSpPr>
          <p:nvPr>
            <p:ph idx="1"/>
          </p:nvPr>
        </p:nvSpPr>
        <p:spPr>
          <a:xfrm>
            <a:off x="374076" y="958788"/>
            <a:ext cx="8165918" cy="1717299"/>
          </a:xfrm>
        </p:spPr>
        <p:txBody>
          <a:bodyPr/>
          <a:lstStyle/>
          <a:p>
            <a:r>
              <a:rPr lang="en-US"/>
              <a:t>History</a:t>
            </a:r>
          </a:p>
          <a:p>
            <a:pPr lvl="1"/>
            <a:r>
              <a:rPr lang="vi-VN" sz="1400"/>
              <a:t>LeNet</a:t>
            </a:r>
            <a:r>
              <a:rPr lang="en-US" sz="1400"/>
              <a:t> - 5</a:t>
            </a:r>
            <a:r>
              <a:rPr lang="vi-VN" sz="1400"/>
              <a:t> là một trong những mạng CNN lâu đời nổi tiếng nhất được Yann LeC</a:t>
            </a:r>
            <a:r>
              <a:rPr lang="en-US" sz="1400"/>
              <a:t>u</a:t>
            </a:r>
            <a:r>
              <a:rPr lang="vi-VN" sz="1400"/>
              <a:t>n phát triển vào những năm 1998s</a:t>
            </a:r>
            <a:r>
              <a:rPr lang="en-US" sz="1400"/>
              <a:t>.</a:t>
            </a:r>
          </a:p>
          <a:p>
            <a:pPr lvl="1"/>
            <a:r>
              <a:rPr lang="en-US" sz="1400"/>
              <a:t>Accuracy trên tập mnist lên đến 99%.</a:t>
            </a:r>
          </a:p>
          <a:p>
            <a:pPr lvl="1"/>
            <a:r>
              <a:rPr lang="en-US" sz="1400"/>
              <a:t>Yann LeCun sinh năm 1960 tại Pháp, hiện ông là giám đốc phòng nghiên cứu AI tại Facebook.</a:t>
            </a:r>
          </a:p>
        </p:txBody>
      </p:sp>
      <p:sp>
        <p:nvSpPr>
          <p:cNvPr id="9" name="Content Placeholder 2">
            <a:extLst>
              <a:ext uri="{FF2B5EF4-FFF2-40B4-BE49-F238E27FC236}">
                <a16:creationId xmlns:a16="http://schemas.microsoft.com/office/drawing/2014/main" id="{5ABC3087-B351-4815-AC5D-401312D9B5D2}"/>
              </a:ext>
            </a:extLst>
          </p:cNvPr>
          <p:cNvSpPr txBox="1">
            <a:spLocks/>
          </p:cNvSpPr>
          <p:nvPr/>
        </p:nvSpPr>
        <p:spPr bwMode="auto">
          <a:xfrm>
            <a:off x="335560" y="2570350"/>
            <a:ext cx="8434365" cy="449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Architecture</a:t>
            </a:r>
            <a:endParaRPr lang="en-US" sz="1600" kern="0"/>
          </a:p>
        </p:txBody>
      </p:sp>
      <p:pic>
        <p:nvPicPr>
          <p:cNvPr id="10" name="Picture 9">
            <a:extLst>
              <a:ext uri="{FF2B5EF4-FFF2-40B4-BE49-F238E27FC236}">
                <a16:creationId xmlns:a16="http://schemas.microsoft.com/office/drawing/2014/main" id="{2C7FBC8C-5677-40F8-9541-4E73EC86D01B}"/>
              </a:ext>
            </a:extLst>
          </p:cNvPr>
          <p:cNvPicPr>
            <a:picLocks noChangeAspect="1"/>
          </p:cNvPicPr>
          <p:nvPr/>
        </p:nvPicPr>
        <p:blipFill>
          <a:blip r:embed="rId5"/>
          <a:stretch>
            <a:fillRect/>
          </a:stretch>
        </p:blipFill>
        <p:spPr>
          <a:xfrm>
            <a:off x="861289" y="2947355"/>
            <a:ext cx="7382905" cy="1533739"/>
          </a:xfrm>
          <a:prstGeom prst="rect">
            <a:avLst/>
          </a:prstGeom>
        </p:spPr>
      </p:pic>
      <p:sp>
        <p:nvSpPr>
          <p:cNvPr id="11" name="Content Placeholder 2">
            <a:extLst>
              <a:ext uri="{FF2B5EF4-FFF2-40B4-BE49-F238E27FC236}">
                <a16:creationId xmlns:a16="http://schemas.microsoft.com/office/drawing/2014/main" id="{A86D1E9C-FC6E-4BE5-A2B7-CC0CBC3CA026}"/>
              </a:ext>
            </a:extLst>
          </p:cNvPr>
          <p:cNvSpPr txBox="1">
            <a:spLocks/>
          </p:cNvSpPr>
          <p:nvPr/>
        </p:nvSpPr>
        <p:spPr bwMode="auto">
          <a:xfrm>
            <a:off x="335560" y="4761627"/>
            <a:ext cx="8434365" cy="1533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pPr lvl="1"/>
            <a:r>
              <a:rPr lang="en-US" sz="1400" kern="0"/>
              <a:t>2 Convolution và 2 pooling xen kẽ nhau, tiếp đó là 2FC và output là softmax 10 (4 hidden layer)</a:t>
            </a:r>
          </a:p>
          <a:p>
            <a:pPr lvl="1"/>
            <a:r>
              <a:rPr lang="en-US" sz="1400" kern="0"/>
              <a:t>n</a:t>
            </a:r>
            <a:r>
              <a:rPr lang="en-US" sz="1400" kern="0" baseline="-25000"/>
              <a:t>w</a:t>
            </a:r>
            <a:r>
              <a:rPr lang="en-US" sz="1400" kern="0"/>
              <a:t> , n</a:t>
            </a:r>
            <a:r>
              <a:rPr lang="en-US" sz="1400" kern="0" baseline="-25000"/>
              <a:t>h </a:t>
            </a:r>
            <a:r>
              <a:rPr lang="ko-KR" altLang="en-US" sz="1400" kern="0"/>
              <a:t>↓ </a:t>
            </a:r>
            <a:r>
              <a:rPr lang="en-US" altLang="ko-KR" sz="1400" kern="0"/>
              <a:t> </a:t>
            </a:r>
            <a:r>
              <a:rPr lang="en-US" sz="1400" kern="0"/>
              <a:t>n</a:t>
            </a:r>
            <a:r>
              <a:rPr lang="en-US" sz="1400" kern="0" baseline="-25000"/>
              <a:t>c </a:t>
            </a:r>
            <a:r>
              <a:rPr lang="ko-KR" altLang="en-US" sz="1400" kern="0"/>
              <a:t>↑</a:t>
            </a:r>
            <a:endParaRPr lang="en-US" altLang="ko-KR" sz="1400" kern="0"/>
          </a:p>
          <a:p>
            <a:pPr lvl="1"/>
            <a:r>
              <a:rPr lang="en-US" sz="1400" kern="0"/>
              <a:t>60k parameters</a:t>
            </a:r>
          </a:p>
          <a:p>
            <a:pPr lvl="1"/>
            <a:r>
              <a:rPr lang="en-US" sz="1400" kern="0"/>
              <a:t>Sử dụng active fuction sigmoid/tanh thay vì ReLu</a:t>
            </a:r>
          </a:p>
        </p:txBody>
      </p:sp>
      <p:sp>
        <p:nvSpPr>
          <p:cNvPr id="12" name="Slide Number Placeholder 11">
            <a:extLst>
              <a:ext uri="{FF2B5EF4-FFF2-40B4-BE49-F238E27FC236}">
                <a16:creationId xmlns:a16="http://schemas.microsoft.com/office/drawing/2014/main" id="{B1FB1CBD-2D11-4090-AA32-A63EBAE6E57E}"/>
              </a:ext>
            </a:extLst>
          </p:cNvPr>
          <p:cNvSpPr>
            <a:spLocks noGrp="1"/>
          </p:cNvSpPr>
          <p:nvPr>
            <p:ph type="sldNum" sz="quarter" idx="10"/>
          </p:nvPr>
        </p:nvSpPr>
        <p:spPr/>
        <p:txBody>
          <a:bodyPr/>
          <a:lstStyle/>
          <a:p>
            <a:fld id="{4343900A-59A4-4D14-94AE-342E53929C97}" type="slidenum">
              <a:rPr lang="en-US" smtClean="0"/>
              <a:t>2</a:t>
            </a:fld>
            <a:endParaRPr lang="en-US"/>
          </a:p>
        </p:txBody>
      </p:sp>
    </p:spTree>
    <p:extLst>
      <p:ext uri="{BB962C8B-B14F-4D97-AF65-F5344CB8AC3E}">
        <p14:creationId xmlns:p14="http://schemas.microsoft.com/office/powerpoint/2010/main" val="378915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AlexNet</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74075" y="958788"/>
            <a:ext cx="8519100" cy="1968970"/>
          </a:xfrm>
        </p:spPr>
        <p:txBody>
          <a:bodyPr/>
          <a:lstStyle/>
          <a:p>
            <a:r>
              <a:rPr lang="en-US"/>
              <a:t>History</a:t>
            </a:r>
          </a:p>
          <a:p>
            <a:pPr lvl="1"/>
            <a:r>
              <a:rPr lang="en-US" sz="1400"/>
              <a:t>AlexNet đ</a:t>
            </a:r>
            <a:r>
              <a:rPr lang="vi-VN" sz="1400"/>
              <a:t>ược phát triển bởi Alex Krizhevsky </a:t>
            </a:r>
            <a:r>
              <a:rPr lang="en-US" sz="1400"/>
              <a:t>đạt giải nhất </a:t>
            </a:r>
            <a:r>
              <a:rPr lang="vi-VN" sz="1400"/>
              <a:t>trong cuộc thi ImageNet 2012</a:t>
            </a:r>
            <a:r>
              <a:rPr lang="en-US" sz="1400"/>
              <a:t>, tên kiến trúc lấy theo tên của tác giả.</a:t>
            </a:r>
          </a:p>
          <a:p>
            <a:pPr lvl="1"/>
            <a:r>
              <a:rPr lang="en-US" sz="1400"/>
              <a:t>Accuracy trên tập ImageNet lên đến 84,7% h</a:t>
            </a:r>
            <a:r>
              <a:rPr lang="vi-VN" sz="1400"/>
              <a:t>ơ</a:t>
            </a:r>
            <a:r>
              <a:rPr lang="en-US" sz="1400"/>
              <a:t>n 10% so với vị trí thứ 2 trong cuộc thi.</a:t>
            </a:r>
          </a:p>
          <a:p>
            <a:pPr lvl="1"/>
            <a:r>
              <a:rPr lang="vi-VN" sz="1400"/>
              <a:t>Alex Krizhevsky</a:t>
            </a:r>
            <a:r>
              <a:rPr lang="en-US" sz="1400"/>
              <a:t> sinh ra tại Ukraine và lớn lên tại Canada, sau khi thắng cuộc thi đã bán công ty DNN Research cho Google và làm việc cho Google đến 2017, hiện ông đang nghiên cứu kỹ thuật deep learning mới tại cty Dessa</a:t>
            </a:r>
          </a:p>
        </p:txBody>
      </p:sp>
      <p:sp>
        <p:nvSpPr>
          <p:cNvPr id="11" name="Content Placeholder 2">
            <a:extLst>
              <a:ext uri="{FF2B5EF4-FFF2-40B4-BE49-F238E27FC236}">
                <a16:creationId xmlns:a16="http://schemas.microsoft.com/office/drawing/2014/main" id="{8CC38B7E-73EF-4F48-A6DC-973AF39DA1BD}"/>
              </a:ext>
            </a:extLst>
          </p:cNvPr>
          <p:cNvSpPr txBox="1">
            <a:spLocks/>
          </p:cNvSpPr>
          <p:nvPr/>
        </p:nvSpPr>
        <p:spPr bwMode="auto">
          <a:xfrm>
            <a:off x="335560" y="2927758"/>
            <a:ext cx="8434365" cy="449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Architecture</a:t>
            </a:r>
            <a:endParaRPr lang="en-US" sz="1600" kern="0"/>
          </a:p>
        </p:txBody>
      </p:sp>
      <p:grpSp>
        <p:nvGrpSpPr>
          <p:cNvPr id="13" name="Group 12">
            <a:extLst>
              <a:ext uri="{FF2B5EF4-FFF2-40B4-BE49-F238E27FC236}">
                <a16:creationId xmlns:a16="http://schemas.microsoft.com/office/drawing/2014/main" id="{5AD1AED7-3ACE-48C9-AC74-AA3FE49B24BF}"/>
              </a:ext>
            </a:extLst>
          </p:cNvPr>
          <p:cNvGrpSpPr/>
          <p:nvPr/>
        </p:nvGrpSpPr>
        <p:grpSpPr>
          <a:xfrm>
            <a:off x="643860" y="3377446"/>
            <a:ext cx="5790496" cy="2142510"/>
            <a:chOff x="643859" y="3377445"/>
            <a:chExt cx="7585741" cy="3071757"/>
          </a:xfrm>
        </p:grpSpPr>
        <p:pic>
          <p:nvPicPr>
            <p:cNvPr id="9" name="Picture 8">
              <a:extLst>
                <a:ext uri="{FF2B5EF4-FFF2-40B4-BE49-F238E27FC236}">
                  <a16:creationId xmlns:a16="http://schemas.microsoft.com/office/drawing/2014/main" id="{E3ABD364-1B84-4DE7-9F66-631DE14D3DC2}"/>
                </a:ext>
              </a:extLst>
            </p:cNvPr>
            <p:cNvPicPr>
              <a:picLocks noChangeAspect="1"/>
            </p:cNvPicPr>
            <p:nvPr/>
          </p:nvPicPr>
          <p:blipFill>
            <a:blip r:embed="rId5"/>
            <a:stretch>
              <a:fillRect/>
            </a:stretch>
          </p:blipFill>
          <p:spPr>
            <a:xfrm>
              <a:off x="643859" y="3377445"/>
              <a:ext cx="7585741" cy="3071757"/>
            </a:xfrm>
            <a:prstGeom prst="rect">
              <a:avLst/>
            </a:prstGeom>
          </p:spPr>
        </p:pic>
        <p:sp>
          <p:nvSpPr>
            <p:cNvPr id="12" name="TextBox 11">
              <a:extLst>
                <a:ext uri="{FF2B5EF4-FFF2-40B4-BE49-F238E27FC236}">
                  <a16:creationId xmlns:a16="http://schemas.microsoft.com/office/drawing/2014/main" id="{8E75FA2E-9057-45CD-9C9E-61EF5B74F927}"/>
                </a:ext>
              </a:extLst>
            </p:cNvPr>
            <p:cNvSpPr txBox="1"/>
            <p:nvPr/>
          </p:nvSpPr>
          <p:spPr>
            <a:xfrm>
              <a:off x="3153721" y="3729937"/>
              <a:ext cx="696024" cy="230832"/>
            </a:xfrm>
            <a:prstGeom prst="rect">
              <a:avLst/>
            </a:prstGeom>
            <a:noFill/>
          </p:spPr>
          <p:txBody>
            <a:bodyPr wrap="none" rtlCol="0">
              <a:spAutoFit/>
            </a:bodyPr>
            <a:lstStyle/>
            <a:p>
              <a:r>
                <a:rPr lang="en-US" sz="900"/>
                <a:t>Max pooling</a:t>
              </a:r>
            </a:p>
          </p:txBody>
        </p:sp>
        <p:sp>
          <p:nvSpPr>
            <p:cNvPr id="14" name="TextBox 13">
              <a:extLst>
                <a:ext uri="{FF2B5EF4-FFF2-40B4-BE49-F238E27FC236}">
                  <a16:creationId xmlns:a16="http://schemas.microsoft.com/office/drawing/2014/main" id="{4B59249F-A929-41A6-8F82-203AB378EB00}"/>
                </a:ext>
              </a:extLst>
            </p:cNvPr>
            <p:cNvSpPr txBox="1"/>
            <p:nvPr/>
          </p:nvSpPr>
          <p:spPr>
            <a:xfrm>
              <a:off x="5175631" y="3737631"/>
              <a:ext cx="696024" cy="230832"/>
            </a:xfrm>
            <a:prstGeom prst="rect">
              <a:avLst/>
            </a:prstGeom>
            <a:noFill/>
          </p:spPr>
          <p:txBody>
            <a:bodyPr wrap="none" rtlCol="0">
              <a:spAutoFit/>
            </a:bodyPr>
            <a:lstStyle/>
            <a:p>
              <a:r>
                <a:rPr lang="en-US" sz="900"/>
                <a:t>Max pooling</a:t>
              </a:r>
            </a:p>
          </p:txBody>
        </p:sp>
        <p:sp>
          <p:nvSpPr>
            <p:cNvPr id="15" name="TextBox 14">
              <a:extLst>
                <a:ext uri="{FF2B5EF4-FFF2-40B4-BE49-F238E27FC236}">
                  <a16:creationId xmlns:a16="http://schemas.microsoft.com/office/drawing/2014/main" id="{AA9E97D8-0FE7-4481-9A55-3BE4A0A4E989}"/>
                </a:ext>
              </a:extLst>
            </p:cNvPr>
            <p:cNvSpPr txBox="1"/>
            <p:nvPr/>
          </p:nvSpPr>
          <p:spPr>
            <a:xfrm>
              <a:off x="4479607" y="5115583"/>
              <a:ext cx="696024" cy="230832"/>
            </a:xfrm>
            <a:prstGeom prst="rect">
              <a:avLst/>
            </a:prstGeom>
            <a:noFill/>
          </p:spPr>
          <p:txBody>
            <a:bodyPr wrap="none" rtlCol="0">
              <a:spAutoFit/>
            </a:bodyPr>
            <a:lstStyle/>
            <a:p>
              <a:r>
                <a:rPr lang="en-US" sz="900"/>
                <a:t>Max pooling</a:t>
              </a:r>
            </a:p>
          </p:txBody>
        </p:sp>
      </p:grpSp>
      <p:pic>
        <p:nvPicPr>
          <p:cNvPr id="16" name="Picture 15">
            <a:extLst>
              <a:ext uri="{FF2B5EF4-FFF2-40B4-BE49-F238E27FC236}">
                <a16:creationId xmlns:a16="http://schemas.microsoft.com/office/drawing/2014/main" id="{A955E872-F9C5-475A-AFE6-FCD4DC72131D}"/>
              </a:ext>
            </a:extLst>
          </p:cNvPr>
          <p:cNvPicPr>
            <a:picLocks noChangeAspect="1"/>
          </p:cNvPicPr>
          <p:nvPr/>
        </p:nvPicPr>
        <p:blipFill>
          <a:blip r:embed="rId6"/>
          <a:stretch>
            <a:fillRect/>
          </a:stretch>
        </p:blipFill>
        <p:spPr>
          <a:xfrm>
            <a:off x="7118822" y="3480556"/>
            <a:ext cx="1381318" cy="2052924"/>
          </a:xfrm>
          <a:prstGeom prst="rect">
            <a:avLst/>
          </a:prstGeom>
        </p:spPr>
      </p:pic>
      <p:sp>
        <p:nvSpPr>
          <p:cNvPr id="18" name="Content Placeholder 2">
            <a:extLst>
              <a:ext uri="{FF2B5EF4-FFF2-40B4-BE49-F238E27FC236}">
                <a16:creationId xmlns:a16="http://schemas.microsoft.com/office/drawing/2014/main" id="{90BAA777-722A-4BCA-9BA3-22057C4D90DD}"/>
              </a:ext>
            </a:extLst>
          </p:cNvPr>
          <p:cNvSpPr txBox="1">
            <a:spLocks/>
          </p:cNvSpPr>
          <p:nvPr/>
        </p:nvSpPr>
        <p:spPr bwMode="auto">
          <a:xfrm>
            <a:off x="458812" y="5679558"/>
            <a:ext cx="8434365" cy="1533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pPr lvl="1"/>
            <a:r>
              <a:rPr lang="en-US" sz="1400" kern="0"/>
              <a:t>Kiến trúc c</a:t>
            </a:r>
            <a:r>
              <a:rPr lang="vi-VN" sz="1400" kern="0"/>
              <a:t>ơ</a:t>
            </a:r>
            <a:r>
              <a:rPr lang="en-US" sz="1400" kern="0"/>
              <a:t> bản giống với LeNet – 5 tuy nhiên sâu h</a:t>
            </a:r>
            <a:r>
              <a:rPr lang="vi-VN" sz="1400" kern="0"/>
              <a:t>ơ</a:t>
            </a:r>
            <a:r>
              <a:rPr lang="en-US" sz="1400" kern="0"/>
              <a:t>n với 8 hidden layer</a:t>
            </a:r>
          </a:p>
          <a:p>
            <a:pPr lvl="1"/>
            <a:r>
              <a:rPr lang="en-US" sz="1400" kern="0"/>
              <a:t>60M parameters gấp 1000 lần LeNet - 5</a:t>
            </a:r>
          </a:p>
          <a:p>
            <a:pPr lvl="1"/>
            <a:r>
              <a:rPr lang="en-US" sz="1400" kern="0"/>
              <a:t>Sử dụng active function là ReLu, sử dụng Dropout trách overfitting, sử dụng </a:t>
            </a:r>
            <a:r>
              <a:rPr lang="en-US" sz="1400"/>
              <a:t>data augmentation</a:t>
            </a:r>
            <a:endParaRPr lang="en-US" sz="1400" kern="0"/>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3</a:t>
            </a:fld>
            <a:endParaRPr lang="en-US"/>
          </a:p>
        </p:txBody>
      </p:sp>
    </p:spTree>
    <p:extLst>
      <p:ext uri="{BB962C8B-B14F-4D97-AF65-F5344CB8AC3E}">
        <p14:creationId xmlns:p14="http://schemas.microsoft.com/office/powerpoint/2010/main" val="264126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VGG - 16</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74075" y="958788"/>
            <a:ext cx="8126065" cy="1968970"/>
          </a:xfrm>
        </p:spPr>
        <p:txBody>
          <a:bodyPr/>
          <a:lstStyle/>
          <a:p>
            <a:r>
              <a:rPr lang="en-US"/>
              <a:t>History</a:t>
            </a:r>
          </a:p>
          <a:p>
            <a:pPr lvl="1"/>
            <a:r>
              <a:rPr lang="en-US" sz="1600"/>
              <a:t>VGG đ</a:t>
            </a:r>
            <a:r>
              <a:rPr lang="vi-VN" sz="1600"/>
              <a:t>ược phát triển bởi </a:t>
            </a:r>
            <a:r>
              <a:rPr lang="en-US" sz="1600"/>
              <a:t>K. Simonyan and A. Zisserman, University of Oxford đạt giải nhất </a:t>
            </a:r>
            <a:r>
              <a:rPr lang="vi-VN" sz="1600"/>
              <a:t>trong cuộc thi ImageNet 201</a:t>
            </a:r>
            <a:r>
              <a:rPr lang="en-US" sz="1600"/>
              <a:t>4</a:t>
            </a:r>
          </a:p>
          <a:p>
            <a:pPr lvl="1"/>
            <a:r>
              <a:rPr lang="en-US" sz="1600"/>
              <a:t>Accuracy trên tập ImageNet lên đến </a:t>
            </a:r>
            <a:r>
              <a:rPr lang="en-US" sz="1400"/>
              <a:t>92.7%</a:t>
            </a:r>
            <a:r>
              <a:rPr lang="en-US" sz="1600"/>
              <a:t>.</a:t>
            </a:r>
          </a:p>
        </p:txBody>
      </p:sp>
      <p:sp>
        <p:nvSpPr>
          <p:cNvPr id="11" name="Content Placeholder 2">
            <a:extLst>
              <a:ext uri="{FF2B5EF4-FFF2-40B4-BE49-F238E27FC236}">
                <a16:creationId xmlns:a16="http://schemas.microsoft.com/office/drawing/2014/main" id="{8CC38B7E-73EF-4F48-A6DC-973AF39DA1BD}"/>
              </a:ext>
            </a:extLst>
          </p:cNvPr>
          <p:cNvSpPr txBox="1">
            <a:spLocks/>
          </p:cNvSpPr>
          <p:nvPr/>
        </p:nvSpPr>
        <p:spPr bwMode="auto">
          <a:xfrm>
            <a:off x="335560" y="2342611"/>
            <a:ext cx="8434365" cy="449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Architecture</a:t>
            </a:r>
            <a:endParaRPr lang="en-US" sz="1600" kern="0"/>
          </a:p>
        </p:txBody>
      </p:sp>
      <p:sp>
        <p:nvSpPr>
          <p:cNvPr id="18" name="Content Placeholder 2">
            <a:extLst>
              <a:ext uri="{FF2B5EF4-FFF2-40B4-BE49-F238E27FC236}">
                <a16:creationId xmlns:a16="http://schemas.microsoft.com/office/drawing/2014/main" id="{90BAA777-722A-4BCA-9BA3-22057C4D90DD}"/>
              </a:ext>
            </a:extLst>
          </p:cNvPr>
          <p:cNvSpPr txBox="1">
            <a:spLocks/>
          </p:cNvSpPr>
          <p:nvPr/>
        </p:nvSpPr>
        <p:spPr bwMode="auto">
          <a:xfrm>
            <a:off x="458812" y="5431500"/>
            <a:ext cx="8311113" cy="1093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pPr lvl="1"/>
            <a:r>
              <a:rPr lang="en-US" sz="1400" kern="0"/>
              <a:t>VGG – 16 sâu h</a:t>
            </a:r>
            <a:r>
              <a:rPr lang="vi-VN" sz="1400" kern="0"/>
              <a:t>ơ</a:t>
            </a:r>
            <a:r>
              <a:rPr lang="en-US" sz="1400" kern="0"/>
              <a:t>n nhiều so với AlexNet với 16 hidden layer</a:t>
            </a:r>
          </a:p>
          <a:p>
            <a:pPr lvl="1"/>
            <a:r>
              <a:rPr lang="en-US" sz="1400" kern="0"/>
              <a:t>Kiến trúc khá thống nhất và cho kết quả tốt h</a:t>
            </a:r>
            <a:r>
              <a:rPr lang="vi-VN" sz="1400" kern="0"/>
              <a:t>ơ</a:t>
            </a:r>
            <a:r>
              <a:rPr lang="en-US" sz="1400" kern="0"/>
              <a:t>n AlexNet</a:t>
            </a:r>
          </a:p>
          <a:p>
            <a:pPr lvl="1"/>
            <a:r>
              <a:rPr lang="en-US" sz="1400" kern="0"/>
              <a:t>138M parameter, đây là một con số khá lớn tuy nhiên tính toán trên GPU với tốc độ cực nhanh điều này k còn là trở ngại</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4</a:t>
            </a:fld>
            <a:endParaRPr lang="en-US"/>
          </a:p>
        </p:txBody>
      </p:sp>
      <p:pic>
        <p:nvPicPr>
          <p:cNvPr id="3" name="Picture 2">
            <a:extLst>
              <a:ext uri="{FF2B5EF4-FFF2-40B4-BE49-F238E27FC236}">
                <a16:creationId xmlns:a16="http://schemas.microsoft.com/office/drawing/2014/main" id="{A42C165C-6D6F-492C-A978-5977CA127703}"/>
              </a:ext>
            </a:extLst>
          </p:cNvPr>
          <p:cNvPicPr>
            <a:picLocks noChangeAspect="1"/>
          </p:cNvPicPr>
          <p:nvPr/>
        </p:nvPicPr>
        <p:blipFill>
          <a:blip r:embed="rId5"/>
          <a:stretch>
            <a:fillRect/>
          </a:stretch>
        </p:blipFill>
        <p:spPr>
          <a:xfrm>
            <a:off x="2128810" y="2699905"/>
            <a:ext cx="4616594" cy="2731595"/>
          </a:xfrm>
          <a:prstGeom prst="rect">
            <a:avLst/>
          </a:prstGeom>
        </p:spPr>
      </p:pic>
    </p:spTree>
    <p:extLst>
      <p:ext uri="{BB962C8B-B14F-4D97-AF65-F5344CB8AC3E}">
        <p14:creationId xmlns:p14="http://schemas.microsoft.com/office/powerpoint/2010/main" val="93678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ResNet (Residual Net)</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74075" y="1931912"/>
            <a:ext cx="8126065" cy="584786"/>
          </a:xfrm>
        </p:spPr>
        <p:txBody>
          <a:bodyPr/>
          <a:lstStyle/>
          <a:p>
            <a:r>
              <a:rPr lang="en-US" sz="2000"/>
              <a:t>Residual block</a:t>
            </a:r>
            <a:endParaRPr lang="en-US"/>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5</a:t>
            </a:fld>
            <a:endParaRPr lang="en-US"/>
          </a:p>
        </p:txBody>
      </p:sp>
      <p:pic>
        <p:nvPicPr>
          <p:cNvPr id="4" name="Picture 3">
            <a:extLst>
              <a:ext uri="{FF2B5EF4-FFF2-40B4-BE49-F238E27FC236}">
                <a16:creationId xmlns:a16="http://schemas.microsoft.com/office/drawing/2014/main" id="{571646A5-71B1-4678-AC9F-B64ED33C8C42}"/>
              </a:ext>
            </a:extLst>
          </p:cNvPr>
          <p:cNvPicPr>
            <a:picLocks noChangeAspect="1"/>
          </p:cNvPicPr>
          <p:nvPr/>
        </p:nvPicPr>
        <p:blipFill>
          <a:blip r:embed="rId2"/>
          <a:stretch>
            <a:fillRect/>
          </a:stretch>
        </p:blipFill>
        <p:spPr>
          <a:xfrm>
            <a:off x="5423659" y="2148804"/>
            <a:ext cx="2759655" cy="1400962"/>
          </a:xfrm>
          <a:prstGeom prst="rect">
            <a:avLst/>
          </a:prstGeom>
        </p:spPr>
      </p:pic>
      <p:sp>
        <p:nvSpPr>
          <p:cNvPr id="12" name="Content Placeholder 2">
            <a:extLst>
              <a:ext uri="{FF2B5EF4-FFF2-40B4-BE49-F238E27FC236}">
                <a16:creationId xmlns:a16="http://schemas.microsoft.com/office/drawing/2014/main" id="{DB2F92FC-7843-49C3-A09F-EB9B1BD5D003}"/>
              </a:ext>
            </a:extLst>
          </p:cNvPr>
          <p:cNvSpPr txBox="1">
            <a:spLocks/>
          </p:cNvSpPr>
          <p:nvPr/>
        </p:nvSpPr>
        <p:spPr bwMode="auto">
          <a:xfrm>
            <a:off x="374075" y="1066381"/>
            <a:ext cx="7956193" cy="7900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3"/>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4"/>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5"/>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a:t>Khi mạng l</a:t>
            </a:r>
            <a:r>
              <a:rPr lang="vi-VN" sz="2000"/>
              <a:t>ư</a:t>
            </a:r>
            <a:r>
              <a:rPr lang="en-US" sz="2000"/>
              <a:t>ới quá sâu rất khó training vì gặp phải vấn đề </a:t>
            </a:r>
            <a:r>
              <a:rPr lang="en-US" sz="2000" u="sng"/>
              <a:t>Vanishing/Exploding Gradients</a:t>
            </a:r>
            <a:r>
              <a:rPr lang="en-US" sz="2000"/>
              <a:t>. ResNet ra đời để giải quyết vấn đề đó</a:t>
            </a:r>
            <a:endParaRPr lang="en-US"/>
          </a:p>
        </p:txBody>
      </p:sp>
      <p:pic>
        <p:nvPicPr>
          <p:cNvPr id="7" name="Picture 6">
            <a:extLst>
              <a:ext uri="{FF2B5EF4-FFF2-40B4-BE49-F238E27FC236}">
                <a16:creationId xmlns:a16="http://schemas.microsoft.com/office/drawing/2014/main" id="{BEDBE664-CBF6-4374-B223-92463C346B6B}"/>
              </a:ext>
            </a:extLst>
          </p:cNvPr>
          <p:cNvPicPr>
            <a:picLocks noChangeAspect="1"/>
          </p:cNvPicPr>
          <p:nvPr/>
        </p:nvPicPr>
        <p:blipFill>
          <a:blip r:embed="rId6"/>
          <a:stretch>
            <a:fillRect/>
          </a:stretch>
        </p:blipFill>
        <p:spPr>
          <a:xfrm>
            <a:off x="5000420" y="3698140"/>
            <a:ext cx="3525587" cy="1197850"/>
          </a:xfrm>
          <a:prstGeom prst="rect">
            <a:avLst/>
          </a:prstGeom>
        </p:spPr>
      </p:pic>
      <p:sp>
        <p:nvSpPr>
          <p:cNvPr id="8" name="Rectangle 1">
            <a:extLst>
              <a:ext uri="{FF2B5EF4-FFF2-40B4-BE49-F238E27FC236}">
                <a16:creationId xmlns:a16="http://schemas.microsoft.com/office/drawing/2014/main" id="{CEAD7B22-DF53-4D0A-9C12-7A819E3DFC25}"/>
              </a:ext>
            </a:extLst>
          </p:cNvPr>
          <p:cNvSpPr>
            <a:spLocks noChangeArrowheads="1"/>
          </p:cNvSpPr>
          <p:nvPr/>
        </p:nvSpPr>
        <p:spPr bwMode="auto">
          <a:xfrm>
            <a:off x="617993" y="2638520"/>
            <a:ext cx="54554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ea typeface="Open Sans"/>
              </a:rPr>
              <a:t>Tính toán kết quả cho 1</a:t>
            </a:r>
            <a:r>
              <a:rPr kumimoji="0" lang="en-US" altLang="en-US" sz="1400" b="0" i="0" u="none" strike="noStrike" cap="none" normalizeH="0" baseline="0">
                <a:ln>
                  <a:noFill/>
                </a:ln>
                <a:solidFill>
                  <a:srgbClr val="000000"/>
                </a:solidFill>
                <a:effectLst/>
                <a:ea typeface="Open Sans"/>
              </a:rPr>
              <a:t> residual block:</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MathJax_Math-italic"/>
              </a:rPr>
              <a:t>	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in"/>
              </a:rPr>
              <a:t> =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z</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in"/>
              </a:rPr>
              <a:t> +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MathJax_Math-italic"/>
              </a:rPr>
              <a:t>	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W</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+1]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b</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ea typeface="Open Sans"/>
              </a:rPr>
              <a:t>Nếu</a:t>
            </a:r>
            <a:r>
              <a:rPr kumimoji="0" lang="en-US" altLang="en-US" sz="1400" b="0" i="0" u="none" strike="noStrike" cap="none" normalizeH="0" baseline="0">
                <a:ln>
                  <a:noFill/>
                </a:ln>
                <a:solidFill>
                  <a:srgbClr val="000000"/>
                </a:solidFill>
                <a:effectLst/>
                <a:ea typeface="Open Sans"/>
              </a:rPr>
              <a:t> </a:t>
            </a:r>
            <a:r>
              <a:rPr kumimoji="0" lang="en-US" altLang="en-US" sz="1400" b="0" i="0" u="none" strike="noStrike" cap="none" normalizeH="0" baseline="0">
                <a:ln>
                  <a:noFill/>
                </a:ln>
                <a:solidFill>
                  <a:srgbClr val="000000"/>
                </a:solidFill>
                <a:effectLst/>
                <a:ea typeface="MathJax_Math-italic"/>
              </a:rPr>
              <a:t>W</a:t>
            </a:r>
            <a:r>
              <a:rPr kumimoji="0" lang="en-US" altLang="en-US" sz="1400" b="0" i="0" u="none" strike="noStrike" cap="none" normalizeH="0" baseline="3000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in"/>
              </a:rPr>
              <a:t>= 0, </a:t>
            </a:r>
            <a:r>
              <a:rPr kumimoji="0" lang="en-US" altLang="en-US" sz="1400" b="0" i="0" u="none" strike="noStrike" cap="none" normalizeH="0" baseline="0">
                <a:ln>
                  <a:noFill/>
                </a:ln>
                <a:solidFill>
                  <a:srgbClr val="000000"/>
                </a:solidFill>
                <a:effectLst/>
                <a:ea typeface="MathJax_Math-italic"/>
              </a:rPr>
              <a:t>b </a:t>
            </a:r>
            <a:r>
              <a:rPr kumimoji="0" lang="en-US" altLang="en-US" sz="1400" b="0" i="0" u="none" strike="noStrike" cap="none" normalizeH="0" baseline="0">
                <a:ln>
                  <a:noFill/>
                </a:ln>
                <a:solidFill>
                  <a:srgbClr val="000000"/>
                </a:solidFill>
                <a:effectLst/>
                <a:ea typeface="MathJax_Main"/>
              </a:rPr>
              <a:t>= 0:</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MathJax_Math-italic"/>
              </a:rPr>
              <a:t>	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W</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+1]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b</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endParaRPr kumimoji="0" lang="en-US" altLang="en-US" sz="1400" b="0" i="0" u="none" strike="noStrike" cap="none" normalizeH="0" baseline="30000">
              <a:ln>
                <a:noFill/>
              </a:ln>
              <a:solidFill>
                <a:schemeClr val="tx1"/>
              </a:solidFill>
              <a:effectLst/>
            </a:endParaRPr>
          </a:p>
        </p:txBody>
      </p:sp>
      <p:sp>
        <p:nvSpPr>
          <p:cNvPr id="9" name="Arrow: Right 8">
            <a:extLst>
              <a:ext uri="{FF2B5EF4-FFF2-40B4-BE49-F238E27FC236}">
                <a16:creationId xmlns:a16="http://schemas.microsoft.com/office/drawing/2014/main" id="{7EB5FB01-902D-4309-A338-C96496330127}"/>
              </a:ext>
            </a:extLst>
          </p:cNvPr>
          <p:cNvSpPr/>
          <p:nvPr/>
        </p:nvSpPr>
        <p:spPr bwMode="auto">
          <a:xfrm>
            <a:off x="718661" y="4998248"/>
            <a:ext cx="489354" cy="204516"/>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
        <p:nvSpPr>
          <p:cNvPr id="13" name="TextBox 12">
            <a:extLst>
              <a:ext uri="{FF2B5EF4-FFF2-40B4-BE49-F238E27FC236}">
                <a16:creationId xmlns:a16="http://schemas.microsoft.com/office/drawing/2014/main" id="{BCF02013-3363-472B-A501-8FC2FA8F8115}"/>
              </a:ext>
            </a:extLst>
          </p:cNvPr>
          <p:cNvSpPr txBox="1"/>
          <p:nvPr/>
        </p:nvSpPr>
        <p:spPr>
          <a:xfrm>
            <a:off x="1283517" y="4915840"/>
            <a:ext cx="7377884" cy="923330"/>
          </a:xfrm>
          <a:prstGeom prst="rect">
            <a:avLst/>
          </a:prstGeom>
          <a:noFill/>
        </p:spPr>
        <p:txBody>
          <a:bodyPr wrap="square" rtlCol="0">
            <a:spAutoFit/>
          </a:bodyPr>
          <a:lstStyle/>
          <a:p>
            <a:r>
              <a:rPr lang="en-US"/>
              <a:t>Có thể nhận thấy </a:t>
            </a:r>
            <a:r>
              <a:rPr lang="pt-BR"/>
              <a:t>a</a:t>
            </a:r>
            <a:r>
              <a:rPr lang="pt-BR" baseline="30000"/>
              <a:t>[l+2] </a:t>
            </a:r>
            <a:r>
              <a:rPr lang="pt-BR"/>
              <a:t>= a</a:t>
            </a:r>
            <a:r>
              <a:rPr lang="pt-BR" baseline="30000"/>
              <a:t>[l] </a:t>
            </a:r>
            <a:r>
              <a:rPr lang="pt-BR"/>
              <a:t>điều này chỉ ra rằng 2 l</a:t>
            </a:r>
            <a:r>
              <a:rPr lang="en-US"/>
              <a:t>ớp này trong mạng thần kinh là d</a:t>
            </a:r>
            <a:r>
              <a:rPr lang="vi-VN"/>
              <a:t>ư</a:t>
            </a:r>
            <a:r>
              <a:rPr lang="en-US"/>
              <a:t> thừa, khối Residual block giúp cho việc xác định lớp dư thừa và loại bỏ chúng nhằm tránh ảnh h</a:t>
            </a:r>
            <a:r>
              <a:rPr lang="vi-VN"/>
              <a:t>ư</a:t>
            </a:r>
            <a:r>
              <a:rPr lang="en-US"/>
              <a:t>ởng đến hiệu suất của mạng.</a:t>
            </a:r>
          </a:p>
        </p:txBody>
      </p:sp>
    </p:spTree>
    <p:extLst>
      <p:ext uri="{BB962C8B-B14F-4D97-AF65-F5344CB8AC3E}">
        <p14:creationId xmlns:p14="http://schemas.microsoft.com/office/powerpoint/2010/main" val="347382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ResNet (Residual Net)</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99942" y="1020278"/>
            <a:ext cx="8126065" cy="584786"/>
          </a:xfrm>
        </p:spPr>
        <p:txBody>
          <a:bodyPr/>
          <a:lstStyle/>
          <a:p>
            <a:r>
              <a:rPr lang="en-US" sz="2000"/>
              <a:t>Plain Neural Network</a:t>
            </a:r>
            <a:endParaRPr lang="en-US"/>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6</a:t>
            </a:fld>
            <a:endParaRPr lang="en-US"/>
          </a:p>
        </p:txBody>
      </p:sp>
      <p:pic>
        <p:nvPicPr>
          <p:cNvPr id="3" name="Picture 2">
            <a:extLst>
              <a:ext uri="{FF2B5EF4-FFF2-40B4-BE49-F238E27FC236}">
                <a16:creationId xmlns:a16="http://schemas.microsoft.com/office/drawing/2014/main" id="{C9054DED-98BA-42F7-B797-B8C8513F5C11}"/>
              </a:ext>
            </a:extLst>
          </p:cNvPr>
          <p:cNvPicPr>
            <a:picLocks noChangeAspect="1"/>
          </p:cNvPicPr>
          <p:nvPr/>
        </p:nvPicPr>
        <p:blipFill>
          <a:blip r:embed="rId2"/>
          <a:stretch>
            <a:fillRect/>
          </a:stretch>
        </p:blipFill>
        <p:spPr>
          <a:xfrm>
            <a:off x="328510" y="1793936"/>
            <a:ext cx="6718466" cy="1221538"/>
          </a:xfrm>
          <a:prstGeom prst="rect">
            <a:avLst/>
          </a:prstGeom>
        </p:spPr>
      </p:pic>
      <p:pic>
        <p:nvPicPr>
          <p:cNvPr id="5" name="Picture 4">
            <a:extLst>
              <a:ext uri="{FF2B5EF4-FFF2-40B4-BE49-F238E27FC236}">
                <a16:creationId xmlns:a16="http://schemas.microsoft.com/office/drawing/2014/main" id="{0667CECA-C890-4356-8DF8-A3EC41D88F6D}"/>
              </a:ext>
            </a:extLst>
          </p:cNvPr>
          <p:cNvPicPr>
            <a:picLocks noChangeAspect="1"/>
          </p:cNvPicPr>
          <p:nvPr/>
        </p:nvPicPr>
        <p:blipFill>
          <a:blip r:embed="rId3"/>
          <a:stretch>
            <a:fillRect/>
          </a:stretch>
        </p:blipFill>
        <p:spPr>
          <a:xfrm>
            <a:off x="399942" y="4492939"/>
            <a:ext cx="6625150" cy="1340298"/>
          </a:xfrm>
          <a:prstGeom prst="rect">
            <a:avLst/>
          </a:prstGeom>
        </p:spPr>
      </p:pic>
      <p:sp>
        <p:nvSpPr>
          <p:cNvPr id="14" name="Content Placeholder 2">
            <a:extLst>
              <a:ext uri="{FF2B5EF4-FFF2-40B4-BE49-F238E27FC236}">
                <a16:creationId xmlns:a16="http://schemas.microsoft.com/office/drawing/2014/main" id="{1529DDE4-817B-4AFA-8BF5-BA0A5F230060}"/>
              </a:ext>
            </a:extLst>
          </p:cNvPr>
          <p:cNvSpPr txBox="1">
            <a:spLocks/>
          </p:cNvSpPr>
          <p:nvPr/>
        </p:nvSpPr>
        <p:spPr bwMode="auto">
          <a:xfrm>
            <a:off x="399942" y="4085290"/>
            <a:ext cx="8126065" cy="584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4"/>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5"/>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6"/>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Residual Network</a:t>
            </a:r>
            <a:endParaRPr lang="en-US" kern="0"/>
          </a:p>
        </p:txBody>
      </p:sp>
      <p:pic>
        <p:nvPicPr>
          <p:cNvPr id="6" name="Picture 5">
            <a:extLst>
              <a:ext uri="{FF2B5EF4-FFF2-40B4-BE49-F238E27FC236}">
                <a16:creationId xmlns:a16="http://schemas.microsoft.com/office/drawing/2014/main" id="{C99481A3-4BCB-48F6-81D8-3C9D8163994A}"/>
              </a:ext>
            </a:extLst>
          </p:cNvPr>
          <p:cNvPicPr>
            <a:picLocks noChangeAspect="1"/>
          </p:cNvPicPr>
          <p:nvPr/>
        </p:nvPicPr>
        <p:blipFill>
          <a:blip r:embed="rId7"/>
          <a:stretch>
            <a:fillRect/>
          </a:stretch>
        </p:blipFill>
        <p:spPr>
          <a:xfrm>
            <a:off x="7197755" y="1612043"/>
            <a:ext cx="1633765" cy="1438475"/>
          </a:xfrm>
          <a:prstGeom prst="rect">
            <a:avLst/>
          </a:prstGeom>
        </p:spPr>
      </p:pic>
      <p:pic>
        <p:nvPicPr>
          <p:cNvPr id="11" name="Picture 10">
            <a:extLst>
              <a:ext uri="{FF2B5EF4-FFF2-40B4-BE49-F238E27FC236}">
                <a16:creationId xmlns:a16="http://schemas.microsoft.com/office/drawing/2014/main" id="{AD4B2076-D39B-4AA4-AAD9-F95F69E4640A}"/>
              </a:ext>
            </a:extLst>
          </p:cNvPr>
          <p:cNvPicPr>
            <a:picLocks noChangeAspect="1"/>
          </p:cNvPicPr>
          <p:nvPr/>
        </p:nvPicPr>
        <p:blipFill>
          <a:blip r:embed="rId8"/>
          <a:stretch>
            <a:fillRect/>
          </a:stretch>
        </p:blipFill>
        <p:spPr>
          <a:xfrm>
            <a:off x="7187323" y="4244847"/>
            <a:ext cx="1743153" cy="1518391"/>
          </a:xfrm>
          <a:prstGeom prst="rect">
            <a:avLst/>
          </a:prstGeom>
        </p:spPr>
      </p:pic>
    </p:spTree>
    <p:extLst>
      <p:ext uri="{BB962C8B-B14F-4D97-AF65-F5344CB8AC3E}">
        <p14:creationId xmlns:p14="http://schemas.microsoft.com/office/powerpoint/2010/main" val="71468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Inception Network</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99942" y="1020277"/>
            <a:ext cx="8400109" cy="1186027"/>
          </a:xfrm>
        </p:spPr>
        <p:txBody>
          <a:bodyPr/>
          <a:lstStyle/>
          <a:p>
            <a:r>
              <a:rPr lang="en-US" sz="2000"/>
              <a:t>Các mạng tr</a:t>
            </a:r>
            <a:r>
              <a:rPr lang="vi-VN" sz="2000"/>
              <a:t>ư</a:t>
            </a:r>
            <a:r>
              <a:rPr lang="en-US" sz="2000"/>
              <a:t>ớc đây cần xác định filter size (3x3, 5x5, 7x7…) cho các convolution làm sao để xác định size nào là tốt nhất? Inception Network ra đời để giải quyết điều đó</a:t>
            </a:r>
            <a:endParaRPr lang="en-US"/>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7</a:t>
            </a:fld>
            <a:endParaRPr lang="en-US"/>
          </a:p>
        </p:txBody>
      </p:sp>
      <p:sp>
        <p:nvSpPr>
          <p:cNvPr id="12" name="Content Placeholder 2">
            <a:extLst>
              <a:ext uri="{FF2B5EF4-FFF2-40B4-BE49-F238E27FC236}">
                <a16:creationId xmlns:a16="http://schemas.microsoft.com/office/drawing/2014/main" id="{B9C2178E-0B4F-4A51-8A2B-B55CA69759C5}"/>
              </a:ext>
            </a:extLst>
          </p:cNvPr>
          <p:cNvSpPr txBox="1">
            <a:spLocks/>
          </p:cNvSpPr>
          <p:nvPr/>
        </p:nvSpPr>
        <p:spPr bwMode="auto">
          <a:xfrm>
            <a:off x="399942" y="2143121"/>
            <a:ext cx="8126065" cy="584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Inception module</a:t>
            </a:r>
            <a:endParaRPr lang="en-US" kern="0"/>
          </a:p>
        </p:txBody>
      </p:sp>
      <p:pic>
        <p:nvPicPr>
          <p:cNvPr id="4" name="Picture 3">
            <a:extLst>
              <a:ext uri="{FF2B5EF4-FFF2-40B4-BE49-F238E27FC236}">
                <a16:creationId xmlns:a16="http://schemas.microsoft.com/office/drawing/2014/main" id="{341BEC88-2E18-4278-9D89-1F426346CF09}"/>
              </a:ext>
            </a:extLst>
          </p:cNvPr>
          <p:cNvPicPr>
            <a:picLocks noChangeAspect="1"/>
          </p:cNvPicPr>
          <p:nvPr/>
        </p:nvPicPr>
        <p:blipFill>
          <a:blip r:embed="rId5"/>
          <a:stretch>
            <a:fillRect/>
          </a:stretch>
        </p:blipFill>
        <p:spPr>
          <a:xfrm>
            <a:off x="4003416" y="2727907"/>
            <a:ext cx="4259270" cy="2471620"/>
          </a:xfrm>
          <a:prstGeom prst="rect">
            <a:avLst/>
          </a:prstGeom>
        </p:spPr>
      </p:pic>
      <p:sp>
        <p:nvSpPr>
          <p:cNvPr id="13" name="TextBox 12">
            <a:extLst>
              <a:ext uri="{FF2B5EF4-FFF2-40B4-BE49-F238E27FC236}">
                <a16:creationId xmlns:a16="http://schemas.microsoft.com/office/drawing/2014/main" id="{A7DD0467-1ACE-483B-8786-B75D3AC0623D}"/>
              </a:ext>
            </a:extLst>
          </p:cNvPr>
          <p:cNvSpPr txBox="1"/>
          <p:nvPr/>
        </p:nvSpPr>
        <p:spPr>
          <a:xfrm>
            <a:off x="671589" y="3003333"/>
            <a:ext cx="3331827" cy="1815882"/>
          </a:xfrm>
          <a:prstGeom prst="rect">
            <a:avLst/>
          </a:prstGeom>
          <a:noFill/>
        </p:spPr>
        <p:txBody>
          <a:bodyPr wrap="square" rtlCol="0">
            <a:spAutoFit/>
          </a:bodyPr>
          <a:lstStyle/>
          <a:p>
            <a:r>
              <a:rPr lang="en-US" sz="1600"/>
              <a:t>Ý t</a:t>
            </a:r>
            <a:r>
              <a:rPr lang="vi-VN" sz="1600"/>
              <a:t>ư</a:t>
            </a:r>
            <a:r>
              <a:rPr lang="en-US" sz="1600"/>
              <a:t>ởng: </a:t>
            </a:r>
          </a:p>
          <a:p>
            <a:r>
              <a:rPr lang="en-US" sz="1600"/>
              <a:t>tách các filter size thành từng phần sau đó gộp chúng lại với nhau</a:t>
            </a:r>
          </a:p>
          <a:p>
            <a:endParaRPr lang="en-US" sz="1600"/>
          </a:p>
          <a:p>
            <a:r>
              <a:rPr lang="en-US" sz="1600"/>
              <a:t>Vấn đề chi phí tính toán đ</a:t>
            </a:r>
            <a:r>
              <a:rPr lang="vi-VN" sz="1600"/>
              <a:t>ư</a:t>
            </a:r>
            <a:r>
              <a:rPr lang="en-US" sz="1600"/>
              <a:t>ợc giải quyết bằng tích chập với filter size 1x1 giúp giảm chiều sâu của dữ liệu.</a:t>
            </a:r>
          </a:p>
        </p:txBody>
      </p:sp>
    </p:spTree>
    <p:extLst>
      <p:ext uri="{BB962C8B-B14F-4D97-AF65-F5344CB8AC3E}">
        <p14:creationId xmlns:p14="http://schemas.microsoft.com/office/powerpoint/2010/main" val="72283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Inception Network</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8</a:t>
            </a:fld>
            <a:endParaRPr lang="en-US"/>
          </a:p>
        </p:txBody>
      </p:sp>
      <p:sp>
        <p:nvSpPr>
          <p:cNvPr id="12" name="Content Placeholder 2">
            <a:extLst>
              <a:ext uri="{FF2B5EF4-FFF2-40B4-BE49-F238E27FC236}">
                <a16:creationId xmlns:a16="http://schemas.microsoft.com/office/drawing/2014/main" id="{B9C2178E-0B4F-4A51-8A2B-B55CA69759C5}"/>
              </a:ext>
            </a:extLst>
          </p:cNvPr>
          <p:cNvSpPr txBox="1">
            <a:spLocks/>
          </p:cNvSpPr>
          <p:nvPr/>
        </p:nvSpPr>
        <p:spPr bwMode="auto">
          <a:xfrm>
            <a:off x="408331" y="1055056"/>
            <a:ext cx="8126065" cy="74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Inception Network</a:t>
            </a:r>
          </a:p>
          <a:p>
            <a:pPr lvl="1"/>
            <a:r>
              <a:rPr lang="en-US" kern="0"/>
              <a:t>Kết nối các Inception module lại với nhau ta đ</a:t>
            </a:r>
            <a:r>
              <a:rPr lang="vi-VN" kern="0"/>
              <a:t>ư</a:t>
            </a:r>
            <a:r>
              <a:rPr lang="en-US" kern="0"/>
              <a:t>ợc Inception Network</a:t>
            </a:r>
          </a:p>
        </p:txBody>
      </p:sp>
      <p:pic>
        <p:nvPicPr>
          <p:cNvPr id="6" name="Picture 5">
            <a:extLst>
              <a:ext uri="{FF2B5EF4-FFF2-40B4-BE49-F238E27FC236}">
                <a16:creationId xmlns:a16="http://schemas.microsoft.com/office/drawing/2014/main" id="{3E06053F-FA33-47CC-9AD1-31347147CDC1}"/>
              </a:ext>
            </a:extLst>
          </p:cNvPr>
          <p:cNvPicPr>
            <a:picLocks noChangeAspect="1"/>
          </p:cNvPicPr>
          <p:nvPr/>
        </p:nvPicPr>
        <p:blipFill>
          <a:blip r:embed="rId5"/>
          <a:stretch>
            <a:fillRect/>
          </a:stretch>
        </p:blipFill>
        <p:spPr>
          <a:xfrm>
            <a:off x="445823" y="1795244"/>
            <a:ext cx="8447352" cy="4149390"/>
          </a:xfrm>
          <a:prstGeom prst="rect">
            <a:avLst/>
          </a:prstGeom>
        </p:spPr>
      </p:pic>
    </p:spTree>
    <p:extLst>
      <p:ext uri="{BB962C8B-B14F-4D97-AF65-F5344CB8AC3E}">
        <p14:creationId xmlns:p14="http://schemas.microsoft.com/office/powerpoint/2010/main" val="942953850"/>
      </p:ext>
    </p:extLst>
  </p:cSld>
  <p:clrMapOvr>
    <a:masterClrMapping/>
  </p:clrMapOvr>
</p:sld>
</file>

<file path=ppt/theme/theme1.xml><?xml version="1.0" encoding="utf-8"?>
<a:theme xmlns:a="http://schemas.openxmlformats.org/drawingml/2006/main" name="DLSG">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rial">
      <a:majorFont>
        <a:latin typeface="Arial"/>
        <a:ea typeface="IB_K820Medium"/>
        <a:cs typeface=""/>
      </a:majorFont>
      <a:minorFont>
        <a:latin typeface="Arial Narrow"/>
        <a:ea typeface="IB_K820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defRPr kumimoji="1" lang="ko-KR" altLang="en-US" sz="1400" b="1" i="0" u="none" strike="noStrike" cap="none" normalizeH="0" baseline="0" smtClean="0">
            <a:ln>
              <a:noFill/>
            </a:ln>
            <a:solidFill>
              <a:schemeClr val="folHlink"/>
            </a:solidFill>
            <a:effectLst/>
            <a:latin typeface="Verdana"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defRPr kumimoji="1" lang="ko-KR" altLang="en-US" sz="1400" b="1" i="0" u="none" strike="noStrike" cap="none" normalizeH="0" baseline="0" smtClean="0">
            <a:ln>
              <a:noFill/>
            </a:ln>
            <a:solidFill>
              <a:schemeClr val="folHlink"/>
            </a:solidFill>
            <a:effectLst/>
            <a:latin typeface="Verdana" pitchFamily="34" charset="0"/>
            <a:ea typeface="HY견고딕" pitchFamily="18" charset="-127"/>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SG" id="{A7039671-F0B3-4935-BEBB-9D97C113B21B}" vid="{53374AE6-C4C3-4D79-8099-4E9B6C04F1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DLSG</Template>
  <TotalTime>471</TotalTime>
  <Words>586</Words>
  <Application>Microsoft Office PowerPoint</Application>
  <PresentationFormat>On-screen Show (4:3)</PresentationFormat>
  <Paragraphs>64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IB_K820Medium</vt:lpstr>
      <vt:lpstr>Arial</vt:lpstr>
      <vt:lpstr>Arial Narrow</vt:lpstr>
      <vt:lpstr>Calibri</vt:lpstr>
      <vt:lpstr>Verdana</vt:lpstr>
      <vt:lpstr>Wingdings</vt:lpstr>
      <vt:lpstr>Wingdings 2</vt:lpstr>
      <vt:lpstr>DLSG</vt:lpstr>
      <vt:lpstr>DLSG Week 6: Deep convolutional models</vt:lpstr>
      <vt:lpstr>LeNet - 5</vt:lpstr>
      <vt:lpstr>AlexNet</vt:lpstr>
      <vt:lpstr>VGG - 16</vt:lpstr>
      <vt:lpstr>ResNet (Residual Net)</vt:lpstr>
      <vt:lpstr>ResNet (Residual Net)</vt:lpstr>
      <vt:lpstr>Inception Network</vt:lpstr>
      <vt:lpstr>Inception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DLSG Week 4: Logistic Regression</dc:title>
  <dc:creator>Huynh Nguyen</dc:creator>
  <cp:lastModifiedBy>Huynh Nguyen</cp:lastModifiedBy>
  <cp:revision>93</cp:revision>
  <dcterms:created xsi:type="dcterms:W3CDTF">2019-08-10T16:16:17Z</dcterms:created>
  <dcterms:modified xsi:type="dcterms:W3CDTF">2019-08-27T19:08:47Z</dcterms:modified>
</cp:coreProperties>
</file>