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F2C"/>
    <a:srgbClr val="FDE3B5"/>
    <a:srgbClr val="FAC2FE"/>
    <a:srgbClr val="EE3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888D-DA2E-47CF-A011-B8A6F4710B2A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AB3DC-76C2-4B35-89A9-A4193DC2D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1927" y="2386851"/>
            <a:ext cx="8785225" cy="1079500"/>
            <a:chOff x="68" y="210"/>
            <a:chExt cx="5534" cy="680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301" y="565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350"/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215" y="281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0D92C7"/>
                </a:gs>
                <a:gs pos="100000">
                  <a:srgbClr val="2E489F"/>
                </a:gs>
              </a:gsLst>
              <a:lin ang="5400000" scaled="1"/>
            </a:gradFill>
            <a:ln w="9525" algn="ctr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9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68" y="482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006600"/>
                </a:gs>
              </a:gsLst>
              <a:lin ang="5400000" scaled="1"/>
            </a:gradFill>
            <a:ln w="9525" algn="ctr">
              <a:solidFill>
                <a:srgbClr val="99FF33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350"/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 rot="16200000">
              <a:off x="159" y="527"/>
              <a:ext cx="680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vert="eaVert"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15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283" y="709"/>
              <a:ext cx="5319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15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41427" y="1686763"/>
            <a:ext cx="7521575" cy="1384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altLang="ko-KR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13643" y="3622099"/>
            <a:ext cx="6400800" cy="238957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auto">
          <a:xfrm flipV="1">
            <a:off x="881859" y="6399215"/>
            <a:ext cx="8011318" cy="71437"/>
          </a:xfrm>
          <a:prstGeom prst="roundRect">
            <a:avLst>
              <a:gd name="adj" fmla="val 16667"/>
            </a:avLst>
          </a:prstGeom>
          <a:blipFill dpi="0" rotWithShape="0">
            <a:blip r:embed="rId4" cstate="print"/>
            <a:srcRect/>
            <a:stretch>
              <a:fillRect/>
            </a:stretch>
          </a:blipFill>
          <a:ln w="9525" algn="ctr">
            <a:solidFill>
              <a:srgbClr val="B2B2B2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rot="10800000" wrap="none" tIns="40500"/>
          <a:lstStyle/>
          <a:p>
            <a:pPr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ko-KR" sz="1350" b="0">
              <a:solidFill>
                <a:srgbClr val="004400"/>
              </a:solidFill>
              <a:latin typeface="IB_K820Medium" pitchFamily="18" charset="-127"/>
              <a:ea typeface="IB_K820Medium" pitchFamily="18" charset="-127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13952F6-57D9-4045-B1A2-52FD5C5E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64595"/>
            <a:ext cx="931391" cy="7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1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90" y="188917"/>
            <a:ext cx="2160587" cy="6192837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7" y="188917"/>
            <a:ext cx="6329363" cy="6192837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7" y="188917"/>
            <a:ext cx="8642350" cy="67222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5" y="958789"/>
            <a:ext cx="8519103" cy="5422962"/>
          </a:xfrm>
        </p:spPr>
        <p:txBody>
          <a:bodyPr/>
          <a:lstStyle>
            <a:lvl1pPr>
              <a:defRPr sz="165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21729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717109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2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2" y="1003177"/>
            <a:ext cx="4100513" cy="53785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2665" y="1003177"/>
            <a:ext cx="4100512" cy="53785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60425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93576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48025"/>
            <a:ext cx="4040188" cy="43781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993576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748025"/>
            <a:ext cx="4041775" cy="43781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614717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12058"/>
            <a:ext cx="3008313" cy="511410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1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74201"/>
            <a:ext cx="5486400" cy="365337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188914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정봉수심혁재 </a:t>
            </a:r>
            <a:r>
              <a:rPr lang="en-US" altLang="ko-KR" dirty="0" err="1"/>
              <a:t>Jungyoup</a:t>
            </a:r>
            <a:r>
              <a:rPr lang="en-US" altLang="ko-KR" dirty="0"/>
              <a:t> Yang</a:t>
            </a: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740" y="984597"/>
            <a:ext cx="8511435" cy="539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ver.01</a:t>
            </a:r>
          </a:p>
          <a:p>
            <a:pPr lvl="1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2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3"/>
            <a:endParaRPr lang="en-US" altLang="ko-KR" dirty="0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250827" y="902591"/>
            <a:ext cx="864235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sz="1350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524629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974E941F-18C0-4C11-AE64-2779CBE88947}" type="slidenum">
              <a:rPr lang="en-US" smtClean="0"/>
              <a:t>‹#›</a:t>
            </a:fld>
            <a:endParaRPr lang="en-US"/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489704"/>
            <a:ext cx="43204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b="0" i="1">
                <a:solidFill>
                  <a:srgbClr val="FF0000"/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679269" y="6464300"/>
            <a:ext cx="8201206" cy="0"/>
          </a:xfrm>
          <a:prstGeom prst="line">
            <a:avLst/>
          </a:prstGeom>
          <a:noFill/>
          <a:ln w="28575">
            <a:pattFill prst="pct5">
              <a:fgClr>
                <a:srgbClr val="003366"/>
              </a:fgClr>
              <a:bgClr>
                <a:schemeClr val="tx2"/>
              </a:bgClr>
            </a:patt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350"/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7460A7AC-8B42-4CA0-B89E-D142DA5C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79364"/>
            <a:ext cx="679269" cy="5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9pPr>
    </p:titleStyle>
    <p:bodyStyle>
      <a:lvl1pPr marL="257175" indent="-257175" algn="l" rtl="0" eaLnBrk="1" fontAlgn="base" latinLnBrk="1" hangingPunct="1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kumimoji="1" sz="165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kumimoji="1" sz="1200">
          <a:solidFill>
            <a:schemeClr val="tx1"/>
          </a:solidFill>
          <a:latin typeface="Verdana" pitchFamily="34" charset="0"/>
          <a:ea typeface="HY견고딕" pitchFamily="18" charset="-127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200">
          <a:solidFill>
            <a:schemeClr val="tx1"/>
          </a:solidFill>
          <a:latin typeface="Verdana" pitchFamily="34" charset="0"/>
          <a:ea typeface="HY견고딕" pitchFamily="18" charset="-127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200">
          <a:solidFill>
            <a:schemeClr val="tx1"/>
          </a:solidFill>
          <a:latin typeface="Verdana" pitchFamily="34" charset="0"/>
          <a:ea typeface="HY견고딕" pitchFamily="18" charset="-127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200">
          <a:solidFill>
            <a:schemeClr val="tx1"/>
          </a:solidFill>
          <a:latin typeface="Verdana" pitchFamily="34" charset="0"/>
          <a:ea typeface="HY견고딕" pitchFamily="18" charset="-127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200">
          <a:solidFill>
            <a:schemeClr val="tx1"/>
          </a:solidFill>
          <a:latin typeface="Verdana" pitchFamily="34" charset="0"/>
          <a:ea typeface="HY견고딕" pitchFamily="18" charset="-127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200">
          <a:solidFill>
            <a:schemeClr val="tx1"/>
          </a:solidFill>
          <a:latin typeface="Verdana" pitchFamily="34" charset="0"/>
          <a:ea typeface="HY견고딕" pitchFamily="18" charset="-127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kaggle.com/deadskull7/fer201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722D-1B54-4AD6-87BA-6484F8B87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Facial expression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B5D3A-30A0-4CF7-B262-3B7BF42DA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Nguyen Van Huynh</a:t>
            </a:r>
          </a:p>
          <a:p>
            <a:r>
              <a:rPr lang="en-US"/>
              <a:t>2019/07</a:t>
            </a:r>
          </a:p>
        </p:txBody>
      </p:sp>
    </p:spTree>
    <p:extLst>
      <p:ext uri="{BB962C8B-B14F-4D97-AF65-F5344CB8AC3E}">
        <p14:creationId xmlns:p14="http://schemas.microsoft.com/office/powerpoint/2010/main" val="196672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4E6A-BEB3-4A07-8E9C-0E08A27A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Fer2013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BF0341-AE67-4233-97C6-80462EA2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074" y="4041755"/>
            <a:ext cx="1464102" cy="1103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C48726-DE91-4A50-ADCA-51394AB75980}"/>
              </a:ext>
            </a:extLst>
          </p:cNvPr>
          <p:cNvSpPr/>
          <p:nvPr/>
        </p:nvSpPr>
        <p:spPr>
          <a:xfrm>
            <a:off x="5447127" y="3096283"/>
            <a:ext cx="3608097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/>
              <a:t>35,887 grayscale</a:t>
            </a:r>
          </a:p>
          <a:p>
            <a:r>
              <a:rPr lang="en-US" sz="1350"/>
              <a:t>48x48 sized face images with various emotions </a:t>
            </a:r>
          </a:p>
          <a:p>
            <a:r>
              <a:rPr lang="en-US" sz="1350"/>
              <a:t>7 emotions, all labeled</a:t>
            </a:r>
          </a:p>
          <a:p>
            <a:endParaRPr lang="en-US" sz="1350"/>
          </a:p>
          <a:p>
            <a:r>
              <a:rPr lang="en-US" sz="1350" b="1"/>
              <a:t>0:</a:t>
            </a:r>
            <a:r>
              <a:rPr lang="en-US" sz="1350"/>
              <a:t> -4593 images- </a:t>
            </a:r>
            <a:r>
              <a:rPr lang="en-US" sz="1350" i="1"/>
              <a:t>Angry</a:t>
            </a:r>
            <a:br>
              <a:rPr lang="en-US" sz="1350"/>
            </a:br>
            <a:r>
              <a:rPr lang="en-US" sz="1350" b="1"/>
              <a:t>1:</a:t>
            </a:r>
            <a:r>
              <a:rPr lang="en-US" sz="1350"/>
              <a:t> -547 images- </a:t>
            </a:r>
            <a:r>
              <a:rPr lang="en-US" sz="1350" i="1"/>
              <a:t>Disgust</a:t>
            </a:r>
            <a:br>
              <a:rPr lang="en-US" sz="1350"/>
            </a:br>
            <a:r>
              <a:rPr lang="en-US" sz="1350" b="1"/>
              <a:t>2:</a:t>
            </a:r>
            <a:r>
              <a:rPr lang="en-US" sz="1350"/>
              <a:t> -5121 images- </a:t>
            </a:r>
            <a:r>
              <a:rPr lang="en-US" sz="1350" i="1"/>
              <a:t>Fear</a:t>
            </a:r>
            <a:br>
              <a:rPr lang="en-US" sz="1350"/>
            </a:br>
            <a:r>
              <a:rPr lang="en-US" sz="1350" b="1">
                <a:solidFill>
                  <a:srgbClr val="00B050"/>
                </a:solidFill>
              </a:rPr>
              <a:t>3:</a:t>
            </a:r>
            <a:r>
              <a:rPr lang="en-US" sz="1350">
                <a:solidFill>
                  <a:srgbClr val="00B050"/>
                </a:solidFill>
              </a:rPr>
              <a:t> -8989 images- </a:t>
            </a:r>
            <a:r>
              <a:rPr lang="en-US" sz="1350" i="1">
                <a:solidFill>
                  <a:srgbClr val="00B050"/>
                </a:solidFill>
              </a:rPr>
              <a:t>Happy</a:t>
            </a:r>
            <a:br>
              <a:rPr lang="en-US" sz="1350"/>
            </a:br>
            <a:r>
              <a:rPr lang="en-US" sz="1350" b="1"/>
              <a:t>4:</a:t>
            </a:r>
            <a:r>
              <a:rPr lang="en-US" sz="1350"/>
              <a:t> -6077 images- </a:t>
            </a:r>
            <a:r>
              <a:rPr lang="en-US" sz="1350" i="1"/>
              <a:t>Sad</a:t>
            </a:r>
            <a:br>
              <a:rPr lang="en-US" sz="1350"/>
            </a:br>
            <a:r>
              <a:rPr lang="en-US" sz="1350" b="1"/>
              <a:t>5:</a:t>
            </a:r>
            <a:r>
              <a:rPr lang="en-US" sz="1350"/>
              <a:t> -4002 images- </a:t>
            </a:r>
            <a:r>
              <a:rPr lang="en-US" sz="1350" i="1"/>
              <a:t>Surprise</a:t>
            </a:r>
            <a:br>
              <a:rPr lang="en-US" sz="1350"/>
            </a:br>
            <a:r>
              <a:rPr lang="en-US" sz="1350" b="1">
                <a:solidFill>
                  <a:srgbClr val="00B050"/>
                </a:solidFill>
              </a:rPr>
              <a:t>6:</a:t>
            </a:r>
            <a:r>
              <a:rPr lang="en-US" sz="1350">
                <a:solidFill>
                  <a:srgbClr val="00B050"/>
                </a:solidFill>
              </a:rPr>
              <a:t> -6198 images- </a:t>
            </a:r>
            <a:r>
              <a:rPr lang="en-US" sz="1350" i="1">
                <a:solidFill>
                  <a:srgbClr val="00B050"/>
                </a:solidFill>
              </a:rPr>
              <a:t>Neutral</a:t>
            </a:r>
            <a:endParaRPr lang="en-US" sz="135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E8EE3-C65D-4448-B76E-CFA086A6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27" y="1852098"/>
            <a:ext cx="3608097" cy="9645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EB0EE7-FEB6-49FA-8313-955BB0E66AAB}"/>
              </a:ext>
            </a:extLst>
          </p:cNvPr>
          <p:cNvSpPr/>
          <p:nvPr/>
        </p:nvSpPr>
        <p:spPr>
          <a:xfrm>
            <a:off x="3422486" y="6542125"/>
            <a:ext cx="22990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https://www.kaggle.com/deadskull7/fer2013</a:t>
            </a:r>
            <a:endParaRPr lang="en-US" sz="10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93409-C208-4D16-9645-83BB41896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4" y="1852098"/>
            <a:ext cx="4932649" cy="35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D077-7038-40E3-86DD-623BBB22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/>
              <a:t>CNN structure, training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04B736-623C-4353-AB1B-D418A726C321}"/>
              </a:ext>
            </a:extLst>
          </p:cNvPr>
          <p:cNvSpPr/>
          <p:nvPr/>
        </p:nvSpPr>
        <p:spPr bwMode="auto">
          <a:xfrm rot="16200000">
            <a:off x="786230" y="2353694"/>
            <a:ext cx="1351628" cy="2630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3x3 conv, 64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4557A-7BDA-4AE0-A554-124D82B07693}"/>
              </a:ext>
            </a:extLst>
          </p:cNvPr>
          <p:cNvSpPr/>
          <p:nvPr/>
        </p:nvSpPr>
        <p:spPr bwMode="auto">
          <a:xfrm rot="16200000">
            <a:off x="1145776" y="2353693"/>
            <a:ext cx="1351628" cy="2630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3x3 conv, 64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45124A-15B8-4E83-A1CB-E802F3473A12}"/>
              </a:ext>
            </a:extLst>
          </p:cNvPr>
          <p:cNvSpPr/>
          <p:nvPr/>
        </p:nvSpPr>
        <p:spPr bwMode="auto">
          <a:xfrm rot="16200000">
            <a:off x="2109004" y="2353693"/>
            <a:ext cx="1351628" cy="2630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3x3 conv, 128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0169C7-3744-4164-8DD5-CA8F0BE3E0AA}"/>
              </a:ext>
            </a:extLst>
          </p:cNvPr>
          <p:cNvSpPr/>
          <p:nvPr/>
        </p:nvSpPr>
        <p:spPr bwMode="auto">
          <a:xfrm rot="16200000">
            <a:off x="2468550" y="2353692"/>
            <a:ext cx="1351628" cy="2630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3x3 conv, 128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D297C6-67D2-4B52-990C-00C9339F7B21}"/>
              </a:ext>
            </a:extLst>
          </p:cNvPr>
          <p:cNvSpPr/>
          <p:nvPr/>
        </p:nvSpPr>
        <p:spPr bwMode="auto">
          <a:xfrm rot="16200000">
            <a:off x="3431777" y="2353693"/>
            <a:ext cx="1351628" cy="2630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3x3 conv, 256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0324BA-E728-4E33-9D89-62F6B9864CDF}"/>
              </a:ext>
            </a:extLst>
          </p:cNvPr>
          <p:cNvSpPr/>
          <p:nvPr/>
        </p:nvSpPr>
        <p:spPr bwMode="auto">
          <a:xfrm rot="16200000">
            <a:off x="3791323" y="2353692"/>
            <a:ext cx="1351628" cy="2630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3x3 conv, 256</a:t>
            </a: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8CF3AB-686C-4442-9C4B-9FC85295484F}"/>
              </a:ext>
            </a:extLst>
          </p:cNvPr>
          <p:cNvSpPr/>
          <p:nvPr/>
        </p:nvSpPr>
        <p:spPr bwMode="auto">
          <a:xfrm rot="16200000">
            <a:off x="4754551" y="2353692"/>
            <a:ext cx="1351628" cy="263002"/>
          </a:xfrm>
          <a:prstGeom prst="roundRect">
            <a:avLst/>
          </a:prstGeom>
          <a:solidFill>
            <a:srgbClr val="FAC2FE"/>
          </a:solidFill>
          <a:ln w="9525" cap="flat" cmpd="sng" algn="ctr">
            <a:solidFill>
              <a:srgbClr val="EE3AF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3x3 conv, 512</a:t>
            </a: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30F101-7827-48AA-894A-EDB788BC9E19}"/>
              </a:ext>
            </a:extLst>
          </p:cNvPr>
          <p:cNvSpPr/>
          <p:nvPr/>
        </p:nvSpPr>
        <p:spPr bwMode="auto">
          <a:xfrm rot="16200000">
            <a:off x="5114097" y="2353692"/>
            <a:ext cx="1351628" cy="263002"/>
          </a:xfrm>
          <a:prstGeom prst="roundRect">
            <a:avLst/>
          </a:prstGeom>
          <a:solidFill>
            <a:srgbClr val="FAC2FE"/>
          </a:solidFill>
          <a:ln w="9525" cap="flat" cmpd="sng" algn="ctr">
            <a:solidFill>
              <a:srgbClr val="EE3AF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3x3 conv, 512</a:t>
            </a: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F7064A-0311-426A-AE76-3D09D71682A5}"/>
              </a:ext>
            </a:extLst>
          </p:cNvPr>
          <p:cNvSpPr/>
          <p:nvPr/>
        </p:nvSpPr>
        <p:spPr bwMode="auto">
          <a:xfrm rot="16200000">
            <a:off x="6051789" y="2353693"/>
            <a:ext cx="1351628" cy="263002"/>
          </a:xfrm>
          <a:prstGeom prst="roundRect">
            <a:avLst/>
          </a:prstGeom>
          <a:solidFill>
            <a:srgbClr val="FDE3B5"/>
          </a:solidFill>
          <a:ln w="9525" cap="flat" cmpd="sng" algn="ctr">
            <a:solidFill>
              <a:srgbClr val="F8AF2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Dense, 512</a:t>
            </a: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AC1A2D-B46F-40BF-A87F-D03379F089C9}"/>
              </a:ext>
            </a:extLst>
          </p:cNvPr>
          <p:cNvSpPr/>
          <p:nvPr/>
        </p:nvSpPr>
        <p:spPr bwMode="auto">
          <a:xfrm rot="16200000">
            <a:off x="6411336" y="2353693"/>
            <a:ext cx="1351628" cy="263002"/>
          </a:xfrm>
          <a:prstGeom prst="roundRect">
            <a:avLst/>
          </a:prstGeom>
          <a:solidFill>
            <a:srgbClr val="FDE3B5"/>
          </a:solidFill>
          <a:ln w="9525" cap="flat" cmpd="sng" algn="ctr">
            <a:solidFill>
              <a:srgbClr val="F8AF2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Dense, 256</a:t>
            </a: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F548C2-FA16-4510-B19C-B75F73DB2B02}"/>
              </a:ext>
            </a:extLst>
          </p:cNvPr>
          <p:cNvSpPr/>
          <p:nvPr/>
        </p:nvSpPr>
        <p:spPr bwMode="auto">
          <a:xfrm rot="16200000">
            <a:off x="6770882" y="2353692"/>
            <a:ext cx="1351628" cy="263002"/>
          </a:xfrm>
          <a:prstGeom prst="roundRect">
            <a:avLst/>
          </a:prstGeom>
          <a:solidFill>
            <a:srgbClr val="FDE3B5"/>
          </a:solidFill>
          <a:ln w="9525" cap="flat" cmpd="sng" algn="ctr">
            <a:solidFill>
              <a:srgbClr val="F8AF2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050">
                <a:latin typeface="Verdana" pitchFamily="34" charset="0"/>
                <a:ea typeface="HY견고딕" pitchFamily="18" charset="-127"/>
              </a:rPr>
              <a:t>Dense, 128</a:t>
            </a:r>
            <a:endParaRPr kumimoji="1" lang="en-US" sz="1050" b="1">
              <a:solidFill>
                <a:schemeClr val="folHlink"/>
              </a:solidFill>
              <a:latin typeface="Verdana" pitchFamily="34" charset="0"/>
              <a:ea typeface="HY견고딕" pitchFamily="18" charset="-127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538D6-2023-41F2-9337-B5BF8A3613BB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1953091" y="2485194"/>
            <a:ext cx="7002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8AF2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C0F988-A9FA-4581-BFC1-563EB4C055DF}"/>
              </a:ext>
            </a:extLst>
          </p:cNvPr>
          <p:cNvSpPr txBox="1"/>
          <p:nvPr/>
        </p:nvSpPr>
        <p:spPr>
          <a:xfrm rot="16200000">
            <a:off x="1760988" y="2293500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Pool/2, Dropout 0.5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B8BD4-85E9-45D5-8828-D334A647FA8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>
            <a:off x="3275865" y="2485193"/>
            <a:ext cx="70022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8AF2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31DB96-5549-4357-ACE5-2A1ACA1CEBB1}"/>
              </a:ext>
            </a:extLst>
          </p:cNvPr>
          <p:cNvSpPr txBox="1"/>
          <p:nvPr/>
        </p:nvSpPr>
        <p:spPr>
          <a:xfrm rot="16200000">
            <a:off x="3080003" y="2293500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Pool/2, Dropout 0.5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0D0CD6-DDC9-48D9-A269-390D7E791AB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>
            <a:off x="4598638" y="2485193"/>
            <a:ext cx="7002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8AF2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245F04-17AF-46DD-9752-BDE4A6723FE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 bwMode="auto">
          <a:xfrm>
            <a:off x="5921412" y="2485193"/>
            <a:ext cx="67469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8AF2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002C31-05B2-42E5-B2B5-64DDCC1EB3DF}"/>
              </a:ext>
            </a:extLst>
          </p:cNvPr>
          <p:cNvSpPr txBox="1"/>
          <p:nvPr/>
        </p:nvSpPr>
        <p:spPr>
          <a:xfrm rot="16200000">
            <a:off x="4398142" y="2286797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Pool/2, Dropout 0.5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CC3147-CFC5-4E16-8DA1-68CF40559170}"/>
              </a:ext>
            </a:extLst>
          </p:cNvPr>
          <p:cNvSpPr txBox="1"/>
          <p:nvPr/>
        </p:nvSpPr>
        <p:spPr>
          <a:xfrm rot="16200000">
            <a:off x="5695382" y="2294416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Pool/2, Dropout 0.5</a:t>
            </a:r>
          </a:p>
        </p:txBody>
      </p:sp>
      <p:pic>
        <p:nvPicPr>
          <p:cNvPr id="1026" name="Picture 2" descr="Káº¿t quáº£ hÃ¬nh áº£nh cho neutral">
            <a:extLst>
              <a:ext uri="{FF2B5EF4-FFF2-40B4-BE49-F238E27FC236}">
                <a16:creationId xmlns:a16="http://schemas.microsoft.com/office/drawing/2014/main" id="{E0EAE917-AD8E-470B-9B5D-F05D065E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50" y="2000249"/>
            <a:ext cx="484943" cy="48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smile">
            <a:extLst>
              <a:ext uri="{FF2B5EF4-FFF2-40B4-BE49-F238E27FC236}">
                <a16:creationId xmlns:a16="http://schemas.microsoft.com/office/drawing/2014/main" id="{9DA958CB-FF32-48B3-9043-138510DA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87" y="2548127"/>
            <a:ext cx="484943" cy="48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face image donald trump">
            <a:extLst>
              <a:ext uri="{FF2B5EF4-FFF2-40B4-BE49-F238E27FC236}">
                <a16:creationId xmlns:a16="http://schemas.microsoft.com/office/drawing/2014/main" id="{5A78B811-FD11-40AE-A27D-20FB90573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56" y="2142376"/>
            <a:ext cx="760601" cy="5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D0D6A5-1462-478C-8B36-3838A0B561C0}"/>
              </a:ext>
            </a:extLst>
          </p:cNvPr>
          <p:cNvSpPr txBox="1"/>
          <p:nvPr/>
        </p:nvSpPr>
        <p:spPr>
          <a:xfrm>
            <a:off x="398457" y="2629387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48x48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DD9728-544F-4228-B7AC-7F55BF243F7A}"/>
              </a:ext>
            </a:extLst>
          </p:cNvPr>
          <p:cNvSpPr txBox="1"/>
          <p:nvPr/>
        </p:nvSpPr>
        <p:spPr>
          <a:xfrm>
            <a:off x="328726" y="13038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C12C03-5B21-430A-A1FC-1E38251E4255}"/>
              </a:ext>
            </a:extLst>
          </p:cNvPr>
          <p:cNvSpPr txBox="1"/>
          <p:nvPr/>
        </p:nvSpPr>
        <p:spPr>
          <a:xfrm>
            <a:off x="8026096" y="130383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1A36F5-7EB3-44B1-AE05-6A76DE8CC4A7}"/>
              </a:ext>
            </a:extLst>
          </p:cNvPr>
          <p:cNvSpPr txBox="1"/>
          <p:nvPr/>
        </p:nvSpPr>
        <p:spPr>
          <a:xfrm>
            <a:off x="4239092" y="13038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CNN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F1A026C-9D04-4DCC-89D5-FC013BF112F8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>
            <a:off x="1165860" y="1488499"/>
            <a:ext cx="30732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4ADD79-7B21-44B2-A968-38EC20F0C0B0}"/>
              </a:ext>
            </a:extLst>
          </p:cNvPr>
          <p:cNvCxnSpPr>
            <a:cxnSpLocks/>
            <a:stCxn id="39" idx="3"/>
          </p:cNvCxnSpPr>
          <p:nvPr/>
        </p:nvCxnSpPr>
        <p:spPr bwMode="auto">
          <a:xfrm>
            <a:off x="4832524" y="1488499"/>
            <a:ext cx="2962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1739A76-8239-471C-A4AE-788172C21234}"/>
              </a:ext>
            </a:extLst>
          </p:cNvPr>
          <p:cNvCxnSpPr/>
          <p:nvPr/>
        </p:nvCxnSpPr>
        <p:spPr bwMode="auto">
          <a:xfrm flipV="1">
            <a:off x="1165860" y="1386840"/>
            <a:ext cx="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5A1249-E56E-45CC-A2A7-6C853C4975E6}"/>
              </a:ext>
            </a:extLst>
          </p:cNvPr>
          <p:cNvCxnSpPr/>
          <p:nvPr/>
        </p:nvCxnSpPr>
        <p:spPr bwMode="auto">
          <a:xfrm flipV="1">
            <a:off x="7795260" y="1426010"/>
            <a:ext cx="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AE7BF7-6A33-43F6-9661-711229FF9AD0}"/>
              </a:ext>
            </a:extLst>
          </p:cNvPr>
          <p:cNvCxnSpPr>
            <a:cxnSpLocks/>
            <a:stCxn id="38" idx="3"/>
          </p:cNvCxnSpPr>
          <p:nvPr/>
        </p:nvCxnSpPr>
        <p:spPr bwMode="auto">
          <a:xfrm>
            <a:off x="8781431" y="1488499"/>
            <a:ext cx="2558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A09D4B-A0CD-4DE2-BDCA-84E89A1C298E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 flipV="1">
            <a:off x="936585" y="1488498"/>
            <a:ext cx="21706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619190-584B-4C98-A2EE-9E1858A6FE6D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>
            <a:off x="7795260" y="1488498"/>
            <a:ext cx="23083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8955F9-C0B4-4468-9B94-E38F8F5876CD}"/>
              </a:ext>
            </a:extLst>
          </p:cNvPr>
          <p:cNvCxnSpPr>
            <a:cxnSpLocks/>
            <a:endCxn id="37" idx="1"/>
          </p:cNvCxnSpPr>
          <p:nvPr/>
        </p:nvCxnSpPr>
        <p:spPr bwMode="auto">
          <a:xfrm>
            <a:off x="160020" y="1488499"/>
            <a:ext cx="1687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86880D-B488-4D57-B156-CADB971B56B0}"/>
              </a:ext>
            </a:extLst>
          </p:cNvPr>
          <p:cNvSpPr txBox="1"/>
          <p:nvPr/>
        </p:nvSpPr>
        <p:spPr>
          <a:xfrm>
            <a:off x="8593061" y="211586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Neutral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0447C-39D7-468B-A2F7-3EE0F7AC2AAD}"/>
              </a:ext>
            </a:extLst>
          </p:cNvPr>
          <p:cNvSpPr txBox="1"/>
          <p:nvPr/>
        </p:nvSpPr>
        <p:spPr>
          <a:xfrm>
            <a:off x="8582062" y="2667487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Happy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E9B80C-5FA1-463D-9D19-C0F3B3D75E39}"/>
              </a:ext>
            </a:extLst>
          </p:cNvPr>
          <p:cNvSpPr txBox="1"/>
          <p:nvPr/>
        </p:nvSpPr>
        <p:spPr>
          <a:xfrm>
            <a:off x="328725" y="3849674"/>
            <a:ext cx="3809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Train on 12301 images, validate on 1519 images (9-1)</a:t>
            </a:r>
          </a:p>
          <a:p>
            <a:endParaRPr lang="en-US" sz="1400" i="1"/>
          </a:p>
          <a:p>
            <a:r>
              <a:rPr lang="en-US" sz="1400" i="1"/>
              <a:t>Epochs = 50</a:t>
            </a:r>
          </a:p>
          <a:p>
            <a:r>
              <a:rPr lang="en-US" sz="1400" i="1"/>
              <a:t>Batch_size = 64</a:t>
            </a:r>
          </a:p>
          <a:p>
            <a:r>
              <a:rPr lang="en-US" sz="1400" i="1"/>
              <a:t>“ReLU” là activation function sử dụng cho tất cả layers</a:t>
            </a:r>
          </a:p>
          <a:p>
            <a:endParaRPr lang="en-US" sz="1400" i="1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2455177A-C94B-4BC7-B254-56FE70126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027" y="3854127"/>
            <a:ext cx="4850119" cy="173483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0BF868F-4F81-4E5D-A5A0-B7CF18F0ECEB}"/>
              </a:ext>
            </a:extLst>
          </p:cNvPr>
          <p:cNvCxnSpPr/>
          <p:nvPr/>
        </p:nvCxnSpPr>
        <p:spPr bwMode="auto">
          <a:xfrm flipV="1">
            <a:off x="5254668" y="3684768"/>
            <a:ext cx="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E55A08-89A7-4116-93A6-6B34F53E5068}"/>
              </a:ext>
            </a:extLst>
          </p:cNvPr>
          <p:cNvSpPr txBox="1"/>
          <p:nvPr/>
        </p:nvSpPr>
        <p:spPr>
          <a:xfrm>
            <a:off x="5058403" y="566654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9358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6C11-CF56-4D63-96E3-04F72DA7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6C67C-B9B8-4F9D-A710-7A33A5F8F3FA}"/>
              </a:ext>
            </a:extLst>
          </p:cNvPr>
          <p:cNvSpPr txBox="1"/>
          <p:nvPr/>
        </p:nvSpPr>
        <p:spPr>
          <a:xfrm>
            <a:off x="250825" y="1092618"/>
            <a:ext cx="380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Test on 1367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7D8B7-B255-4515-9DE4-FE7055775B5B}"/>
              </a:ext>
            </a:extLst>
          </p:cNvPr>
          <p:cNvSpPr txBox="1"/>
          <p:nvPr/>
        </p:nvSpPr>
        <p:spPr>
          <a:xfrm>
            <a:off x="2155547" y="106184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Acc: 90.65%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D35C8-B6B5-4C54-8280-2FACE8465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7" t="5585" r="26665" b="6628"/>
          <a:stretch/>
        </p:blipFill>
        <p:spPr>
          <a:xfrm>
            <a:off x="361171" y="2448824"/>
            <a:ext cx="1473693" cy="159310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11B36B-7A3E-43D2-8EB7-5B93663326C2}"/>
              </a:ext>
            </a:extLst>
          </p:cNvPr>
          <p:cNvSpPr/>
          <p:nvPr/>
        </p:nvSpPr>
        <p:spPr bwMode="auto">
          <a:xfrm>
            <a:off x="2146951" y="3023495"/>
            <a:ext cx="479394" cy="1443071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40C5A-8E5E-4C51-90A1-34140043B4BB}"/>
              </a:ext>
            </a:extLst>
          </p:cNvPr>
          <p:cNvSpPr txBox="1"/>
          <p:nvPr/>
        </p:nvSpPr>
        <p:spPr>
          <a:xfrm>
            <a:off x="250825" y="2043888"/>
            <a:ext cx="380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/>
              <a:t>● </a:t>
            </a:r>
            <a:r>
              <a:rPr lang="en-US" sz="1400" i="1"/>
              <a:t>Test example Donald Trump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F1386-EBE8-43F8-A8ED-9D3DF52A9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1" r="4403"/>
          <a:stretch/>
        </p:blipFill>
        <p:spPr>
          <a:xfrm>
            <a:off x="3000653" y="4039367"/>
            <a:ext cx="1473690" cy="1443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AED1D5-8C0B-41E0-9F62-3593A0233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71" y="4036016"/>
            <a:ext cx="1473691" cy="14430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5C02E-A948-44A5-8C41-88A8C8583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652" y="2406030"/>
            <a:ext cx="1473691" cy="16333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4D1B05-5167-4C7D-BE98-4B3FCDBDC3EC}"/>
              </a:ext>
            </a:extLst>
          </p:cNvPr>
          <p:cNvSpPr txBox="1"/>
          <p:nvPr/>
        </p:nvSpPr>
        <p:spPr>
          <a:xfrm>
            <a:off x="4680783" y="2037212"/>
            <a:ext cx="380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/>
              <a:t>● </a:t>
            </a:r>
            <a:r>
              <a:rPr lang="en-US" sz="1400" i="1"/>
              <a:t>Webcam realtime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D7D15-7C0D-438E-BE7E-DCFC8E355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131" y="2341422"/>
            <a:ext cx="1968032" cy="1571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F1019-D519-43C3-AAC2-F7C3D85D22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0131" y="3912749"/>
            <a:ext cx="1953315" cy="15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48890"/>
      </p:ext>
    </p:extLst>
  </p:cSld>
  <p:clrMapOvr>
    <a:masterClrMapping/>
  </p:clrMapOvr>
</p:sld>
</file>

<file path=ppt/theme/theme1.xml><?xml version="1.0" encoding="utf-8"?>
<a:theme xmlns:a="http://schemas.openxmlformats.org/drawingml/2006/main" name="DLSG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rial">
      <a:majorFont>
        <a:latin typeface="Arial"/>
        <a:ea typeface="IB_K820Medium"/>
        <a:cs typeface=""/>
      </a:majorFont>
      <a:minorFont>
        <a:latin typeface="Arial Narrow"/>
        <a:ea typeface="IB_K820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LSG" id="{A7039671-F0B3-4935-BEBB-9D97C113B21B}" vid="{53374AE6-C4C3-4D79-8099-4E9B6C04F1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362</TotalTime>
  <Words>161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IB_K820Medium</vt:lpstr>
      <vt:lpstr>Arial</vt:lpstr>
      <vt:lpstr>Arial Narrow</vt:lpstr>
      <vt:lpstr>Calibri</vt:lpstr>
      <vt:lpstr>Verdana</vt:lpstr>
      <vt:lpstr>Wingdings</vt:lpstr>
      <vt:lpstr>Wingdings 2</vt:lpstr>
      <vt:lpstr>DLSG</vt:lpstr>
      <vt:lpstr>Facial expression recognition</vt:lpstr>
      <vt:lpstr>Fer2013 dataset</vt:lpstr>
      <vt:lpstr>CNN structure, training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Huynh Nguyen</dc:creator>
  <cp:lastModifiedBy>Huynh Nguyen</cp:lastModifiedBy>
  <cp:revision>46</cp:revision>
  <dcterms:created xsi:type="dcterms:W3CDTF">2019-07-15T16:21:05Z</dcterms:created>
  <dcterms:modified xsi:type="dcterms:W3CDTF">2019-07-17T16:11:52Z</dcterms:modified>
</cp:coreProperties>
</file>