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94D3-27C9-4ACD-B774-E587A64F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Neural networks </a:t>
            </a:r>
            <a:br>
              <a:rPr lang="en-US"/>
            </a:br>
            <a:r>
              <a:rPr lang="en-US"/>
              <a:t>&amp;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Nguyen Van Huynh</a:t>
            </a:r>
          </a:p>
          <a:p>
            <a:r>
              <a:rPr lang="en-US"/>
              <a:t>2019 - 07</a:t>
            </a:r>
          </a:p>
        </p:txBody>
      </p:sp>
    </p:spTree>
    <p:extLst>
      <p:ext uri="{BB962C8B-B14F-4D97-AF65-F5344CB8AC3E}">
        <p14:creationId xmlns:p14="http://schemas.microsoft.com/office/powerpoint/2010/main" val="249420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72" y="344219"/>
            <a:ext cx="8915399" cy="532081"/>
          </a:xfrm>
        </p:spPr>
        <p:txBody>
          <a:bodyPr>
            <a:normAutofit/>
          </a:bodyPr>
          <a:lstStyle/>
          <a:p>
            <a:r>
              <a:rPr lang="en-US" sz="2400" err="1"/>
              <a:t>Giới</a:t>
            </a:r>
            <a:r>
              <a:rPr lang="en-US" sz="2400"/>
              <a:t> </a:t>
            </a:r>
            <a:r>
              <a:rPr lang="en-US" sz="2400" err="1"/>
              <a:t>thiệu</a:t>
            </a:r>
            <a:r>
              <a:rPr lang="en-US" sz="2400"/>
              <a:t> </a:t>
            </a:r>
            <a:r>
              <a:rPr lang="en-US" sz="2400" err="1"/>
              <a:t>về</a:t>
            </a:r>
            <a:r>
              <a:rPr lang="en-US" sz="2400"/>
              <a:t> AI(</a:t>
            </a:r>
            <a:r>
              <a:rPr lang="en-US" sz="2400" err="1"/>
              <a:t>Artifical</a:t>
            </a:r>
            <a:r>
              <a:rPr lang="en-US" sz="2400"/>
              <a:t> intelligence)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90602F-2EF6-4CAC-8856-986CE6C88B7C}"/>
              </a:ext>
            </a:extLst>
          </p:cNvPr>
          <p:cNvGrpSpPr/>
          <p:nvPr/>
        </p:nvGrpSpPr>
        <p:grpSpPr>
          <a:xfrm>
            <a:off x="2828329" y="2216841"/>
            <a:ext cx="9096971" cy="2408933"/>
            <a:chOff x="2828329" y="3505500"/>
            <a:chExt cx="9096971" cy="24089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D0A152-B412-4553-8FC2-F9051C112D36}"/>
                </a:ext>
              </a:extLst>
            </p:cNvPr>
            <p:cNvSpPr txBox="1"/>
            <p:nvPr/>
          </p:nvSpPr>
          <p:spPr>
            <a:xfrm>
              <a:off x="2828329" y="3852330"/>
              <a:ext cx="909697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</a:rPr>
                <a:t>◇ </a:t>
              </a:r>
              <a:r>
                <a:rPr lang="en-US" err="1">
                  <a:solidFill>
                    <a:schemeClr val="bg1">
                      <a:lumMod val="50000"/>
                    </a:schemeClr>
                  </a:solidFill>
                </a:rPr>
                <a:t>Ứng</a:t>
              </a:r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err="1">
                  <a:solidFill>
                    <a:schemeClr val="bg1">
                      <a:lumMod val="50000"/>
                    </a:schemeClr>
                  </a:solidFill>
                </a:rPr>
                <a:t>dụng</a:t>
              </a:r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Truyền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thông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quảng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cáo</a:t>
              </a:r>
              <a:endParaRPr 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.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Chăm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sóc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sức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khỏe</a:t>
              </a:r>
              <a:endParaRPr 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. Oto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tự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hành</a:t>
              </a:r>
              <a:endParaRPr 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	.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Đồ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dùng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thông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minh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trợ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lý</a:t>
              </a: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bg1">
                      <a:lumMod val="50000"/>
                    </a:schemeClr>
                  </a:solidFill>
                </a:rPr>
                <a:t>ảo</a:t>
              </a:r>
              <a:endParaRPr 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	…</a:t>
              </a:r>
            </a:p>
            <a:p>
              <a:r>
                <a:rPr lang="en-US" altLang="ko-KR" i="1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</a:p>
            <a:p>
              <a:r>
                <a:rPr lang="en-US" altLang="ko-KR" sz="1400" i="1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  <a:r>
                <a:rPr lang="en-US" altLang="ko-KR" sz="1400" i="1">
                  <a:solidFill>
                    <a:schemeClr val="bg1">
                      <a:lumMod val="50000"/>
                    </a:schemeClr>
                  </a:solidFill>
                </a:rPr>
                <a:t>※ 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AI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giúp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tất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cả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các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ngành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nghề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lĩnh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vực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thay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đổi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, t</a:t>
              </a:r>
              <a:r>
                <a:rPr lang="vi-VN" sz="1400" i="1">
                  <a:solidFill>
                    <a:schemeClr val="bg1">
                      <a:lumMod val="50000"/>
                    </a:schemeClr>
                  </a:solidFill>
                </a:rPr>
                <a:t>ư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ơng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tự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như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phát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minh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ra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điện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100 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năm</a:t>
              </a:r>
              <a:r>
                <a:rPr lang="en-US" sz="1400" i="1">
                  <a:solidFill>
                    <a:schemeClr val="bg1">
                      <a:lumMod val="50000"/>
                    </a:schemeClr>
                  </a:solidFill>
                </a:rPr>
                <a:t> tr</a:t>
              </a:r>
              <a:r>
                <a:rPr lang="vi-VN" sz="1400" i="1">
                  <a:solidFill>
                    <a:schemeClr val="bg1">
                      <a:lumMod val="50000"/>
                    </a:schemeClr>
                  </a:solidFill>
                </a:rPr>
                <a:t>ư</a:t>
              </a:r>
              <a:r>
                <a:rPr lang="en-US" sz="1400" i="1" err="1">
                  <a:solidFill>
                    <a:schemeClr val="bg1">
                      <a:lumMod val="50000"/>
                    </a:schemeClr>
                  </a:solidFill>
                </a:rPr>
                <a:t>ớc</a:t>
              </a:r>
              <a:endParaRPr lang="en-US" sz="1400" i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 descr="HÃ¬nh áº£nh cÃ³ liÃªn quan">
              <a:extLst>
                <a:ext uri="{FF2B5EF4-FFF2-40B4-BE49-F238E27FC236}">
                  <a16:creationId xmlns:a16="http://schemas.microsoft.com/office/drawing/2014/main" id="{7FAA693C-4F5E-4949-B9D3-1EC5F611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88" b="99525" l="14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841" y="3505500"/>
              <a:ext cx="3229759" cy="197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72DAB8-88E7-4D81-B97C-E9592A682546}"/>
              </a:ext>
            </a:extLst>
          </p:cNvPr>
          <p:cNvSpPr txBox="1"/>
          <p:nvPr/>
        </p:nvSpPr>
        <p:spPr>
          <a:xfrm>
            <a:off x="2828329" y="1401230"/>
            <a:ext cx="909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giúp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mô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phỏng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lại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suy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nghĩ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khả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năng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tập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thích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vi-VN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ng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con ng</a:t>
            </a:r>
            <a:r>
              <a:rPr lang="vi-VN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ời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áp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dụng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máy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móc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hệ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thống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máy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tính</a:t>
            </a:r>
            <a:endParaRPr lang="en-US" sz="14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AEA5-7A34-49D4-A6A3-588719275C9C}"/>
              </a:ext>
            </a:extLst>
          </p:cNvPr>
          <p:cNvSpPr txBox="1"/>
          <p:nvPr/>
        </p:nvSpPr>
        <p:spPr>
          <a:xfrm>
            <a:off x="2828329" y="5171926"/>
            <a:ext cx="9096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Sẽ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gì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Neural network &amp; Deep Learning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Nâng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cao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Deep Learning,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tối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vi-VN" sz="1400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u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hóa</a:t>
            </a:r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CNN (Convolutional Neural Networks)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RNN (Recurrent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Neuural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Networks)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LSTM (Long Short Term Memory)</a:t>
            </a:r>
            <a:endParaRPr lang="en-US" sz="1400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72" y="344219"/>
            <a:ext cx="8915399" cy="532081"/>
          </a:xfrm>
        </p:spPr>
        <p:txBody>
          <a:bodyPr>
            <a:normAutofit/>
          </a:bodyPr>
          <a:lstStyle/>
          <a:p>
            <a:r>
              <a:rPr lang="en-US" sz="2400"/>
              <a:t>Neural Network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gì</a:t>
            </a:r>
            <a:r>
              <a:rPr lang="en-US" sz="24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2DAB8-88E7-4D81-B97C-E9592A682546}"/>
              </a:ext>
            </a:extLst>
          </p:cNvPr>
          <p:cNvSpPr txBox="1"/>
          <p:nvPr/>
        </p:nvSpPr>
        <p:spPr>
          <a:xfrm>
            <a:off x="2828329" y="1112474"/>
            <a:ext cx="909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Bắt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từ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việc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hiểu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thế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nào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1 neuron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	.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Dự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đoán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giá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nhà</a:t>
            </a:r>
            <a:endParaRPr lang="en-US" sz="1400" i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7ACF55-4404-4FC0-AF6A-1D7BFCA08278}"/>
              </a:ext>
            </a:extLst>
          </p:cNvPr>
          <p:cNvGrpSpPr/>
          <p:nvPr/>
        </p:nvGrpSpPr>
        <p:grpSpPr>
          <a:xfrm>
            <a:off x="4109510" y="2058170"/>
            <a:ext cx="4558146" cy="905242"/>
            <a:chOff x="5602586" y="2141603"/>
            <a:chExt cx="3665861" cy="9052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8D0918-C25F-4352-94D1-BFA8E9D2F082}"/>
                </a:ext>
              </a:extLst>
            </p:cNvPr>
            <p:cNvSpPr txBox="1"/>
            <p:nvPr/>
          </p:nvSpPr>
          <p:spPr>
            <a:xfrm>
              <a:off x="5602586" y="2141603"/>
              <a:ext cx="910510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Size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A544F7-C6F3-440D-A699-7EC8FD1CFECC}"/>
                </a:ext>
              </a:extLst>
            </p:cNvPr>
            <p:cNvSpPr/>
            <p:nvPr/>
          </p:nvSpPr>
          <p:spPr>
            <a:xfrm>
              <a:off x="7152557" y="2197932"/>
              <a:ext cx="172064" cy="21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1C08B6-AA29-4748-A2AC-3FE809B4E67B}"/>
                </a:ext>
              </a:extLst>
            </p:cNvPr>
            <p:cNvSpPr txBox="1"/>
            <p:nvPr/>
          </p:nvSpPr>
          <p:spPr>
            <a:xfrm>
              <a:off x="8357937" y="2141603"/>
              <a:ext cx="910510" cy="36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Price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97F38A-C14C-4BBA-8A7F-438A80948BA0}"/>
                </a:ext>
              </a:extLst>
            </p:cNvPr>
            <p:cNvCxnSpPr/>
            <p:nvPr/>
          </p:nvCxnSpPr>
          <p:spPr>
            <a:xfrm>
              <a:off x="6384758" y="2326269"/>
              <a:ext cx="545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5C0FC4-9053-4D39-9B9E-A32335B418AF}"/>
                </a:ext>
              </a:extLst>
            </p:cNvPr>
            <p:cNvCxnSpPr/>
            <p:nvPr/>
          </p:nvCxnSpPr>
          <p:spPr>
            <a:xfrm>
              <a:off x="7587916" y="2326269"/>
              <a:ext cx="545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E7F18F-EBBD-491B-9BE7-8254F351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990" y="2510935"/>
              <a:ext cx="0" cy="22458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0DC371-A05B-4C70-8D71-739DADC7037B}"/>
                </a:ext>
              </a:extLst>
            </p:cNvPr>
            <p:cNvSpPr txBox="1"/>
            <p:nvPr/>
          </p:nvSpPr>
          <p:spPr>
            <a:xfrm>
              <a:off x="6898105" y="2739068"/>
              <a:ext cx="96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solidFill>
                    <a:srgbClr val="00B050"/>
                  </a:solidFill>
                </a:rPr>
                <a:t>Neuron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BF53FC-672D-46D1-8B36-B71B04B875B8}"/>
              </a:ext>
            </a:extLst>
          </p:cNvPr>
          <p:cNvSpPr txBox="1"/>
          <p:nvPr/>
        </p:nvSpPr>
        <p:spPr>
          <a:xfrm>
            <a:off x="2828330" y="3087598"/>
            <a:ext cx="638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>
                <a:solidFill>
                  <a:schemeClr val="bg1">
                    <a:lumMod val="50000"/>
                  </a:schemeClr>
                </a:solidFill>
              </a:rPr>
              <a:t>※  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Neuron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nút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logic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quyết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dự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đoán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dựa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trên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tr</a:t>
            </a:r>
            <a:r>
              <a:rPr lang="vi-VN" sz="1400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ớc</a:t>
            </a:r>
            <a:endParaRPr lang="en-US" sz="1400" i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6A98CAC-1848-4C14-9EA8-E3DB8F77B536}"/>
              </a:ext>
            </a:extLst>
          </p:cNvPr>
          <p:cNvGrpSpPr/>
          <p:nvPr/>
        </p:nvGrpSpPr>
        <p:grpSpPr>
          <a:xfrm>
            <a:off x="4109510" y="3816858"/>
            <a:ext cx="4971352" cy="1587870"/>
            <a:chOff x="6382570" y="3544144"/>
            <a:chExt cx="4971352" cy="15878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6BF866-7D4B-4957-B1B6-711E40F1E67F}"/>
                </a:ext>
              </a:extLst>
            </p:cNvPr>
            <p:cNvSpPr txBox="1"/>
            <p:nvPr/>
          </p:nvSpPr>
          <p:spPr>
            <a:xfrm>
              <a:off x="6382570" y="3544144"/>
              <a:ext cx="1462019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Size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1CB137-255C-40F9-ACA1-E865CBB6E6F2}"/>
                </a:ext>
              </a:extLst>
            </p:cNvPr>
            <p:cNvSpPr/>
            <p:nvPr/>
          </p:nvSpPr>
          <p:spPr>
            <a:xfrm>
              <a:off x="8357937" y="3821595"/>
              <a:ext cx="256674" cy="256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E8F8F9-9D51-4FC0-9A12-243FBC7F81EE}"/>
                </a:ext>
              </a:extLst>
            </p:cNvPr>
            <p:cNvSpPr txBox="1"/>
            <p:nvPr/>
          </p:nvSpPr>
          <p:spPr>
            <a:xfrm>
              <a:off x="10443412" y="4206917"/>
              <a:ext cx="910510" cy="36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Price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CE9060-688F-4393-AD51-90F5618657E0}"/>
                </a:ext>
              </a:extLst>
            </p:cNvPr>
            <p:cNvCxnSpPr>
              <a:cxnSpLocks/>
            </p:cNvCxnSpPr>
            <p:nvPr/>
          </p:nvCxnSpPr>
          <p:spPr>
            <a:xfrm>
              <a:off x="7708234" y="3650518"/>
              <a:ext cx="513345" cy="317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36B122B-E12F-4BC6-B830-0A87CB260A6E}"/>
                </a:ext>
              </a:extLst>
            </p:cNvPr>
            <p:cNvCxnSpPr/>
            <p:nvPr/>
          </p:nvCxnSpPr>
          <p:spPr>
            <a:xfrm>
              <a:off x="9673391" y="4391583"/>
              <a:ext cx="545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3B21D0-708A-4D78-BA7D-8893F294FCF1}"/>
                </a:ext>
              </a:extLst>
            </p:cNvPr>
            <p:cNvSpPr/>
            <p:nvPr/>
          </p:nvSpPr>
          <p:spPr>
            <a:xfrm>
              <a:off x="8357937" y="4263232"/>
              <a:ext cx="256674" cy="256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26AD53-E88F-4176-B79B-149C7810982A}"/>
                </a:ext>
              </a:extLst>
            </p:cNvPr>
            <p:cNvSpPr/>
            <p:nvPr/>
          </p:nvSpPr>
          <p:spPr>
            <a:xfrm>
              <a:off x="8357937" y="4704869"/>
              <a:ext cx="256674" cy="256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91C55F-E7F9-41A6-A814-3B1074D02443}"/>
                </a:ext>
              </a:extLst>
            </p:cNvPr>
            <p:cNvSpPr/>
            <p:nvPr/>
          </p:nvSpPr>
          <p:spPr>
            <a:xfrm>
              <a:off x="9127958" y="4263232"/>
              <a:ext cx="256674" cy="256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ECD3C0-ED12-4FAD-A33C-D9A0079E3915}"/>
                </a:ext>
              </a:extLst>
            </p:cNvPr>
            <p:cNvSpPr txBox="1"/>
            <p:nvPr/>
          </p:nvSpPr>
          <p:spPr>
            <a:xfrm>
              <a:off x="6382570" y="4134593"/>
              <a:ext cx="146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Bed rooms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89AE02-44D9-4801-B21E-515A054E5110}"/>
                </a:ext>
              </a:extLst>
            </p:cNvPr>
            <p:cNvSpPr txBox="1"/>
            <p:nvPr/>
          </p:nvSpPr>
          <p:spPr>
            <a:xfrm>
              <a:off x="6382570" y="4762686"/>
              <a:ext cx="1462019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</a:rPr>
                <a:t>Location</a:t>
              </a:r>
              <a:endParaRPr lang="en-US" sz="14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9A68EF-EF17-4208-9A6A-E2323399F0FD}"/>
                </a:ext>
              </a:extLst>
            </p:cNvPr>
            <p:cNvCxnSpPr>
              <a:cxnSpLocks/>
            </p:cNvCxnSpPr>
            <p:nvPr/>
          </p:nvCxnSpPr>
          <p:spPr>
            <a:xfrm>
              <a:off x="7724275" y="4340818"/>
              <a:ext cx="497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C0D504-5C08-41AC-93F7-9344F0A67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234" y="4778667"/>
              <a:ext cx="513345" cy="12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CFAB3D2-FB73-40A9-899C-8BA92B029283}"/>
                </a:ext>
              </a:extLst>
            </p:cNvPr>
            <p:cNvCxnSpPr>
              <a:cxnSpLocks/>
            </p:cNvCxnSpPr>
            <p:nvPr/>
          </p:nvCxnSpPr>
          <p:spPr>
            <a:xfrm>
              <a:off x="7708234" y="4340818"/>
              <a:ext cx="513345" cy="43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3C4756-1071-44A1-80AE-A9BBD4B35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273" y="3968109"/>
              <a:ext cx="497306" cy="394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34CBE1A-B096-4774-8553-C44B01F7C778}"/>
                </a:ext>
              </a:extLst>
            </p:cNvPr>
            <p:cNvCxnSpPr>
              <a:cxnSpLocks/>
            </p:cNvCxnSpPr>
            <p:nvPr/>
          </p:nvCxnSpPr>
          <p:spPr>
            <a:xfrm>
              <a:off x="7708234" y="3661371"/>
              <a:ext cx="513345" cy="665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01F36C6-57F6-4B8B-8BB4-8532B81549FB}"/>
                </a:ext>
              </a:extLst>
            </p:cNvPr>
            <p:cNvCxnSpPr>
              <a:cxnSpLocks/>
            </p:cNvCxnSpPr>
            <p:nvPr/>
          </p:nvCxnSpPr>
          <p:spPr>
            <a:xfrm>
              <a:off x="7708230" y="3661371"/>
              <a:ext cx="513349" cy="117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3FD671-0C37-4333-8B2F-ABDB2E701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230" y="4384397"/>
              <a:ext cx="513349" cy="526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36483DC-BD06-42F3-B3BB-405D9E3B7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273" y="3978961"/>
              <a:ext cx="497306" cy="911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137F522-2350-421C-A9A2-1C61CC6EC15C}"/>
                </a:ext>
              </a:extLst>
            </p:cNvPr>
            <p:cNvCxnSpPr>
              <a:cxnSpLocks/>
            </p:cNvCxnSpPr>
            <p:nvPr/>
          </p:nvCxnSpPr>
          <p:spPr>
            <a:xfrm>
              <a:off x="8734926" y="4084489"/>
              <a:ext cx="300790" cy="277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AE7603C-5F79-40F5-BFA6-CF68B5EAF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954" y="4391568"/>
              <a:ext cx="290762" cy="17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99010FD-AB60-44C0-9D5C-B98B154AD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954" y="4391568"/>
              <a:ext cx="290762" cy="309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78DE5B4-129E-4CE6-9270-10185A4307CC}"/>
              </a:ext>
            </a:extLst>
          </p:cNvPr>
          <p:cNvSpPr txBox="1"/>
          <p:nvPr/>
        </p:nvSpPr>
        <p:spPr>
          <a:xfrm>
            <a:off x="2828329" y="5717747"/>
            <a:ext cx="6272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>
                <a:solidFill>
                  <a:schemeClr val="bg1">
                    <a:lumMod val="50000"/>
                  </a:schemeClr>
                </a:solidFill>
              </a:rPr>
              <a:t>※ 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Xếp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chồng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ghép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nối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neuron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nhỏ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thanh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mạng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lớn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dựa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yếu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tố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quyết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kết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quả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gọi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Neural network</a:t>
            </a:r>
            <a:endParaRPr lang="en-US" sz="1400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72" y="344219"/>
            <a:ext cx="8915399" cy="532081"/>
          </a:xfrm>
        </p:spPr>
        <p:txBody>
          <a:bodyPr>
            <a:normAutofit/>
          </a:bodyPr>
          <a:lstStyle/>
          <a:p>
            <a:r>
              <a:rPr lang="en-US" sz="2400"/>
              <a:t>Supervised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4B2114-8850-4F6D-9866-3BD2B7793930}"/>
              </a:ext>
            </a:extLst>
          </p:cNvPr>
          <p:cNvSpPr/>
          <p:nvPr/>
        </p:nvSpPr>
        <p:spPr>
          <a:xfrm>
            <a:off x="2561627" y="1894443"/>
            <a:ext cx="8915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Hầu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như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tất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cả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những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kết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quả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đ</a:t>
            </a:r>
            <a:r>
              <a:rPr lang="vi-VN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ợc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ra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bởi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Neural Network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đều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qua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một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loại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máy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gọi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 Supervised Learning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A780C-925C-4FAD-9069-239F342B6B02}"/>
              </a:ext>
            </a:extLst>
          </p:cNvPr>
          <p:cNvSpPr txBox="1"/>
          <p:nvPr/>
        </p:nvSpPr>
        <p:spPr>
          <a:xfrm>
            <a:off x="2561627" y="1304979"/>
            <a:ext cx="90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Supervised Learning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việc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gán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label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sẵn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tr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ớc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ra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gì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ED4FE9-32F1-4F6E-8B76-1DF60699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87398"/>
              </p:ext>
            </p:extLst>
          </p:nvPr>
        </p:nvGraphicFramePr>
        <p:xfrm>
          <a:off x="2561627" y="3019287"/>
          <a:ext cx="8128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7047">
                  <a:extLst>
                    <a:ext uri="{9D8B030D-6E8A-4147-A177-3AD203B41FA5}">
                      <a16:colId xmlns:a16="http://schemas.microsoft.com/office/drawing/2014/main" val="1526997170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940935258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2149984229"/>
                    </a:ext>
                  </a:extLst>
                </a:gridCol>
                <a:gridCol w="1513543">
                  <a:extLst>
                    <a:ext uri="{9D8B030D-6E8A-4147-A177-3AD203B41FA5}">
                      <a16:colId xmlns:a16="http://schemas.microsoft.com/office/drawing/2014/main" val="2884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Home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 Estate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Standard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6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Ad, user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Click on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 Ad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Photo Tagging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6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 Transcript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 recognition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Viet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Machine translation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8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Image, Radar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Position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Hybrid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1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72" y="344219"/>
            <a:ext cx="8915399" cy="532081"/>
          </a:xfrm>
        </p:spPr>
        <p:txBody>
          <a:bodyPr>
            <a:normAutofit/>
          </a:bodyPr>
          <a:lstStyle/>
          <a:p>
            <a:r>
              <a:rPr lang="en-US" sz="2400"/>
              <a:t>Supervised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4B2114-8850-4F6D-9866-3BD2B7793930}"/>
              </a:ext>
            </a:extLst>
          </p:cNvPr>
          <p:cNvSpPr/>
          <p:nvPr/>
        </p:nvSpPr>
        <p:spPr>
          <a:xfrm>
            <a:off x="2561627" y="189444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Structured data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dữ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liệu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mà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thuộc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tính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đ</a:t>
            </a:r>
            <a:r>
              <a:rPr lang="vi-VN" altLang="ko-KR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ợc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xác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rõ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giá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trị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ý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nghĩa</a:t>
            </a:r>
            <a:endParaRPr lang="en-US" altLang="ko-KR" i="1">
              <a:solidFill>
                <a:schemeClr val="bg1">
                  <a:lumMod val="50000"/>
                </a:schemeClr>
              </a:solidFill>
            </a:endParaRPr>
          </a:p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Unstructured data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dữ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liệu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xác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rõ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thuộc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tính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nh</a:t>
            </a:r>
            <a:r>
              <a:rPr lang="vi-VN" altLang="ko-KR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âm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thanh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hình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ảnh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bài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A780C-925C-4FAD-9069-239F342B6B02}"/>
              </a:ext>
            </a:extLst>
          </p:cNvPr>
          <p:cNvSpPr txBox="1"/>
          <p:nvPr/>
        </p:nvSpPr>
        <p:spPr>
          <a:xfrm>
            <a:off x="2561627" y="1304979"/>
            <a:ext cx="90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Structured data and Unstructured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BE4C29-3A78-4F09-85FD-E127F6D4A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88306"/>
              </p:ext>
            </p:extLst>
          </p:nvPr>
        </p:nvGraphicFramePr>
        <p:xfrm>
          <a:off x="2652785" y="4192708"/>
          <a:ext cx="272455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2279">
                  <a:extLst>
                    <a:ext uri="{9D8B030D-6E8A-4147-A177-3AD203B41FA5}">
                      <a16:colId xmlns:a16="http://schemas.microsoft.com/office/drawing/2014/main" val="513363721"/>
                    </a:ext>
                  </a:extLst>
                </a:gridCol>
                <a:gridCol w="1362279">
                  <a:extLst>
                    <a:ext uri="{9D8B030D-6E8A-4147-A177-3AD203B41FA5}">
                      <a16:colId xmlns:a16="http://schemas.microsoft.com/office/drawing/2014/main" val="359422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0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9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Hybrid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695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04274D6-C1B0-4016-8A2D-47121DDF5228}"/>
              </a:ext>
            </a:extLst>
          </p:cNvPr>
          <p:cNvSpPr/>
          <p:nvPr/>
        </p:nvSpPr>
        <p:spPr>
          <a:xfrm>
            <a:off x="3039476" y="3730896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Structured data</a:t>
            </a:r>
            <a:endParaRPr lang="en-US"/>
          </a:p>
        </p:txBody>
      </p:sp>
      <p:pic>
        <p:nvPicPr>
          <p:cNvPr id="2050" name="Picture 2" descr="Káº¿t quáº£ hÃ¬nh áº£nh cho hÃ¬nh áº£nh">
            <a:extLst>
              <a:ext uri="{FF2B5EF4-FFF2-40B4-BE49-F238E27FC236}">
                <a16:creationId xmlns:a16="http://schemas.microsoft.com/office/drawing/2014/main" id="{2D89E93E-9205-45ED-BEAC-B1261116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94" y="4195424"/>
            <a:ext cx="1459835" cy="9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Ã¬nh áº£nh cÃ³ liÃªn quan">
            <a:extLst>
              <a:ext uri="{FF2B5EF4-FFF2-40B4-BE49-F238E27FC236}">
                <a16:creationId xmlns:a16="http://schemas.microsoft.com/office/drawing/2014/main" id="{62172A91-F083-47BB-989E-23AE6DB0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93" y="4195424"/>
            <a:ext cx="1190285" cy="97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BF36D0-C68A-482B-BB15-8C653EBC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36" y="5460140"/>
            <a:ext cx="1704975" cy="10382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D164AD-385B-4E8D-B2BA-D89BD7D3929F}"/>
              </a:ext>
            </a:extLst>
          </p:cNvPr>
          <p:cNvSpPr/>
          <p:nvPr/>
        </p:nvSpPr>
        <p:spPr>
          <a:xfrm>
            <a:off x="8163135" y="367958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Unstructured data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7914D-5810-4550-A5C5-7F81153FC707}"/>
              </a:ext>
            </a:extLst>
          </p:cNvPr>
          <p:cNvSpPr/>
          <p:nvPr/>
        </p:nvSpPr>
        <p:spPr>
          <a:xfrm>
            <a:off x="7906386" y="518314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Audio</a:t>
            </a:r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209AD-C5B7-40CB-8EF1-BEB3F3D78FB2}"/>
              </a:ext>
            </a:extLst>
          </p:cNvPr>
          <p:cNvSpPr/>
          <p:nvPr/>
        </p:nvSpPr>
        <p:spPr>
          <a:xfrm>
            <a:off x="8774325" y="6497492"/>
            <a:ext cx="476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6174A-3CB1-4987-BA0F-4423AA5AE668}"/>
              </a:ext>
            </a:extLst>
          </p:cNvPr>
          <p:cNvSpPr/>
          <p:nvPr/>
        </p:nvSpPr>
        <p:spPr>
          <a:xfrm>
            <a:off x="9753005" y="5163588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1329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6B76FC-E88A-4BC7-80B5-852D892D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72" y="344219"/>
            <a:ext cx="8915399" cy="532081"/>
          </a:xfrm>
        </p:spPr>
        <p:txBody>
          <a:bodyPr>
            <a:normAutofit/>
          </a:bodyPr>
          <a:lstStyle/>
          <a:p>
            <a:r>
              <a:rPr lang="en-US" sz="2400"/>
              <a:t>Why Deep Learning taking off?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4B2114-8850-4F6D-9866-3BD2B7793930}"/>
              </a:ext>
            </a:extLst>
          </p:cNvPr>
          <p:cNvSpPr/>
          <p:nvPr/>
        </p:nvSpPr>
        <p:spPr>
          <a:xfrm>
            <a:off x="2561627" y="1063932"/>
            <a:ext cx="89153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ợng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đang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tăng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mạnh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gần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đây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mạng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xã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hội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ơng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mại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điện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, chia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sẻ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hình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ảnh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video…</a:t>
            </a:r>
            <a:endParaRPr lang="en-US" altLang="ko-KR" i="1">
              <a:solidFill>
                <a:schemeClr val="bg1">
                  <a:lumMod val="50000"/>
                </a:schemeClr>
              </a:solidFill>
            </a:endParaRPr>
          </a:p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Máy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tính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càng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mạnh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ơ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siêu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máy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tính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thể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lý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bài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toán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cực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lỳ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phức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tạp</a:t>
            </a:r>
            <a:endParaRPr lang="en-US" altLang="ko-KR" i="1">
              <a:solidFill>
                <a:schemeClr val="bg1">
                  <a:lumMod val="50000"/>
                </a:schemeClr>
              </a:solidFill>
            </a:endParaRPr>
          </a:p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Thuật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toán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càng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tối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vi-VN" altLang="ko-KR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u h</a:t>
            </a:r>
            <a:r>
              <a:rPr lang="vi-VN" altLang="ko-KR" i="1">
                <a:solidFill>
                  <a:schemeClr val="bg1">
                    <a:lumMod val="50000"/>
                  </a:schemeClr>
                </a:solidFill>
              </a:rPr>
              <a:t>ơ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đảm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bảo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ý t</a:t>
            </a:r>
            <a:r>
              <a:rPr lang="vi-VN" altLang="ko-KR" i="1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</a:rPr>
              <a:t>ởng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code 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thử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nghiệm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một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nhanh</a:t>
            </a:r>
            <a:r>
              <a:rPr lang="en-US" altLang="ko-KR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i="1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chóng</a:t>
            </a:r>
            <a:endParaRPr lang="en-US" altLang="ko-KR" i="1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935CA6-74BE-47D0-8858-0D2F48F2C425}"/>
              </a:ext>
            </a:extLst>
          </p:cNvPr>
          <p:cNvCxnSpPr/>
          <p:nvPr/>
        </p:nvCxnSpPr>
        <p:spPr>
          <a:xfrm>
            <a:off x="4840448" y="3598876"/>
            <a:ext cx="0" cy="114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5710E3-63AF-4159-B056-EF64D264115E}"/>
              </a:ext>
            </a:extLst>
          </p:cNvPr>
          <p:cNvCxnSpPr/>
          <p:nvPr/>
        </p:nvCxnSpPr>
        <p:spPr>
          <a:xfrm>
            <a:off x="3531765" y="4739779"/>
            <a:ext cx="247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613F7F-965A-4545-A0EA-C3FDB920BA7E}"/>
              </a:ext>
            </a:extLst>
          </p:cNvPr>
          <p:cNvCxnSpPr/>
          <p:nvPr/>
        </p:nvCxnSpPr>
        <p:spPr>
          <a:xfrm>
            <a:off x="8985002" y="3582098"/>
            <a:ext cx="0" cy="114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A760D1-73B0-4647-8633-C628D81E5645}"/>
              </a:ext>
            </a:extLst>
          </p:cNvPr>
          <p:cNvCxnSpPr/>
          <p:nvPr/>
        </p:nvCxnSpPr>
        <p:spPr>
          <a:xfrm>
            <a:off x="7676319" y="4723001"/>
            <a:ext cx="247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6F3143-6A04-4E80-B4C9-A286EAB0E9F8}"/>
              </a:ext>
            </a:extLst>
          </p:cNvPr>
          <p:cNvCxnSpPr/>
          <p:nvPr/>
        </p:nvCxnSpPr>
        <p:spPr>
          <a:xfrm>
            <a:off x="8212822" y="4723001"/>
            <a:ext cx="77218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FE5C84-49BB-41BD-A2C7-6B95E8D01B08}"/>
              </a:ext>
            </a:extLst>
          </p:cNvPr>
          <p:cNvCxnSpPr>
            <a:cxnSpLocks/>
          </p:cNvCxnSpPr>
          <p:nvPr/>
        </p:nvCxnSpPr>
        <p:spPr>
          <a:xfrm flipV="1">
            <a:off x="8985002" y="3884102"/>
            <a:ext cx="737838" cy="8472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6FDFEE-8241-49A1-A86F-86C45ED9D35B}"/>
              </a:ext>
            </a:extLst>
          </p:cNvPr>
          <p:cNvSpPr/>
          <p:nvPr/>
        </p:nvSpPr>
        <p:spPr>
          <a:xfrm>
            <a:off x="4303281" y="4882293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Sigmoid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E7EEF9-1A7B-4433-A98B-3B85F6E0E398}"/>
              </a:ext>
            </a:extLst>
          </p:cNvPr>
          <p:cNvSpPr/>
          <p:nvPr/>
        </p:nvSpPr>
        <p:spPr>
          <a:xfrm>
            <a:off x="8621028" y="488241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0B61B95-7EFE-48A4-805E-3EC8C00224BA}"/>
              </a:ext>
            </a:extLst>
          </p:cNvPr>
          <p:cNvSpPr/>
          <p:nvPr/>
        </p:nvSpPr>
        <p:spPr>
          <a:xfrm>
            <a:off x="6636089" y="4152549"/>
            <a:ext cx="436225" cy="23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95FB593-11DD-4888-ADEE-9852C3B716AE}"/>
              </a:ext>
            </a:extLst>
          </p:cNvPr>
          <p:cNvSpPr/>
          <p:nvPr/>
        </p:nvSpPr>
        <p:spPr>
          <a:xfrm>
            <a:off x="3750278" y="3919812"/>
            <a:ext cx="1946246" cy="775868"/>
          </a:xfrm>
          <a:custGeom>
            <a:avLst/>
            <a:gdLst>
              <a:gd name="connsiteX0" fmla="*/ 0 w 1946246"/>
              <a:gd name="connsiteY0" fmla="*/ 767774 h 775868"/>
              <a:gd name="connsiteX1" fmla="*/ 847288 w 1946246"/>
              <a:gd name="connsiteY1" fmla="*/ 683884 h 775868"/>
              <a:gd name="connsiteX2" fmla="*/ 1417739 w 1946246"/>
              <a:gd name="connsiteY2" fmla="*/ 113433 h 775868"/>
              <a:gd name="connsiteX3" fmla="*/ 1946246 w 1946246"/>
              <a:gd name="connsiteY3" fmla="*/ 4376 h 7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246" h="775868">
                <a:moveTo>
                  <a:pt x="0" y="767774"/>
                </a:moveTo>
                <a:cubicBezTo>
                  <a:pt x="305499" y="780357"/>
                  <a:pt x="610998" y="792941"/>
                  <a:pt x="847288" y="683884"/>
                </a:cubicBezTo>
                <a:cubicBezTo>
                  <a:pt x="1083578" y="574827"/>
                  <a:pt x="1234579" y="226684"/>
                  <a:pt x="1417739" y="113433"/>
                </a:cubicBezTo>
                <a:cubicBezTo>
                  <a:pt x="1600899" y="182"/>
                  <a:pt x="1909894" y="-8208"/>
                  <a:pt x="1946246" y="437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01F33-29B3-42D4-8BEB-B930D174D276}"/>
              </a:ext>
            </a:extLst>
          </p:cNvPr>
          <p:cNvSpPr txBox="1"/>
          <p:nvPr/>
        </p:nvSpPr>
        <p:spPr>
          <a:xfrm>
            <a:off x="2380054" y="5556478"/>
            <a:ext cx="909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◇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Ta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thể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thấy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Sigmoid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dốc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dần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0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ng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chậm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kiếm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việc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trở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nên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lâu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ơ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n,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thay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đó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ta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sử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dụng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làm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ReLU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ít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dốc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ơ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nhanh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chóng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0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nên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việc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nhanh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h</a:t>
            </a:r>
            <a:r>
              <a:rPr lang="vi-VN" altLang="ko-KR">
                <a:solidFill>
                  <a:schemeClr val="bg1">
                    <a:lumMod val="50000"/>
                  </a:schemeClr>
                </a:solidFill>
              </a:rPr>
              <a:t>ơ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</a:rPr>
              <a:t>nhiều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443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Tahoma</vt:lpstr>
      <vt:lpstr>Wingdings 3</vt:lpstr>
      <vt:lpstr>Wisp</vt:lpstr>
      <vt:lpstr>Neural networks  &amp;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Huynh Nguyen</dc:creator>
  <cp:lastModifiedBy>Huynh Nguyen</cp:lastModifiedBy>
  <cp:revision>32</cp:revision>
  <dcterms:created xsi:type="dcterms:W3CDTF">2019-07-03T14:44:47Z</dcterms:created>
  <dcterms:modified xsi:type="dcterms:W3CDTF">2019-07-04T18:53:08Z</dcterms:modified>
</cp:coreProperties>
</file>