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2" name="Group 19"/>
          <p:cNvGrpSpPr>
            <a:grpSpLocks/>
          </p:cNvGrpSpPr>
          <p:nvPr/>
        </p:nvGrpSpPr>
        <p:grpSpPr bwMode="auto">
          <a:xfrm>
            <a:off x="161927" y="2386851"/>
            <a:ext cx="8785225" cy="1079500"/>
            <a:chOff x="68" y="210"/>
            <a:chExt cx="5534" cy="680"/>
          </a:xfrm>
        </p:grpSpPr>
        <p:sp>
          <p:nvSpPr>
            <p:cNvPr id="6" name="AutoShape 20"/>
            <p:cNvSpPr>
              <a:spLocks noChangeArrowheads="1"/>
            </p:cNvSpPr>
            <p:nvPr/>
          </p:nvSpPr>
          <p:spPr bwMode="auto">
            <a:xfrm>
              <a:off x="301" y="565"/>
              <a:ext cx="424" cy="291"/>
            </a:xfrm>
            <a:prstGeom prst="roundRect">
              <a:avLst>
                <a:gd name="adj" fmla="val 14009"/>
              </a:avLst>
            </a:prstGeom>
            <a:gradFill rotWithShape="1">
              <a:gsLst>
                <a:gs pos="0">
                  <a:srgbClr val="CC99FF"/>
                </a:gs>
                <a:gs pos="100000">
                  <a:srgbClr val="9900CC"/>
                </a:gs>
              </a:gsLst>
              <a:lin ang="5400000" scaled="1"/>
            </a:gradFill>
            <a:ln w="9525" algn="ctr">
              <a:solidFill>
                <a:schemeClr val="folHlink"/>
              </a:solidFill>
              <a:round/>
              <a:headEnd/>
              <a:tailEnd/>
            </a:ln>
            <a:effectLst/>
          </p:spPr>
          <p:txBody>
            <a:bodyPr wrap="none" lIns="342000" tIns="190800" anchor="ctr"/>
            <a:lstStyle/>
            <a:p>
              <a:pPr>
                <a:defRPr/>
              </a:pPr>
              <a:endParaRPr lang="ko-KR" altLang="en-US" sz="1800"/>
            </a:p>
          </p:txBody>
        </p:sp>
        <p:sp>
          <p:nvSpPr>
            <p:cNvPr id="7" name="AutoShape 21"/>
            <p:cNvSpPr>
              <a:spLocks noChangeArrowheads="1"/>
            </p:cNvSpPr>
            <p:nvPr/>
          </p:nvSpPr>
          <p:spPr bwMode="auto">
            <a:xfrm>
              <a:off x="215" y="281"/>
              <a:ext cx="424" cy="291"/>
            </a:xfrm>
            <a:prstGeom prst="roundRect">
              <a:avLst>
                <a:gd name="adj" fmla="val 14009"/>
              </a:avLst>
            </a:prstGeom>
            <a:gradFill rotWithShape="1">
              <a:gsLst>
                <a:gs pos="0">
                  <a:srgbClr val="0D92C7"/>
                </a:gs>
                <a:gs pos="100000">
                  <a:srgbClr val="2E489F"/>
                </a:gs>
              </a:gsLst>
              <a:lin ang="5400000" scaled="1"/>
            </a:gradFill>
            <a:ln w="9525" algn="ctr">
              <a:solidFill>
                <a:srgbClr val="006699"/>
              </a:solidFill>
              <a:round/>
              <a:headEnd/>
              <a:tailEnd/>
            </a:ln>
            <a:effectLst/>
          </p:spPr>
          <p:txBody>
            <a:bodyPr wrap="none" lIns="342000" tIns="190800" anchor="ctr"/>
            <a:lstStyle/>
            <a:p>
              <a:pPr latinLnBrk="1">
                <a:lnSpc>
                  <a:spcPct val="100000"/>
                </a:lnSpc>
                <a:spcBef>
                  <a:spcPct val="0"/>
                </a:spcBef>
                <a:buClrTx/>
                <a:buSzTx/>
                <a:buFontTx/>
                <a:buNone/>
                <a:defRPr/>
              </a:pPr>
              <a:endParaRPr lang="ko-KR" altLang="ko-KR" sz="1200" i="1">
                <a:solidFill>
                  <a:schemeClr val="tx1"/>
                </a:solidFill>
                <a:effectLst>
                  <a:outerShdw blurRad="38100" dist="38100" dir="2700000" algn="tl">
                    <a:srgbClr val="FFFFFF"/>
                  </a:outerShdw>
                </a:effectLst>
                <a:latin typeface="IB_K820Medium" pitchFamily="18" charset="-127"/>
                <a:ea typeface="IB_K820Medium" pitchFamily="18" charset="-127"/>
              </a:endParaRPr>
            </a:p>
          </p:txBody>
        </p:sp>
        <p:sp>
          <p:nvSpPr>
            <p:cNvPr id="8" name="AutoShape 22"/>
            <p:cNvSpPr>
              <a:spLocks noChangeArrowheads="1"/>
            </p:cNvSpPr>
            <p:nvPr/>
          </p:nvSpPr>
          <p:spPr bwMode="auto">
            <a:xfrm>
              <a:off x="68" y="482"/>
              <a:ext cx="424" cy="291"/>
            </a:xfrm>
            <a:prstGeom prst="roundRect">
              <a:avLst>
                <a:gd name="adj" fmla="val 14009"/>
              </a:avLst>
            </a:prstGeom>
            <a:gradFill rotWithShape="1">
              <a:gsLst>
                <a:gs pos="0">
                  <a:srgbClr val="33CC33"/>
                </a:gs>
                <a:gs pos="100000">
                  <a:srgbClr val="006600"/>
                </a:gs>
              </a:gsLst>
              <a:lin ang="5400000" scaled="1"/>
            </a:gradFill>
            <a:ln w="9525" algn="ctr">
              <a:solidFill>
                <a:srgbClr val="99FF33"/>
              </a:solidFill>
              <a:round/>
              <a:headEnd/>
              <a:tailEnd/>
            </a:ln>
            <a:effectLst/>
          </p:spPr>
          <p:txBody>
            <a:bodyPr wrap="none" lIns="342000" tIns="190800" anchor="ctr"/>
            <a:lstStyle/>
            <a:p>
              <a:pPr>
                <a:defRPr/>
              </a:pPr>
              <a:endParaRPr lang="ko-KR" altLang="en-US" sz="1800"/>
            </a:p>
          </p:txBody>
        </p:sp>
        <p:sp>
          <p:nvSpPr>
            <p:cNvPr id="9" name="AutoShape 23"/>
            <p:cNvSpPr>
              <a:spLocks noChangeArrowheads="1"/>
            </p:cNvSpPr>
            <p:nvPr/>
          </p:nvSpPr>
          <p:spPr bwMode="auto">
            <a:xfrm rot="16200000">
              <a:off x="159" y="527"/>
              <a:ext cx="680" cy="45"/>
            </a:xfrm>
            <a:prstGeom prst="roundRect">
              <a:avLst>
                <a:gd name="adj" fmla="val 16667"/>
              </a:avLst>
            </a:prstGeom>
            <a:blipFill dpi="0" rotWithShape="1">
              <a:blip r:embed="rId2" cstate="print"/>
              <a:srcRect/>
              <a:stretch>
                <a:fillRect/>
              </a:stretch>
            </a:blipFill>
            <a:ln w="9525" algn="ctr">
              <a:solidFill>
                <a:srgbClr val="CC9900"/>
              </a:solidFill>
              <a:round/>
              <a:headEnd/>
              <a:tailEnd/>
            </a:ln>
            <a:effectLst>
              <a:outerShdw dist="35921" dir="2700000" algn="ctr" rotWithShape="0">
                <a:srgbClr val="B2B2B2">
                  <a:alpha val="50000"/>
                </a:srgbClr>
              </a:outerShdw>
            </a:effectLst>
          </p:spPr>
          <p:txBody>
            <a:bodyPr vert="eaVert" wrap="none" lIns="0" tIns="54000" rIns="0" bIns="0"/>
            <a:lstStyle/>
            <a:p>
              <a:pPr latinLnBrk="1">
                <a:lnSpc>
                  <a:spcPct val="100000"/>
                </a:lnSpc>
                <a:spcBef>
                  <a:spcPct val="0"/>
                </a:spcBef>
                <a:buClrTx/>
                <a:buSzTx/>
                <a:buFontTx/>
                <a:buNone/>
                <a:defRPr/>
              </a:pPr>
              <a:endParaRPr lang="ko-KR" altLang="ko-KR" sz="2000" b="0">
                <a:solidFill>
                  <a:srgbClr val="990000"/>
                </a:solidFill>
                <a:latin typeface="IB_K820Medium" pitchFamily="18" charset="-127"/>
                <a:ea typeface="IB_K820Medium" pitchFamily="18" charset="-127"/>
              </a:endParaRPr>
            </a:p>
          </p:txBody>
        </p:sp>
        <p:sp>
          <p:nvSpPr>
            <p:cNvPr id="10" name="AutoShape 24"/>
            <p:cNvSpPr>
              <a:spLocks noChangeArrowheads="1"/>
            </p:cNvSpPr>
            <p:nvPr/>
          </p:nvSpPr>
          <p:spPr bwMode="auto">
            <a:xfrm>
              <a:off x="283" y="709"/>
              <a:ext cx="5319" cy="45"/>
            </a:xfrm>
            <a:prstGeom prst="roundRect">
              <a:avLst>
                <a:gd name="adj" fmla="val 16667"/>
              </a:avLst>
            </a:prstGeom>
            <a:blipFill dpi="0" rotWithShape="1">
              <a:blip r:embed="rId3" cstate="print"/>
              <a:srcRect/>
              <a:stretch>
                <a:fillRect/>
              </a:stretch>
            </a:blipFill>
            <a:ln w="9525" algn="ctr">
              <a:solidFill>
                <a:srgbClr val="CC9900"/>
              </a:solidFill>
              <a:round/>
              <a:headEnd/>
              <a:tailEnd/>
            </a:ln>
            <a:effectLst>
              <a:outerShdw dist="35921" dir="2700000" algn="ctr" rotWithShape="0">
                <a:srgbClr val="B2B2B2">
                  <a:alpha val="50000"/>
                </a:srgbClr>
              </a:outerShdw>
            </a:effectLst>
          </p:spPr>
          <p:txBody>
            <a:bodyPr wrap="none" lIns="0" tIns="54000" rIns="0" bIns="0"/>
            <a:lstStyle/>
            <a:p>
              <a:pPr latinLnBrk="1">
                <a:lnSpc>
                  <a:spcPct val="100000"/>
                </a:lnSpc>
                <a:spcBef>
                  <a:spcPct val="0"/>
                </a:spcBef>
                <a:buClrTx/>
                <a:buSzTx/>
                <a:buFontTx/>
                <a:buNone/>
                <a:defRPr/>
              </a:pPr>
              <a:endParaRPr lang="ko-KR" altLang="ko-KR" sz="2000" b="0">
                <a:solidFill>
                  <a:srgbClr val="990000"/>
                </a:solidFill>
                <a:latin typeface="IB_K820Medium" pitchFamily="18" charset="-127"/>
                <a:ea typeface="IB_K820Medium" pitchFamily="18" charset="-127"/>
              </a:endParaRPr>
            </a:p>
          </p:txBody>
        </p:sp>
      </p:grpSp>
      <p:sp>
        <p:nvSpPr>
          <p:cNvPr id="5132" name="Rectangle 12"/>
          <p:cNvSpPr>
            <a:spLocks noGrp="1" noChangeArrowheads="1"/>
          </p:cNvSpPr>
          <p:nvPr>
            <p:ph type="ctrTitle"/>
          </p:nvPr>
        </p:nvSpPr>
        <p:spPr>
          <a:xfrm>
            <a:off x="1241427" y="1686763"/>
            <a:ext cx="7521575" cy="1384300"/>
          </a:xfrm>
        </p:spPr>
        <p:txBody>
          <a:bodyPr/>
          <a:lstStyle>
            <a:lvl1pPr>
              <a:defRPr/>
            </a:lvl1pPr>
          </a:lstStyle>
          <a:p>
            <a:r>
              <a:rPr lang="en-US" altLang="ko-KR"/>
              <a:t>Click to edit Master title style</a:t>
            </a:r>
            <a:endParaRPr lang="en-US" altLang="ko-KR" dirty="0"/>
          </a:p>
        </p:txBody>
      </p:sp>
      <p:sp>
        <p:nvSpPr>
          <p:cNvPr id="5133" name="Rectangle 13"/>
          <p:cNvSpPr>
            <a:spLocks noGrp="1" noChangeArrowheads="1"/>
          </p:cNvSpPr>
          <p:nvPr>
            <p:ph type="subTitle" idx="1"/>
          </p:nvPr>
        </p:nvSpPr>
        <p:spPr>
          <a:xfrm>
            <a:off x="1513643" y="3622099"/>
            <a:ext cx="6400800" cy="2389573"/>
          </a:xfrm>
        </p:spPr>
        <p:txBody>
          <a:bodyPr/>
          <a:lstStyle>
            <a:lvl1pPr marL="0" indent="0" algn="ctr">
              <a:buFont typeface="Wingdings" pitchFamily="2" charset="2"/>
              <a:buNone/>
              <a:defRPr/>
            </a:lvl1pPr>
          </a:lstStyle>
          <a:p>
            <a:r>
              <a:rPr lang="en-US" altLang="ko-KR"/>
              <a:t>Click to edit Master subtitle style</a:t>
            </a:r>
          </a:p>
        </p:txBody>
      </p:sp>
      <p:sp>
        <p:nvSpPr>
          <p:cNvPr id="13" name="Rectangle 27"/>
          <p:cNvSpPr>
            <a:spLocks noGrp="1" noChangeArrowheads="1"/>
          </p:cNvSpPr>
          <p:nvPr>
            <p:ph type="sldNum" sz="quarter" idx="10"/>
          </p:nvPr>
        </p:nvSpPr>
        <p:spPr/>
        <p:txBody>
          <a:bodyPr/>
          <a:lstStyle>
            <a:lvl1pPr>
              <a:defRPr>
                <a:solidFill>
                  <a:schemeClr val="bg2"/>
                </a:solidFill>
              </a:defRPr>
            </a:lvl1pPr>
          </a:lstStyle>
          <a:p>
            <a:fld id="{4343900A-59A4-4D14-94AE-342E53929C97}" type="slidenum">
              <a:rPr lang="en-US" smtClean="0"/>
              <a:t>‹#›</a:t>
            </a:fld>
            <a:endParaRPr lang="en-US"/>
          </a:p>
        </p:txBody>
      </p:sp>
      <p:sp>
        <p:nvSpPr>
          <p:cNvPr id="11" name="AutoShape 28"/>
          <p:cNvSpPr>
            <a:spLocks noChangeArrowheads="1"/>
          </p:cNvSpPr>
          <p:nvPr/>
        </p:nvSpPr>
        <p:spPr bwMode="auto">
          <a:xfrm flipV="1">
            <a:off x="881859" y="6399215"/>
            <a:ext cx="8011318" cy="71437"/>
          </a:xfrm>
          <a:prstGeom prst="roundRect">
            <a:avLst>
              <a:gd name="adj" fmla="val 16667"/>
            </a:avLst>
          </a:prstGeom>
          <a:blipFill dpi="0" rotWithShape="0">
            <a:blip r:embed="rId4" cstate="print"/>
            <a:srcRect/>
            <a:stretch>
              <a:fillRect/>
            </a:stretch>
          </a:blipFill>
          <a:ln w="9525" algn="ctr">
            <a:solidFill>
              <a:srgbClr val="B2B2B2"/>
            </a:solidFill>
            <a:round/>
            <a:headEnd/>
            <a:tailEnd/>
          </a:ln>
          <a:effectLst>
            <a:outerShdw dist="35921" dir="2700000" algn="ctr" rotWithShape="0">
              <a:srgbClr val="B2B2B2"/>
            </a:outerShdw>
          </a:effectLst>
        </p:spPr>
        <p:txBody>
          <a:bodyPr rot="10800000" wrap="none" tIns="54000"/>
          <a:lstStyle/>
          <a:p>
            <a:pPr latinLnBrk="1">
              <a:lnSpc>
                <a:spcPct val="100000"/>
              </a:lnSpc>
              <a:spcBef>
                <a:spcPct val="0"/>
              </a:spcBef>
              <a:buClrTx/>
              <a:buSzTx/>
              <a:buFontTx/>
              <a:buNone/>
              <a:defRPr/>
            </a:pPr>
            <a:endParaRPr lang="ko-KR" altLang="ko-KR" sz="1800" b="0">
              <a:solidFill>
                <a:srgbClr val="004400"/>
              </a:solidFill>
              <a:latin typeface="IB_K820Medium" pitchFamily="18" charset="-127"/>
              <a:ea typeface="IB_K820Medium" pitchFamily="18" charset="-127"/>
            </a:endParaRPr>
          </a:p>
        </p:txBody>
      </p:sp>
      <p:pic>
        <p:nvPicPr>
          <p:cNvPr id="1028" name="Picture 4" descr="Related image">
            <a:extLst>
              <a:ext uri="{FF2B5EF4-FFF2-40B4-BE49-F238E27FC236}">
                <a16:creationId xmlns:a16="http://schemas.microsoft.com/office/drawing/2014/main" id="{413952F6-57D9-4045-B1A2-52FD5C5E4A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6064595"/>
            <a:ext cx="931391" cy="79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41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세로 텍스트 개체 틀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40689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32590" y="188917"/>
            <a:ext cx="2160587" cy="6192837"/>
          </a:xfrm>
        </p:spPr>
        <p:txBody>
          <a:bodyPr vert="eaVert"/>
          <a:lstStyle/>
          <a:p>
            <a:r>
              <a:rPr lang="en-US" altLang="ko-KR"/>
              <a:t>Click to edit Master title style</a:t>
            </a:r>
            <a:endParaRPr lang="ko-KR" altLang="en-US"/>
          </a:p>
        </p:txBody>
      </p:sp>
      <p:sp>
        <p:nvSpPr>
          <p:cNvPr id="3" name="세로 텍스트 개체 틀 2"/>
          <p:cNvSpPr>
            <a:spLocks noGrp="1"/>
          </p:cNvSpPr>
          <p:nvPr>
            <p:ph type="body" orient="vert" idx="1"/>
          </p:nvPr>
        </p:nvSpPr>
        <p:spPr>
          <a:xfrm>
            <a:off x="250827" y="188917"/>
            <a:ext cx="6329363" cy="6192837"/>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9473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50827" y="188917"/>
            <a:ext cx="8642350" cy="672221"/>
          </a:xfrm>
        </p:spPr>
        <p:txBody>
          <a:bodyPr/>
          <a:lstStyle/>
          <a:p>
            <a:r>
              <a:rPr lang="en-US" altLang="ko-KR"/>
              <a:t>Click to edit Master title style</a:t>
            </a:r>
            <a:endParaRPr lang="ko-KR" altLang="en-US"/>
          </a:p>
        </p:txBody>
      </p:sp>
      <p:sp>
        <p:nvSpPr>
          <p:cNvPr id="3" name="내용 개체 틀 2"/>
          <p:cNvSpPr>
            <a:spLocks noGrp="1"/>
          </p:cNvSpPr>
          <p:nvPr>
            <p:ph idx="1"/>
          </p:nvPr>
        </p:nvSpPr>
        <p:spPr>
          <a:xfrm>
            <a:off x="374075" y="958789"/>
            <a:ext cx="8519103" cy="5422962"/>
          </a:xfrm>
        </p:spPr>
        <p:txBody>
          <a:bodyPr/>
          <a:lstStyle>
            <a:lvl1pPr>
              <a:defRPr sz="22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0703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217296"/>
            <a:ext cx="7772400" cy="1362075"/>
          </a:xfrm>
        </p:spPr>
        <p:txBody>
          <a:bodyPr anchor="t"/>
          <a:lstStyle>
            <a:lvl1pPr algn="l">
              <a:defRPr sz="4000" b="1" cap="all"/>
            </a:lvl1pPr>
          </a:lstStyle>
          <a:p>
            <a:r>
              <a:rPr lang="en-US" altLang="ko-KR"/>
              <a:t>Click to edit Master title style</a:t>
            </a:r>
            <a:endParaRPr lang="ko-KR" altLang="en-US"/>
          </a:p>
        </p:txBody>
      </p:sp>
      <p:sp>
        <p:nvSpPr>
          <p:cNvPr id="3" name="텍스트 개체 틀 2"/>
          <p:cNvSpPr>
            <a:spLocks noGrp="1"/>
          </p:cNvSpPr>
          <p:nvPr>
            <p:ph type="body" idx="1"/>
          </p:nvPr>
        </p:nvSpPr>
        <p:spPr>
          <a:xfrm>
            <a:off x="722313" y="171710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ko-KR"/>
              <a:t>Click to edit Master text styles</a:t>
            </a:r>
          </a:p>
        </p:txBody>
      </p:sp>
      <p:sp>
        <p:nvSpPr>
          <p:cNvPr id="4"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5"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6406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내용 개체 틀 2"/>
          <p:cNvSpPr>
            <a:spLocks noGrp="1"/>
          </p:cNvSpPr>
          <p:nvPr>
            <p:ph sz="half" idx="1"/>
          </p:nvPr>
        </p:nvSpPr>
        <p:spPr>
          <a:xfrm>
            <a:off x="539752" y="1003177"/>
            <a:ext cx="4100513" cy="53785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내용 개체 틀 3"/>
          <p:cNvSpPr>
            <a:spLocks noGrp="1"/>
          </p:cNvSpPr>
          <p:nvPr>
            <p:ph sz="half" idx="2"/>
          </p:nvPr>
        </p:nvSpPr>
        <p:spPr>
          <a:xfrm>
            <a:off x="4792665" y="1003177"/>
            <a:ext cx="4100512" cy="53785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0254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42"/>
            <a:ext cx="8229600" cy="604251"/>
          </a:xfrm>
        </p:spPr>
        <p:txBody>
          <a:bodyPr/>
          <a:lstStyle>
            <a:lvl1pPr>
              <a:defRPr/>
            </a:lvl1pPr>
          </a:lstStyle>
          <a:p>
            <a:r>
              <a:rPr lang="en-US" altLang="ko-KR"/>
              <a:t>Click to edit Master title style</a:t>
            </a:r>
            <a:endParaRPr lang="ko-KR" altLang="en-US" dirty="0"/>
          </a:p>
        </p:txBody>
      </p:sp>
      <p:sp>
        <p:nvSpPr>
          <p:cNvPr id="3" name="텍스트 개체 틀 2"/>
          <p:cNvSpPr>
            <a:spLocks noGrp="1"/>
          </p:cNvSpPr>
          <p:nvPr>
            <p:ph type="body" idx="1"/>
          </p:nvPr>
        </p:nvSpPr>
        <p:spPr>
          <a:xfrm>
            <a:off x="457200" y="99357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내용 개체 틀 3"/>
          <p:cNvSpPr>
            <a:spLocks noGrp="1"/>
          </p:cNvSpPr>
          <p:nvPr>
            <p:ph sz="half" idx="2"/>
          </p:nvPr>
        </p:nvSpPr>
        <p:spPr>
          <a:xfrm>
            <a:off x="457200" y="1748025"/>
            <a:ext cx="4040188" cy="43781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텍스트 개체 틀 4"/>
          <p:cNvSpPr>
            <a:spLocks noGrp="1"/>
          </p:cNvSpPr>
          <p:nvPr>
            <p:ph type="body" sz="quarter" idx="3"/>
          </p:nvPr>
        </p:nvSpPr>
        <p:spPr>
          <a:xfrm>
            <a:off x="4645027" y="99357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내용 개체 틀 5"/>
          <p:cNvSpPr>
            <a:spLocks noGrp="1"/>
          </p:cNvSpPr>
          <p:nvPr>
            <p:ph sz="quarter" idx="4"/>
          </p:nvPr>
        </p:nvSpPr>
        <p:spPr>
          <a:xfrm>
            <a:off x="4645027" y="1748025"/>
            <a:ext cx="4041775" cy="43781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8"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77559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4"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33690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3"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84514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2" y="273054"/>
            <a:ext cx="3008313" cy="614717"/>
          </a:xfrm>
        </p:spPr>
        <p:txBody>
          <a:bodyPr/>
          <a:lstStyle>
            <a:lvl1pPr algn="l">
              <a:defRPr sz="2000" b="1"/>
            </a:lvl1pPr>
          </a:lstStyle>
          <a:p>
            <a:r>
              <a:rPr lang="en-US" altLang="ko-KR"/>
              <a:t>Click to edit Master title style</a:t>
            </a:r>
            <a:endParaRPr lang="ko-KR" altLang="en-US" dirty="0"/>
          </a:p>
        </p:txBody>
      </p:sp>
      <p:sp>
        <p:nvSpPr>
          <p:cNvPr id="3" name="내용 개체 틀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4" name="텍스트 개체 틀 3"/>
          <p:cNvSpPr>
            <a:spLocks noGrp="1"/>
          </p:cNvSpPr>
          <p:nvPr>
            <p:ph type="body" sz="half" idx="2"/>
          </p:nvPr>
        </p:nvSpPr>
        <p:spPr>
          <a:xfrm>
            <a:off x="457202" y="1012058"/>
            <a:ext cx="3008313" cy="511410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92645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en-US" altLang="ko-KR"/>
              <a:t>Click to edit Master title style</a:t>
            </a:r>
            <a:endParaRPr lang="ko-KR" altLang="en-US"/>
          </a:p>
        </p:txBody>
      </p:sp>
      <p:sp>
        <p:nvSpPr>
          <p:cNvPr id="3" name="그림 개체 틀 2"/>
          <p:cNvSpPr>
            <a:spLocks noGrp="1"/>
          </p:cNvSpPr>
          <p:nvPr>
            <p:ph type="pic" idx="1"/>
          </p:nvPr>
        </p:nvSpPr>
        <p:spPr>
          <a:xfrm>
            <a:off x="1792288" y="1074201"/>
            <a:ext cx="5486400" cy="36533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ko-KR" noProof="0"/>
              <a:t>Click icon to add picture</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Rectangle 34"/>
          <p:cNvSpPr>
            <a:spLocks noGrp="1" noChangeArrowheads="1"/>
          </p:cNvSpPr>
          <p:nvPr>
            <p:ph type="sldNum" sz="quarter" idx="10"/>
          </p:nvPr>
        </p:nvSpPr>
        <p:spPr>
          <a:ln/>
        </p:spPr>
        <p:txBody>
          <a:bodyPr/>
          <a:lstStyle>
            <a:lvl1pPr>
              <a:defRPr/>
            </a:lvl1pPr>
          </a:lstStyle>
          <a:p>
            <a:fld id="{4343900A-59A4-4D14-94AE-342E53929C97}" type="slidenum">
              <a:rPr lang="en-US" smtClean="0"/>
              <a:t>‹#›</a:t>
            </a:fld>
            <a:endParaRPr lang="en-US"/>
          </a:p>
        </p:txBody>
      </p:sp>
      <p:sp>
        <p:nvSpPr>
          <p:cNvPr id="6" name="Rectangle 3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77740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Grp="1" noChangeArrowheads="1"/>
          </p:cNvSpPr>
          <p:nvPr>
            <p:ph type="title"/>
          </p:nvPr>
        </p:nvSpPr>
        <p:spPr bwMode="auto">
          <a:xfrm>
            <a:off x="250827" y="188914"/>
            <a:ext cx="8642350" cy="647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ko-KR" altLang="en-US" dirty="0"/>
              <a:t>정봉수심혁재 </a:t>
            </a:r>
            <a:r>
              <a:rPr lang="en-US" altLang="ko-KR" dirty="0" err="1"/>
              <a:t>Jungyoup</a:t>
            </a:r>
            <a:r>
              <a:rPr lang="en-US" altLang="ko-KR" dirty="0"/>
              <a:t> Yang</a:t>
            </a:r>
          </a:p>
        </p:txBody>
      </p:sp>
      <p:sp>
        <p:nvSpPr>
          <p:cNvPr id="1032" name="Rectangle 11"/>
          <p:cNvSpPr>
            <a:spLocks noGrp="1" noChangeArrowheads="1"/>
          </p:cNvSpPr>
          <p:nvPr>
            <p:ph type="body" idx="1"/>
          </p:nvPr>
        </p:nvSpPr>
        <p:spPr bwMode="auto">
          <a:xfrm>
            <a:off x="381740" y="984597"/>
            <a:ext cx="8511435" cy="53971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봉수 혁재 </a:t>
            </a:r>
            <a:r>
              <a:rPr lang="en-US" altLang="ko-KR" dirty="0" err="1"/>
              <a:t>Jungyoup</a:t>
            </a:r>
            <a:r>
              <a:rPr lang="en-US" altLang="ko-KR" dirty="0"/>
              <a:t> ver.01</a:t>
            </a:r>
          </a:p>
          <a:p>
            <a:pPr lvl="1"/>
            <a:r>
              <a:rPr lang="ko-KR" altLang="en-US" dirty="0"/>
              <a:t>봉수 혁재 </a:t>
            </a:r>
            <a:r>
              <a:rPr lang="en-US" altLang="ko-KR" dirty="0" err="1"/>
              <a:t>Jungyoup</a:t>
            </a:r>
            <a:r>
              <a:rPr lang="en-US" altLang="ko-KR" dirty="0"/>
              <a:t> ver. 01</a:t>
            </a:r>
          </a:p>
          <a:p>
            <a:pPr lvl="2"/>
            <a:r>
              <a:rPr lang="ko-KR" altLang="en-US" dirty="0"/>
              <a:t>봉수 혁재 </a:t>
            </a:r>
            <a:r>
              <a:rPr lang="en-US" altLang="ko-KR" dirty="0" err="1"/>
              <a:t>Jungyoup</a:t>
            </a:r>
            <a:r>
              <a:rPr lang="en-US" altLang="ko-KR" dirty="0"/>
              <a:t> ver. 01</a:t>
            </a:r>
          </a:p>
          <a:p>
            <a:pPr lvl="3"/>
            <a:endParaRPr lang="en-US" altLang="ko-KR" dirty="0"/>
          </a:p>
        </p:txBody>
      </p:sp>
      <p:sp>
        <p:nvSpPr>
          <p:cNvPr id="4126" name="Line 30"/>
          <p:cNvSpPr>
            <a:spLocks noChangeShapeType="1"/>
          </p:cNvSpPr>
          <p:nvPr/>
        </p:nvSpPr>
        <p:spPr bwMode="auto">
          <a:xfrm>
            <a:off x="250827" y="902591"/>
            <a:ext cx="8642350" cy="0"/>
          </a:xfrm>
          <a:prstGeom prst="line">
            <a:avLst/>
          </a:prstGeom>
          <a:noFill/>
          <a:ln w="28575">
            <a:solidFill>
              <a:srgbClr val="003366"/>
            </a:solidFill>
            <a:round/>
            <a:headEnd/>
            <a:tailEnd/>
          </a:ln>
          <a:effectLst/>
        </p:spPr>
        <p:txBody>
          <a:bodyPr>
            <a:spAutoFit/>
          </a:bodyPr>
          <a:lstStyle/>
          <a:p>
            <a:pPr>
              <a:defRPr/>
            </a:pPr>
            <a:endParaRPr lang="ko-KR" altLang="en-US" sz="1800"/>
          </a:p>
        </p:txBody>
      </p:sp>
      <p:sp>
        <p:nvSpPr>
          <p:cNvPr id="4130" name="Rectangle 34"/>
          <p:cNvSpPr>
            <a:spLocks noGrp="1" noChangeArrowheads="1"/>
          </p:cNvSpPr>
          <p:nvPr>
            <p:ph type="sldNum" sz="quarter" idx="4"/>
          </p:nvPr>
        </p:nvSpPr>
        <p:spPr bwMode="auto">
          <a:xfrm>
            <a:off x="6988175" y="6524629"/>
            <a:ext cx="1905000" cy="288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b="0">
                <a:solidFill>
                  <a:schemeClr val="tx1"/>
                </a:solidFill>
                <a:latin typeface="+mn-lt"/>
                <a:ea typeface="+mn-ea"/>
              </a:defRPr>
            </a:lvl1pPr>
          </a:lstStyle>
          <a:p>
            <a:fld id="{4343900A-59A4-4D14-94AE-342E53929C97}" type="slidenum">
              <a:rPr lang="en-US" smtClean="0"/>
              <a:t>‹#›</a:t>
            </a:fld>
            <a:endParaRPr lang="en-US"/>
          </a:p>
        </p:txBody>
      </p:sp>
      <p:sp>
        <p:nvSpPr>
          <p:cNvPr id="4131" name="Rectangle 35"/>
          <p:cNvSpPr>
            <a:spLocks noGrp="1" noChangeArrowheads="1"/>
          </p:cNvSpPr>
          <p:nvPr>
            <p:ph type="ftr" sz="quarter" idx="3"/>
          </p:nvPr>
        </p:nvSpPr>
        <p:spPr bwMode="auto">
          <a:xfrm>
            <a:off x="2411760" y="6489704"/>
            <a:ext cx="432048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1">
              <a:lnSpc>
                <a:spcPct val="100000"/>
              </a:lnSpc>
              <a:spcBef>
                <a:spcPct val="0"/>
              </a:spcBef>
              <a:buClrTx/>
              <a:buSzTx/>
              <a:buFontTx/>
              <a:buNone/>
              <a:defRPr b="0" i="1">
                <a:solidFill>
                  <a:srgbClr val="FF0000"/>
                </a:solidFill>
                <a:latin typeface="+mn-lt"/>
                <a:ea typeface="+mn-ea"/>
              </a:defRPr>
            </a:lvl1pPr>
          </a:lstStyle>
          <a:p>
            <a:endParaRPr lang="en-US"/>
          </a:p>
        </p:txBody>
      </p:sp>
      <p:sp>
        <p:nvSpPr>
          <p:cNvPr id="4132" name="Line 36"/>
          <p:cNvSpPr>
            <a:spLocks noChangeShapeType="1"/>
          </p:cNvSpPr>
          <p:nvPr/>
        </p:nvSpPr>
        <p:spPr bwMode="auto">
          <a:xfrm>
            <a:off x="679269" y="6464300"/>
            <a:ext cx="8201206" cy="0"/>
          </a:xfrm>
          <a:prstGeom prst="line">
            <a:avLst/>
          </a:prstGeom>
          <a:noFill/>
          <a:ln w="28575">
            <a:pattFill prst="pct5">
              <a:fgClr>
                <a:srgbClr val="003366"/>
              </a:fgClr>
              <a:bgClr>
                <a:schemeClr val="tx2"/>
              </a:bgClr>
            </a:pattFill>
            <a:round/>
            <a:headEnd/>
            <a:tailEnd/>
          </a:ln>
          <a:effectLst/>
        </p:spPr>
        <p:txBody>
          <a:bodyPr wrap="square">
            <a:spAutoFit/>
          </a:bodyPr>
          <a:lstStyle/>
          <a:p>
            <a:pPr>
              <a:defRPr/>
            </a:pPr>
            <a:endParaRPr lang="ko-KR" altLang="en-US" sz="1800"/>
          </a:p>
        </p:txBody>
      </p:sp>
      <p:pic>
        <p:nvPicPr>
          <p:cNvPr id="9" name="Picture 4" descr="Related image">
            <a:extLst>
              <a:ext uri="{FF2B5EF4-FFF2-40B4-BE49-F238E27FC236}">
                <a16:creationId xmlns:a16="http://schemas.microsoft.com/office/drawing/2014/main" id="{7460A7AC-8B42-4CA0-B89E-D142DA5C953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6279364"/>
            <a:ext cx="679269" cy="5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509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mj-lt"/>
          <a:ea typeface="+mj-ea"/>
          <a:cs typeface="+mj-cs"/>
        </a:defRPr>
      </a:lvl1pPr>
      <a:lvl2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2pPr>
      <a:lvl3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3pPr>
      <a:lvl4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4pPr>
      <a:lvl5pPr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5pPr>
      <a:lvl6pPr marL="4572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6pPr>
      <a:lvl7pPr marL="9144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7pPr>
      <a:lvl8pPr marL="13716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8pPr>
      <a:lvl9pPr marL="1828800" algn="ctr" rtl="0" eaLnBrk="1" fontAlgn="base" latinLnBrk="1" hangingPunct="1">
        <a:spcBef>
          <a:spcPct val="0"/>
        </a:spcBef>
        <a:spcAft>
          <a:spcPct val="0"/>
        </a:spcAft>
        <a:defRPr kumimoji="1" sz="4000" b="1" i="1">
          <a:solidFill>
            <a:schemeClr val="tx2"/>
          </a:solidFill>
          <a:effectLst>
            <a:outerShdw blurRad="38100" dist="38100" dir="2700000" algn="tl">
              <a:srgbClr val="C0C0C0"/>
            </a:outerShdw>
          </a:effectLst>
          <a:latin typeface="IB_K820Medium" pitchFamily="18" charset="-127"/>
          <a:ea typeface="IB_K820Medium" pitchFamily="18" charset="-127"/>
        </a:defRPr>
      </a:lvl9pPr>
    </p:titleStyle>
    <p:body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14"/>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15"/>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16"/>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Verdana" pitchFamily="34" charset="0"/>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science/article/pii/S0264127518308682"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quanticmind.com/blog/what-is-machine-learni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nalyticsvidhya.com/blog/2018/07/using-power-deep-learning-cyber-security/"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1EFD-8946-4E52-9A87-99460DEDD2C8}"/>
              </a:ext>
            </a:extLst>
          </p:cNvPr>
          <p:cNvSpPr>
            <a:spLocks noGrp="1"/>
          </p:cNvSpPr>
          <p:nvPr>
            <p:ph type="ctrTitle"/>
          </p:nvPr>
        </p:nvSpPr>
        <p:spPr/>
        <p:txBody>
          <a:bodyPr/>
          <a:lstStyle/>
          <a:p>
            <a:r>
              <a:rPr lang="en-US"/>
              <a:t>DLSG Week 4:</a:t>
            </a:r>
            <a:br>
              <a:rPr lang="en-US"/>
            </a:br>
            <a:r>
              <a:rPr lang="en-US"/>
              <a:t>Deep neural network</a:t>
            </a:r>
          </a:p>
        </p:txBody>
      </p:sp>
      <p:sp>
        <p:nvSpPr>
          <p:cNvPr id="3" name="Subtitle 2">
            <a:extLst>
              <a:ext uri="{FF2B5EF4-FFF2-40B4-BE49-F238E27FC236}">
                <a16:creationId xmlns:a16="http://schemas.microsoft.com/office/drawing/2014/main" id="{5F758FB9-7D19-4D17-A441-C381BAD2D4DE}"/>
              </a:ext>
            </a:extLst>
          </p:cNvPr>
          <p:cNvSpPr>
            <a:spLocks noGrp="1"/>
          </p:cNvSpPr>
          <p:nvPr>
            <p:ph type="subTitle" idx="1"/>
          </p:nvPr>
        </p:nvSpPr>
        <p:spPr/>
        <p:txBody>
          <a:bodyPr/>
          <a:lstStyle/>
          <a:p>
            <a:r>
              <a:rPr lang="en-US"/>
              <a:t>Huynh Nguyen Van</a:t>
            </a:r>
          </a:p>
          <a:p>
            <a:r>
              <a:rPr lang="en-US"/>
              <a:t>Aug 2019</a:t>
            </a:r>
          </a:p>
        </p:txBody>
      </p:sp>
    </p:spTree>
    <p:extLst>
      <p:ext uri="{BB962C8B-B14F-4D97-AF65-F5344CB8AC3E}">
        <p14:creationId xmlns:p14="http://schemas.microsoft.com/office/powerpoint/2010/main" val="45831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EE99-9A95-4448-A6C5-14932F1C72CB}"/>
              </a:ext>
            </a:extLst>
          </p:cNvPr>
          <p:cNvSpPr>
            <a:spLocks noGrp="1"/>
          </p:cNvSpPr>
          <p:nvPr>
            <p:ph type="title"/>
          </p:nvPr>
        </p:nvSpPr>
        <p:spPr/>
        <p:txBody>
          <a:bodyPr/>
          <a:lstStyle/>
          <a:p>
            <a:r>
              <a:rPr lang="en-US"/>
              <a:t>Deep L-layer neural network</a:t>
            </a:r>
          </a:p>
        </p:txBody>
      </p:sp>
      <p:sp>
        <p:nvSpPr>
          <p:cNvPr id="3" name="Content Placeholder 2">
            <a:extLst>
              <a:ext uri="{FF2B5EF4-FFF2-40B4-BE49-F238E27FC236}">
                <a16:creationId xmlns:a16="http://schemas.microsoft.com/office/drawing/2014/main" id="{EADE256E-24E2-4B2E-9934-5FCBA7788830}"/>
              </a:ext>
            </a:extLst>
          </p:cNvPr>
          <p:cNvSpPr>
            <a:spLocks noGrp="1"/>
          </p:cNvSpPr>
          <p:nvPr>
            <p:ph idx="1"/>
          </p:nvPr>
        </p:nvSpPr>
        <p:spPr>
          <a:xfrm>
            <a:off x="374075" y="958789"/>
            <a:ext cx="8519103" cy="475728"/>
          </a:xfrm>
        </p:spPr>
        <p:txBody>
          <a:bodyPr/>
          <a:lstStyle/>
          <a:p>
            <a:r>
              <a:rPr lang="en-US"/>
              <a:t>What is a deep neural network?</a:t>
            </a:r>
          </a:p>
        </p:txBody>
      </p:sp>
      <p:pic>
        <p:nvPicPr>
          <p:cNvPr id="4" name="Picture 2">
            <a:extLst>
              <a:ext uri="{FF2B5EF4-FFF2-40B4-BE49-F238E27FC236}">
                <a16:creationId xmlns:a16="http://schemas.microsoft.com/office/drawing/2014/main" id="{25F2B2CD-6083-4256-BA02-BD716024A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284" y="1530848"/>
            <a:ext cx="8224641" cy="28724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B86EC4-82C2-4638-A436-3115BC07C04A}"/>
              </a:ext>
            </a:extLst>
          </p:cNvPr>
          <p:cNvSpPr txBox="1"/>
          <p:nvPr/>
        </p:nvSpPr>
        <p:spPr>
          <a:xfrm>
            <a:off x="822120" y="6484417"/>
            <a:ext cx="6090963" cy="369332"/>
          </a:xfrm>
          <a:prstGeom prst="rect">
            <a:avLst/>
          </a:prstGeom>
          <a:noFill/>
        </p:spPr>
        <p:txBody>
          <a:bodyPr wrap="none" rtlCol="0">
            <a:spAutoFit/>
          </a:bodyPr>
          <a:lstStyle/>
          <a:p>
            <a:r>
              <a:rPr lang="en-US">
                <a:hlinkClick r:id="rId3"/>
              </a:rPr>
              <a:t>https://www.sciencedirect.com/science/article/pii/S0264127518308682</a:t>
            </a:r>
            <a:endParaRPr lang="en-US"/>
          </a:p>
        </p:txBody>
      </p:sp>
      <p:sp>
        <p:nvSpPr>
          <p:cNvPr id="6" name="Content Placeholder 2">
            <a:extLst>
              <a:ext uri="{FF2B5EF4-FFF2-40B4-BE49-F238E27FC236}">
                <a16:creationId xmlns:a16="http://schemas.microsoft.com/office/drawing/2014/main" id="{E32E3947-2E3E-4AC6-8F7F-745B7422A71C}"/>
              </a:ext>
            </a:extLst>
          </p:cNvPr>
          <p:cNvSpPr txBox="1">
            <a:spLocks/>
          </p:cNvSpPr>
          <p:nvPr/>
        </p:nvSpPr>
        <p:spPr bwMode="auto">
          <a:xfrm>
            <a:off x="398052" y="5327152"/>
            <a:ext cx="8519103" cy="1700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4"/>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5"/>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6"/>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kern="0"/>
              <a:t>Why need deep neural network?</a:t>
            </a:r>
          </a:p>
          <a:p>
            <a:r>
              <a:rPr lang="en-US" kern="0"/>
              <a:t>How many layers are enough?</a:t>
            </a:r>
          </a:p>
        </p:txBody>
      </p:sp>
      <p:sp>
        <p:nvSpPr>
          <p:cNvPr id="7" name="TextBox 6">
            <a:extLst>
              <a:ext uri="{FF2B5EF4-FFF2-40B4-BE49-F238E27FC236}">
                <a16:creationId xmlns:a16="http://schemas.microsoft.com/office/drawing/2014/main" id="{AFEC5975-872B-40F6-8DF9-87B4B4CA7A76}"/>
              </a:ext>
            </a:extLst>
          </p:cNvPr>
          <p:cNvSpPr txBox="1"/>
          <p:nvPr/>
        </p:nvSpPr>
        <p:spPr>
          <a:xfrm>
            <a:off x="1199538" y="4680577"/>
            <a:ext cx="5886548" cy="369332"/>
          </a:xfrm>
          <a:prstGeom prst="rect">
            <a:avLst/>
          </a:prstGeom>
          <a:noFill/>
        </p:spPr>
        <p:txBody>
          <a:bodyPr wrap="none" rtlCol="0">
            <a:spAutoFit/>
          </a:bodyPr>
          <a:lstStyle/>
          <a:p>
            <a:r>
              <a:rPr lang="en-US" u="sng"/>
              <a:t>Deep neural network là neural network có nhiều h</a:t>
            </a:r>
            <a:r>
              <a:rPr lang="vi-VN" u="sng"/>
              <a:t>ơ</a:t>
            </a:r>
            <a:r>
              <a:rPr lang="en-US" u="sng"/>
              <a:t>n 1 Hidden layer</a:t>
            </a:r>
          </a:p>
        </p:txBody>
      </p:sp>
      <p:sp>
        <p:nvSpPr>
          <p:cNvPr id="8" name="Arrow: Right 7">
            <a:extLst>
              <a:ext uri="{FF2B5EF4-FFF2-40B4-BE49-F238E27FC236}">
                <a16:creationId xmlns:a16="http://schemas.microsoft.com/office/drawing/2014/main" id="{2FC08155-037E-4565-9C1D-E271C8B68D7C}"/>
              </a:ext>
            </a:extLst>
          </p:cNvPr>
          <p:cNvSpPr/>
          <p:nvPr/>
        </p:nvSpPr>
        <p:spPr bwMode="auto">
          <a:xfrm>
            <a:off x="662730" y="4756558"/>
            <a:ext cx="419450" cy="218114"/>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pPr>
            <a:endParaRPr kumimoji="1" lang="en-US" sz="1400" b="1" i="0" u="none" strike="noStrike" cap="none" normalizeH="0" baseline="0">
              <a:ln>
                <a:noFill/>
              </a:ln>
              <a:solidFill>
                <a:schemeClr val="folHlink"/>
              </a:solidFill>
              <a:effectLst/>
              <a:latin typeface="Verdana" pitchFamily="34" charset="0"/>
              <a:ea typeface="HY견고딕" pitchFamily="18" charset="-127"/>
            </a:endParaRPr>
          </a:p>
        </p:txBody>
      </p:sp>
    </p:spTree>
    <p:extLst>
      <p:ext uri="{BB962C8B-B14F-4D97-AF65-F5344CB8AC3E}">
        <p14:creationId xmlns:p14="http://schemas.microsoft.com/office/powerpoint/2010/main" val="378915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106-D45F-43EB-AAC9-88C0FD077A4C}"/>
              </a:ext>
            </a:extLst>
          </p:cNvPr>
          <p:cNvSpPr>
            <a:spLocks noGrp="1"/>
          </p:cNvSpPr>
          <p:nvPr>
            <p:ph type="title"/>
          </p:nvPr>
        </p:nvSpPr>
        <p:spPr/>
        <p:txBody>
          <a:bodyPr/>
          <a:lstStyle/>
          <a:p>
            <a:r>
              <a:rPr lang="en-US"/>
              <a:t>Deep L-layer neural network</a:t>
            </a:r>
          </a:p>
        </p:txBody>
      </p:sp>
      <p:sp>
        <p:nvSpPr>
          <p:cNvPr id="3" name="Content Placeholder 2">
            <a:extLst>
              <a:ext uri="{FF2B5EF4-FFF2-40B4-BE49-F238E27FC236}">
                <a16:creationId xmlns:a16="http://schemas.microsoft.com/office/drawing/2014/main" id="{0EAEB935-9282-4008-B6E8-8EFD823D1635}"/>
              </a:ext>
            </a:extLst>
          </p:cNvPr>
          <p:cNvSpPr>
            <a:spLocks noGrp="1"/>
          </p:cNvSpPr>
          <p:nvPr>
            <p:ph idx="1"/>
          </p:nvPr>
        </p:nvSpPr>
        <p:spPr/>
        <p:txBody>
          <a:bodyPr/>
          <a:lstStyle/>
          <a:p>
            <a:r>
              <a:rPr lang="en-US"/>
              <a:t>Why need deep neural network?</a:t>
            </a:r>
          </a:p>
          <a:p>
            <a:pPr marL="0" indent="0">
              <a:buNone/>
            </a:pPr>
            <a:endParaRPr lang="en-US"/>
          </a:p>
        </p:txBody>
      </p:sp>
      <p:pic>
        <p:nvPicPr>
          <p:cNvPr id="2050" name="Picture 2" descr="Káº¿t quáº£ hÃ¬nh áº£nh cho deep learning Why need many layers">
            <a:extLst>
              <a:ext uri="{FF2B5EF4-FFF2-40B4-BE49-F238E27FC236}">
                <a16:creationId xmlns:a16="http://schemas.microsoft.com/office/drawing/2014/main" id="{ACF0F9C0-0C6F-46EB-BD6C-3038778C35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95" b="3243"/>
          <a:stretch/>
        </p:blipFill>
        <p:spPr bwMode="auto">
          <a:xfrm>
            <a:off x="761693" y="1459684"/>
            <a:ext cx="6662563" cy="36953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7873FFF-427B-4662-8FC6-7FC54C1A342D}"/>
              </a:ext>
            </a:extLst>
          </p:cNvPr>
          <p:cNvSpPr/>
          <p:nvPr/>
        </p:nvSpPr>
        <p:spPr>
          <a:xfrm>
            <a:off x="1405156" y="6479402"/>
            <a:ext cx="5381538" cy="369332"/>
          </a:xfrm>
          <a:prstGeom prst="rect">
            <a:avLst/>
          </a:prstGeom>
        </p:spPr>
        <p:txBody>
          <a:bodyPr wrap="square">
            <a:spAutoFit/>
          </a:bodyPr>
          <a:lstStyle/>
          <a:p>
            <a:r>
              <a:rPr lang="en-US">
                <a:hlinkClick r:id="rId3"/>
              </a:rPr>
              <a:t>https://quanticmind.com/blog/what-is-machine-learning/</a:t>
            </a:r>
            <a:endParaRPr lang="en-US"/>
          </a:p>
        </p:txBody>
      </p:sp>
      <p:sp>
        <p:nvSpPr>
          <p:cNvPr id="6" name="TextBox 5">
            <a:extLst>
              <a:ext uri="{FF2B5EF4-FFF2-40B4-BE49-F238E27FC236}">
                <a16:creationId xmlns:a16="http://schemas.microsoft.com/office/drawing/2014/main" id="{002E95CC-C001-4D32-B8E4-352EB754E08A}"/>
              </a:ext>
            </a:extLst>
          </p:cNvPr>
          <p:cNvSpPr txBox="1"/>
          <p:nvPr/>
        </p:nvSpPr>
        <p:spPr>
          <a:xfrm>
            <a:off x="1207927" y="5399078"/>
            <a:ext cx="7685249" cy="646331"/>
          </a:xfrm>
          <a:prstGeom prst="rect">
            <a:avLst/>
          </a:prstGeom>
          <a:noFill/>
        </p:spPr>
        <p:txBody>
          <a:bodyPr wrap="square" rtlCol="0">
            <a:spAutoFit/>
          </a:bodyPr>
          <a:lstStyle/>
          <a:p>
            <a:r>
              <a:rPr lang="en-US" u="sng"/>
              <a:t>Việc phân chia nhiều hidden layer giúp cho mỗi layer học đ</a:t>
            </a:r>
            <a:r>
              <a:rPr lang="vi-VN" u="sng"/>
              <a:t>ư</a:t>
            </a:r>
            <a:r>
              <a:rPr lang="en-US" u="sng"/>
              <a:t>ợc một phần của đối t</a:t>
            </a:r>
            <a:r>
              <a:rPr lang="vi-VN" u="sng"/>
              <a:t>ư</a:t>
            </a:r>
            <a:r>
              <a:rPr lang="en-US" u="sng"/>
              <a:t>ợng sau đó tổng hợp lại tại những layer cuối giúp cho việc phân loại đ</a:t>
            </a:r>
            <a:r>
              <a:rPr lang="vi-VN" u="sng"/>
              <a:t>ư</a:t>
            </a:r>
            <a:r>
              <a:rPr lang="en-US" u="sng"/>
              <a:t>ợc tốt h</a:t>
            </a:r>
            <a:r>
              <a:rPr lang="vi-VN" u="sng"/>
              <a:t>ơ</a:t>
            </a:r>
            <a:r>
              <a:rPr lang="en-US" u="sng"/>
              <a:t>n</a:t>
            </a:r>
          </a:p>
        </p:txBody>
      </p:sp>
      <p:sp>
        <p:nvSpPr>
          <p:cNvPr id="7" name="Arrow: Right 6">
            <a:extLst>
              <a:ext uri="{FF2B5EF4-FFF2-40B4-BE49-F238E27FC236}">
                <a16:creationId xmlns:a16="http://schemas.microsoft.com/office/drawing/2014/main" id="{D28E461A-4019-4BF8-9A34-AF44756B10F5}"/>
              </a:ext>
            </a:extLst>
          </p:cNvPr>
          <p:cNvSpPr/>
          <p:nvPr/>
        </p:nvSpPr>
        <p:spPr bwMode="auto">
          <a:xfrm>
            <a:off x="671119" y="5475059"/>
            <a:ext cx="419450" cy="218114"/>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pPr>
            <a:endParaRPr kumimoji="1" lang="en-US" sz="1400" b="1" i="0" u="none" strike="noStrike" cap="none" normalizeH="0" baseline="0">
              <a:ln>
                <a:noFill/>
              </a:ln>
              <a:solidFill>
                <a:schemeClr val="folHlink"/>
              </a:solidFill>
              <a:effectLst/>
              <a:latin typeface="Verdana" pitchFamily="34" charset="0"/>
              <a:ea typeface="HY견고딕" pitchFamily="18" charset="-127"/>
            </a:endParaRPr>
          </a:p>
        </p:txBody>
      </p:sp>
    </p:spTree>
    <p:extLst>
      <p:ext uri="{BB962C8B-B14F-4D97-AF65-F5344CB8AC3E}">
        <p14:creationId xmlns:p14="http://schemas.microsoft.com/office/powerpoint/2010/main" val="264126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A413-C112-4173-9B3B-D2B6039E33B1}"/>
              </a:ext>
            </a:extLst>
          </p:cNvPr>
          <p:cNvSpPr>
            <a:spLocks noGrp="1"/>
          </p:cNvSpPr>
          <p:nvPr>
            <p:ph type="title"/>
          </p:nvPr>
        </p:nvSpPr>
        <p:spPr/>
        <p:txBody>
          <a:bodyPr/>
          <a:lstStyle/>
          <a:p>
            <a:r>
              <a:rPr lang="en-US"/>
              <a:t>Deep L-layer neural network</a:t>
            </a:r>
          </a:p>
        </p:txBody>
      </p:sp>
      <p:sp>
        <p:nvSpPr>
          <p:cNvPr id="3" name="Content Placeholder 2">
            <a:extLst>
              <a:ext uri="{FF2B5EF4-FFF2-40B4-BE49-F238E27FC236}">
                <a16:creationId xmlns:a16="http://schemas.microsoft.com/office/drawing/2014/main" id="{9EA86711-06B2-44C4-BD29-8103CB0A8625}"/>
              </a:ext>
            </a:extLst>
          </p:cNvPr>
          <p:cNvSpPr>
            <a:spLocks noGrp="1"/>
          </p:cNvSpPr>
          <p:nvPr>
            <p:ph idx="1"/>
          </p:nvPr>
        </p:nvSpPr>
        <p:spPr/>
        <p:txBody>
          <a:bodyPr/>
          <a:lstStyle/>
          <a:p>
            <a:r>
              <a:rPr lang="en-US"/>
              <a:t>How many layers are enough?</a:t>
            </a:r>
          </a:p>
          <a:p>
            <a:pPr marL="0" indent="0">
              <a:buNone/>
            </a:pPr>
            <a:endParaRPr lang="en-US"/>
          </a:p>
        </p:txBody>
      </p:sp>
      <p:pic>
        <p:nvPicPr>
          <p:cNvPr id="4098" name="Picture 2" descr="HÃ¬nh áº£nh cÃ³ liÃªn quan">
            <a:extLst>
              <a:ext uri="{FF2B5EF4-FFF2-40B4-BE49-F238E27FC236}">
                <a16:creationId xmlns:a16="http://schemas.microsoft.com/office/drawing/2014/main" id="{AD3E8B08-2DE5-4ECF-B76E-3A1152D69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75" y="1785415"/>
            <a:ext cx="5132896" cy="28872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2F0576-2A3E-4C51-8E20-D0F146988684}"/>
              </a:ext>
            </a:extLst>
          </p:cNvPr>
          <p:cNvSpPr txBox="1"/>
          <p:nvPr/>
        </p:nvSpPr>
        <p:spPr>
          <a:xfrm>
            <a:off x="1810676" y="2547778"/>
            <a:ext cx="2077813" cy="1015663"/>
          </a:xfrm>
          <a:prstGeom prst="rect">
            <a:avLst/>
          </a:prstGeom>
          <a:solidFill>
            <a:srgbClr val="FFFF00"/>
          </a:solidFill>
          <a:ln w="28575">
            <a:solidFill>
              <a:srgbClr val="FF0000"/>
            </a:solidFill>
          </a:ln>
        </p:spPr>
        <p:txBody>
          <a:bodyPr wrap="none" rtlCol="0">
            <a:spAutoFit/>
          </a:bodyPr>
          <a:lstStyle/>
          <a:p>
            <a:r>
              <a:rPr lang="en-US" sz="6000"/>
              <a:t>? layer</a:t>
            </a:r>
          </a:p>
        </p:txBody>
      </p:sp>
      <p:sp>
        <p:nvSpPr>
          <p:cNvPr id="5" name="Rectangle 4">
            <a:extLst>
              <a:ext uri="{FF2B5EF4-FFF2-40B4-BE49-F238E27FC236}">
                <a16:creationId xmlns:a16="http://schemas.microsoft.com/office/drawing/2014/main" id="{4184E0E0-5B59-47E4-A2EE-6F2E71D5FD93}"/>
              </a:ext>
            </a:extLst>
          </p:cNvPr>
          <p:cNvSpPr/>
          <p:nvPr/>
        </p:nvSpPr>
        <p:spPr>
          <a:xfrm>
            <a:off x="822876" y="6455628"/>
            <a:ext cx="7688510" cy="369332"/>
          </a:xfrm>
          <a:prstGeom prst="rect">
            <a:avLst/>
          </a:prstGeom>
        </p:spPr>
        <p:txBody>
          <a:bodyPr wrap="square">
            <a:spAutoFit/>
          </a:bodyPr>
          <a:lstStyle/>
          <a:p>
            <a:r>
              <a:rPr lang="en-US">
                <a:hlinkClick r:id="rId3"/>
              </a:rPr>
              <a:t>https://www.analyticsvidhya.com/blog/2018/07/using-power-deep-learning-cyber-security/</a:t>
            </a:r>
            <a:endParaRPr lang="en-US"/>
          </a:p>
        </p:txBody>
      </p:sp>
      <p:pic>
        <p:nvPicPr>
          <p:cNvPr id="6" name="Picture 5">
            <a:extLst>
              <a:ext uri="{FF2B5EF4-FFF2-40B4-BE49-F238E27FC236}">
                <a16:creationId xmlns:a16="http://schemas.microsoft.com/office/drawing/2014/main" id="{8DAB55A5-984D-4E48-BE67-0079C914894B}"/>
              </a:ext>
            </a:extLst>
          </p:cNvPr>
          <p:cNvPicPr>
            <a:picLocks noChangeAspect="1"/>
          </p:cNvPicPr>
          <p:nvPr/>
        </p:nvPicPr>
        <p:blipFill>
          <a:blip r:embed="rId4"/>
          <a:stretch>
            <a:fillRect/>
          </a:stretch>
        </p:blipFill>
        <p:spPr>
          <a:xfrm>
            <a:off x="5506971" y="2148339"/>
            <a:ext cx="3284489" cy="2161406"/>
          </a:xfrm>
          <a:prstGeom prst="rect">
            <a:avLst/>
          </a:prstGeom>
        </p:spPr>
      </p:pic>
      <p:sp>
        <p:nvSpPr>
          <p:cNvPr id="8" name="TextBox 7">
            <a:extLst>
              <a:ext uri="{FF2B5EF4-FFF2-40B4-BE49-F238E27FC236}">
                <a16:creationId xmlns:a16="http://schemas.microsoft.com/office/drawing/2014/main" id="{DC393BC0-66F0-43A8-AAD9-CF0146E02839}"/>
              </a:ext>
            </a:extLst>
          </p:cNvPr>
          <p:cNvSpPr txBox="1"/>
          <p:nvPr/>
        </p:nvSpPr>
        <p:spPr>
          <a:xfrm>
            <a:off x="1174371" y="4964824"/>
            <a:ext cx="7595553" cy="923330"/>
          </a:xfrm>
          <a:prstGeom prst="rect">
            <a:avLst/>
          </a:prstGeom>
          <a:noFill/>
        </p:spPr>
        <p:txBody>
          <a:bodyPr wrap="square" rtlCol="0">
            <a:spAutoFit/>
          </a:bodyPr>
          <a:lstStyle/>
          <a:p>
            <a:r>
              <a:rPr lang="en-US" u="sng"/>
              <a:t>Rất khó để xác định mạng l</a:t>
            </a:r>
            <a:r>
              <a:rPr lang="vi-VN" u="sng"/>
              <a:t>ư</a:t>
            </a:r>
            <a:r>
              <a:rPr lang="en-US" u="sng"/>
              <a:t>ới cần bao nhiêu lớp, tùy vào vấn đề đang muốn giải quyết là gì, vì vậy chúng ta cần kiểm thử và đánh giá trên bộ kết quả và tiếp tục điều chỉnh </a:t>
            </a:r>
          </a:p>
          <a:p>
            <a:r>
              <a:rPr lang="en-US" u="sng"/>
              <a:t>sao cho kết quả tốt nhất</a:t>
            </a:r>
          </a:p>
        </p:txBody>
      </p:sp>
      <p:sp>
        <p:nvSpPr>
          <p:cNvPr id="9" name="Arrow: Right 8">
            <a:extLst>
              <a:ext uri="{FF2B5EF4-FFF2-40B4-BE49-F238E27FC236}">
                <a16:creationId xmlns:a16="http://schemas.microsoft.com/office/drawing/2014/main" id="{7F60DD5E-6713-400B-ABFB-B61E866E183D}"/>
              </a:ext>
            </a:extLst>
          </p:cNvPr>
          <p:cNvSpPr/>
          <p:nvPr/>
        </p:nvSpPr>
        <p:spPr bwMode="auto">
          <a:xfrm>
            <a:off x="637563" y="5040805"/>
            <a:ext cx="419450" cy="218114"/>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pPr>
            <a:endParaRPr kumimoji="1" lang="en-US" sz="1400" b="1" i="0" u="none" strike="noStrike" cap="none" normalizeH="0" baseline="0">
              <a:ln>
                <a:noFill/>
              </a:ln>
              <a:solidFill>
                <a:schemeClr val="folHlink"/>
              </a:solidFill>
              <a:effectLst/>
              <a:latin typeface="Verdana" pitchFamily="34" charset="0"/>
              <a:ea typeface="HY견고딕" pitchFamily="18" charset="-127"/>
            </a:endParaRPr>
          </a:p>
        </p:txBody>
      </p:sp>
    </p:spTree>
    <p:extLst>
      <p:ext uri="{BB962C8B-B14F-4D97-AF65-F5344CB8AC3E}">
        <p14:creationId xmlns:p14="http://schemas.microsoft.com/office/powerpoint/2010/main" val="86788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4672-AE6A-4F01-8583-FDF5A677CA14}"/>
              </a:ext>
            </a:extLst>
          </p:cNvPr>
          <p:cNvSpPr>
            <a:spLocks noGrp="1"/>
          </p:cNvSpPr>
          <p:nvPr>
            <p:ph type="title"/>
          </p:nvPr>
        </p:nvSpPr>
        <p:spPr/>
        <p:txBody>
          <a:bodyPr/>
          <a:lstStyle/>
          <a:p>
            <a:r>
              <a:rPr lang="en-US" sz="3600" i="0">
                <a:effectLst/>
              </a:rPr>
              <a:t>Getting your matrix dimensions right</a:t>
            </a:r>
            <a:endParaRPr lang="en-US" sz="3600"/>
          </a:p>
        </p:txBody>
      </p:sp>
      <p:pic>
        <p:nvPicPr>
          <p:cNvPr id="4" name="Content Placeholder 3">
            <a:extLst>
              <a:ext uri="{FF2B5EF4-FFF2-40B4-BE49-F238E27FC236}">
                <a16:creationId xmlns:a16="http://schemas.microsoft.com/office/drawing/2014/main" id="{B2505DDF-8ADD-4EA6-984B-4C3B18304EC7}"/>
              </a:ext>
            </a:extLst>
          </p:cNvPr>
          <p:cNvPicPr>
            <a:picLocks noGrp="1" noChangeAspect="1"/>
          </p:cNvPicPr>
          <p:nvPr>
            <p:ph idx="1"/>
          </p:nvPr>
        </p:nvPicPr>
        <p:blipFill>
          <a:blip r:embed="rId2"/>
          <a:stretch>
            <a:fillRect/>
          </a:stretch>
        </p:blipFill>
        <p:spPr>
          <a:xfrm>
            <a:off x="1483098" y="1282910"/>
            <a:ext cx="6528388" cy="1467055"/>
          </a:xfrm>
          <a:prstGeom prst="rect">
            <a:avLst/>
          </a:prstGeom>
        </p:spPr>
      </p:pic>
      <p:sp>
        <p:nvSpPr>
          <p:cNvPr id="5" name="TextBox 4">
            <a:extLst>
              <a:ext uri="{FF2B5EF4-FFF2-40B4-BE49-F238E27FC236}">
                <a16:creationId xmlns:a16="http://schemas.microsoft.com/office/drawing/2014/main" id="{726A5B57-DDDA-42D4-8DB5-C087F49D551A}"/>
              </a:ext>
            </a:extLst>
          </p:cNvPr>
          <p:cNvSpPr txBox="1"/>
          <p:nvPr/>
        </p:nvSpPr>
        <p:spPr>
          <a:xfrm>
            <a:off x="2484516" y="911500"/>
            <a:ext cx="312906" cy="369332"/>
          </a:xfrm>
          <a:prstGeom prst="rect">
            <a:avLst/>
          </a:prstGeom>
          <a:noFill/>
        </p:spPr>
        <p:txBody>
          <a:bodyPr wrap="none" rtlCol="0">
            <a:spAutoFit/>
          </a:bodyPr>
          <a:lstStyle/>
          <a:p>
            <a:r>
              <a:rPr lang="en-US">
                <a:latin typeface="Cambria Math" panose="02040503050406030204" pitchFamily="18" charset="0"/>
                <a:ea typeface="Cambria Math" panose="02040503050406030204" pitchFamily="18" charset="0"/>
              </a:rPr>
              <a:t>1</a:t>
            </a:r>
          </a:p>
        </p:txBody>
      </p:sp>
      <p:sp>
        <p:nvSpPr>
          <p:cNvPr id="6" name="TextBox 5">
            <a:extLst>
              <a:ext uri="{FF2B5EF4-FFF2-40B4-BE49-F238E27FC236}">
                <a16:creationId xmlns:a16="http://schemas.microsoft.com/office/drawing/2014/main" id="{3577A686-0E4F-4BC9-976E-DEAB21FCCDAB}"/>
              </a:ext>
            </a:extLst>
          </p:cNvPr>
          <p:cNvSpPr txBox="1"/>
          <p:nvPr/>
        </p:nvSpPr>
        <p:spPr>
          <a:xfrm>
            <a:off x="3488040" y="911500"/>
            <a:ext cx="312906" cy="369332"/>
          </a:xfrm>
          <a:prstGeom prst="rect">
            <a:avLst/>
          </a:prstGeom>
          <a:noFill/>
        </p:spPr>
        <p:txBody>
          <a:bodyPr wrap="none" rtlCol="0">
            <a:spAutoFit/>
          </a:bodyPr>
          <a:lstStyle/>
          <a:p>
            <a:r>
              <a:rPr lang="en-US">
                <a:latin typeface="Cambria Math" panose="02040503050406030204" pitchFamily="18" charset="0"/>
                <a:ea typeface="Cambria Math" panose="02040503050406030204" pitchFamily="18" charset="0"/>
              </a:rPr>
              <a:t>2</a:t>
            </a:r>
          </a:p>
        </p:txBody>
      </p:sp>
      <p:sp>
        <p:nvSpPr>
          <p:cNvPr id="7" name="TextBox 6">
            <a:extLst>
              <a:ext uri="{FF2B5EF4-FFF2-40B4-BE49-F238E27FC236}">
                <a16:creationId xmlns:a16="http://schemas.microsoft.com/office/drawing/2014/main" id="{0CADD30F-8E39-46C6-B2D4-BD6F1DE036D2}"/>
              </a:ext>
            </a:extLst>
          </p:cNvPr>
          <p:cNvSpPr txBox="1"/>
          <p:nvPr/>
        </p:nvSpPr>
        <p:spPr>
          <a:xfrm>
            <a:off x="4474891" y="915173"/>
            <a:ext cx="312906" cy="369332"/>
          </a:xfrm>
          <a:prstGeom prst="rect">
            <a:avLst/>
          </a:prstGeom>
          <a:noFill/>
        </p:spPr>
        <p:txBody>
          <a:bodyPr wrap="none" rtlCol="0">
            <a:spAutoFit/>
          </a:bodyPr>
          <a:lstStyle/>
          <a:p>
            <a:r>
              <a:rPr lang="en-US">
                <a:latin typeface="Cambria Math" panose="02040503050406030204" pitchFamily="18" charset="0"/>
                <a:ea typeface="Cambria Math" panose="02040503050406030204" pitchFamily="18" charset="0"/>
              </a:rPr>
              <a:t>3</a:t>
            </a:r>
          </a:p>
        </p:txBody>
      </p:sp>
      <p:sp>
        <p:nvSpPr>
          <p:cNvPr id="8" name="TextBox 7">
            <a:extLst>
              <a:ext uri="{FF2B5EF4-FFF2-40B4-BE49-F238E27FC236}">
                <a16:creationId xmlns:a16="http://schemas.microsoft.com/office/drawing/2014/main" id="{40B03521-18B1-4222-BA6E-6F1D528CF3D5}"/>
              </a:ext>
            </a:extLst>
          </p:cNvPr>
          <p:cNvSpPr txBox="1"/>
          <p:nvPr/>
        </p:nvSpPr>
        <p:spPr>
          <a:xfrm>
            <a:off x="5461742" y="911500"/>
            <a:ext cx="312906" cy="369332"/>
          </a:xfrm>
          <a:prstGeom prst="rect">
            <a:avLst/>
          </a:prstGeom>
          <a:noFill/>
        </p:spPr>
        <p:txBody>
          <a:bodyPr wrap="none" rtlCol="0">
            <a:spAutoFit/>
          </a:bodyPr>
          <a:lstStyle/>
          <a:p>
            <a:r>
              <a:rPr lang="en-US">
                <a:latin typeface="Cambria Math" panose="02040503050406030204" pitchFamily="18" charset="0"/>
                <a:ea typeface="Cambria Math" panose="02040503050406030204" pitchFamily="18" charset="0"/>
              </a:rPr>
              <a:t>4</a:t>
            </a:r>
          </a:p>
        </p:txBody>
      </p:sp>
      <p:sp>
        <p:nvSpPr>
          <p:cNvPr id="9" name="TextBox 8">
            <a:extLst>
              <a:ext uri="{FF2B5EF4-FFF2-40B4-BE49-F238E27FC236}">
                <a16:creationId xmlns:a16="http://schemas.microsoft.com/office/drawing/2014/main" id="{024A0C39-4F9E-4225-B317-562A5D623D59}"/>
              </a:ext>
            </a:extLst>
          </p:cNvPr>
          <p:cNvSpPr txBox="1"/>
          <p:nvPr/>
        </p:nvSpPr>
        <p:spPr>
          <a:xfrm>
            <a:off x="6387101" y="917808"/>
            <a:ext cx="312906" cy="369332"/>
          </a:xfrm>
          <a:prstGeom prst="rect">
            <a:avLst/>
          </a:prstGeom>
          <a:noFill/>
        </p:spPr>
        <p:txBody>
          <a:bodyPr wrap="none" rtlCol="0">
            <a:spAutoFit/>
          </a:bodyPr>
          <a:lstStyle/>
          <a:p>
            <a:r>
              <a:rPr lang="en-US">
                <a:latin typeface="Cambria Math" panose="02040503050406030204" pitchFamily="18" charset="0"/>
                <a:ea typeface="Cambria Math" panose="02040503050406030204" pitchFamily="18" charset="0"/>
              </a:rPr>
              <a:t>5</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3C0F1E6-E261-4792-9EF2-FBF337E2F8E8}"/>
                  </a:ext>
                </a:extLst>
              </p:cNvPr>
              <p:cNvSpPr txBox="1"/>
              <p:nvPr/>
            </p:nvSpPr>
            <p:spPr>
              <a:xfrm>
                <a:off x="946592" y="2666998"/>
                <a:ext cx="1553310"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sup>
                      </m:sSup>
                      <m:r>
                        <a:rPr lang="en-US" b="0" i="0" smtClean="0">
                          <a:latin typeface="Cambria Math" panose="02040503050406030204" pitchFamily="18" charset="0"/>
                        </a:rPr>
                        <m:t>=</m:t>
                      </m:r>
                      <m:r>
                        <a:rPr lang="en-US" b="0" i="1" smtClean="0">
                          <a:latin typeface="Cambria Math" panose="02040503050406030204" pitchFamily="18" charset="0"/>
                        </a:rPr>
                        <m:t>𝑛</m:t>
                      </m:r>
                      <m:r>
                        <a:rPr lang="en-US" b="0" i="1" baseline="-25000" smtClean="0">
                          <a:latin typeface="Cambria Math" panose="02040503050406030204" pitchFamily="18" charset="0"/>
                        </a:rPr>
                        <m:t>𝑥</m:t>
                      </m:r>
                      <m:r>
                        <a:rPr lang="en-US" b="0" i="0" smtClean="0">
                          <a:latin typeface="Cambria Math" panose="02040503050406030204" pitchFamily="18" charset="0"/>
                        </a:rPr>
                        <m:t>=2</m:t>
                      </m:r>
                    </m:oMath>
                  </m:oMathPara>
                </a14:m>
                <a:endParaRPr lang="en-US"/>
              </a:p>
            </p:txBody>
          </p:sp>
        </mc:Choice>
        <mc:Fallback>
          <p:sp>
            <p:nvSpPr>
              <p:cNvPr id="17" name="TextBox 16">
                <a:extLst>
                  <a:ext uri="{FF2B5EF4-FFF2-40B4-BE49-F238E27FC236}">
                    <a16:creationId xmlns:a16="http://schemas.microsoft.com/office/drawing/2014/main" id="{E3C0F1E6-E261-4792-9EF2-FBF337E2F8E8}"/>
                  </a:ext>
                </a:extLst>
              </p:cNvPr>
              <p:cNvSpPr txBox="1">
                <a:spLocks noRot="1" noChangeAspect="1" noMove="1" noResize="1" noEditPoints="1" noAdjustHandles="1" noChangeArrowheads="1" noChangeShapeType="1" noTextEdit="1"/>
              </p:cNvSpPr>
              <p:nvPr/>
            </p:nvSpPr>
            <p:spPr>
              <a:xfrm>
                <a:off x="946592" y="2666998"/>
                <a:ext cx="1553310" cy="3811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D5360CB-5C62-4A11-9EA9-5E41B37C4334}"/>
                  </a:ext>
                </a:extLst>
              </p:cNvPr>
              <p:cNvSpPr txBox="1"/>
              <p:nvPr/>
            </p:nvSpPr>
            <p:spPr>
              <a:xfrm>
                <a:off x="2119865" y="3005925"/>
                <a:ext cx="1042208"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p>
                      </m:sSup>
                      <m:r>
                        <a:rPr lang="en-US" b="0" i="0" smtClean="0">
                          <a:latin typeface="Cambria Math" panose="02040503050406030204" pitchFamily="18" charset="0"/>
                        </a:rPr>
                        <m:t>=3</m:t>
                      </m:r>
                    </m:oMath>
                  </m:oMathPara>
                </a14:m>
                <a:endParaRPr lang="en-US"/>
              </a:p>
            </p:txBody>
          </p:sp>
        </mc:Choice>
        <mc:Fallback>
          <p:sp>
            <p:nvSpPr>
              <p:cNvPr id="19" name="TextBox 18">
                <a:extLst>
                  <a:ext uri="{FF2B5EF4-FFF2-40B4-BE49-F238E27FC236}">
                    <a16:creationId xmlns:a16="http://schemas.microsoft.com/office/drawing/2014/main" id="{7D5360CB-5C62-4A11-9EA9-5E41B37C4334}"/>
                  </a:ext>
                </a:extLst>
              </p:cNvPr>
              <p:cNvSpPr txBox="1">
                <a:spLocks noRot="1" noChangeAspect="1" noMove="1" noResize="1" noEditPoints="1" noAdjustHandles="1" noChangeArrowheads="1" noChangeShapeType="1" noTextEdit="1"/>
              </p:cNvSpPr>
              <p:nvPr/>
            </p:nvSpPr>
            <p:spPr>
              <a:xfrm>
                <a:off x="2119865" y="3005925"/>
                <a:ext cx="1042208" cy="3811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FE4861A-7FD6-418B-9A04-FA34D385ABC3}"/>
                  </a:ext>
                </a:extLst>
              </p:cNvPr>
              <p:cNvSpPr txBox="1"/>
              <p:nvPr/>
            </p:nvSpPr>
            <p:spPr>
              <a:xfrm>
                <a:off x="3001030" y="2672702"/>
                <a:ext cx="1042208"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r>
                        <a:rPr lang="en-US" b="0" i="0" smtClean="0">
                          <a:latin typeface="Cambria Math" panose="02040503050406030204" pitchFamily="18" charset="0"/>
                        </a:rPr>
                        <m:t>=5</m:t>
                      </m:r>
                    </m:oMath>
                  </m:oMathPara>
                </a14:m>
                <a:endParaRPr lang="en-US"/>
              </a:p>
            </p:txBody>
          </p:sp>
        </mc:Choice>
        <mc:Fallback>
          <p:sp>
            <p:nvSpPr>
              <p:cNvPr id="20" name="TextBox 19">
                <a:extLst>
                  <a:ext uri="{FF2B5EF4-FFF2-40B4-BE49-F238E27FC236}">
                    <a16:creationId xmlns:a16="http://schemas.microsoft.com/office/drawing/2014/main" id="{1FE4861A-7FD6-418B-9A04-FA34D385ABC3}"/>
                  </a:ext>
                </a:extLst>
              </p:cNvPr>
              <p:cNvSpPr txBox="1">
                <a:spLocks noRot="1" noChangeAspect="1" noMove="1" noResize="1" noEditPoints="1" noAdjustHandles="1" noChangeArrowheads="1" noChangeShapeType="1" noTextEdit="1"/>
              </p:cNvSpPr>
              <p:nvPr/>
            </p:nvSpPr>
            <p:spPr>
              <a:xfrm>
                <a:off x="3001030" y="2672702"/>
                <a:ext cx="1042208" cy="38113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8D7EF9B-4699-469C-A5BC-841CBCC743DB}"/>
                  </a:ext>
                </a:extLst>
              </p:cNvPr>
              <p:cNvSpPr txBox="1"/>
              <p:nvPr/>
            </p:nvSpPr>
            <p:spPr>
              <a:xfrm>
                <a:off x="4032382" y="3048201"/>
                <a:ext cx="1042208"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sup>
                      </m:sSup>
                      <m:r>
                        <a:rPr lang="en-US" b="0" i="0" smtClean="0">
                          <a:latin typeface="Cambria Math" panose="02040503050406030204" pitchFamily="18" charset="0"/>
                        </a:rPr>
                        <m:t>=4</m:t>
                      </m:r>
                    </m:oMath>
                  </m:oMathPara>
                </a14:m>
                <a:endParaRPr lang="en-US"/>
              </a:p>
            </p:txBody>
          </p:sp>
        </mc:Choice>
        <mc:Fallback>
          <p:sp>
            <p:nvSpPr>
              <p:cNvPr id="21" name="TextBox 20">
                <a:extLst>
                  <a:ext uri="{FF2B5EF4-FFF2-40B4-BE49-F238E27FC236}">
                    <a16:creationId xmlns:a16="http://schemas.microsoft.com/office/drawing/2014/main" id="{18D7EF9B-4699-469C-A5BC-841CBCC743DB}"/>
                  </a:ext>
                </a:extLst>
              </p:cNvPr>
              <p:cNvSpPr txBox="1">
                <a:spLocks noRot="1" noChangeAspect="1" noMove="1" noResize="1" noEditPoints="1" noAdjustHandles="1" noChangeArrowheads="1" noChangeShapeType="1" noTextEdit="1"/>
              </p:cNvSpPr>
              <p:nvPr/>
            </p:nvSpPr>
            <p:spPr>
              <a:xfrm>
                <a:off x="4032382" y="3048201"/>
                <a:ext cx="1042208" cy="38113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9964DC4-808C-4A6A-A829-85C9A9C4D7FE}"/>
                  </a:ext>
                </a:extLst>
              </p:cNvPr>
              <p:cNvSpPr txBox="1"/>
              <p:nvPr/>
            </p:nvSpPr>
            <p:spPr>
              <a:xfrm>
                <a:off x="5039846" y="2664509"/>
                <a:ext cx="1042208"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sup>
                      </m:sSup>
                      <m:r>
                        <a:rPr lang="en-US" b="0" i="0" smtClean="0">
                          <a:latin typeface="Cambria Math" panose="02040503050406030204" pitchFamily="18" charset="0"/>
                        </a:rPr>
                        <m:t>=2</m:t>
                      </m:r>
                    </m:oMath>
                  </m:oMathPara>
                </a14:m>
                <a:endParaRPr lang="en-US"/>
              </a:p>
            </p:txBody>
          </p:sp>
        </mc:Choice>
        <mc:Fallback>
          <p:sp>
            <p:nvSpPr>
              <p:cNvPr id="22" name="TextBox 21">
                <a:extLst>
                  <a:ext uri="{FF2B5EF4-FFF2-40B4-BE49-F238E27FC236}">
                    <a16:creationId xmlns:a16="http://schemas.microsoft.com/office/drawing/2014/main" id="{F9964DC4-808C-4A6A-A829-85C9A9C4D7FE}"/>
                  </a:ext>
                </a:extLst>
              </p:cNvPr>
              <p:cNvSpPr txBox="1">
                <a:spLocks noRot="1" noChangeAspect="1" noMove="1" noResize="1" noEditPoints="1" noAdjustHandles="1" noChangeArrowheads="1" noChangeShapeType="1" noTextEdit="1"/>
              </p:cNvSpPr>
              <p:nvPr/>
            </p:nvSpPr>
            <p:spPr>
              <a:xfrm>
                <a:off x="5039846" y="2664509"/>
                <a:ext cx="1042208" cy="38113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5A6AB99-8F62-40F2-9DD5-5F233C9AD052}"/>
                  </a:ext>
                </a:extLst>
              </p:cNvPr>
              <p:cNvSpPr txBox="1"/>
              <p:nvPr/>
            </p:nvSpPr>
            <p:spPr>
              <a:xfrm>
                <a:off x="6022450" y="3005925"/>
                <a:ext cx="1042208"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0" i="1" smtClean="0">
                              <a:latin typeface="Cambria Math" panose="02040503050406030204" pitchFamily="18" charset="0"/>
                            </a:rPr>
                            <m:t>𝑛</m:t>
                          </m:r>
                        </m:e>
                        <m:sup>
                          <m:r>
                            <a:rPr lang="en-US" b="1" i="1">
                              <a:latin typeface="Cambria Math" panose="02040503050406030204" pitchFamily="18" charset="0"/>
                            </a:rPr>
                            <m:t>[</m:t>
                          </m:r>
                          <m:r>
                            <a:rPr lang="en-US" b="1" i="1" smtClean="0">
                              <a:latin typeface="Cambria Math" panose="02040503050406030204" pitchFamily="18" charset="0"/>
                            </a:rPr>
                            <m:t>𝟓</m:t>
                          </m:r>
                          <m:r>
                            <a:rPr lang="en-US" b="1" i="1">
                              <a:latin typeface="Cambria Math" panose="02040503050406030204" pitchFamily="18" charset="0"/>
                            </a:rPr>
                            <m:t>]</m:t>
                          </m:r>
                        </m:sup>
                      </m:sSup>
                      <m:r>
                        <a:rPr lang="en-US" b="0" i="0" smtClean="0">
                          <a:latin typeface="Cambria Math" panose="02040503050406030204" pitchFamily="18" charset="0"/>
                        </a:rPr>
                        <m:t>=1</m:t>
                      </m:r>
                    </m:oMath>
                  </m:oMathPara>
                </a14:m>
                <a:endParaRPr lang="en-US"/>
              </a:p>
            </p:txBody>
          </p:sp>
        </mc:Choice>
        <mc:Fallback>
          <p:sp>
            <p:nvSpPr>
              <p:cNvPr id="23" name="TextBox 22">
                <a:extLst>
                  <a:ext uri="{FF2B5EF4-FFF2-40B4-BE49-F238E27FC236}">
                    <a16:creationId xmlns:a16="http://schemas.microsoft.com/office/drawing/2014/main" id="{A5A6AB99-8F62-40F2-9DD5-5F233C9AD052}"/>
                  </a:ext>
                </a:extLst>
              </p:cNvPr>
              <p:cNvSpPr txBox="1">
                <a:spLocks noRot="1" noChangeAspect="1" noMove="1" noResize="1" noEditPoints="1" noAdjustHandles="1" noChangeArrowheads="1" noChangeShapeType="1" noTextEdit="1"/>
              </p:cNvSpPr>
              <p:nvPr/>
            </p:nvSpPr>
            <p:spPr>
              <a:xfrm>
                <a:off x="6022450" y="3005925"/>
                <a:ext cx="1042208" cy="3811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CA71CC5A-13D7-4AE5-85EA-A96D1B852AF0}"/>
                  </a:ext>
                </a:extLst>
              </p:cNvPr>
              <p:cNvSpPr/>
              <p:nvPr/>
            </p:nvSpPr>
            <p:spPr>
              <a:xfrm>
                <a:off x="1152906" y="3980361"/>
                <a:ext cx="2134943" cy="451855"/>
              </a:xfrm>
              <a:prstGeom prst="rect">
                <a:avLst/>
              </a:prstGeom>
            </p:spPr>
            <p:txBody>
              <a:bodyPr wrap="none">
                <a:spAutoFit/>
              </a:bodyPr>
              <a:lstStyle/>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𝑧</m:t>
                        </m:r>
                      </m:e>
                      <m:sub/>
                      <m:sup>
                        <m:r>
                          <a:rPr lang="en-US" i="1">
                            <a:latin typeface="Cambria Math" panose="02040503050406030204" pitchFamily="18" charset="0"/>
                          </a:rPr>
                          <m:t>[1]</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𝝎</m:t>
                        </m:r>
                      </m:e>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sSubSup>
                      <m:sSubSupPr>
                        <m:ctrlPr>
                          <a:rPr lang="en-US" i="1">
                            <a:latin typeface="Cambria Math" panose="02040503050406030204" pitchFamily="18" charset="0"/>
                          </a:rPr>
                        </m:ctrlPr>
                      </m:sSubSupPr>
                      <m:e>
                        <m:r>
                          <a:rPr lang="en-US" b="1" i="1" smtClean="0">
                            <a:latin typeface="Cambria Math" panose="02040503050406030204" pitchFamily="18" charset="0"/>
                          </a:rPr>
                          <m:t>𝒂</m:t>
                        </m:r>
                      </m:e>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0</m:t>
                            </m:r>
                          </m:e>
                        </m:d>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sup>
                        <m:r>
                          <a:rPr lang="en-US" i="1">
                            <a:latin typeface="Cambria Math" panose="02040503050406030204" pitchFamily="18" charset="0"/>
                          </a:rPr>
                          <m:t>[1]</m:t>
                        </m:r>
                      </m:sup>
                    </m:sSubSup>
                  </m:oMath>
                </a14:m>
                <a:endParaRPr lang="en-US"/>
              </a:p>
            </p:txBody>
          </p:sp>
        </mc:Choice>
        <mc:Fallback>
          <p:sp>
            <p:nvSpPr>
              <p:cNvPr id="24" name="Rectangle 23">
                <a:extLst>
                  <a:ext uri="{FF2B5EF4-FFF2-40B4-BE49-F238E27FC236}">
                    <a16:creationId xmlns:a16="http://schemas.microsoft.com/office/drawing/2014/main" id="{CA71CC5A-13D7-4AE5-85EA-A96D1B852AF0}"/>
                  </a:ext>
                </a:extLst>
              </p:cNvPr>
              <p:cNvSpPr>
                <a:spLocks noRot="1" noChangeAspect="1" noMove="1" noResize="1" noEditPoints="1" noAdjustHandles="1" noChangeArrowheads="1" noChangeShapeType="1" noTextEdit="1"/>
              </p:cNvSpPr>
              <p:nvPr/>
            </p:nvSpPr>
            <p:spPr>
              <a:xfrm>
                <a:off x="1152906" y="3980361"/>
                <a:ext cx="2134943" cy="451855"/>
              </a:xfrm>
              <a:prstGeom prst="rect">
                <a:avLst/>
              </a:prstGeom>
              <a:blipFill>
                <a:blip r:embed="rId9"/>
                <a:stretch>
                  <a:fillRect b="-14865"/>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1C10DC58-63F8-4F99-80EE-39CE478A6468}"/>
              </a:ext>
            </a:extLst>
          </p:cNvPr>
          <p:cNvCxnSpPr/>
          <p:nvPr/>
        </p:nvCxnSpPr>
        <p:spPr bwMode="auto">
          <a:xfrm>
            <a:off x="771787" y="3473042"/>
            <a:ext cx="757525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24A1D50-7075-4A1A-B57C-ECAABE88FCC8}"/>
                  </a:ext>
                </a:extLst>
              </p:cNvPr>
              <p:cNvSpPr txBox="1"/>
              <p:nvPr/>
            </p:nvSpPr>
            <p:spPr>
              <a:xfrm>
                <a:off x="876739" y="4789268"/>
                <a:ext cx="73449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3,1)</m:t>
                      </m:r>
                    </m:oMath>
                  </m:oMathPara>
                </a14:m>
                <a:endParaRPr lang="en-US"/>
              </a:p>
            </p:txBody>
          </p:sp>
        </mc:Choice>
        <mc:Fallback>
          <p:sp>
            <p:nvSpPr>
              <p:cNvPr id="27" name="TextBox 26">
                <a:extLst>
                  <a:ext uri="{FF2B5EF4-FFF2-40B4-BE49-F238E27FC236}">
                    <a16:creationId xmlns:a16="http://schemas.microsoft.com/office/drawing/2014/main" id="{924A1D50-7075-4A1A-B57C-ECAABE88FCC8}"/>
                  </a:ext>
                </a:extLst>
              </p:cNvPr>
              <p:cNvSpPr txBox="1">
                <a:spLocks noRot="1" noChangeAspect="1" noMove="1" noResize="1" noEditPoints="1" noAdjustHandles="1" noChangeArrowheads="1" noChangeShapeType="1" noTextEdit="1"/>
              </p:cNvSpPr>
              <p:nvPr/>
            </p:nvSpPr>
            <p:spPr>
              <a:xfrm>
                <a:off x="876739" y="4789268"/>
                <a:ext cx="734496" cy="369332"/>
              </a:xfrm>
              <a:prstGeom prst="rect">
                <a:avLst/>
              </a:prstGeom>
              <a:blipFill>
                <a:blip r:embed="rId10"/>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171CF60E-50DE-432B-9AD9-BB5609D84B7D}"/>
                  </a:ext>
                </a:extLst>
              </p:cNvPr>
              <p:cNvSpPr txBox="1"/>
              <p:nvPr/>
            </p:nvSpPr>
            <p:spPr>
              <a:xfrm>
                <a:off x="1576359" y="4795243"/>
                <a:ext cx="73449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3,2)</m:t>
                      </m:r>
                    </m:oMath>
                  </m:oMathPara>
                </a14:m>
                <a:endParaRPr lang="en-US">
                  <a:solidFill>
                    <a:srgbClr val="C00000"/>
                  </a:solidFill>
                </a:endParaRPr>
              </a:p>
            </p:txBody>
          </p:sp>
        </mc:Choice>
        <mc:Fallback>
          <p:sp>
            <p:nvSpPr>
              <p:cNvPr id="28" name="TextBox 27">
                <a:extLst>
                  <a:ext uri="{FF2B5EF4-FFF2-40B4-BE49-F238E27FC236}">
                    <a16:creationId xmlns:a16="http://schemas.microsoft.com/office/drawing/2014/main" id="{171CF60E-50DE-432B-9AD9-BB5609D84B7D}"/>
                  </a:ext>
                </a:extLst>
              </p:cNvPr>
              <p:cNvSpPr txBox="1">
                <a:spLocks noRot="1" noChangeAspect="1" noMove="1" noResize="1" noEditPoints="1" noAdjustHandles="1" noChangeArrowheads="1" noChangeShapeType="1" noTextEdit="1"/>
              </p:cNvSpPr>
              <p:nvPr/>
            </p:nvSpPr>
            <p:spPr>
              <a:xfrm>
                <a:off x="1576359" y="4795243"/>
                <a:ext cx="734496" cy="369332"/>
              </a:xfrm>
              <a:prstGeom prst="rect">
                <a:avLst/>
              </a:prstGeom>
              <a:blipFill>
                <a:blip r:embed="rId11"/>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875F8154-DB74-4B0F-9657-BCCB01267BAC}"/>
                  </a:ext>
                </a:extLst>
              </p:cNvPr>
              <p:cNvSpPr txBox="1"/>
              <p:nvPr/>
            </p:nvSpPr>
            <p:spPr>
              <a:xfrm>
                <a:off x="2079971" y="4789268"/>
                <a:ext cx="73449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2,1)</m:t>
                      </m:r>
                    </m:oMath>
                  </m:oMathPara>
                </a14:m>
                <a:endParaRPr lang="en-US"/>
              </a:p>
            </p:txBody>
          </p:sp>
        </mc:Choice>
        <mc:Fallback>
          <p:sp>
            <p:nvSpPr>
              <p:cNvPr id="29" name="TextBox 28">
                <a:extLst>
                  <a:ext uri="{FF2B5EF4-FFF2-40B4-BE49-F238E27FC236}">
                    <a16:creationId xmlns:a16="http://schemas.microsoft.com/office/drawing/2014/main" id="{875F8154-DB74-4B0F-9657-BCCB01267BAC}"/>
                  </a:ext>
                </a:extLst>
              </p:cNvPr>
              <p:cNvSpPr txBox="1">
                <a:spLocks noRot="1" noChangeAspect="1" noMove="1" noResize="1" noEditPoints="1" noAdjustHandles="1" noChangeArrowheads="1" noChangeShapeType="1" noTextEdit="1"/>
              </p:cNvSpPr>
              <p:nvPr/>
            </p:nvSpPr>
            <p:spPr>
              <a:xfrm>
                <a:off x="2079971" y="4789268"/>
                <a:ext cx="734496" cy="369332"/>
              </a:xfrm>
              <a:prstGeom prst="rect">
                <a:avLst/>
              </a:prstGeom>
              <a:blipFill>
                <a:blip r:embed="rId12"/>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55ADAA84-3411-4AD6-9308-6F49F3CF9E1F}"/>
                  </a:ext>
                </a:extLst>
              </p:cNvPr>
              <p:cNvSpPr txBox="1"/>
              <p:nvPr/>
            </p:nvSpPr>
            <p:spPr>
              <a:xfrm>
                <a:off x="2920601" y="4789268"/>
                <a:ext cx="73449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3,1)</m:t>
                      </m:r>
                    </m:oMath>
                  </m:oMathPara>
                </a14:m>
                <a:endParaRPr lang="en-US">
                  <a:solidFill>
                    <a:srgbClr val="C00000"/>
                  </a:solidFill>
                </a:endParaRPr>
              </a:p>
            </p:txBody>
          </p:sp>
        </mc:Choice>
        <mc:Fallback>
          <p:sp>
            <p:nvSpPr>
              <p:cNvPr id="30" name="TextBox 29">
                <a:extLst>
                  <a:ext uri="{FF2B5EF4-FFF2-40B4-BE49-F238E27FC236}">
                    <a16:creationId xmlns:a16="http://schemas.microsoft.com/office/drawing/2014/main" id="{55ADAA84-3411-4AD6-9308-6F49F3CF9E1F}"/>
                  </a:ext>
                </a:extLst>
              </p:cNvPr>
              <p:cNvSpPr txBox="1">
                <a:spLocks noRot="1" noChangeAspect="1" noMove="1" noResize="1" noEditPoints="1" noAdjustHandles="1" noChangeArrowheads="1" noChangeShapeType="1" noTextEdit="1"/>
              </p:cNvSpPr>
              <p:nvPr/>
            </p:nvSpPr>
            <p:spPr>
              <a:xfrm>
                <a:off x="2920601" y="4789268"/>
                <a:ext cx="734496" cy="369332"/>
              </a:xfrm>
              <a:prstGeom prst="rect">
                <a:avLst/>
              </a:prstGeom>
              <a:blipFill>
                <a:blip r:embed="rId13"/>
                <a:stretch>
                  <a:fillRect b="-16667"/>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58A6EE30-E3FE-4A1B-9ACD-01444FFCB727}"/>
              </a:ext>
            </a:extLst>
          </p:cNvPr>
          <p:cNvCxnSpPr>
            <a:cxnSpLocks/>
            <a:endCxn id="27" idx="0"/>
          </p:cNvCxnSpPr>
          <p:nvPr/>
        </p:nvCxnSpPr>
        <p:spPr bwMode="auto">
          <a:xfrm flipH="1">
            <a:off x="1243987" y="4439889"/>
            <a:ext cx="112410" cy="349379"/>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42150022-E449-43B9-88E9-90DCD57CE5E6}"/>
              </a:ext>
            </a:extLst>
          </p:cNvPr>
          <p:cNvCxnSpPr>
            <a:cxnSpLocks/>
            <a:endCxn id="28" idx="0"/>
          </p:cNvCxnSpPr>
          <p:nvPr/>
        </p:nvCxnSpPr>
        <p:spPr bwMode="auto">
          <a:xfrm flipH="1">
            <a:off x="1943607" y="4432216"/>
            <a:ext cx="60200" cy="363027"/>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A309E009-6145-4535-857E-79B053174CAE}"/>
              </a:ext>
            </a:extLst>
          </p:cNvPr>
          <p:cNvCxnSpPr>
            <a:cxnSpLocks/>
            <a:endCxn id="29" idx="0"/>
          </p:cNvCxnSpPr>
          <p:nvPr/>
        </p:nvCxnSpPr>
        <p:spPr bwMode="auto">
          <a:xfrm>
            <a:off x="2404087" y="4421300"/>
            <a:ext cx="43132" cy="367968"/>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A49CC77C-A1A3-4A4A-B49C-A13887FC7ED0}"/>
              </a:ext>
            </a:extLst>
          </p:cNvPr>
          <p:cNvCxnSpPr>
            <a:cxnSpLocks/>
            <a:endCxn id="30" idx="0"/>
          </p:cNvCxnSpPr>
          <p:nvPr/>
        </p:nvCxnSpPr>
        <p:spPr bwMode="auto">
          <a:xfrm>
            <a:off x="2980258" y="4432216"/>
            <a:ext cx="307591" cy="357052"/>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sp>
        <p:nvSpPr>
          <p:cNvPr id="48" name="TextBox 47">
            <a:extLst>
              <a:ext uri="{FF2B5EF4-FFF2-40B4-BE49-F238E27FC236}">
                <a16:creationId xmlns:a16="http://schemas.microsoft.com/office/drawing/2014/main" id="{9B8F45AD-0AAF-4EBA-95E7-6404364D1A19}"/>
              </a:ext>
            </a:extLst>
          </p:cNvPr>
          <p:cNvSpPr txBox="1"/>
          <p:nvPr/>
        </p:nvSpPr>
        <p:spPr>
          <a:xfrm>
            <a:off x="1747251" y="5586404"/>
            <a:ext cx="869149" cy="276999"/>
          </a:xfrm>
          <a:prstGeom prst="rect">
            <a:avLst/>
          </a:prstGeom>
          <a:noFill/>
        </p:spPr>
        <p:txBody>
          <a:bodyPr wrap="none" rtlCol="0">
            <a:spAutoFit/>
          </a:bodyPr>
          <a:lstStyle/>
          <a:p>
            <a:r>
              <a:rPr lang="en-US" sz="1200"/>
              <a:t>(Matrix size)</a:t>
            </a:r>
          </a:p>
        </p:txBody>
      </p:sp>
      <mc:AlternateContent xmlns:mc="http://schemas.openxmlformats.org/markup-compatibility/2006">
        <mc:Choice xmlns:a14="http://schemas.microsoft.com/office/drawing/2010/main" Requires="a14">
          <p:sp>
            <p:nvSpPr>
              <p:cNvPr id="49" name="Rectangle 48">
                <a:extLst>
                  <a:ext uri="{FF2B5EF4-FFF2-40B4-BE49-F238E27FC236}">
                    <a16:creationId xmlns:a16="http://schemas.microsoft.com/office/drawing/2014/main" id="{0E33FF54-532E-4656-8BB9-91097EFFFCDF}"/>
                  </a:ext>
                </a:extLst>
              </p:cNvPr>
              <p:cNvSpPr/>
              <p:nvPr/>
            </p:nvSpPr>
            <p:spPr>
              <a:xfrm>
                <a:off x="5825316" y="3609478"/>
                <a:ext cx="2223750" cy="451855"/>
              </a:xfrm>
              <a:prstGeom prst="rect">
                <a:avLst/>
              </a:prstGeom>
            </p:spPr>
            <p:txBody>
              <a:bodyPr wrap="none">
                <a:spAutoFit/>
              </a:bodyPr>
              <a:lstStyle/>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𝑧</m:t>
                        </m:r>
                      </m:e>
                      <m:sub/>
                      <m:sup>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𝝎</m:t>
                        </m:r>
                      </m:e>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𝑙</m:t>
                            </m:r>
                          </m:e>
                        </m:d>
                      </m:sup>
                    </m:sSubSup>
                    <m:sSubSup>
                      <m:sSubSupPr>
                        <m:ctrlPr>
                          <a:rPr lang="en-US" i="1">
                            <a:latin typeface="Cambria Math" panose="02040503050406030204" pitchFamily="18" charset="0"/>
                          </a:rPr>
                        </m:ctrlPr>
                      </m:sSubSupPr>
                      <m:e>
                        <m:r>
                          <a:rPr lang="en-US" b="1" i="1">
                            <a:latin typeface="Cambria Math" panose="02040503050406030204" pitchFamily="18" charset="0"/>
                          </a:rPr>
                          <m:t>𝒂</m:t>
                        </m:r>
                      </m:e>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𝑏</m:t>
                        </m:r>
                      </m:e>
                      <m:sub/>
                      <m:sup>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m:t>
                        </m:r>
                      </m:sup>
                    </m:sSubSup>
                  </m:oMath>
                </a14:m>
                <a:endParaRPr lang="en-US"/>
              </a:p>
            </p:txBody>
          </p:sp>
        </mc:Choice>
        <mc:Fallback>
          <p:sp>
            <p:nvSpPr>
              <p:cNvPr id="49" name="Rectangle 48">
                <a:extLst>
                  <a:ext uri="{FF2B5EF4-FFF2-40B4-BE49-F238E27FC236}">
                    <a16:creationId xmlns:a16="http://schemas.microsoft.com/office/drawing/2014/main" id="{0E33FF54-532E-4656-8BB9-91097EFFFCDF}"/>
                  </a:ext>
                </a:extLst>
              </p:cNvPr>
              <p:cNvSpPr>
                <a:spLocks noRot="1" noChangeAspect="1" noMove="1" noResize="1" noEditPoints="1" noAdjustHandles="1" noChangeArrowheads="1" noChangeShapeType="1" noTextEdit="1"/>
              </p:cNvSpPr>
              <p:nvPr/>
            </p:nvSpPr>
            <p:spPr>
              <a:xfrm>
                <a:off x="5825316" y="3609478"/>
                <a:ext cx="2223750" cy="451855"/>
              </a:xfrm>
              <a:prstGeom prst="rect">
                <a:avLst/>
              </a:prstGeom>
              <a:blipFill>
                <a:blip r:embed="rId14"/>
                <a:stretch>
                  <a:fillRect b="-14865"/>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B26D1B0F-E697-45FB-96CC-449A8096D463}"/>
              </a:ext>
            </a:extLst>
          </p:cNvPr>
          <p:cNvCxnSpPr>
            <a:cxnSpLocks/>
            <a:endCxn id="63" idx="0"/>
          </p:cNvCxnSpPr>
          <p:nvPr/>
        </p:nvCxnSpPr>
        <p:spPr bwMode="auto">
          <a:xfrm flipH="1">
            <a:off x="5523144" y="4012836"/>
            <a:ext cx="455442" cy="351030"/>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D0024EA9-3B51-4F1D-AE1D-8046A6DC2DC5}"/>
              </a:ext>
            </a:extLst>
          </p:cNvPr>
          <p:cNvCxnSpPr>
            <a:cxnSpLocks/>
            <a:endCxn id="64" idx="0"/>
          </p:cNvCxnSpPr>
          <p:nvPr/>
        </p:nvCxnSpPr>
        <p:spPr bwMode="auto">
          <a:xfrm flipH="1">
            <a:off x="6580084" y="4047596"/>
            <a:ext cx="48268" cy="293507"/>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5755C356-32CD-45CC-8538-A77D134DD567}"/>
              </a:ext>
            </a:extLst>
          </p:cNvPr>
          <p:cNvCxnSpPr>
            <a:cxnSpLocks/>
            <a:endCxn id="65" idx="0"/>
          </p:cNvCxnSpPr>
          <p:nvPr/>
        </p:nvCxnSpPr>
        <p:spPr bwMode="auto">
          <a:xfrm>
            <a:off x="7222159" y="4028576"/>
            <a:ext cx="372159" cy="320095"/>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844FF509-16B1-4CE9-80A3-3C2166FCC1C4}"/>
              </a:ext>
            </a:extLst>
          </p:cNvPr>
          <p:cNvCxnSpPr>
            <a:cxnSpLocks/>
            <a:endCxn id="66" idx="0"/>
          </p:cNvCxnSpPr>
          <p:nvPr/>
        </p:nvCxnSpPr>
        <p:spPr bwMode="auto">
          <a:xfrm>
            <a:off x="7969827" y="4025059"/>
            <a:ext cx="642209" cy="315975"/>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689B4F7E-DC8C-4A28-ABD5-A63325D7CB5C}"/>
                  </a:ext>
                </a:extLst>
              </p:cNvPr>
              <p:cNvSpPr txBox="1"/>
              <p:nvPr/>
            </p:nvSpPr>
            <p:spPr>
              <a:xfrm>
                <a:off x="471190" y="5191164"/>
                <a:ext cx="1007712"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up>
                      </m:sSup>
                      <m:r>
                        <a:rPr lang="en-US" b="0" i="1" smtClean="0">
                          <a:latin typeface="Cambria Math" panose="02040503050406030204" pitchFamily="18" charset="0"/>
                        </a:rPr>
                        <m:t>,1)</m:t>
                      </m:r>
                    </m:oMath>
                  </m:oMathPara>
                </a14:m>
                <a:endParaRPr lang="en-US"/>
              </a:p>
            </p:txBody>
          </p:sp>
        </mc:Choice>
        <mc:Fallback>
          <p:sp>
            <p:nvSpPr>
              <p:cNvPr id="59" name="TextBox 58">
                <a:extLst>
                  <a:ext uri="{FF2B5EF4-FFF2-40B4-BE49-F238E27FC236}">
                    <a16:creationId xmlns:a16="http://schemas.microsoft.com/office/drawing/2014/main" id="{689B4F7E-DC8C-4A28-ABD5-A63325D7CB5C}"/>
                  </a:ext>
                </a:extLst>
              </p:cNvPr>
              <p:cNvSpPr txBox="1">
                <a:spLocks noRot="1" noChangeAspect="1" noMove="1" noResize="1" noEditPoints="1" noAdjustHandles="1" noChangeArrowheads="1" noChangeShapeType="1" noTextEdit="1"/>
              </p:cNvSpPr>
              <p:nvPr/>
            </p:nvSpPr>
            <p:spPr>
              <a:xfrm>
                <a:off x="471190" y="5191164"/>
                <a:ext cx="1007712" cy="381130"/>
              </a:xfrm>
              <a:prstGeom prst="rect">
                <a:avLst/>
              </a:prstGeom>
              <a:blipFill>
                <a:blip r:embed="rId15"/>
                <a:stretch>
                  <a:fillRect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BAF6BC8D-7F5C-4166-9626-354313C00F80}"/>
                  </a:ext>
                </a:extLst>
              </p:cNvPr>
              <p:cNvSpPr txBox="1"/>
              <p:nvPr/>
            </p:nvSpPr>
            <p:spPr>
              <a:xfrm>
                <a:off x="1317304" y="5168401"/>
                <a:ext cx="1242456"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0</m:t>
                          </m:r>
                          <m:r>
                            <a:rPr lang="en-US" i="1">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m:t>
                      </m:r>
                    </m:oMath>
                  </m:oMathPara>
                </a14:m>
                <a:endParaRPr lang="en-US">
                  <a:solidFill>
                    <a:srgbClr val="C00000"/>
                  </a:solidFill>
                </a:endParaRPr>
              </a:p>
            </p:txBody>
          </p:sp>
        </mc:Choice>
        <mc:Fallback>
          <p:sp>
            <p:nvSpPr>
              <p:cNvPr id="60" name="TextBox 59">
                <a:extLst>
                  <a:ext uri="{FF2B5EF4-FFF2-40B4-BE49-F238E27FC236}">
                    <a16:creationId xmlns:a16="http://schemas.microsoft.com/office/drawing/2014/main" id="{BAF6BC8D-7F5C-4166-9626-354313C00F80}"/>
                  </a:ext>
                </a:extLst>
              </p:cNvPr>
              <p:cNvSpPr txBox="1">
                <a:spLocks noRot="1" noChangeAspect="1" noMove="1" noResize="1" noEditPoints="1" noAdjustHandles="1" noChangeArrowheads="1" noChangeShapeType="1" noTextEdit="1"/>
              </p:cNvSpPr>
              <p:nvPr/>
            </p:nvSpPr>
            <p:spPr>
              <a:xfrm>
                <a:off x="1317304" y="5168401"/>
                <a:ext cx="1242456" cy="381130"/>
              </a:xfrm>
              <a:prstGeom prst="rect">
                <a:avLst/>
              </a:prstGeom>
              <a:blipFill>
                <a:blip r:embed="rId16"/>
                <a:stretch>
                  <a:fillRect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5CF9F3DE-D779-4F10-9A75-574CC40BE713}"/>
                  </a:ext>
                </a:extLst>
              </p:cNvPr>
              <p:cNvSpPr txBox="1"/>
              <p:nvPr/>
            </p:nvSpPr>
            <p:spPr>
              <a:xfrm>
                <a:off x="2298646" y="5181937"/>
                <a:ext cx="1007712"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sup>
                      </m:sSup>
                      <m:r>
                        <a:rPr lang="en-US" b="0" i="1" smtClean="0">
                          <a:latin typeface="Cambria Math" panose="02040503050406030204" pitchFamily="18" charset="0"/>
                        </a:rPr>
                        <m:t>,1)</m:t>
                      </m:r>
                    </m:oMath>
                  </m:oMathPara>
                </a14:m>
                <a:endParaRPr lang="en-US"/>
              </a:p>
            </p:txBody>
          </p:sp>
        </mc:Choice>
        <mc:Fallback>
          <p:sp>
            <p:nvSpPr>
              <p:cNvPr id="61" name="TextBox 60">
                <a:extLst>
                  <a:ext uri="{FF2B5EF4-FFF2-40B4-BE49-F238E27FC236}">
                    <a16:creationId xmlns:a16="http://schemas.microsoft.com/office/drawing/2014/main" id="{5CF9F3DE-D779-4F10-9A75-574CC40BE713}"/>
                  </a:ext>
                </a:extLst>
              </p:cNvPr>
              <p:cNvSpPr txBox="1">
                <a:spLocks noRot="1" noChangeAspect="1" noMove="1" noResize="1" noEditPoints="1" noAdjustHandles="1" noChangeArrowheads="1" noChangeShapeType="1" noTextEdit="1"/>
              </p:cNvSpPr>
              <p:nvPr/>
            </p:nvSpPr>
            <p:spPr>
              <a:xfrm>
                <a:off x="2298646" y="5181937"/>
                <a:ext cx="1007712" cy="381130"/>
              </a:xfrm>
              <a:prstGeom prst="rect">
                <a:avLst/>
              </a:prstGeom>
              <a:blipFill>
                <a:blip r:embed="rId17"/>
                <a:stretch>
                  <a:fillRect b="-158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51D83185-5BA2-4027-B6F9-5F9E26DF87B7}"/>
                  </a:ext>
                </a:extLst>
              </p:cNvPr>
              <p:cNvSpPr txBox="1"/>
              <p:nvPr/>
            </p:nvSpPr>
            <p:spPr>
              <a:xfrm>
                <a:off x="3217110" y="5174300"/>
                <a:ext cx="1007712"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,1)</m:t>
                      </m:r>
                    </m:oMath>
                  </m:oMathPara>
                </a14:m>
                <a:endParaRPr lang="en-US">
                  <a:solidFill>
                    <a:srgbClr val="C00000"/>
                  </a:solidFill>
                </a:endParaRPr>
              </a:p>
            </p:txBody>
          </p:sp>
        </mc:Choice>
        <mc:Fallback>
          <p:sp>
            <p:nvSpPr>
              <p:cNvPr id="62" name="TextBox 61">
                <a:extLst>
                  <a:ext uri="{FF2B5EF4-FFF2-40B4-BE49-F238E27FC236}">
                    <a16:creationId xmlns:a16="http://schemas.microsoft.com/office/drawing/2014/main" id="{51D83185-5BA2-4027-B6F9-5F9E26DF87B7}"/>
                  </a:ext>
                </a:extLst>
              </p:cNvPr>
              <p:cNvSpPr txBox="1">
                <a:spLocks noRot="1" noChangeAspect="1" noMove="1" noResize="1" noEditPoints="1" noAdjustHandles="1" noChangeArrowheads="1" noChangeShapeType="1" noTextEdit="1"/>
              </p:cNvSpPr>
              <p:nvPr/>
            </p:nvSpPr>
            <p:spPr>
              <a:xfrm>
                <a:off x="3217110" y="5174300"/>
                <a:ext cx="1007712" cy="381130"/>
              </a:xfrm>
              <a:prstGeom prst="rect">
                <a:avLst/>
              </a:prstGeom>
              <a:blipFill>
                <a:blip r:embed="rId18"/>
                <a:stretch>
                  <a:fillRect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BED4F76B-9277-49B4-BDCA-725321C5AB69}"/>
                  </a:ext>
                </a:extLst>
              </p:cNvPr>
              <p:cNvSpPr txBox="1"/>
              <p:nvPr/>
            </p:nvSpPr>
            <p:spPr>
              <a:xfrm>
                <a:off x="5035638" y="4363866"/>
                <a:ext cx="975011"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m:t>
                          </m:r>
                        </m:sup>
                      </m:sSup>
                      <m:r>
                        <a:rPr lang="en-US" b="0" i="1" smtClean="0">
                          <a:latin typeface="Cambria Math" panose="02040503050406030204" pitchFamily="18" charset="0"/>
                        </a:rPr>
                        <m:t>,1)</m:t>
                      </m:r>
                    </m:oMath>
                  </m:oMathPara>
                </a14:m>
                <a:endParaRPr lang="en-US"/>
              </a:p>
            </p:txBody>
          </p:sp>
        </mc:Choice>
        <mc:Fallback>
          <p:sp>
            <p:nvSpPr>
              <p:cNvPr id="63" name="TextBox 62">
                <a:extLst>
                  <a:ext uri="{FF2B5EF4-FFF2-40B4-BE49-F238E27FC236}">
                    <a16:creationId xmlns:a16="http://schemas.microsoft.com/office/drawing/2014/main" id="{BED4F76B-9277-49B4-BDCA-725321C5AB69}"/>
                  </a:ext>
                </a:extLst>
              </p:cNvPr>
              <p:cNvSpPr txBox="1">
                <a:spLocks noRot="1" noChangeAspect="1" noMove="1" noResize="1" noEditPoints="1" noAdjustHandles="1" noChangeArrowheads="1" noChangeShapeType="1" noTextEdit="1"/>
              </p:cNvSpPr>
              <p:nvPr/>
            </p:nvSpPr>
            <p:spPr>
              <a:xfrm>
                <a:off x="5035638" y="4363866"/>
                <a:ext cx="975011" cy="381130"/>
              </a:xfrm>
              <a:prstGeom prst="rect">
                <a:avLst/>
              </a:prstGeom>
              <a:blipFill>
                <a:blip r:embed="rId19"/>
                <a:stretch>
                  <a:fillRect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B7AEB8AC-2887-4637-8D02-1FCE14AB94E5}"/>
                  </a:ext>
                </a:extLst>
              </p:cNvPr>
              <p:cNvSpPr txBox="1"/>
              <p:nvPr/>
            </p:nvSpPr>
            <p:spPr>
              <a:xfrm>
                <a:off x="5881752" y="4341103"/>
                <a:ext cx="1396664"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𝑙</m:t>
                          </m:r>
                          <m:r>
                            <a:rPr lang="en-US" i="1">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𝑙</m:t>
                          </m:r>
                          <m:r>
                            <a:rPr lang="en-US" b="0" i="1" smtClean="0">
                              <a:solidFill>
                                <a:srgbClr val="C00000"/>
                              </a:solidFill>
                              <a:latin typeface="Cambria Math" panose="02040503050406030204" pitchFamily="18" charset="0"/>
                            </a:rPr>
                            <m:t>−1]</m:t>
                          </m:r>
                        </m:sup>
                      </m:sSup>
                      <m:r>
                        <a:rPr lang="en-US" b="0" i="1" smtClean="0">
                          <a:solidFill>
                            <a:srgbClr val="C00000"/>
                          </a:solidFill>
                          <a:latin typeface="Cambria Math" panose="02040503050406030204" pitchFamily="18" charset="0"/>
                        </a:rPr>
                        <m:t>)</m:t>
                      </m:r>
                    </m:oMath>
                  </m:oMathPara>
                </a14:m>
                <a:endParaRPr lang="en-US">
                  <a:solidFill>
                    <a:srgbClr val="C00000"/>
                  </a:solidFill>
                </a:endParaRPr>
              </a:p>
            </p:txBody>
          </p:sp>
        </mc:Choice>
        <mc:Fallback>
          <p:sp>
            <p:nvSpPr>
              <p:cNvPr id="64" name="TextBox 63">
                <a:extLst>
                  <a:ext uri="{FF2B5EF4-FFF2-40B4-BE49-F238E27FC236}">
                    <a16:creationId xmlns:a16="http://schemas.microsoft.com/office/drawing/2014/main" id="{B7AEB8AC-2887-4637-8D02-1FCE14AB94E5}"/>
                  </a:ext>
                </a:extLst>
              </p:cNvPr>
              <p:cNvSpPr txBox="1">
                <a:spLocks noRot="1" noChangeAspect="1" noMove="1" noResize="1" noEditPoints="1" noAdjustHandles="1" noChangeArrowheads="1" noChangeShapeType="1" noTextEdit="1"/>
              </p:cNvSpPr>
              <p:nvPr/>
            </p:nvSpPr>
            <p:spPr>
              <a:xfrm>
                <a:off x="5881752" y="4341103"/>
                <a:ext cx="1396664" cy="381130"/>
              </a:xfrm>
              <a:prstGeom prst="rect">
                <a:avLst/>
              </a:prstGeom>
              <a:blipFill>
                <a:blip r:embed="rId20"/>
                <a:stretch>
                  <a:fillRect b="-158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18C374CF-B1BA-44AF-9FE1-BDD8507ADF07}"/>
                  </a:ext>
                </a:extLst>
              </p:cNvPr>
              <p:cNvSpPr txBox="1"/>
              <p:nvPr/>
            </p:nvSpPr>
            <p:spPr>
              <a:xfrm>
                <a:off x="6997007" y="4348671"/>
                <a:ext cx="1194622"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,1)</m:t>
                      </m:r>
                    </m:oMath>
                  </m:oMathPara>
                </a14:m>
                <a:endParaRPr lang="en-US"/>
              </a:p>
            </p:txBody>
          </p:sp>
        </mc:Choice>
        <mc:Fallback>
          <p:sp>
            <p:nvSpPr>
              <p:cNvPr id="65" name="TextBox 64">
                <a:extLst>
                  <a:ext uri="{FF2B5EF4-FFF2-40B4-BE49-F238E27FC236}">
                    <a16:creationId xmlns:a16="http://schemas.microsoft.com/office/drawing/2014/main" id="{18C374CF-B1BA-44AF-9FE1-BDD8507ADF07}"/>
                  </a:ext>
                </a:extLst>
              </p:cNvPr>
              <p:cNvSpPr txBox="1">
                <a:spLocks noRot="1" noChangeAspect="1" noMove="1" noResize="1" noEditPoints="1" noAdjustHandles="1" noChangeArrowheads="1" noChangeShapeType="1" noTextEdit="1"/>
              </p:cNvSpPr>
              <p:nvPr/>
            </p:nvSpPr>
            <p:spPr>
              <a:xfrm>
                <a:off x="6997007" y="4348671"/>
                <a:ext cx="1194622" cy="381130"/>
              </a:xfrm>
              <a:prstGeom prst="rect">
                <a:avLst/>
              </a:prstGeom>
              <a:blipFill>
                <a:blip r:embed="rId21"/>
                <a:stretch>
                  <a:fillRect b="-158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5DA66DA6-7CC3-4451-AE8C-D88E1E302BD2}"/>
                  </a:ext>
                </a:extLst>
              </p:cNvPr>
              <p:cNvSpPr txBox="1"/>
              <p:nvPr/>
            </p:nvSpPr>
            <p:spPr>
              <a:xfrm>
                <a:off x="8124530" y="4341034"/>
                <a:ext cx="975011"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𝑙</m:t>
                          </m:r>
                          <m:r>
                            <a:rPr lang="en-US" i="1">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,1)</m:t>
                      </m:r>
                    </m:oMath>
                  </m:oMathPara>
                </a14:m>
                <a:endParaRPr lang="en-US">
                  <a:solidFill>
                    <a:srgbClr val="C00000"/>
                  </a:solidFill>
                </a:endParaRPr>
              </a:p>
            </p:txBody>
          </p:sp>
        </mc:Choice>
        <mc:Fallback>
          <p:sp>
            <p:nvSpPr>
              <p:cNvPr id="66" name="TextBox 65">
                <a:extLst>
                  <a:ext uri="{FF2B5EF4-FFF2-40B4-BE49-F238E27FC236}">
                    <a16:creationId xmlns:a16="http://schemas.microsoft.com/office/drawing/2014/main" id="{5DA66DA6-7CC3-4451-AE8C-D88E1E302BD2}"/>
                  </a:ext>
                </a:extLst>
              </p:cNvPr>
              <p:cNvSpPr txBox="1">
                <a:spLocks noRot="1" noChangeAspect="1" noMove="1" noResize="1" noEditPoints="1" noAdjustHandles="1" noChangeArrowheads="1" noChangeShapeType="1" noTextEdit="1"/>
              </p:cNvSpPr>
              <p:nvPr/>
            </p:nvSpPr>
            <p:spPr>
              <a:xfrm>
                <a:off x="8124530" y="4341034"/>
                <a:ext cx="975011" cy="381130"/>
              </a:xfrm>
              <a:prstGeom prst="rect">
                <a:avLst/>
              </a:prstGeom>
              <a:blipFill>
                <a:blip r:embed="rId22"/>
                <a:stretch>
                  <a:fillRect b="-15873"/>
                </a:stretch>
              </a:blipFill>
            </p:spPr>
            <p:txBody>
              <a:bodyPr/>
              <a:lstStyle/>
              <a:p>
                <a:r>
                  <a:rPr lang="en-US">
                    <a:noFill/>
                  </a:rPr>
                  <a:t> </a:t>
                </a:r>
              </a:p>
            </p:txBody>
          </p:sp>
        </mc:Fallback>
      </mc:AlternateContent>
      <p:sp>
        <p:nvSpPr>
          <p:cNvPr id="69" name="Arrow: Right 68">
            <a:extLst>
              <a:ext uri="{FF2B5EF4-FFF2-40B4-BE49-F238E27FC236}">
                <a16:creationId xmlns:a16="http://schemas.microsoft.com/office/drawing/2014/main" id="{F9B36817-53B7-43DC-B001-CC23F3348E45}"/>
              </a:ext>
            </a:extLst>
          </p:cNvPr>
          <p:cNvSpPr/>
          <p:nvPr/>
        </p:nvSpPr>
        <p:spPr bwMode="auto">
          <a:xfrm>
            <a:off x="4377358" y="3727566"/>
            <a:ext cx="513823" cy="2313667"/>
          </a:xfrm>
          <a:prstGeom prst="rightArrow">
            <a:avLst/>
          </a:prstGeom>
          <a:solidFill>
            <a:schemeClr val="accent1">
              <a:lumMod val="20000"/>
              <a:lumOff val="80000"/>
            </a:schemeClr>
          </a:solidFill>
          <a:ln w="9525"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pPr>
            <a:endParaRPr kumimoji="1" lang="en-US" sz="1400" b="1" i="0" u="none" strike="noStrike" cap="none" normalizeH="0" baseline="0">
              <a:ln>
                <a:noFill/>
              </a:ln>
              <a:solidFill>
                <a:schemeClr val="folHlink"/>
              </a:solidFill>
              <a:effectLst/>
              <a:latin typeface="Verdana" pitchFamily="34" charset="0"/>
              <a:ea typeface="HY견고딕" pitchFamily="18" charset="-127"/>
            </a:endParaRPr>
          </a:p>
        </p:txBody>
      </p:sp>
      <mc:AlternateContent xmlns:mc="http://schemas.openxmlformats.org/markup-compatibility/2006">
        <mc:Choice xmlns:a14="http://schemas.microsoft.com/office/drawing/2010/main" Requires="a14">
          <p:sp>
            <p:nvSpPr>
              <p:cNvPr id="72" name="Rectangle 71">
                <a:extLst>
                  <a:ext uri="{FF2B5EF4-FFF2-40B4-BE49-F238E27FC236}">
                    <a16:creationId xmlns:a16="http://schemas.microsoft.com/office/drawing/2014/main" id="{1A560052-CC0A-480B-9C3D-AF2D6C10498C}"/>
                  </a:ext>
                </a:extLst>
              </p:cNvPr>
              <p:cNvSpPr/>
              <p:nvPr/>
            </p:nvSpPr>
            <p:spPr>
              <a:xfrm>
                <a:off x="5774648" y="5171304"/>
                <a:ext cx="2165721" cy="381130"/>
              </a:xfrm>
              <a:prstGeom prst="rect">
                <a:avLst/>
              </a:prstGeom>
            </p:spPr>
            <p:txBody>
              <a:bodyPr wrap="none">
                <a:spAutoFit/>
              </a:bodyPr>
              <a:lstStyle/>
              <a:p>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𝒁</m:t>
                        </m:r>
                      </m:e>
                      <m:sup>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𝑨</m:t>
                        </m:r>
                      </m:e>
                      <m:sup>
                        <m:r>
                          <a:rPr lang="en-US" i="1">
                            <a:latin typeface="Cambria Math" panose="02040503050406030204" pitchFamily="18" charset="0"/>
                          </a:rPr>
                          <m:t>[1]</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𝒃</m:t>
                        </m:r>
                      </m:e>
                      <m:sup>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sup>
                    </m:sSup>
                  </m:oMath>
                </a14:m>
                <a:endParaRPr lang="en-US"/>
              </a:p>
            </p:txBody>
          </p:sp>
        </mc:Choice>
        <mc:Fallback>
          <p:sp>
            <p:nvSpPr>
              <p:cNvPr id="72" name="Rectangle 71">
                <a:extLst>
                  <a:ext uri="{FF2B5EF4-FFF2-40B4-BE49-F238E27FC236}">
                    <a16:creationId xmlns:a16="http://schemas.microsoft.com/office/drawing/2014/main" id="{1A560052-CC0A-480B-9C3D-AF2D6C10498C}"/>
                  </a:ext>
                </a:extLst>
              </p:cNvPr>
              <p:cNvSpPr>
                <a:spLocks noRot="1" noChangeAspect="1" noMove="1" noResize="1" noEditPoints="1" noAdjustHandles="1" noChangeArrowheads="1" noChangeShapeType="1" noTextEdit="1"/>
              </p:cNvSpPr>
              <p:nvPr/>
            </p:nvSpPr>
            <p:spPr>
              <a:xfrm>
                <a:off x="5774648" y="5171304"/>
                <a:ext cx="2165721" cy="381130"/>
              </a:xfrm>
              <a:prstGeom prst="rect">
                <a:avLst/>
              </a:prstGeom>
              <a:blipFill>
                <a:blip r:embed="rId23"/>
                <a:stretch>
                  <a:fillRect t="-3175" b="-25397"/>
                </a:stretch>
              </a:blipFill>
            </p:spPr>
            <p:txBody>
              <a:bodyPr/>
              <a:lstStyle/>
              <a:p>
                <a:r>
                  <a:rPr lang="en-US">
                    <a:noFill/>
                  </a:rPr>
                  <a:t> </a:t>
                </a:r>
              </a:p>
            </p:txBody>
          </p:sp>
        </mc:Fallback>
      </mc:AlternateContent>
      <p:sp>
        <p:nvSpPr>
          <p:cNvPr id="73" name="Rectangle 72">
            <a:extLst>
              <a:ext uri="{FF2B5EF4-FFF2-40B4-BE49-F238E27FC236}">
                <a16:creationId xmlns:a16="http://schemas.microsoft.com/office/drawing/2014/main" id="{14654A77-11EA-4C57-9630-F9164A074083}"/>
              </a:ext>
            </a:extLst>
          </p:cNvPr>
          <p:cNvSpPr/>
          <p:nvPr/>
        </p:nvSpPr>
        <p:spPr>
          <a:xfrm>
            <a:off x="5032303" y="4771585"/>
            <a:ext cx="1463093" cy="369332"/>
          </a:xfrm>
          <a:prstGeom prst="rect">
            <a:avLst/>
          </a:prstGeom>
        </p:spPr>
        <p:txBody>
          <a:bodyPr wrap="none">
            <a:spAutoFit/>
          </a:bodyPr>
          <a:lstStyle/>
          <a:p>
            <a:r>
              <a:rPr lang="ko-KR" altLang="en-US" u="sng"/>
              <a:t>● </a:t>
            </a:r>
            <a:r>
              <a:rPr lang="en-US" u="sng"/>
              <a:t>Vectorization</a:t>
            </a:r>
          </a:p>
        </p:txBody>
      </p: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CD765F61-5489-4362-81D9-96A675326C68}"/>
                  </a:ext>
                </a:extLst>
              </p:cNvPr>
              <p:cNvSpPr txBox="1"/>
              <p:nvPr/>
            </p:nvSpPr>
            <p:spPr>
              <a:xfrm>
                <a:off x="4851860" y="5858231"/>
                <a:ext cx="1044710"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lang="en-US"/>
              </a:p>
            </p:txBody>
          </p:sp>
        </mc:Choice>
        <mc:Fallback>
          <p:sp>
            <p:nvSpPr>
              <p:cNvPr id="78" name="TextBox 77">
                <a:extLst>
                  <a:ext uri="{FF2B5EF4-FFF2-40B4-BE49-F238E27FC236}">
                    <a16:creationId xmlns:a16="http://schemas.microsoft.com/office/drawing/2014/main" id="{CD765F61-5489-4362-81D9-96A675326C68}"/>
                  </a:ext>
                </a:extLst>
              </p:cNvPr>
              <p:cNvSpPr txBox="1">
                <a:spLocks noRot="1" noChangeAspect="1" noMove="1" noResize="1" noEditPoints="1" noAdjustHandles="1" noChangeArrowheads="1" noChangeShapeType="1" noTextEdit="1"/>
              </p:cNvSpPr>
              <p:nvPr/>
            </p:nvSpPr>
            <p:spPr>
              <a:xfrm>
                <a:off x="4851860" y="5858231"/>
                <a:ext cx="1044710" cy="381130"/>
              </a:xfrm>
              <a:prstGeom prst="rect">
                <a:avLst/>
              </a:prstGeom>
              <a:blipFill>
                <a:blip r:embed="rId24"/>
                <a:stretch>
                  <a:fillRect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561C8588-45B3-423F-8E41-4C9CE57EDE72}"/>
                  </a:ext>
                </a:extLst>
              </p:cNvPr>
              <p:cNvSpPr txBox="1"/>
              <p:nvPr/>
            </p:nvSpPr>
            <p:spPr>
              <a:xfrm>
                <a:off x="5697974" y="5835468"/>
                <a:ext cx="1396664"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𝑙</m:t>
                          </m:r>
                          <m:r>
                            <a:rPr lang="en-US" i="1">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𝑙</m:t>
                          </m:r>
                          <m:r>
                            <a:rPr lang="en-US" b="0" i="1" smtClean="0">
                              <a:solidFill>
                                <a:srgbClr val="C00000"/>
                              </a:solidFill>
                              <a:latin typeface="Cambria Math" panose="02040503050406030204" pitchFamily="18" charset="0"/>
                            </a:rPr>
                            <m:t>−1]</m:t>
                          </m:r>
                        </m:sup>
                      </m:sSup>
                      <m:r>
                        <a:rPr lang="en-US" b="0" i="1" smtClean="0">
                          <a:solidFill>
                            <a:srgbClr val="C00000"/>
                          </a:solidFill>
                          <a:latin typeface="Cambria Math" panose="02040503050406030204" pitchFamily="18" charset="0"/>
                        </a:rPr>
                        <m:t>)</m:t>
                      </m:r>
                    </m:oMath>
                  </m:oMathPara>
                </a14:m>
                <a:endParaRPr lang="en-US">
                  <a:solidFill>
                    <a:srgbClr val="C00000"/>
                  </a:solidFill>
                </a:endParaRPr>
              </a:p>
            </p:txBody>
          </p:sp>
        </mc:Choice>
        <mc:Fallback>
          <p:sp>
            <p:nvSpPr>
              <p:cNvPr id="79" name="TextBox 78">
                <a:extLst>
                  <a:ext uri="{FF2B5EF4-FFF2-40B4-BE49-F238E27FC236}">
                    <a16:creationId xmlns:a16="http://schemas.microsoft.com/office/drawing/2014/main" id="{561C8588-45B3-423F-8E41-4C9CE57EDE72}"/>
                  </a:ext>
                </a:extLst>
              </p:cNvPr>
              <p:cNvSpPr txBox="1">
                <a:spLocks noRot="1" noChangeAspect="1" noMove="1" noResize="1" noEditPoints="1" noAdjustHandles="1" noChangeArrowheads="1" noChangeShapeType="1" noTextEdit="1"/>
              </p:cNvSpPr>
              <p:nvPr/>
            </p:nvSpPr>
            <p:spPr>
              <a:xfrm>
                <a:off x="5697974" y="5835468"/>
                <a:ext cx="1396664" cy="381130"/>
              </a:xfrm>
              <a:prstGeom prst="rect">
                <a:avLst/>
              </a:prstGeom>
              <a:blipFill>
                <a:blip r:embed="rId25"/>
                <a:stretch>
                  <a:fillRect b="-158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22383A92-75F3-46AF-8FDA-A059F2ED3100}"/>
                  </a:ext>
                </a:extLst>
              </p:cNvPr>
              <p:cNvSpPr txBox="1"/>
              <p:nvPr/>
            </p:nvSpPr>
            <p:spPr>
              <a:xfrm>
                <a:off x="6813229" y="5843036"/>
                <a:ext cx="1264320"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lang="en-US"/>
              </a:p>
            </p:txBody>
          </p:sp>
        </mc:Choice>
        <mc:Fallback>
          <p:sp>
            <p:nvSpPr>
              <p:cNvPr id="80" name="TextBox 79">
                <a:extLst>
                  <a:ext uri="{FF2B5EF4-FFF2-40B4-BE49-F238E27FC236}">
                    <a16:creationId xmlns:a16="http://schemas.microsoft.com/office/drawing/2014/main" id="{22383A92-75F3-46AF-8FDA-A059F2ED3100}"/>
                  </a:ext>
                </a:extLst>
              </p:cNvPr>
              <p:cNvSpPr txBox="1">
                <a:spLocks noRot="1" noChangeAspect="1" noMove="1" noResize="1" noEditPoints="1" noAdjustHandles="1" noChangeArrowheads="1" noChangeShapeType="1" noTextEdit="1"/>
              </p:cNvSpPr>
              <p:nvPr/>
            </p:nvSpPr>
            <p:spPr>
              <a:xfrm>
                <a:off x="6813229" y="5843036"/>
                <a:ext cx="1264320" cy="381130"/>
              </a:xfrm>
              <a:prstGeom prst="rect">
                <a:avLst/>
              </a:prstGeom>
              <a:blipFill>
                <a:blip r:embed="rId26"/>
                <a:stretch>
                  <a:fillRect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83EA0543-8D10-4FDF-BCB3-A765D4570DB6}"/>
                  </a:ext>
                </a:extLst>
              </p:cNvPr>
              <p:cNvSpPr txBox="1"/>
              <p:nvPr/>
            </p:nvSpPr>
            <p:spPr>
              <a:xfrm>
                <a:off x="7940752" y="5835399"/>
                <a:ext cx="1044710" cy="3811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𝑙</m:t>
                          </m:r>
                          <m:r>
                            <a:rPr lang="en-US" i="1">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m:t>
                      </m:r>
                    </m:oMath>
                  </m:oMathPara>
                </a14:m>
                <a:endParaRPr lang="en-US">
                  <a:solidFill>
                    <a:srgbClr val="C00000"/>
                  </a:solidFill>
                </a:endParaRPr>
              </a:p>
            </p:txBody>
          </p:sp>
        </mc:Choice>
        <mc:Fallback>
          <p:sp>
            <p:nvSpPr>
              <p:cNvPr id="81" name="TextBox 80">
                <a:extLst>
                  <a:ext uri="{FF2B5EF4-FFF2-40B4-BE49-F238E27FC236}">
                    <a16:creationId xmlns:a16="http://schemas.microsoft.com/office/drawing/2014/main" id="{83EA0543-8D10-4FDF-BCB3-A765D4570DB6}"/>
                  </a:ext>
                </a:extLst>
              </p:cNvPr>
              <p:cNvSpPr txBox="1">
                <a:spLocks noRot="1" noChangeAspect="1" noMove="1" noResize="1" noEditPoints="1" noAdjustHandles="1" noChangeArrowheads="1" noChangeShapeType="1" noTextEdit="1"/>
              </p:cNvSpPr>
              <p:nvPr/>
            </p:nvSpPr>
            <p:spPr>
              <a:xfrm>
                <a:off x="7940752" y="5835399"/>
                <a:ext cx="1044710" cy="381130"/>
              </a:xfrm>
              <a:prstGeom prst="rect">
                <a:avLst/>
              </a:prstGeom>
              <a:blipFill>
                <a:blip r:embed="rId27"/>
                <a:stretch>
                  <a:fillRect b="-15873"/>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FFB5959F-36E6-4768-9505-67757FE9A6AA}"/>
              </a:ext>
            </a:extLst>
          </p:cNvPr>
          <p:cNvCxnSpPr>
            <a:cxnSpLocks/>
            <a:endCxn id="78" idx="0"/>
          </p:cNvCxnSpPr>
          <p:nvPr/>
        </p:nvCxnSpPr>
        <p:spPr bwMode="auto">
          <a:xfrm flipH="1">
            <a:off x="5374215" y="5497830"/>
            <a:ext cx="574914" cy="360401"/>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93" name="Straight Arrow Connector 92">
            <a:extLst>
              <a:ext uri="{FF2B5EF4-FFF2-40B4-BE49-F238E27FC236}">
                <a16:creationId xmlns:a16="http://schemas.microsoft.com/office/drawing/2014/main" id="{9222AB35-3D66-4A45-A76B-2A524E2FD0CE}"/>
              </a:ext>
            </a:extLst>
          </p:cNvPr>
          <p:cNvCxnSpPr>
            <a:cxnSpLocks/>
            <a:endCxn id="79" idx="0"/>
          </p:cNvCxnSpPr>
          <p:nvPr/>
        </p:nvCxnSpPr>
        <p:spPr bwMode="auto">
          <a:xfrm flipH="1">
            <a:off x="6396306" y="5532590"/>
            <a:ext cx="202588" cy="302878"/>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94" name="Straight Arrow Connector 93">
            <a:extLst>
              <a:ext uri="{FF2B5EF4-FFF2-40B4-BE49-F238E27FC236}">
                <a16:creationId xmlns:a16="http://schemas.microsoft.com/office/drawing/2014/main" id="{957F8627-AC41-4335-97BE-FE4FE9ABBDF6}"/>
              </a:ext>
            </a:extLst>
          </p:cNvPr>
          <p:cNvCxnSpPr>
            <a:cxnSpLocks/>
            <a:endCxn id="80" idx="0"/>
          </p:cNvCxnSpPr>
          <p:nvPr/>
        </p:nvCxnSpPr>
        <p:spPr bwMode="auto">
          <a:xfrm>
            <a:off x="7192701" y="5513570"/>
            <a:ext cx="252688" cy="329466"/>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cxnSp>
        <p:nvCxnSpPr>
          <p:cNvPr id="95" name="Straight Arrow Connector 94">
            <a:extLst>
              <a:ext uri="{FF2B5EF4-FFF2-40B4-BE49-F238E27FC236}">
                <a16:creationId xmlns:a16="http://schemas.microsoft.com/office/drawing/2014/main" id="{E7E3FEDC-EB6A-40E9-8D4C-996D6FBA0150}"/>
              </a:ext>
            </a:extLst>
          </p:cNvPr>
          <p:cNvCxnSpPr>
            <a:cxnSpLocks/>
            <a:endCxn id="81" idx="0"/>
          </p:cNvCxnSpPr>
          <p:nvPr/>
        </p:nvCxnSpPr>
        <p:spPr bwMode="auto">
          <a:xfrm>
            <a:off x="7940369" y="5510053"/>
            <a:ext cx="522738" cy="325346"/>
          </a:xfrm>
          <a:prstGeom prst="straightConnector1">
            <a:avLst/>
          </a:prstGeom>
          <a:solidFill>
            <a:schemeClr val="accent1"/>
          </a:solidFill>
          <a:ln w="9525"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203215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137B-4833-402A-BD11-4ED5FF8FC099}"/>
              </a:ext>
            </a:extLst>
          </p:cNvPr>
          <p:cNvSpPr>
            <a:spLocks noGrp="1"/>
          </p:cNvSpPr>
          <p:nvPr>
            <p:ph type="title"/>
          </p:nvPr>
        </p:nvSpPr>
        <p:spPr/>
        <p:txBody>
          <a:bodyPr/>
          <a:lstStyle/>
          <a:p>
            <a:r>
              <a:rPr lang="en-US" i="0">
                <a:effectLst/>
              </a:rPr>
              <a:t>Parameters vs Hyperparameters</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680AD8-5DA4-46B6-9EA0-BDDA3B4F2150}"/>
                  </a:ext>
                </a:extLst>
              </p:cNvPr>
              <p:cNvSpPr>
                <a:spLocks noGrp="1"/>
              </p:cNvSpPr>
              <p:nvPr>
                <p:ph idx="1"/>
              </p:nvPr>
            </p:nvSpPr>
            <p:spPr>
              <a:xfrm>
                <a:off x="374075" y="958789"/>
                <a:ext cx="8519103" cy="870011"/>
              </a:xfrm>
            </p:spPr>
            <p:txBody>
              <a:bodyPr/>
              <a:lstStyle/>
              <a:p>
                <a:r>
                  <a:rPr lang="en-US"/>
                  <a:t>Parameters</a:t>
                </a:r>
              </a:p>
              <a:p>
                <a:pPr lvl="1"/>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a:latin typeface="Cambria Math" panose="02040503050406030204" pitchFamily="18" charset="0"/>
                              </a:rPr>
                            </m:ctrlPr>
                          </m:dPr>
                          <m:e>
                            <m:r>
                              <a:rPr lang="en-US" b="0" i="1" smtClean="0">
                                <a:latin typeface="Cambria Math" panose="02040503050406030204" pitchFamily="18" charset="0"/>
                              </a:rPr>
                              <m:t>1</m:t>
                            </m:r>
                          </m:e>
                        </m:d>
                      </m:sup>
                    </m:sSup>
                  </m:oMath>
                </a14:m>
                <a:r>
                  <a:rPr lang="en-US"/>
                  <a:t>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𝑏</m:t>
                        </m:r>
                      </m:e>
                      <m: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p>
                    </m:sSup>
                  </m:oMath>
                </a14:m>
                <a:r>
                  <a:rPr lang="en-US"/>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e>
                        </m:d>
                      </m:sup>
                    </m:sSup>
                  </m:oMath>
                </a14:m>
                <a:r>
                  <a:rPr lang="en-US"/>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sup>
                    </m:sSup>
                  </m:oMath>
                </a14:m>
                <a:r>
                  <a:rPr lang="en-US"/>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4</m:t>
                            </m:r>
                          </m:e>
                        </m:d>
                      </m:sup>
                    </m:sSup>
                  </m:oMath>
                </a14:m>
                <a:r>
                  <a:rPr lang="en-US"/>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sup>
                    </m:sSup>
                  </m:oMath>
                </a14:m>
                <a:r>
                  <a:rPr lang="en-US"/>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5</m:t>
                            </m:r>
                          </m:e>
                        </m:d>
                      </m:sup>
                    </m:sSup>
                  </m:oMath>
                </a14:m>
                <a:r>
                  <a:rPr lang="en-US"/>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sup>
                    </m:sSup>
                    <m:r>
                      <a:rPr lang="en-US" b="0" i="0" smtClean="0">
                        <a:latin typeface="Cambria Math" panose="02040503050406030204" pitchFamily="18" charset="0"/>
                      </a:rPr>
                      <m:t>…</m:t>
                    </m:r>
                  </m:oMath>
                </a14:m>
                <a:endParaRPr lang="en-US"/>
              </a:p>
            </p:txBody>
          </p:sp>
        </mc:Choice>
        <mc:Fallback>
          <p:sp>
            <p:nvSpPr>
              <p:cNvPr id="3" name="Content Placeholder 2">
                <a:extLst>
                  <a:ext uri="{FF2B5EF4-FFF2-40B4-BE49-F238E27FC236}">
                    <a16:creationId xmlns:a16="http://schemas.microsoft.com/office/drawing/2014/main" id="{9E680AD8-5DA4-46B6-9EA0-BDDA3B4F2150}"/>
                  </a:ext>
                </a:extLst>
              </p:cNvPr>
              <p:cNvSpPr>
                <a:spLocks noGrp="1" noRot="1" noChangeAspect="1" noMove="1" noResize="1" noEditPoints="1" noAdjustHandles="1" noChangeArrowheads="1" noChangeShapeType="1" noTextEdit="1"/>
              </p:cNvSpPr>
              <p:nvPr>
                <p:ph idx="1"/>
              </p:nvPr>
            </p:nvSpPr>
            <p:spPr>
              <a:xfrm>
                <a:off x="374075" y="958789"/>
                <a:ext cx="8519103" cy="870011"/>
              </a:xfrm>
              <a:blipFill>
                <a:blip r:embed="rId2"/>
                <a:stretch>
                  <a:fillRect t="-34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DB02A1EC-C273-4E28-8A26-D2640433EDCF}"/>
                  </a:ext>
                </a:extLst>
              </p:cNvPr>
              <p:cNvSpPr txBox="1">
                <a:spLocks/>
              </p:cNvSpPr>
              <p:nvPr/>
            </p:nvSpPr>
            <p:spPr bwMode="auto">
              <a:xfrm>
                <a:off x="312448" y="2645664"/>
                <a:ext cx="8519103" cy="38326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0"/>
                  </a:spcBef>
                  <a:spcAft>
                    <a:spcPct val="0"/>
                  </a:spcAft>
                  <a:buClr>
                    <a:schemeClr val="folHlink"/>
                  </a:buClr>
                  <a:buSzPct val="90000"/>
                  <a:buFont typeface="Wingdings" pitchFamily="2" charset="2"/>
                  <a:buBlip>
                    <a:blip r:embed="rId3"/>
                  </a:buBlip>
                  <a:defRPr kumimoji="1" sz="2200">
                    <a:solidFill>
                      <a:schemeClr val="tx1"/>
                    </a:solidFill>
                    <a:latin typeface="+mn-lt"/>
                    <a:ea typeface="+mn-ea"/>
                    <a:cs typeface="+mn-cs"/>
                  </a:defRPr>
                </a:lvl1pPr>
                <a:lvl2pPr marL="742950" indent="-285750" algn="l" rtl="0" eaLnBrk="1" fontAlgn="base" latinLnBrk="1" hangingPunct="1">
                  <a:spcBef>
                    <a:spcPct val="0"/>
                  </a:spcBef>
                  <a:spcAft>
                    <a:spcPct val="0"/>
                  </a:spcAft>
                  <a:buClr>
                    <a:schemeClr val="hlink"/>
                  </a:buClr>
                  <a:buSzPct val="90000"/>
                  <a:buFont typeface="Wingdings" pitchFamily="2" charset="2"/>
                  <a:buBlip>
                    <a:blip r:embed="rId4"/>
                  </a:buBlip>
                  <a:defRPr kumimoji="1" sz="2000">
                    <a:solidFill>
                      <a:schemeClr val="tx1"/>
                    </a:solidFill>
                    <a:latin typeface="+mn-lt"/>
                    <a:ea typeface="+mn-ea"/>
                  </a:defRPr>
                </a:lvl2pPr>
                <a:lvl3pPr marL="1143000" indent="-228600" algn="l" rtl="0" eaLnBrk="1" fontAlgn="base" latinLnBrk="1" hangingPunct="1">
                  <a:spcBef>
                    <a:spcPct val="0"/>
                  </a:spcBef>
                  <a:spcAft>
                    <a:spcPct val="0"/>
                  </a:spcAft>
                  <a:buClr>
                    <a:schemeClr val="accent2"/>
                  </a:buClr>
                  <a:buSzPct val="80000"/>
                  <a:buFont typeface="Wingdings" pitchFamily="2" charset="2"/>
                  <a:buBlip>
                    <a:blip r:embed="rId5"/>
                  </a:buBlip>
                  <a:defRPr kumimoji="1">
                    <a:solidFill>
                      <a:schemeClr val="tx1"/>
                    </a:solidFill>
                    <a:latin typeface="+mn-lt"/>
                    <a:ea typeface="+mn-ea"/>
                  </a:defRPr>
                </a:lvl3pPr>
                <a:lvl4pPr marL="1600200" indent="-228600" algn="l" rtl="0" eaLnBrk="1" fontAlgn="base" latinLnBrk="1" hangingPunct="1">
                  <a:spcBef>
                    <a:spcPct val="20000"/>
                  </a:spcBef>
                  <a:spcAft>
                    <a:spcPct val="0"/>
                  </a:spcAft>
                  <a:buClr>
                    <a:schemeClr val="tx2"/>
                  </a:buClr>
                  <a:buSzPct val="55000"/>
                  <a:buFont typeface="Wingdings" pitchFamily="2" charset="2"/>
                  <a:buChar char="n"/>
                  <a:defRPr kumimoji="1" sz="1600">
                    <a:solidFill>
                      <a:schemeClr val="tx1"/>
                    </a:solidFill>
                    <a:latin typeface="+mn-lt"/>
                    <a:ea typeface="HY견고딕" pitchFamily="18" charset="-127"/>
                  </a:defRPr>
                </a:lvl4pPr>
                <a:lvl5pPr marL="20574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mn-lt"/>
                    <a:ea typeface="HY견고딕" pitchFamily="18" charset="-127"/>
                  </a:defRPr>
                </a:lvl5pPr>
                <a:lvl6pPr marL="25146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6pPr>
                <a:lvl7pPr marL="29718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7pPr>
                <a:lvl8pPr marL="34290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8pPr>
                <a:lvl9pPr marL="3886200" indent="-228600" algn="l" rtl="0" eaLnBrk="1" fontAlgn="base" latinLnBrk="1" hangingPunct="1">
                  <a:spcBef>
                    <a:spcPct val="20000"/>
                  </a:spcBef>
                  <a:spcAft>
                    <a:spcPct val="0"/>
                  </a:spcAft>
                  <a:buClr>
                    <a:schemeClr val="accent1"/>
                  </a:buClr>
                  <a:buSzPct val="50000"/>
                  <a:buFont typeface="Wingdings" pitchFamily="2" charset="2"/>
                  <a:buChar char="n"/>
                  <a:defRPr kumimoji="1" sz="1600">
                    <a:solidFill>
                      <a:schemeClr val="tx1"/>
                    </a:solidFill>
                    <a:latin typeface="Verdana" pitchFamily="34" charset="0"/>
                    <a:ea typeface="HY견고딕" pitchFamily="18" charset="-127"/>
                  </a:defRPr>
                </a:lvl9pPr>
              </a:lstStyle>
              <a:p>
                <a:r>
                  <a:rPr lang="en-US" kern="0"/>
                  <a:t>Hyperparameters</a:t>
                </a:r>
              </a:p>
              <a:p>
                <a:pPr lvl="1"/>
                <a:r>
                  <a:rPr lang="en-US" b="0" i="1" kern="0">
                    <a:latin typeface="Cambria Math" panose="02040503050406030204" pitchFamily="18" charset="0"/>
                  </a:rPr>
                  <a:t>Learning rate </a:t>
                </a:r>
                <a:r>
                  <a:rPr lang="el-GR" b="0" i="1" kern="0">
                    <a:latin typeface="Cambria Math" panose="02040503050406030204" pitchFamily="18" charset="0"/>
                  </a:rPr>
                  <a:t>α</a:t>
                </a:r>
                <a:endParaRPr lang="en-US" b="0" i="1" kern="0">
                  <a:latin typeface="Cambria Math" panose="02040503050406030204" pitchFamily="18" charset="0"/>
                </a:endParaRPr>
              </a:p>
              <a:p>
                <a:pPr lvl="1"/>
                <a14:m>
                  <m:oMath xmlns:m="http://schemas.openxmlformats.org/officeDocument/2006/math">
                    <m:r>
                      <a:rPr lang="en-US" b="0" i="1" kern="0" smtClean="0">
                        <a:latin typeface="Cambria Math" panose="02040503050406030204" pitchFamily="18" charset="0"/>
                      </a:rPr>
                      <m:t>𝐼</m:t>
                    </m:r>
                    <m:r>
                      <a:rPr lang="en-US" i="1" kern="0">
                        <a:latin typeface="Cambria Math" panose="02040503050406030204" pitchFamily="18" charset="0"/>
                      </a:rPr>
                      <m:t>𝑡𝑒𝑟𝑎𝑡𝑖𝑜𝑛𝑠</m:t>
                    </m:r>
                  </m:oMath>
                </a14:m>
                <a:endParaRPr lang="en-US" i="1" kern="0">
                  <a:latin typeface="Cambria Math" panose="02040503050406030204" pitchFamily="18" charset="0"/>
                </a:endParaRPr>
              </a:p>
              <a:p>
                <a:pPr lvl="1"/>
                <a:r>
                  <a:rPr lang="en-US" i="1" kern="0">
                    <a:latin typeface="Cambria Math" panose="02040503050406030204" pitchFamily="18" charset="0"/>
                  </a:rPr>
                  <a:t>Hidden layer</a:t>
                </a:r>
              </a:p>
              <a:p>
                <a:pPr lvl="1"/>
                <a:r>
                  <a:rPr lang="en-US" i="1" kern="0">
                    <a:latin typeface="Cambria Math" panose="02040503050406030204" pitchFamily="18" charset="0"/>
                  </a:rPr>
                  <a:t>Hidden unit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𝑛</m:t>
                        </m:r>
                      </m:e>
                      <m:sup>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up>
                    </m:sSup>
                  </m:oMath>
                </a14:m>
                <a:r>
                  <a:rPr lang="en-US" i="1" kern="0">
                    <a:latin typeface="Cambria Math" panose="020405030504060302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oMath>
                </a14:m>
                <a:r>
                  <a:rPr lang="en-US" i="1" kern="0">
                    <a:latin typeface="Cambria Math" panose="020405030504060302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sup>
                    </m:sSup>
                  </m:oMath>
                </a14:m>
                <a:r>
                  <a:rPr lang="en-US" i="1" kern="0">
                    <a:latin typeface="Cambria Math" panose="020405030504060302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sup>
                    </m:sSup>
                  </m:oMath>
                </a14:m>
                <a:r>
                  <a:rPr lang="en-US" i="1" kern="0">
                    <a:latin typeface="Cambria Math" panose="020405030504060302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sup>
                    </m:sSup>
                    <m:r>
                      <a:rPr lang="en-US" b="0" i="1" smtClean="0">
                        <a:latin typeface="Cambria Math" panose="02040503050406030204" pitchFamily="18" charset="0"/>
                      </a:rPr>
                      <m:t>…</m:t>
                    </m:r>
                  </m:oMath>
                </a14:m>
                <a:r>
                  <a:rPr lang="en-US" i="1" kern="0">
                    <a:latin typeface="Cambria Math" panose="02040503050406030204" pitchFamily="18" charset="0"/>
                  </a:rPr>
                  <a:t> )</a:t>
                </a:r>
              </a:p>
              <a:p>
                <a:pPr lvl="1"/>
                <a:r>
                  <a:rPr lang="en-US" i="1" kern="0">
                    <a:latin typeface="Cambria Math" panose="02040503050406030204" pitchFamily="18" charset="0"/>
                  </a:rPr>
                  <a:t>Activation function</a:t>
                </a:r>
              </a:p>
              <a:p>
                <a:pPr lvl="1"/>
                <a:r>
                  <a:rPr lang="en-US" i="1" kern="0">
                    <a:latin typeface="Cambria Math" panose="02040503050406030204" pitchFamily="18" charset="0"/>
                  </a:rPr>
                  <a:t>Minibatch, size, epoch…</a:t>
                </a:r>
              </a:p>
            </p:txBody>
          </p:sp>
        </mc:Choice>
        <mc:Fallback>
          <p:sp>
            <p:nvSpPr>
              <p:cNvPr id="4" name="Content Placeholder 2">
                <a:extLst>
                  <a:ext uri="{FF2B5EF4-FFF2-40B4-BE49-F238E27FC236}">
                    <a16:creationId xmlns:a16="http://schemas.microsoft.com/office/drawing/2014/main" id="{DB02A1EC-C273-4E28-8A26-D2640433EDCF}"/>
                  </a:ext>
                </a:extLst>
              </p:cNvPr>
              <p:cNvSpPr txBox="1">
                <a:spLocks noRot="1" noChangeAspect="1" noMove="1" noResize="1" noEditPoints="1" noAdjustHandles="1" noChangeArrowheads="1" noChangeShapeType="1" noTextEdit="1"/>
              </p:cNvSpPr>
              <p:nvPr/>
            </p:nvSpPr>
            <p:spPr bwMode="auto">
              <a:xfrm>
                <a:off x="312448" y="2645664"/>
                <a:ext cx="8519103" cy="3832667"/>
              </a:xfrm>
              <a:prstGeom prst="rect">
                <a:avLst/>
              </a:prstGeom>
              <a:blipFill>
                <a:blip r:embed="rId6"/>
                <a:stretch>
                  <a:fillRect t="-954"/>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F8E1911-68EE-402B-851A-A018ED0083E9}"/>
              </a:ext>
            </a:extLst>
          </p:cNvPr>
          <p:cNvSpPr txBox="1"/>
          <p:nvPr/>
        </p:nvSpPr>
        <p:spPr>
          <a:xfrm>
            <a:off x="1467986" y="1987711"/>
            <a:ext cx="4211409" cy="369332"/>
          </a:xfrm>
          <a:prstGeom prst="rect">
            <a:avLst/>
          </a:prstGeom>
          <a:noFill/>
        </p:spPr>
        <p:txBody>
          <a:bodyPr wrap="none" rtlCol="0">
            <a:spAutoFit/>
          </a:bodyPr>
          <a:lstStyle/>
          <a:p>
            <a:r>
              <a:rPr lang="en-US" u="sng"/>
              <a:t>Là thông số học đ</a:t>
            </a:r>
            <a:r>
              <a:rPr lang="vi-VN" u="sng"/>
              <a:t>ư</a:t>
            </a:r>
            <a:r>
              <a:rPr lang="en-US" u="sng"/>
              <a:t>ợc từ tập dữ liệu cho tr</a:t>
            </a:r>
            <a:r>
              <a:rPr lang="vi-VN" u="sng"/>
              <a:t>ư</a:t>
            </a:r>
            <a:r>
              <a:rPr lang="en-US" u="sng"/>
              <a:t>ớc</a:t>
            </a:r>
          </a:p>
        </p:txBody>
      </p:sp>
      <p:sp>
        <p:nvSpPr>
          <p:cNvPr id="7" name="Arrow: Right 6">
            <a:extLst>
              <a:ext uri="{FF2B5EF4-FFF2-40B4-BE49-F238E27FC236}">
                <a16:creationId xmlns:a16="http://schemas.microsoft.com/office/drawing/2014/main" id="{255CCA04-FCE0-4029-8906-8F9D36D1BB49}"/>
              </a:ext>
            </a:extLst>
          </p:cNvPr>
          <p:cNvSpPr/>
          <p:nvPr/>
        </p:nvSpPr>
        <p:spPr bwMode="auto">
          <a:xfrm>
            <a:off x="931178" y="2063692"/>
            <a:ext cx="419450" cy="218114"/>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pPr>
            <a:endParaRPr kumimoji="1" lang="en-US" sz="1400" b="1" i="0" u="none" strike="noStrike" cap="none" normalizeH="0" baseline="0">
              <a:ln>
                <a:noFill/>
              </a:ln>
              <a:solidFill>
                <a:schemeClr val="folHlink"/>
              </a:solidFill>
              <a:effectLst/>
              <a:latin typeface="Verdana" pitchFamily="34" charset="0"/>
              <a:ea typeface="HY견고딕" pitchFamily="18" charset="-127"/>
            </a:endParaRPr>
          </a:p>
        </p:txBody>
      </p:sp>
      <p:sp>
        <p:nvSpPr>
          <p:cNvPr id="8" name="TextBox 7">
            <a:extLst>
              <a:ext uri="{FF2B5EF4-FFF2-40B4-BE49-F238E27FC236}">
                <a16:creationId xmlns:a16="http://schemas.microsoft.com/office/drawing/2014/main" id="{1E4D3228-00C8-4C96-A574-26494ED98EF3}"/>
              </a:ext>
            </a:extLst>
          </p:cNvPr>
          <p:cNvSpPr txBox="1"/>
          <p:nvPr/>
        </p:nvSpPr>
        <p:spPr>
          <a:xfrm>
            <a:off x="1350628" y="5158749"/>
            <a:ext cx="6622326" cy="369332"/>
          </a:xfrm>
          <a:prstGeom prst="rect">
            <a:avLst/>
          </a:prstGeom>
          <a:noFill/>
        </p:spPr>
        <p:txBody>
          <a:bodyPr wrap="none" rtlCol="0">
            <a:spAutoFit/>
          </a:bodyPr>
          <a:lstStyle/>
          <a:p>
            <a:r>
              <a:rPr lang="en-US" u="sng"/>
              <a:t>Là thông số lập trình viên thiết lập dựa trên kinh nghiệm và các phép thử sai</a:t>
            </a:r>
          </a:p>
        </p:txBody>
      </p:sp>
      <p:sp>
        <p:nvSpPr>
          <p:cNvPr id="9" name="Arrow: Right 8">
            <a:extLst>
              <a:ext uri="{FF2B5EF4-FFF2-40B4-BE49-F238E27FC236}">
                <a16:creationId xmlns:a16="http://schemas.microsoft.com/office/drawing/2014/main" id="{8F9EDDE4-BBEF-44A4-BBDC-0DE27479F55B}"/>
              </a:ext>
            </a:extLst>
          </p:cNvPr>
          <p:cNvSpPr/>
          <p:nvPr/>
        </p:nvSpPr>
        <p:spPr bwMode="auto">
          <a:xfrm>
            <a:off x="813820" y="5234730"/>
            <a:ext cx="419450" cy="218114"/>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pPr>
            <a:endParaRPr kumimoji="1" lang="en-US" sz="1400" b="1" i="0" u="none" strike="noStrike" cap="none" normalizeH="0" baseline="0">
              <a:ln>
                <a:noFill/>
              </a:ln>
              <a:solidFill>
                <a:schemeClr val="folHlink"/>
              </a:solidFill>
              <a:effectLst/>
              <a:latin typeface="Verdana" pitchFamily="34" charset="0"/>
              <a:ea typeface="HY견고딕" pitchFamily="18" charset="-127"/>
            </a:endParaRPr>
          </a:p>
        </p:txBody>
      </p:sp>
    </p:spTree>
    <p:extLst>
      <p:ext uri="{BB962C8B-B14F-4D97-AF65-F5344CB8AC3E}">
        <p14:creationId xmlns:p14="http://schemas.microsoft.com/office/powerpoint/2010/main" val="3303555822"/>
      </p:ext>
    </p:extLst>
  </p:cSld>
  <p:clrMapOvr>
    <a:masterClrMapping/>
  </p:clrMapOvr>
</p:sld>
</file>

<file path=ppt/theme/theme1.xml><?xml version="1.0" encoding="utf-8"?>
<a:theme xmlns:a="http://schemas.openxmlformats.org/drawingml/2006/main" name="DLSG">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rial">
      <a:majorFont>
        <a:latin typeface="Arial"/>
        <a:ea typeface="IB_K820Medium"/>
        <a:cs typeface=""/>
      </a:majorFont>
      <a:minorFont>
        <a:latin typeface="Arial Narrow"/>
        <a:ea typeface="IB_K820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defRPr kumimoji="1" lang="ko-KR" altLang="en-US" sz="1400" b="1" i="0" u="none" strike="noStrike" cap="none" normalizeH="0" baseline="0" smtClean="0">
            <a:ln>
              <a:noFill/>
            </a:ln>
            <a:solidFill>
              <a:schemeClr val="folHlink"/>
            </a:solidFill>
            <a:effectLst/>
            <a:latin typeface="Verdana" pitchFamily="34" charset="0"/>
            <a:ea typeface="HY견고딕" pitchFamily="18" charset="-127"/>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1" fontAlgn="base" latinLnBrk="0" hangingPunct="1">
          <a:lnSpc>
            <a:spcPct val="80000"/>
          </a:lnSpc>
          <a:spcBef>
            <a:spcPct val="20000"/>
          </a:spcBef>
          <a:spcAft>
            <a:spcPct val="0"/>
          </a:spcAft>
          <a:buClr>
            <a:schemeClr val="folHlink"/>
          </a:buClr>
          <a:buSzPct val="90000"/>
          <a:buFont typeface="Wingdings 2" pitchFamily="18" charset="2"/>
          <a:buAutoNum type="arabicParenR"/>
          <a:tabLst/>
          <a:defRPr kumimoji="1" lang="ko-KR" altLang="en-US" sz="1400" b="1" i="0" u="none" strike="noStrike" cap="none" normalizeH="0" baseline="0" smtClean="0">
            <a:ln>
              <a:noFill/>
            </a:ln>
            <a:solidFill>
              <a:schemeClr val="folHlink"/>
            </a:solidFill>
            <a:effectLst/>
            <a:latin typeface="Verdana" pitchFamily="34" charset="0"/>
            <a:ea typeface="HY견고딕" pitchFamily="18" charset="-127"/>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SG" id="{A7039671-F0B3-4935-BEBB-9D97C113B21B}" vid="{53374AE6-C4C3-4D79-8099-4E9B6C04F156}"/>
    </a:ext>
  </a:extLst>
</a:theme>
</file>

<file path=docProps/app.xml><?xml version="1.0" encoding="utf-8"?>
<Properties xmlns="http://schemas.openxmlformats.org/officeDocument/2006/extended-properties" xmlns:vt="http://schemas.openxmlformats.org/officeDocument/2006/docPropsVTypes">
  <Template>DLSG</Template>
  <TotalTime>221</TotalTime>
  <Words>406</Words>
  <Application>Microsoft Office PowerPoint</Application>
  <PresentationFormat>On-screen Show (4:3)</PresentationFormat>
  <Paragraphs>64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IB_K820Medium</vt:lpstr>
      <vt:lpstr>Arial</vt:lpstr>
      <vt:lpstr>Arial Narrow</vt:lpstr>
      <vt:lpstr>Cambria Math</vt:lpstr>
      <vt:lpstr>Verdana</vt:lpstr>
      <vt:lpstr>Wingdings</vt:lpstr>
      <vt:lpstr>Wingdings 2</vt:lpstr>
      <vt:lpstr>DLSG</vt:lpstr>
      <vt:lpstr>DLSG Week 4: Deep neural network</vt:lpstr>
      <vt:lpstr>Deep L-layer neural network</vt:lpstr>
      <vt:lpstr>Deep L-layer neural network</vt:lpstr>
      <vt:lpstr>Deep L-layer neural network</vt:lpstr>
      <vt:lpstr>Getting your matrix dimensions right</vt:lpstr>
      <vt:lpstr>Parameters vs Hyperparameters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DLSG Week 4: Logistic Regression</dc:title>
  <dc:creator>Huynh Nguyen</dc:creator>
  <cp:lastModifiedBy>Huynh Nguyen</cp:lastModifiedBy>
  <cp:revision>39</cp:revision>
  <dcterms:created xsi:type="dcterms:W3CDTF">2019-08-10T16:16:17Z</dcterms:created>
  <dcterms:modified xsi:type="dcterms:W3CDTF">2019-08-11T17:39:23Z</dcterms:modified>
</cp:coreProperties>
</file>