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58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8FE-2F7E-433D-983B-12EBF72A9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281F3-055E-4DC2-9B76-0BB9C289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7F18-C22E-4FD3-80ED-41133830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0B5D-1984-4376-A16E-D4D7E820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D788-D6C0-4C44-A2CA-B6BC750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A1A5-001D-4250-A475-01182D4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4F9BA-F529-43D1-9073-40B6DED5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4182-96F6-4042-8823-287DCE16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33E6-9D33-4CC7-8CC8-EEA4E2B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AC0D-6EB4-422A-A7BD-131C975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935E9-1B27-4B0D-8A44-43391C45A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9799-BCC9-474A-968B-9033C437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5FB8-158F-4A10-8015-AEF034EB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0005-E0F6-4C59-AF77-9C4076DE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62E6-C70B-4193-B3F5-DEF1A490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6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6B26-305A-445E-93B2-DA2F2DA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ABEB-8C0B-460A-912E-43461623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DB9-C430-4F0D-90EA-306F2E95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76D1D-15BE-4A86-AA44-30997364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36CA-F313-497C-9C83-AEFA2F6D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9101-2945-4C53-B7F8-23BBE9AD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EF62-308B-416A-A1BA-FA9511B6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A51B-9D74-4C8E-9734-031C340B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D0D5-3333-47C2-B579-3C49DF00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71F4-8394-4E4D-8F38-3097B17B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37C9-DD18-49E3-8204-D15CFA6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EDAC-C80E-4023-BEC0-BE840CC99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8162C-42F5-4775-83C3-C20B3F711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8B56-4A3D-43C8-92C3-2131F2BD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3105-A16C-4447-9A18-9D7D460D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7D64-0F1F-44B9-9BEF-1362307D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2774-5E4D-434D-B0CD-53FA48F6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AAC1-821F-43CC-A018-5B2E54C1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987D-4F53-45E9-B677-D71EAC39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C1B3-D688-4E2E-8B04-2209A58BE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C339E-131C-404C-BDD6-50098F660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334AD-1B10-4346-97A6-9E161595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BFCBF-2487-474C-99BC-EF22327E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B0E42-0559-494D-8F05-F0BBA3A6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E01D-71F5-443B-A539-2ECE316C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A26CE-9868-4646-AA58-CB760E36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4434A-A5F1-49AC-AA00-3E139650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706D9-1EFE-42CD-AA11-FEFFB0F6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A45FE-2AF2-4771-AA15-9C46CD3D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A19DB-EDC5-4C7F-835C-5B0D5C91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0EA90-4435-4F89-B786-96BB50E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09C6-8B45-48A5-A8C6-F68D5955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8EC8-938B-4E5E-8AE4-07F803B9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9F48-4510-44DF-ADA5-48D79B34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E9BF-6076-4D01-9C90-C42C4001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0883-2B07-4821-AB36-DAC1F5B3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91ED-85DA-4BCF-8403-30566BB0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1677-A004-4D78-B15B-066638CE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397C4-8274-46DB-A3E7-269D8846A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1A08B-456E-4E8D-B315-71D86108C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84B7C-F68F-4277-82C6-D7A271D5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9B510-E4B3-4BB4-A1CA-DEDD621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E85F-7D99-42DE-A80F-A04895C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A0843-9D23-4726-9B46-5058776B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C86C-BCF8-4F3A-88AC-48E82A16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E1D1-B831-4E42-BDAF-68E393FBB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CE40-BF05-418E-BA1D-0FF0E63BC4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049A-F342-47E4-BD92-8781BED3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EE6-0754-4FEB-B65A-33FC6A6A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95DF-3812-4D1A-A86B-ADCFC1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0A1B-80D5-4122-8507-01EB7E9F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EE9D-6A39-4277-8ADA-5BE367393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Huynh</a:t>
            </a:r>
          </a:p>
          <a:p>
            <a:r>
              <a:rPr lang="en-US" dirty="0"/>
              <a:t>April 2 Cohort</a:t>
            </a:r>
          </a:p>
        </p:txBody>
      </p:sp>
    </p:spTree>
    <p:extLst>
      <p:ext uri="{BB962C8B-B14F-4D97-AF65-F5344CB8AC3E}">
        <p14:creationId xmlns:p14="http://schemas.microsoft.com/office/powerpoint/2010/main" val="21879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25E-108F-4652-9585-9890BB75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022005-4535-4D00-81ED-427D3F861F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2:</a:t>
            </a:r>
          </a:p>
          <a:p>
            <a:pPr lvl="1"/>
            <a:r>
              <a:rPr lang="en-US" sz="1600" dirty="0"/>
              <a:t>Similar trends to all other models</a:t>
            </a:r>
          </a:p>
          <a:p>
            <a:pPr lvl="1"/>
            <a:r>
              <a:rPr lang="en-US" sz="1600" dirty="0"/>
              <a:t>Model 2 does not have the irregular max predicted value cutoff in the predictions for the split test data</a:t>
            </a:r>
          </a:p>
        </p:txBody>
      </p:sp>
      <p:pic>
        <p:nvPicPr>
          <p:cNvPr id="5" name="Picture 4" descr="C:\Users\Eric\AppData\Local\Microsoft\Windows\INetCache\Content.MSO\5355A9DA.tmp">
            <a:extLst>
              <a:ext uri="{FF2B5EF4-FFF2-40B4-BE49-F238E27FC236}">
                <a16:creationId xmlns:a16="http://schemas.microsoft.com/office/drawing/2014/main" id="{501FCFDD-4808-427B-80C3-C06604DAD4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3" y="3669960"/>
            <a:ext cx="5453744" cy="25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872A49-68EC-4F60-A6CF-CA5CE2B98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1, 3, 4, 5:</a:t>
            </a:r>
          </a:p>
          <a:p>
            <a:pPr lvl="1"/>
            <a:r>
              <a:rPr lang="en-US" sz="1600" dirty="0"/>
              <a:t>Predictions consistently underestimate the actual values.</a:t>
            </a:r>
          </a:p>
          <a:p>
            <a:pPr lvl="1"/>
            <a:r>
              <a:rPr lang="en-US" sz="1600" dirty="0"/>
              <a:t>Irregular max predicted value cutoff not reflected in actual values</a:t>
            </a:r>
          </a:p>
          <a:p>
            <a:pPr lvl="1"/>
            <a:r>
              <a:rPr lang="en-US" sz="1600" dirty="0"/>
              <a:t>Contains negative predicted values along with a right skew in predictions</a:t>
            </a:r>
          </a:p>
          <a:p>
            <a:pPr lvl="1"/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61C3D1-166A-4255-B4C6-544DD84A227F}"/>
              </a:ext>
            </a:extLst>
          </p:cNvPr>
          <p:cNvGrpSpPr/>
          <p:nvPr/>
        </p:nvGrpSpPr>
        <p:grpSpPr>
          <a:xfrm>
            <a:off x="417282" y="3655520"/>
            <a:ext cx="5685971" cy="2724122"/>
            <a:chOff x="228600" y="3786146"/>
            <a:chExt cx="5685971" cy="2724122"/>
          </a:xfrm>
        </p:grpSpPr>
        <p:pic>
          <p:nvPicPr>
            <p:cNvPr id="4" name="Picture 3" descr="C:\Users\Eric\AppData\Local\Microsoft\Windows\INetCache\Content.MSO\35BF8AE.tmp">
              <a:extLst>
                <a:ext uri="{FF2B5EF4-FFF2-40B4-BE49-F238E27FC236}">
                  <a16:creationId xmlns:a16="http://schemas.microsoft.com/office/drawing/2014/main" id="{7FB88F9A-CCC4-4C4C-AD99-CAEF54FB088C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786146"/>
              <a:ext cx="5562600" cy="25257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08D265-A012-40FF-9926-4DAE796C7C05}"/>
                </a:ext>
              </a:extLst>
            </p:cNvPr>
            <p:cNvSpPr txBox="1"/>
            <p:nvPr/>
          </p:nvSpPr>
          <p:spPr>
            <a:xfrm>
              <a:off x="580571" y="6264047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Figure 12. Regression plot of model 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AAD29-AD86-4690-B477-FE44125A3F82}"/>
              </a:ext>
            </a:extLst>
          </p:cNvPr>
          <p:cNvSpPr txBox="1"/>
          <p:nvPr/>
        </p:nvSpPr>
        <p:spPr>
          <a:xfrm>
            <a:off x="6585850" y="618483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13. Regression plot of model 2</a:t>
            </a:r>
          </a:p>
        </p:txBody>
      </p:sp>
    </p:spTree>
    <p:extLst>
      <p:ext uri="{BB962C8B-B14F-4D97-AF65-F5344CB8AC3E}">
        <p14:creationId xmlns:p14="http://schemas.microsoft.com/office/powerpoint/2010/main" val="319285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25E-108F-4652-9585-9890BB75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Scores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8ED0C-7F53-4458-B51E-36734FDC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used in each model. </a:t>
            </a:r>
            <a:r>
              <a:rPr lang="en-US" b="1" dirty="0"/>
              <a:t>*Note:</a:t>
            </a:r>
            <a:r>
              <a:rPr lang="en-US" dirty="0"/>
              <a:t> All models used manually inputted values for month and year to reflect Nov. 2015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1: </a:t>
            </a:r>
            <a:r>
              <a:rPr lang="en-US" dirty="0"/>
              <a:t>Grouped Shop ID and Grouped Item Category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2:</a:t>
            </a:r>
            <a:r>
              <a:rPr lang="en-US" dirty="0"/>
              <a:t> Shop IDs and Grouped Item Category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3:</a:t>
            </a:r>
            <a:r>
              <a:rPr lang="en-US" dirty="0"/>
              <a:t> Shop IDs and Item Category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4:</a:t>
            </a:r>
            <a:r>
              <a:rPr lang="en-US" dirty="0"/>
              <a:t> Shop IDs and Grouped Item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5:</a:t>
            </a:r>
            <a:r>
              <a:rPr lang="en-US" dirty="0"/>
              <a:t> Shop IDs and Group Item IDs. Averaged the data across the months and removed the year</a:t>
            </a:r>
            <a:endParaRPr lang="en-US" b="1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4CD6465A-7427-4C0D-AAC9-F0D8B041A0A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73560377"/>
              </p:ext>
            </p:extLst>
          </p:nvPr>
        </p:nvGraphicFramePr>
        <p:xfrm>
          <a:off x="5352735" y="2057400"/>
          <a:ext cx="5999477" cy="1993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779">
                  <a:extLst>
                    <a:ext uri="{9D8B030D-6E8A-4147-A177-3AD203B41FA5}">
                      <a16:colId xmlns:a16="http://schemas.microsoft.com/office/drawing/2014/main" val="732954846"/>
                    </a:ext>
                  </a:extLst>
                </a:gridCol>
                <a:gridCol w="2829700">
                  <a:extLst>
                    <a:ext uri="{9D8B030D-6E8A-4147-A177-3AD203B41FA5}">
                      <a16:colId xmlns:a16="http://schemas.microsoft.com/office/drawing/2014/main" val="1469543609"/>
                    </a:ext>
                  </a:extLst>
                </a:gridCol>
                <a:gridCol w="1212729">
                  <a:extLst>
                    <a:ext uri="{9D8B030D-6E8A-4147-A177-3AD203B41FA5}">
                      <a16:colId xmlns:a16="http://schemas.microsoft.com/office/drawing/2014/main" val="4162543880"/>
                    </a:ext>
                  </a:extLst>
                </a:gridCol>
                <a:gridCol w="1267269">
                  <a:extLst>
                    <a:ext uri="{9D8B030D-6E8A-4147-A177-3AD203B41FA5}">
                      <a16:colId xmlns:a16="http://schemas.microsoft.com/office/drawing/2014/main" val="3728913698"/>
                    </a:ext>
                  </a:extLst>
                </a:gridCol>
              </a:tblGrid>
              <a:tr h="443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Model: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Changed Variable: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Generated RMSE: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Kaggle RMSE: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extLst>
                  <a:ext uri="{0D108BD9-81ED-4DB2-BD59-A6C34878D82A}">
                    <a16:rowId xmlns:a16="http://schemas.microsoft.com/office/drawing/2014/main" val="2234755523"/>
                  </a:ext>
                </a:extLst>
              </a:tr>
              <a:tr h="443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Grouped Shop ID and Item Category ID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426.39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1198.72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extLst>
                  <a:ext uri="{0D108BD9-81ED-4DB2-BD59-A6C34878D82A}">
                    <a16:rowId xmlns:a16="http://schemas.microsoft.com/office/drawing/2014/main" val="1525837829"/>
                  </a:ext>
                </a:extLst>
              </a:tr>
              <a:tr h="216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Scrapped Shop ID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154.30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243.86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extLst>
                  <a:ext uri="{0D108BD9-81ED-4DB2-BD59-A6C34878D82A}">
                    <a16:rowId xmlns:a16="http://schemas.microsoft.com/office/drawing/2014/main" val="2792077129"/>
                  </a:ext>
                </a:extLst>
              </a:tr>
              <a:tr h="216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Scrapped Item Category ID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90.17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260.18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extLst>
                  <a:ext uri="{0D108BD9-81ED-4DB2-BD59-A6C34878D82A}">
                    <a16:rowId xmlns:a16="http://schemas.microsoft.com/office/drawing/2014/main" val="3583522171"/>
                  </a:ext>
                </a:extLst>
              </a:tr>
              <a:tr h="216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Shop IDs and Grouped Item IDs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60.45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152.59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extLst>
                  <a:ext uri="{0D108BD9-81ED-4DB2-BD59-A6C34878D82A}">
                    <a16:rowId xmlns:a16="http://schemas.microsoft.com/office/drawing/2014/main" val="479967664"/>
                  </a:ext>
                </a:extLst>
              </a:tr>
              <a:tr h="443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Averaged Data and removed year variable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47.46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161.70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299" marR="69299" marT="0" marB="0"/>
                </a:tc>
                <a:extLst>
                  <a:ext uri="{0D108BD9-81ED-4DB2-BD59-A6C34878D82A}">
                    <a16:rowId xmlns:a16="http://schemas.microsoft.com/office/drawing/2014/main" val="2737063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F1BE74D-A046-4349-A5FE-3E9A84EEA78E}"/>
              </a:ext>
            </a:extLst>
          </p:cNvPr>
          <p:cNvSpPr txBox="1"/>
          <p:nvPr/>
        </p:nvSpPr>
        <p:spPr>
          <a:xfrm>
            <a:off x="5352735" y="4051365"/>
            <a:ext cx="599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14. All models trained and deployed along with their respective scores. Also notes the variable changes from the immediately previous model.</a:t>
            </a:r>
          </a:p>
        </p:txBody>
      </p:sp>
    </p:spTree>
    <p:extLst>
      <p:ext uri="{BB962C8B-B14F-4D97-AF65-F5344CB8AC3E}">
        <p14:creationId xmlns:p14="http://schemas.microsoft.com/office/powerpoint/2010/main" val="14636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1117-7492-4C14-9FE3-BCA01322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The Problem &amp;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E4B4-C96C-419F-9318-0183EC6D5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1"/>
            <a:ext cx="4445412" cy="3177141"/>
          </a:xfrm>
        </p:spPr>
        <p:txBody>
          <a:bodyPr anchor="t">
            <a:normAutofit/>
          </a:bodyPr>
          <a:lstStyle/>
          <a:p>
            <a:r>
              <a:rPr lang="en-US" sz="2000" dirty="0"/>
              <a:t>Poorly stocked inventory can cause poor customer experience.</a:t>
            </a:r>
          </a:p>
          <a:p>
            <a:pPr lvl="1"/>
            <a:r>
              <a:rPr lang="en-US" sz="1600" dirty="0"/>
              <a:t>Causes increased churn rates and loss in profits.</a:t>
            </a:r>
          </a:p>
          <a:p>
            <a:r>
              <a:rPr lang="en-US" sz="2000" dirty="0"/>
              <a:t>Production efficiency is limited by the lack of knowledge on product performance.</a:t>
            </a:r>
          </a:p>
          <a:p>
            <a:r>
              <a:rPr lang="en-US" sz="2000" b="1" dirty="0"/>
              <a:t>Goal: </a:t>
            </a:r>
            <a:r>
              <a:rPr lang="en-US" sz="2000" dirty="0"/>
              <a:t>Provide a visual analysis of the data and generate a predictive model that can forecast sales</a:t>
            </a:r>
            <a:endParaRPr lang="en-US" sz="2000" b="1" dirty="0"/>
          </a:p>
        </p:txBody>
      </p:sp>
      <p:pic>
        <p:nvPicPr>
          <p:cNvPr id="1026" name="Picture 2" descr="Image result for churn rate">
            <a:extLst>
              <a:ext uri="{FF2B5EF4-FFF2-40B4-BE49-F238E27FC236}">
                <a16:creationId xmlns:a16="http://schemas.microsoft.com/office/drawing/2014/main" id="{42752514-D8F6-4B0B-9759-6F7C60B93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81" y="1613561"/>
            <a:ext cx="5510771" cy="33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785D-2C59-42A2-B250-87E80036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8636-A5D6-4344-922F-01C5FEB4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model will provide a reliable method for the client to forecast the performance of their products for up to a month</a:t>
            </a:r>
          </a:p>
          <a:p>
            <a:r>
              <a:rPr lang="en-US" sz="2000" dirty="0"/>
              <a:t>Individual Retail Stores: </a:t>
            </a:r>
          </a:p>
          <a:p>
            <a:pPr lvl="1"/>
            <a:r>
              <a:rPr lang="en-US" sz="1600" dirty="0"/>
              <a:t>Knowledge of popular items allows for retail stores to constantly update their shelves with the best products to potentially bring in larger profit margins</a:t>
            </a:r>
          </a:p>
          <a:p>
            <a:pPr lvl="1"/>
            <a:r>
              <a:rPr lang="en-US" sz="1600" dirty="0"/>
              <a:t>Managers will also be able to reliably predict efflux of each product which will help maintain properly stocked inventory</a:t>
            </a:r>
            <a:endParaRPr lang="en-US" sz="2000" dirty="0"/>
          </a:p>
          <a:p>
            <a:r>
              <a:rPr lang="en-US" sz="2000" dirty="0"/>
              <a:t>Corporate Retail Stores:</a:t>
            </a:r>
          </a:p>
          <a:p>
            <a:pPr lvl="1"/>
            <a:r>
              <a:rPr lang="en-US" sz="1600" dirty="0"/>
              <a:t>Will utilize the model for the same purposes as individual retail stores</a:t>
            </a:r>
          </a:p>
          <a:p>
            <a:pPr lvl="1"/>
            <a:r>
              <a:rPr lang="en-US" sz="1600" dirty="0"/>
              <a:t>However, poor customer experience here will have a larger effect as it affects customer loyalty and reception of corporate reliability</a:t>
            </a:r>
            <a:endParaRPr lang="en-US" sz="2000" dirty="0"/>
          </a:p>
          <a:p>
            <a:r>
              <a:rPr lang="en-US" sz="2000" dirty="0"/>
              <a:t>Production Companies:</a:t>
            </a:r>
          </a:p>
          <a:p>
            <a:pPr lvl="1"/>
            <a:r>
              <a:rPr lang="en-US" sz="1600" dirty="0"/>
              <a:t>Can help prioritize the manufacturing process to focus efforts on items of higher sale value.</a:t>
            </a:r>
          </a:p>
          <a:p>
            <a:pPr lvl="1"/>
            <a:r>
              <a:rPr lang="en-US" sz="1600" dirty="0"/>
              <a:t>If expanded with geographical information, production companies can extend their sales to better performing areas</a:t>
            </a:r>
          </a:p>
        </p:txBody>
      </p:sp>
    </p:spTree>
    <p:extLst>
      <p:ext uri="{BB962C8B-B14F-4D97-AF65-F5344CB8AC3E}">
        <p14:creationId xmlns:p14="http://schemas.microsoft.com/office/powerpoint/2010/main" val="22455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37832-343E-4F18-8643-1F21E5B1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38AE1-F1F0-4017-B5EC-8EAB27EA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56" y="345551"/>
            <a:ext cx="4336412" cy="13403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BBC9-051A-40E0-BEB3-6604838F4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training data consisted of 6 variables and nearly 3 million data entries ranging from Jan. 2013 to Oct. 2015.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The original date format was DD.MM.YYYY.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items data consisted of information on 22,170 different items along with their appropriate item categories.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item categories data and shops data each had 84 and 60 entries respectively.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66B134-3ABF-48E0-9F33-E1ACDDE9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34" y="2018420"/>
            <a:ext cx="3508448" cy="1092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E45B4-60D9-43DA-AC2F-449B38C1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34" y="3419454"/>
            <a:ext cx="2292791" cy="1388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536176-FC2A-42BC-BA16-778CF52D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845" y="5094571"/>
            <a:ext cx="2208420" cy="1384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2F2C6F-81C1-4880-8A9C-04A0E8579F37}"/>
              </a:ext>
            </a:extLst>
          </p:cNvPr>
          <p:cNvSpPr txBox="1"/>
          <p:nvPr/>
        </p:nvSpPr>
        <p:spPr>
          <a:xfrm>
            <a:off x="7533856" y="1685896"/>
            <a:ext cx="433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Figure 1. Quick look at provided 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FB977-2606-49AB-B574-6E1D219938B6}"/>
              </a:ext>
            </a:extLst>
          </p:cNvPr>
          <p:cNvSpPr txBox="1"/>
          <p:nvPr/>
        </p:nvSpPr>
        <p:spPr>
          <a:xfrm>
            <a:off x="8233834" y="3116360"/>
            <a:ext cx="433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Figure 2. Quick look at provided items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65D34-C65F-4ABA-93EC-0EFCB1578923}"/>
              </a:ext>
            </a:extLst>
          </p:cNvPr>
          <p:cNvSpPr txBox="1"/>
          <p:nvPr/>
        </p:nvSpPr>
        <p:spPr>
          <a:xfrm>
            <a:off x="9380021" y="4803658"/>
            <a:ext cx="281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Figure 3. Quick look at provided item categories 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B321C1-DDFE-4936-BD87-2E76B0F1D9BA}"/>
              </a:ext>
            </a:extLst>
          </p:cNvPr>
          <p:cNvSpPr txBox="1"/>
          <p:nvPr/>
        </p:nvSpPr>
        <p:spPr>
          <a:xfrm>
            <a:off x="9702060" y="6394828"/>
            <a:ext cx="248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</a:schemeClr>
                </a:solidFill>
              </a:rPr>
              <a:t>Figure 4. Quick look at provided shops dataset</a:t>
            </a:r>
          </a:p>
        </p:txBody>
      </p:sp>
    </p:spTree>
    <p:extLst>
      <p:ext uri="{BB962C8B-B14F-4D97-AF65-F5344CB8AC3E}">
        <p14:creationId xmlns:p14="http://schemas.microsoft.com/office/powerpoint/2010/main" val="1603497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996C-AA66-4ED5-BAAE-9FA3866F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BA35-982C-43F8-BBF5-A906AE5E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string format of the date column was changed to a function friendly format (DD.MM.YYYY -&gt; YYYY-MM-DD) for conversion to datetime objects.</a:t>
            </a:r>
          </a:p>
          <a:p>
            <a:r>
              <a:rPr lang="en-US" sz="2000" dirty="0"/>
              <a:t>There were two extreme values in the </a:t>
            </a:r>
            <a:r>
              <a:rPr lang="en-US" sz="2000" dirty="0" err="1"/>
              <a:t>item_price</a:t>
            </a:r>
            <a:r>
              <a:rPr lang="en-US" sz="2000" dirty="0"/>
              <a:t> variable that do not make practical sense and were removed from the dataset.</a:t>
            </a:r>
          </a:p>
          <a:p>
            <a:pPr lvl="1"/>
            <a:r>
              <a:rPr lang="en-US" sz="1600" dirty="0"/>
              <a:t>There was an outlier on the higher price spectrum at 307,980 which is magnitudes than the second greatest at 59,200.</a:t>
            </a:r>
          </a:p>
          <a:p>
            <a:pPr lvl="1"/>
            <a:r>
              <a:rPr lang="en-US" sz="1600" dirty="0"/>
              <a:t>There was also single negative outlier at -1.</a:t>
            </a:r>
          </a:p>
          <a:p>
            <a:r>
              <a:rPr lang="en-US" sz="2000" dirty="0"/>
              <a:t>There were also 7300 entries that have negative values in the </a:t>
            </a:r>
            <a:r>
              <a:rPr lang="en-US" sz="2000" dirty="0" err="1"/>
              <a:t>item_cnt_day</a:t>
            </a:r>
            <a:r>
              <a:rPr lang="en-US" sz="2000" dirty="0"/>
              <a:t> variable which could represent returns to a store. However, because no additional information regarding the data could be gathered, I chose not to remove them.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61C9C1-C58D-408A-A580-9D06C6C09C16}"/>
              </a:ext>
            </a:extLst>
          </p:cNvPr>
          <p:cNvGrpSpPr/>
          <p:nvPr/>
        </p:nvGrpSpPr>
        <p:grpSpPr>
          <a:xfrm>
            <a:off x="1055017" y="5059447"/>
            <a:ext cx="1724025" cy="1123950"/>
            <a:chOff x="5724525" y="2867025"/>
            <a:chExt cx="1724025" cy="11239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DB1586-99C6-4C11-B269-76CA564D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525" y="2867025"/>
              <a:ext cx="742950" cy="1123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5A324C-958D-44C8-9195-3E0D9236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6575" y="2923381"/>
              <a:ext cx="561975" cy="105727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6DC0792-1E08-4B21-9D75-7B4E92D35557}"/>
                </a:ext>
              </a:extLst>
            </p:cNvPr>
            <p:cNvSpPr/>
            <p:nvPr/>
          </p:nvSpPr>
          <p:spPr>
            <a:xfrm>
              <a:off x="6521450" y="3429000"/>
              <a:ext cx="311150" cy="101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2E14884-4F1C-42CB-8A65-B4D0E045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4564147"/>
            <a:ext cx="4029075" cy="1619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AAA68-09F3-4909-B6A5-F3AE76D8E07A}"/>
              </a:ext>
            </a:extLst>
          </p:cNvPr>
          <p:cNvSpPr txBox="1"/>
          <p:nvPr/>
        </p:nvSpPr>
        <p:spPr>
          <a:xfrm>
            <a:off x="2779042" y="5638318"/>
            <a:ext cx="1575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5. String format conversion to date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parseable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68E9E-1038-4925-831D-C1AAEC2552C2}"/>
              </a:ext>
            </a:extLst>
          </p:cNvPr>
          <p:cNvSpPr txBox="1"/>
          <p:nvPr/>
        </p:nvSpPr>
        <p:spPr>
          <a:xfrm>
            <a:off x="6284682" y="5442859"/>
            <a:ext cx="144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6. Note the positive and negative outliers in the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item_price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277946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F709-9D6E-4DED-A51A-FA017D2C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3CBF-1778-49FC-8E87-FECBF81C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name columns in the three datasets (items, shops, and item categories) had a mix of Russian and English. </a:t>
            </a:r>
          </a:p>
          <a:p>
            <a:pPr lvl="1"/>
            <a:r>
              <a:rPr lang="en-US" sz="1600" dirty="0"/>
              <a:t>Not time efficient to extract only the English characters.</a:t>
            </a:r>
          </a:p>
          <a:p>
            <a:pPr lvl="1"/>
            <a:r>
              <a:rPr lang="en-US" sz="1600" dirty="0"/>
              <a:t>Costly to translate the Russian characters.</a:t>
            </a:r>
          </a:p>
          <a:p>
            <a:pPr lvl="1"/>
            <a:r>
              <a:rPr lang="en-US" sz="1600" dirty="0"/>
              <a:t>Decided to remove the names from my analysis</a:t>
            </a:r>
          </a:p>
          <a:p>
            <a:pPr lvl="2"/>
            <a:r>
              <a:rPr lang="en-US" sz="1600" dirty="0"/>
              <a:t>Valid choice as each item, shop, and item category had a unique ID.</a:t>
            </a:r>
          </a:p>
          <a:p>
            <a:r>
              <a:rPr lang="en-US" sz="2000" dirty="0"/>
              <a:t>As a result, only the item dataset needed to be merged with the training dataset (for the unique item category IDs).</a:t>
            </a:r>
          </a:p>
          <a:p>
            <a:r>
              <a:rPr lang="en-US" sz="2000" dirty="0"/>
              <a:t>Additional month and year columns were constructed from the date column for use as categorical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A31CC-7E2D-45A7-B4F9-8213A255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336" y="4759993"/>
            <a:ext cx="6520464" cy="1416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15DC29-9B00-4FE9-98A9-9B67B9E185AA}"/>
              </a:ext>
            </a:extLst>
          </p:cNvPr>
          <p:cNvSpPr txBox="1"/>
          <p:nvPr/>
        </p:nvSpPr>
        <p:spPr>
          <a:xfrm>
            <a:off x="3599540" y="5181601"/>
            <a:ext cx="1364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7. Transformed training data with all the necessary variables for exploratory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97415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F709-9D6E-4DED-A51A-FA017D2C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The Trends</a:t>
            </a:r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CB310AA6-CF06-4841-9BFD-54DB6485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000" dirty="0"/>
              <a:t>Time-series line plot of 3 randomly selected shops from January 2013 to October 2015 show a general decline in sales over the years (2013 &gt; 2014 &gt; 2015). </a:t>
            </a:r>
          </a:p>
          <a:p>
            <a:pPr lvl="1"/>
            <a:r>
              <a:rPr lang="en-US" sz="1600" dirty="0"/>
              <a:t>Additionally, there is a visible peak on December of 2013 and 2014 which may due to some sort of cyclical trend.</a:t>
            </a:r>
          </a:p>
          <a:p>
            <a:r>
              <a:rPr lang="en-US" sz="2000" dirty="0"/>
              <a:t>Applied a combination of a histogram and a </a:t>
            </a:r>
            <a:r>
              <a:rPr lang="en-US" sz="2000" dirty="0" err="1"/>
              <a:t>barplot</a:t>
            </a:r>
            <a:r>
              <a:rPr lang="en-US" sz="2000" dirty="0"/>
              <a:t> to emphasize the cyclical trends</a:t>
            </a:r>
          </a:p>
          <a:p>
            <a:pPr lvl="1"/>
            <a:r>
              <a:rPr lang="en-US" sz="1600" dirty="0"/>
              <a:t>There are increased number of entries and total sales in December for years 2013 and 2014.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0D789-DEC0-4C2A-9920-C38CF36F1DBB}"/>
              </a:ext>
            </a:extLst>
          </p:cNvPr>
          <p:cNvSpPr txBox="1"/>
          <p:nvPr/>
        </p:nvSpPr>
        <p:spPr>
          <a:xfrm>
            <a:off x="7858897" y="3771900"/>
            <a:ext cx="4166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70FE9E-2E56-45E1-A899-FE9632FF83D9}"/>
              </a:ext>
            </a:extLst>
          </p:cNvPr>
          <p:cNvGrpSpPr/>
          <p:nvPr/>
        </p:nvGrpSpPr>
        <p:grpSpPr>
          <a:xfrm>
            <a:off x="7858896" y="3438221"/>
            <a:ext cx="4042409" cy="2188875"/>
            <a:chOff x="7829551" y="555526"/>
            <a:chExt cx="4042409" cy="2188875"/>
          </a:xfrm>
        </p:grpSpPr>
        <p:pic>
          <p:nvPicPr>
            <p:cNvPr id="5" name="Picture 4" descr="C:\Users\Eric\AppData\Local\Microsoft\Windows\INetCache\Content.MSO\98B2385D.tmp">
              <a:extLst>
                <a:ext uri="{FF2B5EF4-FFF2-40B4-BE49-F238E27FC236}">
                  <a16:creationId xmlns:a16="http://schemas.microsoft.com/office/drawing/2014/main" id="{169C65B6-5793-460A-BDDB-9785109E2E9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551" y="555526"/>
              <a:ext cx="4042409" cy="1788765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1369F9-8995-4F2F-8AA2-D35B5F9E5F10}"/>
                </a:ext>
              </a:extLst>
            </p:cNvPr>
            <p:cNvSpPr txBox="1"/>
            <p:nvPr/>
          </p:nvSpPr>
          <p:spPr>
            <a:xfrm>
              <a:off x="8020050" y="2344291"/>
              <a:ext cx="3851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Figure 9. The histogram and bar plot of data from 2013 and 2014 show increased total entries and total sales during the month of December.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6F0C21-7952-4A25-A148-F0E83467603D}"/>
              </a:ext>
            </a:extLst>
          </p:cNvPr>
          <p:cNvGrpSpPr/>
          <p:nvPr/>
        </p:nvGrpSpPr>
        <p:grpSpPr>
          <a:xfrm>
            <a:off x="7858896" y="746269"/>
            <a:ext cx="4042410" cy="2380890"/>
            <a:chOff x="7829551" y="3533032"/>
            <a:chExt cx="4042410" cy="2380890"/>
          </a:xfrm>
        </p:grpSpPr>
        <p:pic>
          <p:nvPicPr>
            <p:cNvPr id="27" name="Content Placeholder 3" descr="C:\Users\Eric\AppData\Local\Microsoft\Windows\INetCache\Content.MSO\236B8A1C.tmp">
              <a:extLst>
                <a:ext uri="{FF2B5EF4-FFF2-40B4-BE49-F238E27FC236}">
                  <a16:creationId xmlns:a16="http://schemas.microsoft.com/office/drawing/2014/main" id="{65299FA0-FCB2-47E3-8B16-A2ADCC99BF5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551" y="3533032"/>
              <a:ext cx="4042410" cy="1980780"/>
            </a:xfrm>
            <a:prstGeom prst="rect">
              <a:avLst/>
            </a:prstGeom>
            <a:noFill/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8B9D52-EFEA-441C-9D30-E1266EFC4D72}"/>
                </a:ext>
              </a:extLst>
            </p:cNvPr>
            <p:cNvSpPr txBox="1"/>
            <p:nvPr/>
          </p:nvSpPr>
          <p:spPr>
            <a:xfrm>
              <a:off x="8020050" y="5513812"/>
              <a:ext cx="3851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Figure 8. The time-series plot shows an apparent decline in overall sales over time.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1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F709-9D6E-4DED-A51A-FA017D2C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The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3CBF-1778-49FC-8E87-FECBF81C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000" dirty="0"/>
              <a:t>In order to make the development and deployment of the model more computationally feasible, groups were made for originally just </a:t>
            </a:r>
            <a:r>
              <a:rPr lang="en-US" sz="2000" b="1" dirty="0"/>
              <a:t>item category IDs</a:t>
            </a:r>
            <a:r>
              <a:rPr lang="en-US" sz="2000" dirty="0"/>
              <a:t>, </a:t>
            </a:r>
            <a:r>
              <a:rPr lang="en-US" sz="2000" b="1" dirty="0"/>
              <a:t>shop IDs</a:t>
            </a:r>
            <a:r>
              <a:rPr lang="en-US" sz="2000" dirty="0"/>
              <a:t>, and later </a:t>
            </a:r>
            <a:r>
              <a:rPr lang="en-US" sz="2000" b="1" dirty="0"/>
              <a:t>item IDs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17 Groups for Item Categories IDs</a:t>
            </a:r>
          </a:p>
          <a:p>
            <a:pPr lvl="1"/>
            <a:r>
              <a:rPr lang="en-US" sz="1600" dirty="0"/>
              <a:t>13 Groups for Shop IDs</a:t>
            </a:r>
          </a:p>
          <a:p>
            <a:pPr lvl="1"/>
            <a:r>
              <a:rPr lang="en-US" sz="1600" dirty="0"/>
              <a:t>24 Groups for Item IDs</a:t>
            </a:r>
          </a:p>
          <a:p>
            <a:r>
              <a:rPr lang="en-US" sz="2000" dirty="0"/>
              <a:t>Groups were statistically validated to be different from each other via two-sample t-test with p-value 0.05. </a:t>
            </a:r>
          </a:p>
        </p:txBody>
      </p:sp>
      <p:pic>
        <p:nvPicPr>
          <p:cNvPr id="5" name="Picture 4" descr="C:\Users\Eric\AppData\Local\Microsoft\Windows\INetCache\Content.MSO\779A9F2B.tmp">
            <a:extLst>
              <a:ext uri="{FF2B5EF4-FFF2-40B4-BE49-F238E27FC236}">
                <a16:creationId xmlns:a16="http://schemas.microsoft.com/office/drawing/2014/main" id="{2870BF29-50CC-458A-8A41-6C262CD7E4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899130"/>
            <a:ext cx="4042409" cy="1630710"/>
          </a:xfrm>
          <a:prstGeom prst="rect">
            <a:avLst/>
          </a:prstGeom>
          <a:noFill/>
        </p:spPr>
      </p:pic>
      <p:pic>
        <p:nvPicPr>
          <p:cNvPr id="4" name="Picture 3" descr="C:\Users\Eric\AppData\Local\Microsoft\Windows\INetCache\Content.MSO\8332ED55.tmp">
            <a:extLst>
              <a:ext uri="{FF2B5EF4-FFF2-40B4-BE49-F238E27FC236}">
                <a16:creationId xmlns:a16="http://schemas.microsoft.com/office/drawing/2014/main" id="{897021A5-AAD1-4A6A-9DF1-6BBFAC2243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2981875"/>
            <a:ext cx="4042410" cy="186961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69E0-F107-4A42-A010-368E987B8963}"/>
              </a:ext>
            </a:extLst>
          </p:cNvPr>
          <p:cNvSpPr txBox="1"/>
          <p:nvPr/>
        </p:nvSpPr>
        <p:spPr>
          <a:xfrm>
            <a:off x="7924800" y="2447290"/>
            <a:ext cx="394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10. The normalized bar plot shows performance of shops relative to each other.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F7985-739F-43FD-8A2B-5A2F74B78477}"/>
              </a:ext>
            </a:extLst>
          </p:cNvPr>
          <p:cNvSpPr txBox="1"/>
          <p:nvPr/>
        </p:nvSpPr>
        <p:spPr>
          <a:xfrm>
            <a:off x="7924800" y="4779559"/>
            <a:ext cx="394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Figure 11. The normalized bar plot of item categories shows relative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1683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25E-108F-4652-9585-9890BB75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D855-9202-4A9C-A3B3-3433DFFC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Simple Linear Regression model Using 4 Variables:</a:t>
            </a:r>
          </a:p>
          <a:p>
            <a:pPr lvl="1"/>
            <a:r>
              <a:rPr lang="en-US" sz="1600" dirty="0"/>
              <a:t>Item Category IDs: Both the grouped and independent versions of the Item Category IDs were used in the development of the model</a:t>
            </a:r>
          </a:p>
          <a:p>
            <a:pPr lvl="1"/>
            <a:r>
              <a:rPr lang="en-US" sz="1600" dirty="0"/>
              <a:t>Shop IDs: Both the grouped and independent versions of the shop IDs were used in the development of the model</a:t>
            </a:r>
          </a:p>
          <a:p>
            <a:pPr lvl="1"/>
            <a:r>
              <a:rPr lang="en-US" sz="1600" dirty="0"/>
              <a:t>Month &amp; Year: Categorical representations of the previous date variable used in the time-series plot</a:t>
            </a:r>
          </a:p>
          <a:p>
            <a:r>
              <a:rPr lang="en-US" sz="2000" dirty="0"/>
              <a:t>Initial deployment of the model performed poorly. As a result, different combinations of the variables (besides Month &amp; Year) were attempted.</a:t>
            </a:r>
          </a:p>
          <a:p>
            <a:pPr lvl="1"/>
            <a:r>
              <a:rPr lang="en-US" sz="1600" dirty="0"/>
              <a:t>In total, there were 5 tested and deployed models.</a:t>
            </a:r>
          </a:p>
        </p:txBody>
      </p:sp>
    </p:spTree>
    <p:extLst>
      <p:ext uri="{BB962C8B-B14F-4D97-AF65-F5344CB8AC3E}">
        <p14:creationId xmlns:p14="http://schemas.microsoft.com/office/powerpoint/2010/main" val="2647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1169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Data Capstone 1</vt:lpstr>
      <vt:lpstr>The Problem &amp; The Goal</vt:lpstr>
      <vt:lpstr>The Clients</vt:lpstr>
      <vt:lpstr>The Data</vt:lpstr>
      <vt:lpstr>The Cleanup</vt:lpstr>
      <vt:lpstr>The Transformation</vt:lpstr>
      <vt:lpstr>The Trends</vt:lpstr>
      <vt:lpstr>The Statistics</vt:lpstr>
      <vt:lpstr>The Model</vt:lpstr>
      <vt:lpstr>The Results</vt:lpstr>
      <vt:lpstr>The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Capstone 1</dc:title>
  <dc:creator>Eric Huynh</dc:creator>
  <cp:lastModifiedBy>Eric Huynh</cp:lastModifiedBy>
  <cp:revision>14</cp:revision>
  <dcterms:created xsi:type="dcterms:W3CDTF">2018-07-26T00:21:03Z</dcterms:created>
  <dcterms:modified xsi:type="dcterms:W3CDTF">2018-07-26T00:55:12Z</dcterms:modified>
</cp:coreProperties>
</file>