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8B7B-4E64-4757-A940-4FC03580A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EFBC5-3E8D-4A74-8AA0-155926AD2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1AC63-6A38-4C2D-A2A6-3A1D5B32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D73-7958-445B-A80E-6D932B1461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0C3B4-561B-4826-A183-0470A20F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E25C9-F48A-463F-82EE-8FA6D3A0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5CC1-B7F8-40AD-BEEA-67253C42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3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063D-C418-477D-8D64-F2D23076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6DDE2-4D0A-4C58-A123-5676DA7C5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D1EF-C96B-4567-8DFA-8B703D0C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D73-7958-445B-A80E-6D932B1461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FF0B6-A510-416A-B363-292A9C2E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E3450-1B88-4294-B32A-A4AB2FE9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5CC1-B7F8-40AD-BEEA-67253C42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2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62017-FAAD-4042-8F00-9FBA1A624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939C6-6DAA-4A20-8E03-9398E393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46F37-C11E-4B79-8B49-3636F77C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D73-7958-445B-A80E-6D932B1461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54CAA-3940-4810-B363-F231392E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17799-2053-469F-92E1-2E9EE05F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5CC1-B7F8-40AD-BEEA-67253C42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6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FC05-8B30-4689-B34F-C3BE2E06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C5651-1AC7-4BC0-9B5B-55C9D5274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8535-EC59-4A24-B6DB-F7BB7C5B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D73-7958-445B-A80E-6D932B1461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35B41-BC1C-4D45-B747-FA2BE9F1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BE75-5F6D-484B-90B6-943DAE2A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5CC1-B7F8-40AD-BEEA-67253C42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56CB-D16F-4E44-BECD-B8589038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5D0DC-D5BF-4887-950B-928478686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5197C-12AD-4367-8144-BED2DC93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D73-7958-445B-A80E-6D932B1461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14381-67D5-4AAB-9398-6065EAFC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3A686-B50E-47DF-8BAA-BA00EA11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5CC1-B7F8-40AD-BEEA-67253C42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3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EB75-48BA-458B-8E28-6D2E660B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2027-D379-46A7-86FF-8AFA669CD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57805-6BFB-4690-ACFD-8193397C9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0A312-ABBC-4F89-ACE8-73F4850A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D73-7958-445B-A80E-6D932B1461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16631-957D-4078-8A18-9F388E0D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AE455-C3E2-43FF-996C-9F004173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5CC1-B7F8-40AD-BEEA-67253C42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8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849A-E451-470D-B5DD-50291364D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7397C-F21B-46B3-BCF1-DA623FE7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306EC-36C0-4DBC-BB3D-614CC3246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91B3B-A04B-4BC5-89DC-0FE2B0E50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37793-8D06-41AC-9FCC-917C0241C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B3858-26DA-41D8-8DDB-67871AAF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D73-7958-445B-A80E-6D932B1461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643D2E-EB2A-40C1-A0AE-A8E26E45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C0484-3BB6-498E-9909-CB643A9C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5CC1-B7F8-40AD-BEEA-67253C42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1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B0BB-19B8-403D-B269-CD38D5E2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CBA2F-6A59-4001-9E2F-98257A73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D73-7958-445B-A80E-6D932B1461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FE300-9907-427A-917E-27E52B8E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F8EA1-F091-4D97-B851-4548626B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5CC1-B7F8-40AD-BEEA-67253C42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0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6A0EE-C4F6-41E3-87AB-A0E58D0D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D73-7958-445B-A80E-6D932B1461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63DAD-C93B-4D39-8195-603A5282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F6185-BBD6-4C22-943D-44489F4E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5CC1-B7F8-40AD-BEEA-67253C42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C5C2-91D0-4A79-81BB-A20806C0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1718-B80C-4B05-ABA0-FDD7E75FC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95FF6-5710-4AAB-90D2-A209C2FBD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3E3D4-4B15-4F26-8E95-E0998E0D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D73-7958-445B-A80E-6D932B1461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0A5D4-F044-4E28-8BE5-11FBEB6D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C1611-2C81-4345-996E-BC0BF353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5CC1-B7F8-40AD-BEEA-67253C42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8813-F285-449A-9261-90FFFDC7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AF83-1276-41E3-9295-85AE35B94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045FA-3359-4689-894A-83A885E94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81BB7-3F38-4BF9-82B0-C6B45F72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3D73-7958-445B-A80E-6D932B1461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8E82C-129F-4A96-8A3F-62681F3A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9BD0D-D89D-4466-B89F-D4FA3461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5CC1-B7F8-40AD-BEEA-67253C42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0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B48BE-776C-4CC4-B87A-B41B1991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C12F7-49E7-4C03-B5BE-1A496F110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B93E4-DF87-42B7-ABE6-12D843851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A3D73-7958-445B-A80E-6D932B1461A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D5344-3242-4907-A977-860AA29EB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5D248-FE70-42AC-A29A-C8D6797F6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65CC1-B7F8-40AD-BEEA-67253C42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7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90C3-1D9B-4159-91C8-9CA6758C4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Credit Default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11307-746C-4FFC-9442-5A709C912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Huynh</a:t>
            </a:r>
          </a:p>
          <a:p>
            <a:r>
              <a:rPr lang="en-US" dirty="0"/>
              <a:t>Data Capstone 2</a:t>
            </a:r>
          </a:p>
        </p:txBody>
      </p:sp>
    </p:spTree>
    <p:extLst>
      <p:ext uri="{BB962C8B-B14F-4D97-AF65-F5344CB8AC3E}">
        <p14:creationId xmlns:p14="http://schemas.microsoft.com/office/powerpoint/2010/main" val="24720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0D00-9C1E-4374-B1D6-87D908FF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D237-EE68-48F1-BB1E-8F3AFFCC4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3114" cy="4351338"/>
          </a:xfrm>
        </p:spPr>
        <p:txBody>
          <a:bodyPr/>
          <a:lstStyle/>
          <a:p>
            <a:r>
              <a:rPr lang="en-US" dirty="0"/>
              <a:t>Non-target:</a:t>
            </a:r>
          </a:p>
          <a:p>
            <a:pPr lvl="1"/>
            <a:r>
              <a:rPr lang="en-US" dirty="0"/>
              <a:t>The means of the bootstrap samples are tightly fit around a small range</a:t>
            </a:r>
          </a:p>
          <a:p>
            <a:r>
              <a:rPr lang="en-US" dirty="0"/>
              <a:t>Target:</a:t>
            </a:r>
          </a:p>
          <a:p>
            <a:pPr lvl="1"/>
            <a:r>
              <a:rPr lang="en-US" dirty="0"/>
              <a:t>The distribution of the bootstrap samples are right skewed and multi-peaked.</a:t>
            </a:r>
          </a:p>
        </p:txBody>
      </p:sp>
      <p:pic>
        <p:nvPicPr>
          <p:cNvPr id="4" name="Picture 3" descr="C:\Users\Eric\AppData\Local\Microsoft\Windows\INetCache\Content.MSO\373EB520.tmp">
            <a:extLst>
              <a:ext uri="{FF2B5EF4-FFF2-40B4-BE49-F238E27FC236}">
                <a16:creationId xmlns:a16="http://schemas.microsoft.com/office/drawing/2014/main" id="{17F574FC-DDF6-41E9-AAFC-6A100BB82E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85" y="1690688"/>
            <a:ext cx="5943600" cy="3053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053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57DC-E32C-4D64-B5FC-5B73B199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Source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977E7-29AA-4287-9926-8019932C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4631"/>
            <a:ext cx="10515600" cy="1412331"/>
          </a:xfrm>
        </p:spPr>
        <p:txBody>
          <a:bodyPr>
            <a:normAutofit/>
          </a:bodyPr>
          <a:lstStyle/>
          <a:p>
            <a:r>
              <a:rPr lang="en-US" sz="2400" dirty="0"/>
              <a:t>External Source Scoring shows the highest magnitude of correlation.</a:t>
            </a:r>
          </a:p>
          <a:p>
            <a:pPr lvl="1"/>
            <a:r>
              <a:rPr lang="en-US" sz="2000" dirty="0"/>
              <a:t>In the training data, the target group has a higher population of lower scores than the non-target group.</a:t>
            </a:r>
          </a:p>
        </p:txBody>
      </p:sp>
      <p:pic>
        <p:nvPicPr>
          <p:cNvPr id="4" name="Picture 3" descr="C:\Users\Eric\AppData\Local\Microsoft\Windows\INetCache\Content.MSO\CE04615A.tmp">
            <a:extLst>
              <a:ext uri="{FF2B5EF4-FFF2-40B4-BE49-F238E27FC236}">
                <a16:creationId xmlns:a16="http://schemas.microsoft.com/office/drawing/2014/main" id="{A0BF5525-FE60-4BD9-83FE-0FED2DACDC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9975516" cy="2804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921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52243-AB8D-410E-AB0A-5080E692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Numerical Feature Importance</a:t>
            </a:r>
          </a:p>
        </p:txBody>
      </p:sp>
      <p:pic>
        <p:nvPicPr>
          <p:cNvPr id="8" name="Content Placeholder 4" descr="C:\Users\Eric\AppData\Local\Microsoft\Windows\INetCache\Content.MSO\93BF5A75.tmp">
            <a:extLst>
              <a:ext uri="{FF2B5EF4-FFF2-40B4-BE49-F238E27FC236}">
                <a16:creationId xmlns:a16="http://schemas.microsoft.com/office/drawing/2014/main" id="{A6560D18-A67D-418C-B464-C561E82005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15" y="1675227"/>
            <a:ext cx="8877170" cy="4394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692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BB93A-4022-440F-9288-864D7F08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pic>
        <p:nvPicPr>
          <p:cNvPr id="4" name="Content Placeholder 3" descr="C:\Users\Eric\AppData\Local\Microsoft\Windows\INetCache\Content.MSO\9A86294B.tmp">
            <a:extLst>
              <a:ext uri="{FF2B5EF4-FFF2-40B4-BE49-F238E27FC236}">
                <a16:creationId xmlns:a16="http://schemas.microsoft.com/office/drawing/2014/main" id="{3C6328FE-5019-425F-8119-564A657B47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83" y="1675227"/>
            <a:ext cx="8330234" cy="4394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8645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797A5-C743-4AB1-A250-0F9BC345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 Tree Classifier</a:t>
            </a:r>
          </a:p>
        </p:txBody>
      </p:sp>
      <p:pic>
        <p:nvPicPr>
          <p:cNvPr id="7" name="Content Placeholder 3" descr="C:\Users\Eric\AppData\Local\Microsoft\Windows\INetCache\Content.MSO\FEE99C91.tmp">
            <a:extLst>
              <a:ext uri="{FF2B5EF4-FFF2-40B4-BE49-F238E27FC236}">
                <a16:creationId xmlns:a16="http://schemas.microsoft.com/office/drawing/2014/main" id="{A2E10FC1-4F62-424B-95DF-D25168B732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83" y="1675227"/>
            <a:ext cx="8330234" cy="4394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536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26157-0196-4528-B1BC-615E7EAA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Classifier</a:t>
            </a:r>
          </a:p>
        </p:txBody>
      </p:sp>
      <p:pic>
        <p:nvPicPr>
          <p:cNvPr id="4" name="Content Placeholder 3" descr="C:\Users\Eric\AppData\Local\Microsoft\Windows\INetCache\Content.MSO\834DDDC7.tmp">
            <a:extLst>
              <a:ext uri="{FF2B5EF4-FFF2-40B4-BE49-F238E27FC236}">
                <a16:creationId xmlns:a16="http://schemas.microsoft.com/office/drawing/2014/main" id="{85EC58E0-D90B-45C6-9A53-46716EA8CC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83" y="1675227"/>
            <a:ext cx="8330234" cy="4394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805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B9C39-FA2C-4D89-A48B-CA8088C7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LinearSVC (Support Vector Classification)</a:t>
            </a:r>
          </a:p>
        </p:txBody>
      </p:sp>
      <p:pic>
        <p:nvPicPr>
          <p:cNvPr id="4" name="Content Placeholder 3" descr="C:\Users\Eric\AppData\Local\Microsoft\Windows\INetCache\Content.MSO\EBC526D.tmp">
            <a:extLst>
              <a:ext uri="{FF2B5EF4-FFF2-40B4-BE49-F238E27FC236}">
                <a16:creationId xmlns:a16="http://schemas.microsoft.com/office/drawing/2014/main" id="{48B69C32-8BCE-42CC-BCA1-2E60AD607A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83" y="1675227"/>
            <a:ext cx="8330234" cy="4394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167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7C41-E2D1-436F-A9DA-D32590C0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E213-B73D-40D3-BCD2-33ECDB3D4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Scoring was performed via Area Under the ROC Curve.</a:t>
            </a:r>
          </a:p>
          <a:p>
            <a:r>
              <a:rPr lang="en-US" dirty="0"/>
              <a:t>Of the four attempted algorithms, </a:t>
            </a:r>
            <a:r>
              <a:rPr lang="en-US" dirty="0" err="1"/>
              <a:t>LogisticRegression</a:t>
            </a:r>
            <a:r>
              <a:rPr lang="en-US" dirty="0"/>
              <a:t> and </a:t>
            </a:r>
            <a:r>
              <a:rPr lang="en-US" dirty="0" err="1"/>
              <a:t>LinearSVC</a:t>
            </a:r>
            <a:r>
              <a:rPr lang="en-US" dirty="0"/>
              <a:t> outperformed the other two.</a:t>
            </a:r>
          </a:p>
          <a:p>
            <a:r>
              <a:rPr lang="en-US" dirty="0" err="1"/>
              <a:t>LogisticRegression</a:t>
            </a:r>
            <a:r>
              <a:rPr lang="en-US" dirty="0"/>
              <a:t> performed slightly better than the </a:t>
            </a:r>
            <a:r>
              <a:rPr lang="en-US" dirty="0" err="1"/>
              <a:t>LinearSVC</a:t>
            </a:r>
            <a:r>
              <a:rPr lang="en-US" dirty="0"/>
              <a:t>.</a:t>
            </a:r>
          </a:p>
          <a:p>
            <a:r>
              <a:rPr lang="en-US" dirty="0"/>
              <a:t>Currently, the </a:t>
            </a:r>
            <a:r>
              <a:rPr lang="en-US"/>
              <a:t>highest score is 0.693.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1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AD6A-4470-4E7E-87FB-2D5080CD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7574-9227-424C-B5AC-2F82C1314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Countless numbers of loan/credit applications are refused each day by financial institutions</a:t>
            </a:r>
          </a:p>
          <a:p>
            <a:pPr lvl="1"/>
            <a:r>
              <a:rPr lang="en-US" dirty="0"/>
              <a:t>Due to monetary risk of credit defaults by clients</a:t>
            </a:r>
          </a:p>
          <a:p>
            <a:r>
              <a:rPr lang="en-US" dirty="0"/>
              <a:t>Financial institutions are stringent on qualifications to request large loans.</a:t>
            </a:r>
          </a:p>
          <a:p>
            <a:pPr lvl="1"/>
            <a:r>
              <a:rPr lang="en-US" dirty="0"/>
              <a:t>Limits applicants to only clients that already have a strong credit record.</a:t>
            </a:r>
          </a:p>
          <a:p>
            <a:pPr lvl="1"/>
            <a:r>
              <a:rPr lang="en-US" dirty="0"/>
              <a:t>Forces clients with little to non-existent credit history to rely on unreliable lenders to meet their financial needs.</a:t>
            </a:r>
          </a:p>
        </p:txBody>
      </p:sp>
    </p:spTree>
    <p:extLst>
      <p:ext uri="{BB962C8B-B14F-4D97-AF65-F5344CB8AC3E}">
        <p14:creationId xmlns:p14="http://schemas.microsoft.com/office/powerpoint/2010/main" val="95449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533B-919F-4E9A-BE94-9CB2E267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C8EED-6EC8-4AF4-B278-A155DCC8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financial institutions have strived to expand the financial inclusion to those with insufficient or non-existing credit histories.</a:t>
            </a:r>
          </a:p>
          <a:p>
            <a:pPr lvl="1"/>
            <a:r>
              <a:rPr lang="en-US" dirty="0"/>
              <a:t>Utilize a variety of alternate data to gauge and measure the clients’ risk profiles without relying on the conventional methods.</a:t>
            </a:r>
          </a:p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Draw reliable variables from the alternate data that can reliably gauge a clients’ risk profile.</a:t>
            </a:r>
          </a:p>
          <a:p>
            <a:pPr lvl="1"/>
            <a:r>
              <a:rPr lang="en-US" dirty="0"/>
              <a:t>Develop a predictive model that can accurately classify clients as high-risk or low-risk for credit loans</a:t>
            </a:r>
          </a:p>
        </p:txBody>
      </p:sp>
    </p:spTree>
    <p:extLst>
      <p:ext uri="{BB962C8B-B14F-4D97-AF65-F5344CB8AC3E}">
        <p14:creationId xmlns:p14="http://schemas.microsoft.com/office/powerpoint/2010/main" val="374356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9233-BA90-442F-BE83-F40C0C10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Clients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DE33-FB7D-4542-960B-8EA87A35A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 Institutions:</a:t>
            </a:r>
          </a:p>
          <a:p>
            <a:pPr lvl="1"/>
            <a:r>
              <a:rPr lang="en-US" dirty="0"/>
              <a:t>Expand their loans applicant pool by measuring new clients’ risk profile with alternate data.</a:t>
            </a:r>
          </a:p>
          <a:p>
            <a:pPr lvl="1"/>
            <a:r>
              <a:rPr lang="en-US" dirty="0"/>
              <a:t>Higher yields both short-term and long-term as positive financial experience will bring in reoccurring clients.</a:t>
            </a:r>
          </a:p>
          <a:p>
            <a:r>
              <a:rPr lang="en-US" dirty="0"/>
              <a:t>Loan Applicants:</a:t>
            </a:r>
          </a:p>
          <a:p>
            <a:pPr lvl="1"/>
            <a:r>
              <a:rPr lang="en-US" dirty="0"/>
              <a:t>Understand alternative attributes that can help them develop towards becoming a low-risk applicant despite insufficient credit histories.</a:t>
            </a:r>
          </a:p>
          <a:p>
            <a:pPr lvl="1"/>
            <a:r>
              <a:rPr lang="en-US" dirty="0"/>
              <a:t>Also applicable for anyone applying for a larger loan they may not currently qualify for under traditional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20237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5AA2-B669-4733-B6A8-06320246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Kaggle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4DDA7-992B-4642-8C8D-57DC7A86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Data:</a:t>
            </a:r>
          </a:p>
          <a:p>
            <a:pPr lvl="1"/>
            <a:r>
              <a:rPr lang="en-US" dirty="0"/>
              <a:t>Consists of 307,511 unique client IDs and 122 categories.</a:t>
            </a:r>
          </a:p>
          <a:p>
            <a:r>
              <a:rPr lang="en-US" dirty="0"/>
              <a:t>6 Supplemental Datasets (only 4 used):</a:t>
            </a:r>
          </a:p>
          <a:p>
            <a:pPr lvl="1"/>
            <a:r>
              <a:rPr lang="en-US" dirty="0"/>
              <a:t>“bureau.csv” – information regarding all previous credits</a:t>
            </a:r>
          </a:p>
          <a:p>
            <a:pPr lvl="1"/>
            <a:r>
              <a:rPr lang="en-US" dirty="0"/>
              <a:t>“credit_card_balance.csv” – previous credit information with Home Credit</a:t>
            </a:r>
          </a:p>
          <a:p>
            <a:pPr lvl="1"/>
            <a:r>
              <a:rPr lang="en-US" dirty="0"/>
              <a:t>“installments_payments.csv” – repayment history for approved credit by Home Credit</a:t>
            </a:r>
          </a:p>
          <a:p>
            <a:pPr lvl="1"/>
            <a:r>
              <a:rPr lang="en-US" dirty="0"/>
              <a:t>“previous_application.csv” – all previous applications made to Home Credit</a:t>
            </a:r>
          </a:p>
          <a:p>
            <a:r>
              <a:rPr lang="en-US" dirty="0"/>
              <a:t>300+ heterogenous mixture of both categorical and quantitative features </a:t>
            </a:r>
          </a:p>
        </p:txBody>
      </p:sp>
    </p:spTree>
    <p:extLst>
      <p:ext uri="{BB962C8B-B14F-4D97-AF65-F5344CB8AC3E}">
        <p14:creationId xmlns:p14="http://schemas.microsoft.com/office/powerpoint/2010/main" val="18370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776B-8917-4BD0-9BE7-59302D6F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Correlation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232B70-7326-46A4-AA5D-C2AFDF8E0028}"/>
              </a:ext>
            </a:extLst>
          </p:cNvPr>
          <p:cNvSpPr txBox="1"/>
          <p:nvPr/>
        </p:nvSpPr>
        <p:spPr>
          <a:xfrm>
            <a:off x="595086" y="1626499"/>
            <a:ext cx="487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Strong correlation between DAYS_TERMINATION and DAYS_DECISION which indicates multicollinearity.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DAYS_DECISION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Strong correlation between AMT_CREDIT, AMT_ANNUITY, and AMT_GOODS_PRICE which indicates multicollinearity.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AMT_GOODS_PRICE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was a total of 11 correlations, only 2 were acted on</a:t>
            </a:r>
          </a:p>
        </p:txBody>
      </p:sp>
      <p:pic>
        <p:nvPicPr>
          <p:cNvPr id="12" name="Picture 11" descr="C:\Users\Eric\AppData\Local\Microsoft\Windows\INetCache\Content.MSO\C2124C16.tmp">
            <a:extLst>
              <a:ext uri="{FF2B5EF4-FFF2-40B4-BE49-F238E27FC236}">
                <a16:creationId xmlns:a16="http://schemas.microsoft.com/office/drawing/2014/main" id="{90F6FF0B-382F-4F9A-A762-25E8770D15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148" y="1626498"/>
            <a:ext cx="5721986" cy="5231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008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4C20-9509-4524-A57B-5D25C8ED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4" name="Picture 3" descr="C:\Users\Eric\AppData\Local\Microsoft\Windows\INetCache\Content.MSO\50558894.tmp">
            <a:extLst>
              <a:ext uri="{FF2B5EF4-FFF2-40B4-BE49-F238E27FC236}">
                <a16:creationId xmlns:a16="http://schemas.microsoft.com/office/drawing/2014/main" id="{F6B5AF1C-431B-48E5-9CF1-5909875BFA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90688"/>
            <a:ext cx="5943600" cy="31318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DE147-55C9-4DC7-B5EB-2C1CE5A8E11D}"/>
              </a:ext>
            </a:extLst>
          </p:cNvPr>
          <p:cNvSpPr txBox="1"/>
          <p:nvPr/>
        </p:nvSpPr>
        <p:spPr>
          <a:xfrm>
            <a:off x="1331686" y="1690688"/>
            <a:ext cx="35850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Points: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Despite the “positive correlations” seen in these two sets of variables, the distribution of the data appears fairly random.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likely due to the extreme values despite the outliers already being scaled downward.</a:t>
            </a:r>
          </a:p>
        </p:txBody>
      </p:sp>
    </p:spTree>
    <p:extLst>
      <p:ext uri="{BB962C8B-B14F-4D97-AF65-F5344CB8AC3E}">
        <p14:creationId xmlns:p14="http://schemas.microsoft.com/office/powerpoint/2010/main" val="140531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7BF9-8A6C-4501-8C28-65221579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Variables as Predictors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03410-8C8D-45C3-BC61-5F1E2A4D15C4}"/>
              </a:ext>
            </a:extLst>
          </p:cNvPr>
          <p:cNvSpPr txBox="1"/>
          <p:nvPr/>
        </p:nvSpPr>
        <p:spPr>
          <a:xfrm>
            <a:off x="990600" y="4635055"/>
            <a:ext cx="10515600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 representations of the data were obscure and difficult to draw insights from.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Instead, I chose to utilize inferential statistics to find statistically significant differences between target and non-target groups.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  <p:pic>
        <p:nvPicPr>
          <p:cNvPr id="5" name="Picture 4" descr="C:\Users\Eric\AppData\Local\Microsoft\Windows\INetCache\Content.MSO\F205BFC2.tmp">
            <a:extLst>
              <a:ext uri="{FF2B5EF4-FFF2-40B4-BE49-F238E27FC236}">
                <a16:creationId xmlns:a16="http://schemas.microsoft.com/office/drawing/2014/main" id="{302E5DF4-E9E9-4D05-8BEB-86B0260B84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63460"/>
            <a:ext cx="10515600" cy="3060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139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4FB3-1807-47D8-8556-24605795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6B41C-F260-4307-9E32-BDEAD6DE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Two-sided t-test (p-value) and Frequentist bootstrap approach (95% confidence interval)</a:t>
            </a:r>
          </a:p>
          <a:p>
            <a:pPr lvl="1"/>
            <a:r>
              <a:rPr lang="en-US" sz="2000" dirty="0"/>
              <a:t>Applied to numerical and binary categorical data.</a:t>
            </a:r>
          </a:p>
          <a:p>
            <a:pPr lvl="1"/>
            <a:r>
              <a:rPr lang="en-US" sz="2000" dirty="0"/>
              <a:t>5 variables failed to show statistically significant differences:</a:t>
            </a:r>
          </a:p>
          <a:p>
            <a:pPr lvl="2"/>
            <a:r>
              <a:rPr lang="en-US" sz="1600" dirty="0"/>
              <a:t>OWN_CAR_AGE, ENQUIRIES, SK_DPD, DAYS_TERMINATION, VALID_MOBILE</a:t>
            </a:r>
            <a:endParaRPr lang="en-US" sz="2000" dirty="0"/>
          </a:p>
          <a:p>
            <a:pPr lvl="2"/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12" name="Picture 11" descr="C:\Users\Eric\AppData\Local\Microsoft\Windows\INetCache\Content.MSO\62AF446C.tmp">
            <a:extLst>
              <a:ext uri="{FF2B5EF4-FFF2-40B4-BE49-F238E27FC236}">
                <a16:creationId xmlns:a16="http://schemas.microsoft.com/office/drawing/2014/main" id="{F0F3FAF7-E201-489E-B39B-D183F611F5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90688"/>
            <a:ext cx="5471886" cy="2860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2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650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Home Credit Default Risk</vt:lpstr>
      <vt:lpstr>Problem &amp; Overview:</vt:lpstr>
      <vt:lpstr>Solution and Objective</vt:lpstr>
      <vt:lpstr>Potential Clients </vt:lpstr>
      <vt:lpstr>Data from Kaggle Competition</vt:lpstr>
      <vt:lpstr>Numerical Correlation</vt:lpstr>
      <vt:lpstr>Correlation</vt:lpstr>
      <vt:lpstr>Numerical Variables as Predictors</vt:lpstr>
      <vt:lpstr>Inferential Statistics</vt:lpstr>
      <vt:lpstr>Total Income</vt:lpstr>
      <vt:lpstr>External Source Scoring</vt:lpstr>
      <vt:lpstr>Numerical Feature Importance</vt:lpstr>
      <vt:lpstr>Logistic Regression</vt:lpstr>
      <vt:lpstr>Decision Tree Classifier</vt:lpstr>
      <vt:lpstr>Random Forest Classifier</vt:lpstr>
      <vt:lpstr>LinearSVC (Support Vector Classification)</vt:lpstr>
      <vt:lpstr>Metric Scoring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dc:creator>Eric Huynh</dc:creator>
  <cp:lastModifiedBy>Eric Huynh</cp:lastModifiedBy>
  <cp:revision>7</cp:revision>
  <dcterms:created xsi:type="dcterms:W3CDTF">2018-08-10T00:48:09Z</dcterms:created>
  <dcterms:modified xsi:type="dcterms:W3CDTF">2018-08-10T00:50:24Z</dcterms:modified>
</cp:coreProperties>
</file>