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AE9-D1E1-4A02-927D-E999CCF4D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84A53-CDA0-43F6-948C-C91C79DCC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F8BF-AB1D-4F64-B623-C6C67504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ECA1-90C4-4E9E-9178-9CCA38F6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036F-4321-418D-9D0C-F8D14DF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324F-6202-4775-969F-7CCDA526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27FC-40AC-4FB2-AD2D-C1237124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906B-59F5-41AA-8A66-B6FDA5F3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9062-E15F-4442-9FA6-11657622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EE57-B9EA-4CCE-A96A-99D1E5AD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79AA8-D0AD-42C9-AD3A-B249D75BC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526B1-CE94-4B29-AA94-AD3DCAE1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FA18-0939-4B02-A308-1187F593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C48D-33FD-44BD-AF8A-E10BB6CD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BBFB-344C-41BE-BB3B-EB1DB36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AD1A-FE32-409C-83D0-66E9B7C7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8EBD-339F-4412-AD1B-3A06E85F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9524-7DBD-48D5-9F3F-3833F5D4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95E4-4DCC-4D41-8466-5B75ADE8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4F8F-EE15-4B48-839F-5A0275C0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5D01-04A1-46D5-B4A4-9D68181A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28D4-3676-4F81-9C71-155650BA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7504-F7E4-4C2C-B057-BEADFA13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4C34-BFF4-46D9-854B-8C2CCBA5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6792-4D68-4B62-A663-15747486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6B3-C78A-4CAF-B6E2-4D121BFE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5BFA-F849-42DF-9C57-6BB935F26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3BE96-F71D-4ED0-845A-8F6B32B3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94FF-CCE7-4191-B29C-EFFC3BB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3A8B-C325-44FF-BBD2-680E43BF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9901-6CB0-4591-8712-33B980E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8301-686C-4EEE-B857-23D5E133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BD9D-5576-4FAD-B259-8ECDC1A3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222B-1A75-40E5-97AB-6507C794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381C5-8C55-472A-9A84-F559D395F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6C15F-09E0-470B-89D1-D6468B212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89ECB-C2D5-42AF-A29A-94240D85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294DF-5B8A-4E0A-8A4B-4C032A70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3A526-4835-4541-9347-17C09333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7B0-38C2-4726-A036-A70EABAB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BE4C1-FB03-4D9F-9AF5-3C881387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8A510-ABE1-4ECE-ABBC-3C781B81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2357-3308-424F-ABC9-AC21363B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CB0BB-6D10-4645-8EE7-F665BC4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7F0D-1CC8-4DAE-B520-595FB3D4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8286F-9426-46E6-8214-B9CB2CE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2304-408B-4B5C-9F2F-5D8E49CD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AA3-13AF-4D74-A9D7-8B14587A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8E605-FE3E-46C8-95D8-94EE0DBBF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EE146-EE89-4C05-983F-559CD92C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60FFF-042D-4CBA-B43D-7F72443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4AB95-FD6B-44A8-A12C-A2F97BF4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6764-28B5-46E0-BDA6-4F774018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F0BEB-D01C-481B-85C4-3704E028C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0CD3C-6F31-4858-9CF7-EEDDABD0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9BF9-FA7B-4089-B843-21A807C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D15B-0625-4080-9BB2-C39F844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2C32-1B04-406A-B2BF-D535D90A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6EEAA-23A3-45D8-A325-2F59CC9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4D82-4E28-4608-B271-A5620316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9299-C531-4FAB-8153-AE708CC3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D002-F687-4821-862D-FF41D51B23EE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1EDD-CF69-4AAD-BF65-E3916C60B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6A98-982A-4930-852E-B67694530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C593-3C4F-4957-AADB-CD05E854D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76F4-B990-4662-86A6-49BD5F165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Future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CE3EF-7B89-4890-9CCA-5C623E061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Huynh</a:t>
            </a:r>
          </a:p>
          <a:p>
            <a:r>
              <a:rPr lang="en-US" dirty="0"/>
              <a:t>April 2 Springboard Cohort</a:t>
            </a:r>
          </a:p>
        </p:txBody>
      </p:sp>
    </p:spTree>
    <p:extLst>
      <p:ext uri="{BB962C8B-B14F-4D97-AF65-F5344CB8AC3E}">
        <p14:creationId xmlns:p14="http://schemas.microsoft.com/office/powerpoint/2010/main" val="104770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2772-A577-46FD-ACBB-120D74F7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Category Groupings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C0187-389A-44E5-9E6F-BFB47DE30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61472" cy="3864508"/>
          </a:xfrm>
        </p:spPr>
      </p:pic>
      <p:sp>
        <p:nvSpPr>
          <p:cNvPr id="11" name="AutoShape 14" descr="data:image/png;base64,iVBORw0KGgoAAAANSUhEUgAAAYYAAAEPCAYAAABGP2P1AAAABHNCSVQICAgIfAhkiAAAAAlwSFlzAAALEgAACxIB0t1+/AAAADl0RVh0U29mdHdhcmUAbWF0cGxvdGxpYiB2ZXJzaW9uIDIuMS4yLCBodHRwOi8vbWF0cGxvdGxpYi5vcmcvNQv5yAAAIABJREFUeJzt3XmcHEXdx/FPAoFETIIcEgQU5PgRFSIEkCj3YeQM4oWICMglcubhkVNF5fJALkUeAhE5BAVE7ktuEgKyCCQQvhIgiCLIGYIhgRzPH1VDpiezu707O9kl+32/Xnllp7ururqnp39dVd3VfebNm4eZmVlF3+4ugJmZ9SwODGZmVuDAYGZmBQ4MZmZW4MBgZmYFDgxmZlaweHcXoCeJiFWBp4GJVZP7AGdKGtvBvFYBbgJmA9+RdH9XlbMnam97I2Id4IfAsLzMXOAC4HRJPeqe6YiYBBws6a4uyq8fcBLwBWAe6Zi6HDhF0ryI2AH4jKQfdNH6NgCulLRqO8tNBb4s6aGuWG8b6zkBWE7SwRGxIfBtSQc2cX3fAg4EBgBLAPcB35P0Rjvp9gWWkHROs8pWta4DgaUlndrsdXWGA8OC3pb06cqHiFgJmBQRD0l6rAP5bAm8KGmbLi9hz9Tq9kbEMOA2YD9JX87TlgOuyYv8cqGVsnscDnwcWF/S7IgYDNwBvAKcB2wILNON5VuYPgms3KzMI+JYYDtgF0kv5aB8BnAdsGk7yTcBJjWrbNUknbsw1tNZDgztkPSviHgKWAt4LCK+DRxEaoZ7lXRl+WREXEj6ca8OvAWsCAyOiDslbRkR+wOHAnOAl3K6v9ekux5YAZgBrJP/vjavZydgCLCvpDsiYi3g18DAvK5HgK9JmhkRM4FTgc/neT+T9BuAiDgG+Bbpqv0pYC9J01rbrtr9UW87gJWAE6u3tybZibkMlUCApFci4gBg3ZzvCcAI4CPAo8DepICxdV7XA8ARkqbXXulWPpNOtHcDNwOfIV2ZHyzp3rzcccCX8jZOBQ6S9EJEfAIYC3wAeBJYqna7c/qVgd8Aq+a8fyfp57mmeS8wOc/bXNK/q5KuCPQDlgRm5/39TaBvRHyGdHW7WERMA07O61gTWBaYDuwuSRFxF3A/8Dngo8BfgP0lzY2I7wBHANOoqvFGxArA/5GOpSHAc8BXJf2nZtvaOj7fJB2PqwCPAXtKeisihgJn5nIuBpzVVs061yp/TDpOfitp74jYCTiedGU/AzhS0v35eFiddGytCLQAd5KO3dVINYDLavJfCjiGFIBfApD0bkT8L/DFiFgC+FC9/ZH36c7AthHxtqRft3G8rEE6XpYB/k06Fi6RdGFE7EKqGffN391oSQ/WOb6nML8WtRLwq/yd9gMul3RyRCwOnJ3L9i7wDLC3pLda28ddxX0M7YiIEcAawAMRsTnpwNxU0nrAz4Crqxb/gKRPSvoM8APg3hwUtgK+B2wpaRjwe+DPEdGnJt1R+fP6wFbAZsD/AG9J+izpR3h0XmY/0olp41y+1YAd8rwlgVdymi8Dp0dE/4jYGdgLGCHpU8CzwMEltquyL+puB3BX9fbW2Y2bArfUTpQ0SdLvqyZ9DFhP0h6kk8VHSE1Pw0jH6s/r5F3ro8DdudZ3NPCHiOgXEXuSTm4b5Xk3AufnNJcCYyStS9rHH2sl70uBOyWtQ/qx7hERu+V5KwM/kbRWTVCAFOBWAl6JiLsi4iRgybz9DwDnAn+QdBzpavcNSSMkrQX8lRR8K1YHtiAF1O2AzSPi08AJwGaSNgTeqVp+N+B+SSNItZYZwDerC1fi+BxOagYbSgp8X8knrSuBoyUNBzYHjoyIjVvZd0h6nvnHyd4RsSYpEG6fj7v9gT/lEzykK/gvkn4P2wOfkLRZ3h8/qrOKtUk1/qdq1jtD0qWS3mltf0i6mnQRdnoOCm0dLxcDl+Xf0KGkEz4RsTbpu/xS3o8/AK6JiEE5XfXxXe1iYGzejxsB20TEV3O+WwDD8rxnyBdSzebAsKABEfFI/jcJOAX4Rj6odyCdhMdHxCOkE+iHIqLSDHBfK3l+gfTDfxlA0oWkE8WqraS7TtK7kl4E/ku6AobU/1FZ11HAyxHxPdIV5keAD1blUbk6f5gUKJYCtgGukPR6LsdoSSeV2K6y29GaPqS2dQAi4vS8fydGxNNVy02QNDv/vR1wbt4Pc0lXTtu1sx6A1yvBRtJNpCvgdYEdgY2Bh/I2HpKKEsvm+RflNOOo05yQT1afI9XSkDQNuLCqTLNJV/MLkPRPSRuQTrBXAAHcHxEH1Vn2SuDCiDgkIs4knRiqv9frJM2V9CbpqnMZUq3q1ny8QGqequR3Jul7HQ2cA3yqJj9o/3u9WdIsSe+SaiPLkGrQqwNj8/68m9Smv169fdCKbUm1gdtzHpeS+p7WyPP/ImmapLeBF6j/O6g2l3bOaSX3B7R+vHyIdPI+P+c3Gbg9p9kKuF3SM3neHcB/SN87FI9v4L3janPgJ3k9E0gXN58m7es5pIvSnwBXSRrf1vZ1FTclLajQx1BjMeDiypV9RPQlnZBfz/Nbq+ItRvEqDtLJsl8r6WbVfH63Tp6Xkb6/PwI3kA6mPlXz3wZQ6tysrG82xRP00sDSJbar7Ha0ZjzpBDcpl+mIvJ5VKZ6Eq/fDYtVlJf3gK+updOBWLFH1d+GHl9PNyfn9tKpJbUlSs0L1drSWRyWfPnWmVco0q/ZHXxERPwPOl/QE8ATw64jYg1SjOadm2e+Qrpx/Rbpyf41UG6x4u+rv6v1Qt/wR8VPSiWwsqSmmX53taO97rbfOxYBpKvbHrUBqyiprMdKJ9GtVeaxCCgJfpNzvoNoTQL+IWLO61hAR/YE/AfsCh9H+/qiUrd7xUtm31WnmVKWpvZGi+hipd35YLOf1WUkz8rqWA2bm5rphpAuSrUi1359rIXSOu8bQMbcAX4+IFfPnA5l/tdCWm4HdImJ5gIjYm9SOP6WBsowEfizpD/nzZ0gHWVv+AuxaVbU9ARhN+e3q7HYcAxwTETtUmiciYgCwK/N/VPXW9Z3cDNQX+C6pAxvgZWCDnM8WpKvOiuUj4gt53k6kk8nEvI37Vm37j0nB8FVS+/W+Oc36pCaEAknTSVdz383LDQb2rCpTWz5MuiL8QE7bh3Sl+nCeP5v5J4+RwIWSLgBE6ltq73u9Ffh87gOB1FxYMRI4Q9LFpKvXbevk15nvVcDbOcBVTuiTmH913Jrqbb09l3vtnMf2pD6MAe3kUb9A0izgp8AFOUhVTuinA0tJeoG290d12Vo7XqYD40h9YETEaqQa27y8PSMj4uN53lakfpkH2ijzm6TjanROs3TOf1RE7JjzHC/pBFKtdsPO7JuOcmDoAEm3kg682yLiMWB3YFe1c7ulpNtIB+cdEfE4qT1/x9xE0lnHAldHxERSZ9rdzK+Ct1aOG4HfAuNyuiHAcWW3q7PbIekR0hXPN0gd+I+TTiKfIFXX6zkReJHUqT6Z9IM9LM87CjgsV72/STqxV8wEvhkRjwLHke5OmUOq+l8PTMjrX5f5J9Cvk06ME4Hv5/XV8w1g67zcg6Sr0Avb2vbsINJVcGXbnwQGk4MM6Q6lkRFxNvAL4ID8PdxLCh7tfa8TSX0Et0fEQ0D/qtk/Bn6R87uW1Gy5Rk36Dn+vub1+FOnk+RgpOH0/N8W1ZQLw8Yj4U65B7Q9cnr+vnwA7q4HOVUknA1cBt+Tj41HSFfmovEhb++Mm4MBIN2i0dbzsCXw1l/nXpL66GXl7DiL1k0wi3QCyU252bMvuwMb5uHqA1H9xaS7P4+S7IoHPUr9vpcv18bDbtqioNE1JqtdmbNYlIt2tdJXS3YiDSbWc7XJgWCS4j8HMrGP+Tmrvn0s6h566KAUFcI3BzMxquI/BzMwKHBjMzKzAgcHMzAoWic7nlpYWd5SYmXXC8OHDF3jAb5EIDADDh7f3XI2ZmVVraWmpO91NSWZmVuDAYGZmBQ4MZmZW4MBgZmYFTel8zqNhnkN6wcos0lvHptQsszxpOOZ1lN46djRpXHhIQ0EPkTQkj5v+bdKImgAHSFIzym1mZs27K2kXoL+kEZHe6HQa80c3JCJGkkYeXKEyTeml2Kfm+deTRtCE9PamPSXV7z43M7Mu1aympE3Ib1uSNIE8dn6VuaS3ib1WmzAidiW9havyKsjhpLH878vD4ZqZWRM1q8YwiOKbnOZExOKVN1zl8d/JbxardQxpfPyKy0ljnr9Jev/AjpKur000eXJrQ+ibmVlHNCswvAkMrPrct7XXHlaLiE+QXoQ+JX/uQ3rb0rT8+QbSO2UXCAxDhw7tinKb2UKy2mpTG0r/7LOrdkk5erOF/YDbOGB7gNzHMLFkum1Iby2qGER6e9EHc5DYiuLbuszMrIs1KzBcDcyMiPGkVwYeERGjI2LndtIF8EzlQ64pHEt6afe9wOP59ZRmZtYki8SLelpaWuZ5rCSz9xc3JXW/lpaWuoPo+QE3MzMrcGAwM7MCBwYzMytwYDAzswIHBjMzK3BgMDOzAgcGMzMrcGAwM7MCBwYzMytwYDAzswIHBjMzK3BgMDOzAgcGMzMrcGAwM7MCBwYzMytwYDAzswIHBjMzK3BgMDOzAgcGMzMrcGAwM7MCBwYzMytYvBmZRkRf4BxgGDAL2FfSlJpllgfGA+tImhkRfYB/Ak/lRe6XdExE7AT8AJgNjJU0phllNjOzpCmBAdgF6C9pRERsDJwGjKrMjIiRwKnAClVpVgcelrRT1XL9gNOBDYH/AuMi4jpJLzap3GZmvV6zAsMmwM0AkiZExAY18+cC2wAtVdOGAytFxJ3A28ARwJLAFEmvA0TEfcCmwBVNKreZWa/XrD6GQcC0qs9zIuK9ICTpNkmv1qT5N3CKpC2Bk4FL6uQzHRjcnCKbmRk0r8bwJjCw6nNfSbPbSfMQqR8BSfdFxEqkQFCdz0DgjXqJJ0+e3PnSmlk3GNBQav/mm6dZgWEcsBPwx9zHMLFEmh8CrwI/i4hhwD+AJ4A1I2IZ4C1gM+AX9RIPHTq0K8ptZgvN1IZS+zffuJaWlrrTmxUYrga2jYjxQB9g74gYTeovuLaVNKcCl0TEDqSaw16S3s3pbiE1e42V9K8mldnMzIA+8+bN6+4yNKylpWXe8OHDu7sYZtYBq602taH0zz67apeUozdraWlh+PDhfWqn+wE3MzMrcGAwM7MCBwYzMytwYDAzswIHBjMzK3BgMDOzAgcGMzMrcGAwM7MCBwYzMytwYDAzswIHBjMzK3BgMDOzAgcGMzMrcGAwM7MCBwYzMytwYDAzswIHBjMzK3BgMDOzAgcGMzMrcGAwM7MCBwYzMytwYDAzs4LFm5FpRPQFzgGGAbOAfSVNqVlmeWA8sI6kmRExGLgEGAQsAYyWdH9E7Ar8HHg+J/2hpLubUW4zM2sjMOSTe12S5raT7y5Af0kjImJj4DRgVFXeI4FTgRWq0owGbpd0RkQEcBmwfv73PUlXtbcxZmbWuLZqDM8B84A+NdPnAR9tJ99NgJsBJE2IiA1q5s8FtgFaqqadTqpdVMo1M/89HFgvIg4HHgSOkjS7nfWbmVkntRoYJK3SQL6DgGlVn+dExOKVE7qk2wBSxeC99b2Rpw0hNSkdnmfdBvwZeBY4FzgQ+FXtCidPntxAcc0WTdtvP6DTaW+88e0uLEk9nS8b+DffTO32MUTEDsBBQD9S7WF5SZ9uJ9mbwMCqz33LXOVHxDrA5cCRVf0IY6uCxjXAl+qlHTp0aHvZm/VCUzudsvm/qakNpfZvvnEtLS11p5e5K+lHpP6Al4A/ABNLpBkHbA+Q+xjaTRMRnwCuAHaXdFOe1gd4LCJWzottTbH5yczMuliZwPCKpHuBOZLOp/3+BYCrgZkRMZ7Ud3BERIyOiJ3bSHMK0B84MyLuiohrJM0D9gX+FBF3Ax8AxpRYv5mZdVKZ21XfjYjPAUtExNbAiu0lyHctHVgz+ck6y61a9feo2vl5+q3ArSXKaWZmXaBMjeEg0pX6ycChwAnNLJCZmXWvMjWGPSSdkv8eFREnNrNAZmbWvdp6wG0fYG/gUxGxXZ7cF1gKOH4hlM3MzLpBWzWG3wP3AMcCJ+Vpc4EXm10oMzPrPm0NezEzj2+0H+k20UNJt6D6qWMzs0VYmc7nc4FPAfcCawPnNbVEZmbWrcp0PoekzfLfV+ZnE8zMbBFVpsbQPyL6A+T//Q4HM7NFWJkaw6+ARyPiMVKTkm9XNTNbhLV69R8RKwJIuog0jPZpwGaSLl1IZTMzs27QVo3hUmArAEkvAy8vlBKZmVm3cn+BmZkVtFVjGF7nDqQ+wDxJn21imczMrBu1FRieAL6+sApiZmY9Q1uBYaak5xZaSczMrEdoq4/hgoVWCjMz6zHaGivpkoVZEDMz6xl8V5KZmRW09YDbSfn/uq/cNDOzRVNbnc+jIuIF4JCIWKF6hiSPsGpmtohqKzDsDXweWBJYceEUx8zMulurgUHSX4G/RsStwNPA6sCzkl5ZWIUzM7OFr8zoqquRxk16gvT+5xPau2MpIvoC5wDDgFnAvvltcNXLLA+MB9aRNDMiBgCXAB8GpgPfkvRyROwE/ID05rixksZ0aAvNzKxDytyVdASwvqRdgPWAw0qk2QXoL2kEcDRpZNb3RMRI4Faguu/iO8BESZsCFwHHR0Q/4HRSk9bmwP4RMaTE+s3MrJPKBIa5kt4CkDQdmFkizSbAzTnNBGCD2jyBbYDX6qUBbsrzhwJTJL0u6R3gPmDTEus3M7NOKtOU9HREnAbcA2xG6m9ozyBgWtXnORGxuKTZAJJuA4iI1tJMBwbXyacyfQGTJ08uUSyz3mZAp1M2/zfV+bKBf/PNVCYw7AMcAGwLTCY1DbXnTWBg1ee+laBQMs1A4I06+VSmL2Do0KElimXW20ztdMrm/6amNpTav/nGtbS01J3ebmDIJ/Rfd3B944CdgD9GxMbAxJJptgceBLYD7iUFojUjYhngLVKN5RcdLIuZmXVAmRpDZ1wNbJvf59AH2DsiRpP6C65tJc1vgN9FxH3AO8Dukt7N6W4h9YeMlfSvJpW511pttakNpX/22VW7pBxm1jM0JTBImgscWDP5yTrLrVr19wzgK3WWuQ64rouLaGZmrWg3METESsBPgeWBK4HHJD3Q7IKZmXVEIzVf13qLytyueh4wFliCdGfSmU0tkZmZdasygaG/pDtI73oW5Z5jMDOz96kygWFWflJ5sXyHkQODmdkirExg2J800upywJGkoSvMzGwRVeaupL7A96o+vxsR/SS926QymZlZNypTY7geeAS4HHgYeAB4LiL2aGbBzMyse5QJDM8Ca0n6LLAm8FfgU8AhzSyYmZl1jzKBYYXKy3kkvZ4/v0YaIdXMzBYxZfoYWiLiMuB+YATwSER8DXipqSUzM7Nu0W6NQdJ3gctIY+ReIulgUp/D7k0um5mZdYMyQ2IsAywF/BtYLiKOkXRK00tmZmbdokxT0pXA34F1SA+3zWhqiczMrFuV6XxG0oGASC/r+VBTS2RmZt2qVGCIiP6k5qR5wAebWiIzM+tWZQLDr4HDgVuB56nzXgUzM1t0lOljeE7SVQARcQWwXnOLZGZm3anVwBARmwKfAI6IiF/myX2Bg0lPPpuZ2SKorRrD68AQYElgxTxtLsUB9czMbBHTamCQNAmYFBFjJL2wEMtkZmbdqEwfwzYRcQyp5tCH9Ca3jze3WGZm1l3KBIajgJ1IdySZmdkirkxgeEbSlI5kGhF9gXOAYcAsYN/qPCJiP+AAYDZwoqTrI+IM4NN5kSHAG5I2joizgM8B0/O8UZKmdaQ8ZmZWXpnAMCMibiINnDcPQNKx7aTZBegvaUR+T/RpwCiAiBgCHApsAPQH7ouI2yQdnuf3A+4D9st5rQ+MrAz9bWZmzVXmAbcbSW9ve5I0LIZKpNkEuBlA0gRSEKjYCBgnaVa+8p8CrFs1/xDgVkkTc81jTeC8iBgXEfuUWLeZmTWgTI3hUmAvYBXgTmBSiTSDgOrmnjkRsbik2XXmTQcGA0TEEqQmpo3yvKWAs4FfAosBd0bEQ5Ieq13h5MmTSxTL6hvQUOrafb/99o3ld+ONbzeU3qp1/rto/m+qa4+7nr2t7y9lAsO5wAukAfQeAi4Ctm8nzZvAwKrPfXNQqDdvIPBG/nsb4J6qPoQZwJmSZgBExB2kfosFAsPQoUNLbIrVN7Wh1Avu+67OzzpvaqdTNv97mNpQ6q487nrrMdfS0lJ3epmmpNUl/QCYKek68tV9O8aRg0fuY5hYNe9BYNOI6B8Rg4GhzK+FbAPcVLXsWqQ+iMVy38MmwMMl1m9mZp1UJjAsHhHLAfMiYiDl3vV8NTAzIsYDp5OG1RgdETtLehE4C7gXuAM4TtLMnC6AZyqZSJpMasqaANwNXCTp8ZLbZmZmnVCmKel4Ug1gRdIJ+vD2EkiaCxxYM/nJqvljgDF10u1QZ9rPgJ+VKKeZmXWBMu98vpvUv7A6sJek25peKjMz6zZl3vl8LvBPSSdGxPERsYekwxZC2cwAWG21qQ2lf/bZVbukHGa9RZk+hvUknQiQA4Lfx2BmtggrExj6RMSyABGxNOX6JczM7H2qzEn+R8BDEfEasDRwUHOLZGZm3alMYFgaWANYDviPpHnNLZKZmXWnMoFhf0mXAi81uzBmZtb9ygSGJSPib6TB8+YCSNq9qaUyM7NuU/ZFPWZm1kuUuSvpYdIDbnsCywL/amqJzMysW5UJDGNJ4xetBbwIXNDUEpmZWbcqExiWlTQWeFfSeKBPk8tkZmbdqExgICLWzv+vDMxpaonMzKxblel8Pgz4Lem9CVfiB9zMzBZpbQaGiBgEPC1pxEIqj5mZdbNWm5Ii4mDgUeDRiBi58IpkZmbdqa0+ht1Jb1QbQYmX85iZ2aKhrcAwU9I7kl4BllhYBTIzs+5Vdght36Jq1sv5hUm9R1uB4ZMR8XtSUKj8DXisJDOzRVlbgeGrVX+f2+yCmJlZz9BqYJB098IsiJmZ9QxNeU1nRPQFzgGGAbOAfSVNqZq/H3AAMBs4UdL1EbEM8HdgUl7sakln1lu2GWU2M7OkWe9v3gXoL2lERGwMnAaMAoiIIcChwAZAf+C+iLgNWB+4TNIhlUxaW1bSrCaV28ysx2v2jQDNCgybADcDSJoQERtUzdsIGJdP7rMiYgqwLjAcWD8i7gb+QwoIG7ay7F+bVG4zs16vWYFhEDCt6vOciFhc0uw686YDg4EngRZJf4mIbwBnA39uZdkFTJ48uQuL39sMaCj1gvu+p+fXm3R+373/vteu3Naerrm/iWYFhjeBgVWf++agUG/eQOAN4AFgRp52NfBj4KJWll3A0KFDGy91rzW1odQL7vuenl9vMrXTKd9/32vn83v/HSNTG0pd2d6Wlpa685sVGMYBOwF/zH0ME6vmPQicFBH9gSVJo7ZOAn4HXAX8EdgaaGljWbNFkh8is56gWYHhamDbiKi82GfviBgNTJF0bUScBdxLGpLjOEkzI+JoYGxEHAT8l3Qn04v1lm1Smc3MjCYFBklzgQNrJj9ZNX8MMKYmzbPAlnXyWmBZs57CV/i2KCr1BjczM+s9HBjMzKzAgcHMzAocGMzMrMCBwczMChwYzMyswIHBzMwKHBjMzKzAgcHMzAocGMzMrMCBwczMChwYzMyswIHBzMwKmjXstlmP1ciIqB4N1XoD1xjMzKzAgcHMzAocGMzMrMCBwczMChwYzMyswIHBzMwKHBjMzKygKc8xRERf4BxgGDAL2FfSlKr5+wEHALOBEyVdHxEfBcbmMvUB9pekiBgNfBt4OSc/QJKaUW4zM2veA267AP0ljYiIjYHTgFEAETEEOBTYAOgP3BcRtwE/AX4l6c8RMRI4BdgVWB/YU1JLk8paVyMPQcGCD0J1dX5mZs3SrMCwCXAzgKQJEbFB1byNgHGSZgGzImIKsC7wP8C0qnLNzH8PB47JAeUGSac0qczvKw40ZtYszepjGMT8kzzAnIhYvJV504HBkl6R9G5EBPAL4Ed5/uXAgcBWwCYRsWOTymxmZjSvxvAmMLDqc19Js1uZNxB4AyAitiT1TXwz9y/0Ac6QNC3PvwFYD7i+doWTJ0/u4k0Y0FDqBcvTk/PryWXrWfn15LJ1dX49uWxdnV/Xnz+arav3XVGzAsM4YCfgj7mPYWLVvAeBkyKiP7AkMBSYlIPCmcAXJD2Xlx2U5w0F/kuqNYytt8KhQ4d28SZMbSj1guXpyfl1ZV6Ldn49uWxdnV9PLltX59f1549mm9pQ6sr2trTU77ptVmC4Gtg2IsaT7jDaO99dNEXStRFxFnAvqSnrOEkzI+IMYAngd6k1CUk6ICKOBe4k3d10u6Qbm1RmMzOjSYFB0lxSv0C1J6vmjwHG1KQZ1kpeFwMXd3UZzcysPj/gZmZmBX5Rj5lZk73fbi93jcHMzAocGMzMrMCBwczMCtzHYGZW4/3WJ9DVXGMwM7MCBwYzMytwYDAzswIHBjMzK3BgMDOzAgcGMzMrcGAwM7MCBwYzMytYpB5wa+ShlPf7AylmZl3FNQYzMytwYDAzswIHBjMzK3BgMDOzAgcGMzMrcGAwM7MCBwYzMytoynMMEdEXOAcYBswC9pU0pWr+fsABwGzgREnXR8RywO+BAcALwN6SZtRbthllNjOzpFk1hl2A/pJGAEcDp1VmRMQQ4FDgc8BI4JSIWBL4AfB7SZsCfwMOaGNZMzNrkmYFhk2AmwEkTQA2qJq3ETBO0ixJ04ApwLrVaYCbgG3aWNbMzJqkz7x587o804g4H7hK0k358z+Aj0uaHRF7AOtIOirPuwi4CDg3T387Ij5eM62wrKS/VK+vpaWl6zfCzKwXGD58eJ/aac0aK+lNYGDV576SZrcybyDwRtX0t+tMq122oN6GmZlZ5zSrKWkcsD1ARGwMTKya9yCwaUT0j4jBwFBgUnUaYDvg3jaWNTOzJmlWU1LlrqR1gT7A3qST/hRJ1+Y7jfYnBaaTJV0VESsAvyPVCl4Bdpf033rLdnmBzczsPU0JDD1Je7fONpDvZ4CfStqigTz6AWOBVYElSbfjXttAfosBY4DewGIZAAAMhElEQVQA5pBu+X26s/lV5fthoAXYVtKTDeb1N2Ba/vispL07kcd7+z4i1if1Rc0CHgEOkzS3ZD4L7H/gCeBCYB6pdvrdBvObApxHukB6FDhE0pxO5vUP0rbOBv5OOpbLlm2BYyOXqbPbWi+/k4AheZFVgQmSdiuTX87zveOMtI2dKltVfoVjDbgO+DnwfJ72Q0l3l8zrGGBnYAnS+eR+OvG9tpHf33L5nsqL/EbSH0rmtRewV/7YH/g06XuYDvwBOF/SzXUTt6I3PODW6q2znRUR3wPOJ30JjdgDeDXforsd8KsG89sJQNLnSLf//rLB/ConqP8j9f00mld/AElb5H+dCQq1+/484PC8D6cBu3cgu3r7/5fA8XlaH2BUg/mdDBybv5MPkE4Gnc3rh8CPJW1CChY7dKBs9Y6NRrZ1gfwk7ZYvlL5I6gs8omxmdY6zRsrW2rG2PvC9qmllg8IWwGdJt81vDqxC57/X1vJbn7QPK2UrFRTyNl5YSUcKrIcCywJ3AxuWzadabwgMbd0621lPA7t2QT5XAN+v+jy7tQXLkPRnUrMbwMeAlxrJL/sF6Sr1hS7IaxjwgYi4NSLuyP1PHVW771eWND7/PY70fZdVb/8PJ/2gYP5t043k9yVJ90TEEqSruLLfSb28/gYsExF9SE2u75YtWCvHRqe3tZ1j7UfA2ZL+XTY/FjzOGvkeoP6xNhzYJyLujYjTIqLszTcjSf2kV5Ou6q+n899ra/kNB3aIiHsi4oKIGNhWBvVExAbAJyWdB3wQ2A+4s6P5QO8IDIOYX50EmNOBA6Ku3M9R+kfZRj5vSZqeD4IrgeO7IM/ZEfE74OycZ6flKurLkm5ptFzZDNIJYCRwIHBpR7+LOvv+mYjYPP+9E7BUB/Kqt//7SKq0r04HBjeSn6Q5EfEx4HFgOUANlO0p4CxgMrACcFfZsuU8a4+NTm9rK/lVmoO2JjUDldLKcdZQ2ahzrJFOkocAm5FOnAeWzGs50gXlV6rymtuZ77WN/B4E/lfSZsAzpNphRx1LCspIelTS5E7kAfSOwNDWrbPdLiJWIR2wF0v6fVfkKelbwFrAmIgofaKsYx9g24i4i9RueVF+Gr2z/g5cImmepL8DrwIrNpAfpLbtYyLiBuA/pBsXSquz/6vbseveHt3B/JD0nKQ1SVfEpZv36uR1JrCppLVJz/l0uFm0+tggDT9T0eFtrc0vH2tfJo1gULq9nTrHGfDhBstW71i7TNIzOeBcA6xXMq9XgVskvSNJwExg+c5+r63kd4Okljz/6g6UDYCIWBpYW1Knagi1ekNgaOvW2W6V78S6FThK0tguyO+buVML0hXTXFLHYKdI2kzS5rnt8hFgT0kvNlDEfcgns4j4CKk215Hmhnp2APaRtAOpXfW2sglb2f9/y23AMP+26U7nFxHXRsSaeZHpFANPR8v2GulCB1KTy4c6ULZ6x8ZDDWxra8faNqSmn9LqHWfATZ0tW1Z7rA0GHoiIlfP8rUnt8WXcB3whIvrkvJYCLujM99pGfjdExEadKFvFZsBf2l2qpGY94NaTXE26GhnP/Ftne4pjST/u70dEpT15O0md7ej9E/DbiLgH6EfqlJ3ZBeXsKhcAF0bEfaS7TfbpgtrbU8CNETEDuFPSjR1IW2//HwaclduOJ9Ox5rh6+R1H2uZ3SCfQfRvIaz/g8oiYDbyTP5e1wLFB2r4xndzWusdaRASpKaRR/9NA2WDBY21vUvPRnyLibdLdZ2PKZKQ0yOdmpOaevsB3ScGgM99ra/m9DPwq5/ci8/tvyuqq/Q70gttVzcysY3pDU5KZmXWAA4OZmRU4MJiZWYEDg5mZFTgwmJlZQW+4XbXXi4hVgcslbRwR6wAfknRPF+W9Cul+8Q+THphqId26+E4ryy8DfKGrHubrqIjYjXR7IKT77h8hjZ9Tt7wNruty0rMfXZ53Z0TEi5KG1Exbg/Tg3OL530PAMZLmRsTBkhoavysiJgC7SZrayvyppAezetJt1b2eawy9z5eAT3RFRnmEzWuA0/IgXp8hDVfx4zaSrUsHBhzrShGxPene/53y4Gxbku5x/1Yz1pcHlesRQaENJ5PGNRpJejhtLeYPWNfwEC32/uQaQy8SESuRhud9JyIeJl3hn0S6cn4aOAD4BmnMoQGk4SrOJJ0oPgUcKemaqiw3AZ6X9EDVtKPIFxwRcQppTJiBwOQ8wuVxwLCI2J/0hOx5pJFSZwL7S3o+P9D1RdJDPx8gDSb3CHAJ6WnpxUnjEN0REZNIwx/MIg3mtp+kxyNiO2BHSZXaAaRxcv5X0hsAkuZFxOjKmDwR8RzwJOmBqjNID0n1IwWPQyU9Wn3VnWsE55KGmB6Vy7YcaQTUqypXw8wfFnzVvE/3kvRwRHwbOJj0RPM7pCGSx5PGGXqXNHDenpL+VfUdrgz8Ju+zZfO6/hwRj5EGnVs3l3cU8Fbev5/M3++SLOg5YK+ImE564OqrwOyIOI40YN85pFGJzweWzts3RtJv8hAWj5COjUHAVyQ9FxEnAV8gDW+9XFvlrtquVVvZ30+RRi8I0kB1XyIdX+cCa+a/j5d0V17vVnnaZZLOqLO9VoJrDL1IPsFcSBrX5a+kJz93lbQ58C/mj+k+UNL2wE+B75BGM92fBZ8a/wg1T1tKmilpRkQMAl6XtC1piOGNc2A6CbgjjwD5C+AsSVvmv0+NiGGkIRA2JA2ZXhlL6XjgtjzI2FdIQxL0JT3N+hNJX8/bU7n634d0oqm2Gun9CETEiHxiuy+f4CENf7y7pMOryrYZ6Wno2rxqfZD0HoHPA7+sMzjgc/mq/Gxg/4hYjhREP5fTVMa02pbUHLdN3le1w16sTaqhbUsKKpXAN4h0Mqx8l9vlf/0lbQwcQwqytY4HJgCnkMaa+i0wWNJJwGuSDgLWIDVFfh7YERhdlf5BSduQhiL5ekR8ijQ8w4akoS0q45S1Vu6K1vb3x4HvKw2bv3zOd1/glbzsKODXedk9ScOub0YXDBPfmzkw9F7Lk066f8wnyM8DH83z/pb/f4N0pT8PeJ0F3z/xHOlk+p6IWDYidiT9MD8cEZeRxtn/IOlqsNo6wLF5/T8g9VMMJZ1s5uShQR7Kyw4F7oH3AtybeRtg/siWfwB2ziN8riLp4Zr1PU8KDki6P4/N823mv1zmFUmv1lnfI7XbmVW/a/xuSXMlvUTaV8vXLFvZp8+T9uMawBOSZuQB5ypDh19AGgjwZtIJtHbIkH8DB0TExaSROav3ae06PkmqBSDpH8x/QU21LSWdkU+yq5BqGd+vWeZFYJeIuIQUSNpb50N5X7zJ/LHJ2io3tL6/X5FUKXdlHesA2+fj5ipg8YhYFtiNFOBuIdVurJMcGHqfuaTv/RXgn8CofII8ifljt5cdJ2UCsFpl8K9I7wk4gXTFth3p5Px10rg/A0gn0sr6ITXbHJXXfwBpPJzHgQ0jom9ELMn8USYnA5vm9axEupKunMTnAkiakbfhTODiOuU9G/h5pPeHV2xRtb3VA6FVr+/TpJMjQL+I+GAew+eTVcsPz8uuQLp6/0/Numv36RRg7YgYkGs+lQHURgH3Stqa9E6Go2rS/QS4SNI387ZWB6fadTwJjMjl+giwEgv6WURsC2mob+Y3y1GV95HA/ZL2yGVqa50CNsrf31LM789qq9zQ+v6udyw+SaodbUE6zq4gBbSvAF8nNSftFWlYbOsE9zH0Pi2k1xtOJlXZb8gnpjdJVfGPtpG2IN+58hXS4F9LkZpDJpCuKpchDQA3gXSieYbU9PQ0sE5EHE464fwm0tu2BpBeyzkxIm7M+bxCamt/l9RJOjYivpyX3V/pfQC1xRpDapP+Tp3yXhvpTWF/zukGkdrI63U+H0kaxO1I0tXtt/P0M3LZniHVmCqGRMTtpFE8D1J6D0Nb++6ViPgpadTQ1/I2vUuqIV2SB8qby4JvQbuCNMjfi1S14beyjmsiYpOIeCCXtd6Q5F/L+Z1C6ud4hvn77olcS7iA9D19gxSMZ+egXW+dj0TEFaSmyheYHyDbK3dr+7ue/8vL3k36Ds+RNCsiXiN9n6+TRqb9Rxt5WBs8iJ71KLkZ6MuSzsknn8eBrXJTSJn0G5Lev7tnM8tZs869SLdcHt2BNIuTaksn5c/3kDpRu+Q2YrNGuMZgPc0rpKakv5KaEc7vQFA4mNTp/KUmlq9L5NrOUvnusHeAB+j4OwfMmsI1BjMzK3Dns5mZFTgwmJlZgQODmZkVODCYmVmBA4OZmRU4MJiZWcH/Awb0SAOC93GlAAAAAElFTkSuQmCC">
            <a:extLst>
              <a:ext uri="{FF2B5EF4-FFF2-40B4-BE49-F238E27FC236}">
                <a16:creationId xmlns:a16="http://schemas.microsoft.com/office/drawing/2014/main" id="{6A3FF129-4146-43F6-9317-222DCB09D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E954B-A03F-40B8-92B1-FAE403DB90D8}"/>
              </a:ext>
            </a:extLst>
          </p:cNvPr>
          <p:cNvSpPr txBox="1"/>
          <p:nvPr/>
        </p:nvSpPr>
        <p:spPr>
          <a:xfrm>
            <a:off x="6726264" y="1690688"/>
            <a:ext cx="46275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84 </a:t>
            </a:r>
            <a:r>
              <a:rPr lang="en-US" dirty="0"/>
              <a:t>unique category IDs -&gt; </a:t>
            </a:r>
            <a:r>
              <a:rPr lang="en-US" b="1" dirty="0"/>
              <a:t>6</a:t>
            </a:r>
            <a:r>
              <a:rPr lang="en-US" dirty="0"/>
              <a:t> </a:t>
            </a:r>
            <a:r>
              <a:rPr lang="en-US" b="1" dirty="0"/>
              <a:t>grouped</a:t>
            </a:r>
            <a:r>
              <a:rPr lang="en-US" dirty="0"/>
              <a:t> category IDs + </a:t>
            </a:r>
            <a:r>
              <a:rPr lang="en-US" b="1" dirty="0"/>
              <a:t>11 standalone </a:t>
            </a:r>
            <a:r>
              <a:rPr lang="en-US" dirty="0"/>
              <a:t>category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b="1" dirty="0"/>
              <a:t>Group 1:</a:t>
            </a:r>
            <a:r>
              <a:rPr lang="en-US" sz="1600" dirty="0"/>
              <a:t> 29 categories performing at 0% - 0.15%</a:t>
            </a:r>
          </a:p>
          <a:p>
            <a:r>
              <a:rPr lang="en-US" sz="1600" b="1" dirty="0"/>
              <a:t>Group 2: </a:t>
            </a:r>
            <a:r>
              <a:rPr lang="en-US" sz="1600" dirty="0"/>
              <a:t>14 categories performing from 0.15% - 0.3%</a:t>
            </a:r>
          </a:p>
          <a:p>
            <a:r>
              <a:rPr lang="en-US" sz="1600" b="1" dirty="0"/>
              <a:t>Group 3:</a:t>
            </a:r>
            <a:r>
              <a:rPr lang="en-US" sz="1600" dirty="0"/>
              <a:t> 7 categories performing from 0.3% - 0.45%</a:t>
            </a:r>
          </a:p>
          <a:p>
            <a:r>
              <a:rPr lang="en-US" sz="1600" b="1" dirty="0"/>
              <a:t>Group 4: </a:t>
            </a:r>
            <a:r>
              <a:rPr lang="en-US" sz="1600" dirty="0"/>
              <a:t>5 categories performing from 0.45% - 0.6%</a:t>
            </a:r>
          </a:p>
          <a:p>
            <a:r>
              <a:rPr lang="en-US" sz="1600" b="1" dirty="0"/>
              <a:t>Group 5: </a:t>
            </a:r>
            <a:r>
              <a:rPr lang="en-US" sz="1600" dirty="0"/>
              <a:t>12 categories performing from 0.6% - 1%</a:t>
            </a:r>
          </a:p>
          <a:p>
            <a:r>
              <a:rPr lang="en-US" sz="1600" b="1" dirty="0"/>
              <a:t>Group 6:</a:t>
            </a:r>
            <a:r>
              <a:rPr lang="en-US" sz="1600" dirty="0"/>
              <a:t> 6 categories performing from 1% - 1.5%</a:t>
            </a:r>
          </a:p>
          <a:p>
            <a:endParaRPr lang="en-US" sz="1600" b="1" dirty="0"/>
          </a:p>
          <a:p>
            <a:r>
              <a:rPr lang="en-US" sz="1600" b="1" dirty="0"/>
              <a:t>Statistical Validation:</a:t>
            </a:r>
            <a:r>
              <a:rPr lang="en-US" sz="1600" dirty="0"/>
              <a:t> (t-test between the closet performing groups; p-value &lt;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Weakest t-score: -5.97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Weakest p-value: 2.57 * 10</a:t>
            </a:r>
            <a:r>
              <a:rPr lang="en-US" sz="1600" baseline="30000" dirty="0"/>
              <a:t>-5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535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3AA-1489-4C58-8E11-3C40983A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37ED-D259-48A5-84F3-4850098F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stocked retail stores ruin the customer experience and satisfaction.</a:t>
            </a:r>
          </a:p>
          <a:p>
            <a:r>
              <a:rPr lang="en-US" dirty="0"/>
              <a:t>Poor customer experience reduces customer loyalty which in turn reduces repeat business.</a:t>
            </a:r>
          </a:p>
          <a:p>
            <a:pPr lvl="1"/>
            <a:r>
              <a:rPr lang="en-US" dirty="0"/>
              <a:t>Also drives consumers to online shopping where it is much more difficult to keep customers from churning to larger corporations that can sell merchandise at much lower prices.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Create a model that can reliably predict the future sales of a product at a shop for up to a month.</a:t>
            </a:r>
          </a:p>
        </p:txBody>
      </p:sp>
    </p:spTree>
    <p:extLst>
      <p:ext uri="{BB962C8B-B14F-4D97-AF65-F5344CB8AC3E}">
        <p14:creationId xmlns:p14="http://schemas.microsoft.com/office/powerpoint/2010/main" val="51217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8AEE-8F90-4916-BFE0-AED8554B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7CEB-0BE3-449E-813F-320B9C34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Retail Stores:</a:t>
            </a:r>
          </a:p>
          <a:p>
            <a:pPr lvl="1"/>
            <a:r>
              <a:rPr lang="en-US" dirty="0"/>
              <a:t>Helps predict which products are still desired and capable of creating profitable sales</a:t>
            </a:r>
          </a:p>
          <a:p>
            <a:pPr lvl="1"/>
            <a:r>
              <a:rPr lang="en-US" dirty="0"/>
              <a:t>Keeps track of the efflux of each product to ensure properly stocked inventory</a:t>
            </a:r>
          </a:p>
          <a:p>
            <a:r>
              <a:rPr lang="en-US" dirty="0"/>
              <a:t>Corporate Retail Stores:</a:t>
            </a:r>
          </a:p>
          <a:p>
            <a:pPr lvl="1"/>
            <a:r>
              <a:rPr lang="en-US" dirty="0"/>
              <a:t>Same applications as individual retail stores, but at higher magnitudes</a:t>
            </a:r>
          </a:p>
          <a:p>
            <a:pPr lvl="1"/>
            <a:r>
              <a:rPr lang="en-US" dirty="0"/>
              <a:t>Properly stocked retail stores are necessary to building corporation reliability</a:t>
            </a:r>
          </a:p>
          <a:p>
            <a:r>
              <a:rPr lang="en-US" dirty="0"/>
              <a:t>Production Companies:</a:t>
            </a:r>
          </a:p>
          <a:p>
            <a:pPr lvl="1"/>
            <a:r>
              <a:rPr lang="en-US" dirty="0"/>
              <a:t>Create a priority list to focus manufacturing for generating higher sale values</a:t>
            </a:r>
          </a:p>
          <a:p>
            <a:pPr lvl="1"/>
            <a:r>
              <a:rPr lang="en-US" dirty="0"/>
              <a:t>If expanded with geographical information, companies can focus shipments to particular areas with better sale rates</a:t>
            </a:r>
          </a:p>
        </p:txBody>
      </p:sp>
    </p:spTree>
    <p:extLst>
      <p:ext uri="{BB962C8B-B14F-4D97-AF65-F5344CB8AC3E}">
        <p14:creationId xmlns:p14="http://schemas.microsoft.com/office/powerpoint/2010/main" val="151506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C450-17A0-4B3E-A13A-743FF43F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Kaggle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6E48-131D-4CDF-ABFD-236CA186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Data:</a:t>
            </a:r>
          </a:p>
          <a:p>
            <a:pPr lvl="1"/>
            <a:r>
              <a:rPr lang="en-US" dirty="0"/>
              <a:t>Consists of daily entries from Jan. 1</a:t>
            </a:r>
            <a:r>
              <a:rPr lang="en-US" baseline="30000" dirty="0"/>
              <a:t>st </a:t>
            </a:r>
            <a:r>
              <a:rPr lang="en-US" dirty="0"/>
              <a:t>2013 to Oct. 31</a:t>
            </a:r>
            <a:r>
              <a:rPr lang="en-US" baseline="30000" dirty="0"/>
              <a:t>st</a:t>
            </a:r>
            <a:r>
              <a:rPr lang="en-US" dirty="0"/>
              <a:t> 2015.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Supplemental Datasets:</a:t>
            </a:r>
          </a:p>
          <a:p>
            <a:pPr lvl="1"/>
            <a:r>
              <a:rPr lang="en-US" dirty="0"/>
              <a:t>“items.csv” – contains information on each of the 22,170 unique items</a:t>
            </a:r>
          </a:p>
          <a:p>
            <a:pPr lvl="1"/>
            <a:r>
              <a:rPr lang="en-US" dirty="0"/>
              <a:t>“item_categories.csv” – contains information for 84 unique item categories</a:t>
            </a:r>
          </a:p>
          <a:p>
            <a:pPr lvl="1"/>
            <a:r>
              <a:rPr lang="en-US" dirty="0"/>
              <a:t>“shops.csv” – contains information for 60 unique shops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Data: </a:t>
            </a:r>
          </a:p>
          <a:p>
            <a:pPr lvl="1"/>
            <a:r>
              <a:rPr lang="en-US" dirty="0"/>
              <a:t>Consists of two categorical columns: </a:t>
            </a:r>
            <a:r>
              <a:rPr lang="en-US" dirty="0" err="1"/>
              <a:t>shop_id</a:t>
            </a:r>
            <a:r>
              <a:rPr lang="en-US" dirty="0"/>
              <a:t> and </a:t>
            </a:r>
            <a:r>
              <a:rPr lang="en-US" dirty="0" err="1"/>
              <a:t>item_id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D429-B74D-4FB0-8846-6C27155A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</a:t>
            </a:r>
          </a:p>
        </p:txBody>
      </p:sp>
      <p:pic>
        <p:nvPicPr>
          <p:cNvPr id="4" name="Content Placeholder 3" descr="C:\Users\Eric\AppData\Local\Microsoft\Windows\INetCache\Content.MSO\236B8A1C.tmp">
            <a:extLst>
              <a:ext uri="{FF2B5EF4-FFF2-40B4-BE49-F238E27FC236}">
                <a16:creationId xmlns:a16="http://schemas.microsoft.com/office/drawing/2014/main" id="{74899E39-E5B9-4DD1-8737-4B140CAAA8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828548" cy="3827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C360C-D403-4C4F-A704-21047B6A9094}"/>
              </a:ext>
            </a:extLst>
          </p:cNvPr>
          <p:cNvSpPr txBox="1"/>
          <p:nvPr/>
        </p:nvSpPr>
        <p:spPr>
          <a:xfrm>
            <a:off x="8867274" y="1864895"/>
            <a:ext cx="2486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Apparent </a:t>
            </a:r>
            <a:r>
              <a:rPr lang="en-US" b="1" dirty="0"/>
              <a:t>decline</a:t>
            </a:r>
            <a:r>
              <a:rPr lang="en-US" dirty="0"/>
              <a:t> of sales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Reoccuring</a:t>
            </a:r>
            <a:r>
              <a:rPr lang="en-US" b="1" dirty="0"/>
              <a:t> peak </a:t>
            </a:r>
            <a:r>
              <a:rPr lang="en-US" dirty="0"/>
              <a:t>in December of 2013 and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due to seasonal promotion around that time (potentially Christmas and New Years)</a:t>
            </a:r>
          </a:p>
        </p:txBody>
      </p:sp>
    </p:spTree>
    <p:extLst>
      <p:ext uri="{BB962C8B-B14F-4D97-AF65-F5344CB8AC3E}">
        <p14:creationId xmlns:p14="http://schemas.microsoft.com/office/powerpoint/2010/main" val="286271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749-9EC9-4880-AA93-FB91A615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Trend</a:t>
            </a:r>
          </a:p>
        </p:txBody>
      </p:sp>
      <p:pic>
        <p:nvPicPr>
          <p:cNvPr id="4" name="Content Placeholder 3" descr="C:\Users\Eric\AppData\Local\Microsoft\Windows\INetCache\Content.MSO\98B2385D.tmp">
            <a:extLst>
              <a:ext uri="{FF2B5EF4-FFF2-40B4-BE49-F238E27FC236}">
                <a16:creationId xmlns:a16="http://schemas.microsoft.com/office/drawing/2014/main" id="{EC3824E2-FE8F-45B2-B8F7-390B9D1F0B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097158" cy="35901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26A63-4078-4A6C-908A-DEC7A1813F58}"/>
              </a:ext>
            </a:extLst>
          </p:cNvPr>
          <p:cNvSpPr txBox="1"/>
          <p:nvPr/>
        </p:nvSpPr>
        <p:spPr>
          <a:xfrm>
            <a:off x="8935358" y="1840831"/>
            <a:ext cx="2418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Data from 2013 to 2014 only</a:t>
            </a:r>
          </a:p>
          <a:p>
            <a:r>
              <a:rPr lang="en-US" b="1" dirty="0"/>
              <a:t>Key Points: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Increased</a:t>
            </a:r>
            <a:r>
              <a:rPr lang="en-US" dirty="0"/>
              <a:t> total sales and total entries during December.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is reflective of data seen in time-series</a:t>
            </a:r>
          </a:p>
        </p:txBody>
      </p:sp>
    </p:spTree>
    <p:extLst>
      <p:ext uri="{BB962C8B-B14F-4D97-AF65-F5344CB8AC3E}">
        <p14:creationId xmlns:p14="http://schemas.microsoft.com/office/powerpoint/2010/main" val="180830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25A-9014-4512-ACA7-D0C56A80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 Performance</a:t>
            </a:r>
          </a:p>
        </p:txBody>
      </p:sp>
      <p:pic>
        <p:nvPicPr>
          <p:cNvPr id="4" name="Content Placeholder 3" descr="C:\Users\Eric\AppData\Local\Microsoft\Windows\INetCache\Content.MSO\8332ED55.tmp">
            <a:extLst>
              <a:ext uri="{FF2B5EF4-FFF2-40B4-BE49-F238E27FC236}">
                <a16:creationId xmlns:a16="http://schemas.microsoft.com/office/drawing/2014/main" id="{33C09B2F-C3A3-465F-871D-3E70C2F8A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267308" cy="38277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0DD609-6EDD-41F9-9550-06E1EAE9ECAB}"/>
              </a:ext>
            </a:extLst>
          </p:cNvPr>
          <p:cNvSpPr txBox="1"/>
          <p:nvPr/>
        </p:nvSpPr>
        <p:spPr>
          <a:xfrm>
            <a:off x="9300411" y="1690688"/>
            <a:ext cx="251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shops performed at the </a:t>
            </a:r>
            <a:r>
              <a:rPr lang="en-US" b="1" dirty="0"/>
              <a:t>same level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number of shops performed significantly better than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shops showing similar levels of performance will be grouped</a:t>
            </a:r>
          </a:p>
        </p:txBody>
      </p:sp>
    </p:spTree>
    <p:extLst>
      <p:ext uri="{BB962C8B-B14F-4D97-AF65-F5344CB8AC3E}">
        <p14:creationId xmlns:p14="http://schemas.microsoft.com/office/powerpoint/2010/main" val="28919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57C6-90CC-4F70-B1F9-6A5285CB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Category Performance</a:t>
            </a:r>
          </a:p>
        </p:txBody>
      </p:sp>
      <p:pic>
        <p:nvPicPr>
          <p:cNvPr id="4" name="Content Placeholder 3" descr="C:\Users\Eric\AppData\Local\Microsoft\Windows\INetCache\Content.MSO\779A9F2B.tmp">
            <a:extLst>
              <a:ext uri="{FF2B5EF4-FFF2-40B4-BE49-F238E27FC236}">
                <a16:creationId xmlns:a16="http://schemas.microsoft.com/office/drawing/2014/main" id="{CB9BA8FD-8296-40A1-98C0-3BA4175836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077214" cy="27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9CB87-B878-429D-B99B-C342AC37B17E}"/>
              </a:ext>
            </a:extLst>
          </p:cNvPr>
          <p:cNvSpPr txBox="1"/>
          <p:nvPr/>
        </p:nvSpPr>
        <p:spPr>
          <a:xfrm>
            <a:off x="838200" y="4788568"/>
            <a:ext cx="10077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Points: </a:t>
            </a:r>
            <a:r>
              <a:rPr lang="en-US" dirty="0"/>
              <a:t>(similar to shop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item categories performed at the </a:t>
            </a:r>
            <a:r>
              <a:rPr lang="en-US" b="1" dirty="0"/>
              <a:t>same level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number of item categories performed significantly better than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performing item categories will be grouped</a:t>
            </a:r>
          </a:p>
        </p:txBody>
      </p:sp>
    </p:spTree>
    <p:extLst>
      <p:ext uri="{BB962C8B-B14F-4D97-AF65-F5344CB8AC3E}">
        <p14:creationId xmlns:p14="http://schemas.microsoft.com/office/powerpoint/2010/main" val="135036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3AB-A124-47F4-AA9D-9E210273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 Groupings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998D7-F31C-4A9A-A1B3-5488E6B06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24986" cy="3959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78F645-861D-4E55-9227-5E1C53C16B2F}"/>
              </a:ext>
            </a:extLst>
          </p:cNvPr>
          <p:cNvSpPr txBox="1"/>
          <p:nvPr/>
        </p:nvSpPr>
        <p:spPr>
          <a:xfrm>
            <a:off x="7005234" y="1690688"/>
            <a:ext cx="43485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60</a:t>
            </a:r>
            <a:r>
              <a:rPr lang="en-US" dirty="0"/>
              <a:t> unique shop IDs -&gt;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grouped</a:t>
            </a:r>
            <a:r>
              <a:rPr lang="en-US" dirty="0"/>
              <a:t> shop IDs + </a:t>
            </a:r>
            <a:r>
              <a:rPr lang="en-US" b="1" dirty="0"/>
              <a:t>8 standalone </a:t>
            </a:r>
            <a:r>
              <a:rPr lang="en-US" dirty="0"/>
              <a:t>shop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b="1" dirty="0"/>
              <a:t>Group 1:</a:t>
            </a:r>
            <a:r>
              <a:rPr lang="en-US" sz="1600" dirty="0"/>
              <a:t> 14 shops performing at 0% - 0.5%</a:t>
            </a:r>
          </a:p>
          <a:p>
            <a:r>
              <a:rPr lang="en-US" sz="1600" b="1" dirty="0"/>
              <a:t>Group 2: </a:t>
            </a:r>
            <a:r>
              <a:rPr lang="en-US" sz="1600" dirty="0"/>
              <a:t>6 shops performing from 0.5% - 1%</a:t>
            </a:r>
          </a:p>
          <a:p>
            <a:r>
              <a:rPr lang="en-US" sz="1600" b="1" dirty="0"/>
              <a:t>Group 3:</a:t>
            </a:r>
            <a:r>
              <a:rPr lang="en-US" sz="1600" dirty="0"/>
              <a:t> 12 shops performing from 1% - 1.5%</a:t>
            </a:r>
          </a:p>
          <a:p>
            <a:r>
              <a:rPr lang="en-US" sz="1600" b="1" dirty="0"/>
              <a:t>Group 4: </a:t>
            </a:r>
            <a:r>
              <a:rPr lang="en-US" sz="1600" dirty="0"/>
              <a:t>14 shops performing from 1.5% - 2%</a:t>
            </a:r>
          </a:p>
          <a:p>
            <a:r>
              <a:rPr lang="en-US" sz="1600" b="1" dirty="0"/>
              <a:t>Group 5: </a:t>
            </a:r>
            <a:r>
              <a:rPr lang="en-US" sz="1600" dirty="0"/>
              <a:t>6 shops performing from 2% - 2.5%</a:t>
            </a:r>
          </a:p>
          <a:p>
            <a:endParaRPr lang="en-US" sz="1600" b="1" dirty="0"/>
          </a:p>
          <a:p>
            <a:r>
              <a:rPr lang="en-US" sz="1600" b="1" dirty="0"/>
              <a:t>Statistical Validation:</a:t>
            </a:r>
            <a:r>
              <a:rPr lang="en-US" sz="1600" dirty="0"/>
              <a:t> (t-test between the closet performing groups; p-value &lt;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Weakest t-score: -6.7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Weakest p-value: 1.1 * 10</a:t>
            </a:r>
            <a:r>
              <a:rPr lang="en-US" sz="1600" baseline="30000" dirty="0"/>
              <a:t>-6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3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Future Sales</vt:lpstr>
      <vt:lpstr>Problem &amp; Objective</vt:lpstr>
      <vt:lpstr>Potential Clients</vt:lpstr>
      <vt:lpstr>Data from Kaggle Competition</vt:lpstr>
      <vt:lpstr>Time-Series</vt:lpstr>
      <vt:lpstr>Seasonal Trend</vt:lpstr>
      <vt:lpstr>Shop Performance</vt:lpstr>
      <vt:lpstr>Item Category Performance</vt:lpstr>
      <vt:lpstr>Shop Groupings</vt:lpstr>
      <vt:lpstr>Item Category Groupings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Sales</dc:title>
  <dc:creator>Eric</dc:creator>
  <cp:lastModifiedBy>Eric</cp:lastModifiedBy>
  <cp:revision>55</cp:revision>
  <dcterms:created xsi:type="dcterms:W3CDTF">2018-05-20T00:38:28Z</dcterms:created>
  <dcterms:modified xsi:type="dcterms:W3CDTF">2018-05-20T02:15:28Z</dcterms:modified>
</cp:coreProperties>
</file>