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57" r:id="rId2"/>
    <p:sldId id="258" r:id="rId3"/>
    <p:sldId id="259" r:id="rId4"/>
    <p:sldId id="279" r:id="rId5"/>
    <p:sldId id="264" r:id="rId6"/>
    <p:sldId id="261" r:id="rId7"/>
    <p:sldId id="262" r:id="rId8"/>
    <p:sldId id="260" r:id="rId9"/>
    <p:sldId id="267" r:id="rId10"/>
    <p:sldId id="263" r:id="rId11"/>
    <p:sldId id="265" r:id="rId12"/>
    <p:sldId id="266" r:id="rId13"/>
    <p:sldId id="268" r:id="rId14"/>
    <p:sldId id="269" r:id="rId15"/>
    <p:sldId id="274" r:id="rId16"/>
    <p:sldId id="272" r:id="rId17"/>
    <p:sldId id="270" r:id="rId18"/>
    <p:sldId id="276" r:id="rId19"/>
    <p:sldId id="273" r:id="rId20"/>
    <p:sldId id="271" r:id="rId21"/>
    <p:sldId id="277" r:id="rId22"/>
    <p:sldId id="275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01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F439C2-C9D4-F24A-7BD3-B1DA16AB30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9A466-2D6A-F503-E12D-D6EE2C7787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53E45-1E9B-46E9-8DEB-8C4E51324BE7}" type="datetimeFigureOut">
              <a:rPr lang="en-US" smtClean="0"/>
              <a:t>21/12/2024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EBD68-B2A0-377D-A0AB-FB46340C78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9CD76-C7D4-2AFA-60ED-8C89DD9238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4C436-ED17-4057-B322-DF6A2BFCF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0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905F21-3811-272B-6C0D-D519A369A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32872-101E-8A81-1732-4908B0A0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7BE-A1CF-4DA4-8A22-4ED06D6859CA}" type="datetimeFigureOut">
              <a:rPr lang="en-US" smtClean="0"/>
              <a:t>21/12/2024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B4918-6F6E-C3B2-9A55-DB12C521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HCMUS – FIT – 23127153 – 23CLC07 – HUỲNH GIA ÂU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B4293-DE7E-B32D-F879-22ADB113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9740-8DCB-4617-8F25-AF9E1FC35D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E155CE-515A-F0E7-DDBC-6749F7B5C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" y="280194"/>
            <a:ext cx="9347200" cy="81819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Cascadia Code SemiBold" panose="020B06090200000200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37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F9D31-CC8C-1D8F-58AB-0D9CC12F1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3F7BE-A1CF-4DA4-8A22-4ED06D6859CA}" type="datetimeFigureOut">
              <a:rPr lang="en-US" smtClean="0"/>
              <a:t>21/12/2024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BBAA7-1AAE-8D28-4C2C-505B90814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BE156-5467-C420-0B62-CFB45CDE6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99740-8DCB-4617-8F25-AF9E1FC35D18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Off White Background Images – Browse 645,553 Stock Photos, Vectors, and  Video | Adobe Stock">
            <a:extLst>
              <a:ext uri="{FF2B5EF4-FFF2-40B4-BE49-F238E27FC236}">
                <a16:creationId xmlns:a16="http://schemas.microsoft.com/office/drawing/2014/main" id="{781E3A0F-ABCD-C715-E519-725B1E5230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52DD69-477B-D461-75CC-35CD9245E2B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6780A61-9949-BE7D-019F-185B259FB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362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/>
              <a:t>Họ và tên: Huỳnh Gia Âu</a:t>
            </a:r>
          </a:p>
          <a:p>
            <a:pPr>
              <a:lnSpc>
                <a:spcPct val="100000"/>
              </a:lnSpc>
            </a:pPr>
            <a:r>
              <a:rPr lang="en-US" sz="2800" b="1"/>
              <a:t>Mã số Sinh Viên: 23127153</a:t>
            </a:r>
          </a:p>
          <a:p>
            <a:pPr>
              <a:lnSpc>
                <a:spcPct val="100000"/>
              </a:lnSpc>
            </a:pPr>
            <a:r>
              <a:rPr lang="en-US" sz="2800" b="1"/>
              <a:t>Lớp: 23127153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9387CF-023C-00BF-2C90-6C583E9FD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4354"/>
            <a:ext cx="9144000" cy="1253966"/>
          </a:xfrm>
        </p:spPr>
        <p:txBody>
          <a:bodyPr>
            <a:normAutofit/>
          </a:bodyPr>
          <a:lstStyle/>
          <a:p>
            <a:pPr algn="ctr"/>
            <a:r>
              <a:rPr lang="en-US"/>
              <a:t>Project: Lập trình Game Caro sử dụng OOP và tất cả Design Pattern đã học</a:t>
            </a:r>
          </a:p>
        </p:txBody>
      </p:sp>
    </p:spTree>
    <p:extLst>
      <p:ext uri="{BB962C8B-B14F-4D97-AF65-F5344CB8AC3E}">
        <p14:creationId xmlns:p14="http://schemas.microsoft.com/office/powerpoint/2010/main" val="419472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A4FD5F-C024-C223-089E-E9083FC45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" y="280194"/>
            <a:ext cx="11115040" cy="818197"/>
          </a:xfrm>
        </p:spPr>
        <p:txBody>
          <a:bodyPr/>
          <a:lstStyle/>
          <a:p>
            <a:r>
              <a:rPr lang="en-US"/>
              <a:t>3.3. Nhóm các class chính của game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889B26E-E41B-AD65-A167-C44D54783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791"/>
            <a:ext cx="12192000" cy="601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45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A4FD5F-C024-C223-089E-E9083FC45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" y="280194"/>
            <a:ext cx="11115040" cy="818197"/>
          </a:xfrm>
        </p:spPr>
        <p:txBody>
          <a:bodyPr/>
          <a:lstStyle/>
          <a:p>
            <a:r>
              <a:rPr lang="en-US"/>
              <a:t>3.4. Nhóm các đối tượng trong game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F6F753F-CAF1-9EA6-31E5-AD2B67831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3099"/>
            <a:ext cx="12192000" cy="403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04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A4FD5F-C024-C223-089E-E9083FC45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" y="2749074"/>
            <a:ext cx="5913120" cy="1213326"/>
          </a:xfrm>
        </p:spPr>
        <p:txBody>
          <a:bodyPr>
            <a:normAutofit/>
          </a:bodyPr>
          <a:lstStyle/>
          <a:p>
            <a:r>
              <a:rPr lang="en-US"/>
              <a:t>3.5. Nhóm các class quản lý đối tượng trong game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935CF7B-D0BA-E06C-D7B6-7CF53FF89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06" y="0"/>
            <a:ext cx="5571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25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D6BF99-C63F-C0AE-DEA9-4FD428D03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4. Các Design Pattern được sử dụng</a:t>
            </a: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BC76F640-0571-CE39-DDB7-6C4F72123B67}"/>
              </a:ext>
            </a:extLst>
          </p:cNvPr>
          <p:cNvSpPr txBox="1">
            <a:spLocks/>
          </p:cNvSpPr>
          <p:nvPr/>
        </p:nvSpPr>
        <p:spPr>
          <a:xfrm>
            <a:off x="741680" y="874871"/>
            <a:ext cx="9144000" cy="19800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>
                <a:solidFill>
                  <a:srgbClr val="0070C0"/>
                </a:solidFill>
              </a:rPr>
              <a:t>4.1. Singleton</a:t>
            </a:r>
          </a:p>
          <a:p>
            <a:pPr algn="l"/>
            <a:r>
              <a:rPr lang="en-US" sz="2800" b="1">
                <a:solidFill>
                  <a:srgbClr val="0070C0"/>
                </a:solidFill>
              </a:rPr>
              <a:t>4.2. Factory</a:t>
            </a:r>
          </a:p>
          <a:p>
            <a:pPr algn="l"/>
            <a:r>
              <a:rPr lang="en-US" sz="2800" b="1">
                <a:solidFill>
                  <a:srgbClr val="0070C0"/>
                </a:solidFill>
              </a:rPr>
              <a:t>4.3. Visitor</a:t>
            </a:r>
          </a:p>
        </p:txBody>
      </p:sp>
    </p:spTree>
    <p:extLst>
      <p:ext uri="{BB962C8B-B14F-4D97-AF65-F5344CB8AC3E}">
        <p14:creationId xmlns:p14="http://schemas.microsoft.com/office/powerpoint/2010/main" val="842416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C2B3195-3490-9706-55CA-359896AF2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680" y="874871"/>
            <a:ext cx="9144000" cy="618649"/>
          </a:xfrm>
        </p:spPr>
        <p:txBody>
          <a:bodyPr/>
          <a:lstStyle/>
          <a:p>
            <a:pPr algn="l"/>
            <a:r>
              <a:rPr lang="en-US" sz="2800" b="1">
                <a:solidFill>
                  <a:srgbClr val="0070C0"/>
                </a:solidFill>
              </a:rPr>
              <a:t>4.1. Singleton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6BF99-C63F-C0AE-DEA9-4FD428D03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4. Các Design Pattern được sử dụng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A356A7C-7C25-5C9D-F1C9-EF88F30CE8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3" t="23972" r="18917"/>
          <a:stretch/>
        </p:blipFill>
        <p:spPr>
          <a:xfrm>
            <a:off x="7538720" y="909929"/>
            <a:ext cx="4114800" cy="56678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ECEE07-491C-BB8D-F411-5098C71F2B20}"/>
              </a:ext>
            </a:extLst>
          </p:cNvPr>
          <p:cNvSpPr/>
          <p:nvPr/>
        </p:nvSpPr>
        <p:spPr>
          <a:xfrm>
            <a:off x="7753350" y="1961749"/>
            <a:ext cx="1642110" cy="17526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03F5D4-BBBF-38B9-DF3D-A3BDF5980237}"/>
              </a:ext>
            </a:extLst>
          </p:cNvPr>
          <p:cNvSpPr/>
          <p:nvPr/>
        </p:nvSpPr>
        <p:spPr>
          <a:xfrm>
            <a:off x="7753350" y="4894553"/>
            <a:ext cx="1668780" cy="17526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6DE582E4-973C-9076-D4DC-C16C40630945}"/>
              </a:ext>
            </a:extLst>
          </p:cNvPr>
          <p:cNvSpPr txBox="1">
            <a:spLocks/>
          </p:cNvSpPr>
          <p:nvPr/>
        </p:nvSpPr>
        <p:spPr>
          <a:xfrm>
            <a:off x="741680" y="1493519"/>
            <a:ext cx="6135775" cy="35762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- Lớp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CaroGamePlay</a:t>
            </a:r>
            <a:r>
              <a:rPr lang="en-US"/>
              <a:t> là một </a:t>
            </a:r>
            <a:r>
              <a:rPr lang="en-US" b="1">
                <a:solidFill>
                  <a:srgbClr val="0070C0"/>
                </a:solidFill>
              </a:rPr>
              <a:t>Singleton</a:t>
            </a:r>
            <a:r>
              <a:rPr lang="en-US"/>
              <a:t>.</a:t>
            </a:r>
          </a:p>
          <a:p>
            <a:pPr algn="l"/>
            <a:r>
              <a:rPr lang="en-US"/>
              <a:t>-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CaroGamePlay</a:t>
            </a:r>
            <a:r>
              <a:rPr lang="en-US"/>
              <a:t> là lớp quản lý quá trình chơi.</a:t>
            </a:r>
          </a:p>
          <a:p>
            <a:pPr algn="l"/>
            <a:r>
              <a:rPr lang="en-US"/>
              <a:t>- Trong xuyên suốt trò chơi, trong một thời điểm, trò chơi chỉ diễn ra </a:t>
            </a:r>
            <a:r>
              <a:rPr lang="en-US" i="1"/>
              <a:t>một lần và duy nhất </a:t>
            </a:r>
            <a:r>
              <a:rPr lang="en-US"/>
              <a:t>(lớp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CaroGamePlay</a:t>
            </a:r>
            <a:r>
              <a:rPr lang="en-US"/>
              <a:t> chỉ có một thể hiện duy nhất tại một thời điểm), do đó, lớp này sử dụng thiết kế </a:t>
            </a:r>
            <a:r>
              <a:rPr lang="en-US" b="1">
                <a:solidFill>
                  <a:srgbClr val="0070C0"/>
                </a:solidFill>
              </a:rPr>
              <a:t>Singleton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1200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C2B3195-3490-9706-55CA-359896AF2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680" y="874871"/>
            <a:ext cx="9144000" cy="618649"/>
          </a:xfrm>
        </p:spPr>
        <p:txBody>
          <a:bodyPr/>
          <a:lstStyle/>
          <a:p>
            <a:pPr algn="l"/>
            <a:r>
              <a:rPr lang="en-US" sz="2800" b="1">
                <a:solidFill>
                  <a:srgbClr val="0070C0"/>
                </a:solidFill>
              </a:rPr>
              <a:t>4.1. Singleton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6BF99-C63F-C0AE-DEA9-4FD428D03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4. Các Design Pattern được sử dụng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61D7135C-BF23-1A62-4E73-97B135394B9D}"/>
              </a:ext>
            </a:extLst>
          </p:cNvPr>
          <p:cNvSpPr txBox="1">
            <a:spLocks/>
          </p:cNvSpPr>
          <p:nvPr/>
        </p:nvSpPr>
        <p:spPr>
          <a:xfrm>
            <a:off x="1380463" y="1353475"/>
            <a:ext cx="9144000" cy="48646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>
                <a:solidFill>
                  <a:srgbClr val="0070C0"/>
                </a:solidFill>
              </a:rPr>
              <a:t>Đoạn code thiết kế Singleton</a:t>
            </a:r>
          </a:p>
        </p:txBody>
      </p:sp>
      <p:sp>
        <p:nvSpPr>
          <p:cNvPr id="25" name="Subtitle 1">
            <a:extLst>
              <a:ext uri="{FF2B5EF4-FFF2-40B4-BE49-F238E27FC236}">
                <a16:creationId xmlns:a16="http://schemas.microsoft.com/office/drawing/2014/main" id="{82E4E871-E413-184A-5498-5DF9403DC5C1}"/>
              </a:ext>
            </a:extLst>
          </p:cNvPr>
          <p:cNvSpPr txBox="1">
            <a:spLocks/>
          </p:cNvSpPr>
          <p:nvPr/>
        </p:nvSpPr>
        <p:spPr>
          <a:xfrm>
            <a:off x="741680" y="1789582"/>
            <a:ext cx="2122860" cy="2815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/>
              <a:t>CaroGamePlay.h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BCA10C4-49A4-B4E0-83E1-317BCFAC3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0" y="2094207"/>
            <a:ext cx="4793395" cy="42523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1E1AB1-215D-E220-137A-F0C685D6F700}"/>
              </a:ext>
            </a:extLst>
          </p:cNvPr>
          <p:cNvSpPr/>
          <p:nvPr/>
        </p:nvSpPr>
        <p:spPr>
          <a:xfrm>
            <a:off x="1039728" y="3642361"/>
            <a:ext cx="1737761" cy="19049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84A3F7-4D62-43F5-4BE0-7324B5EF84F4}"/>
              </a:ext>
            </a:extLst>
          </p:cNvPr>
          <p:cNvSpPr/>
          <p:nvPr/>
        </p:nvSpPr>
        <p:spPr>
          <a:xfrm>
            <a:off x="1039728" y="4457700"/>
            <a:ext cx="1737761" cy="19049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DFB4CBA-0E3B-9B8E-E2C0-C9C7DECD1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5024"/>
            <a:ext cx="3772227" cy="1493649"/>
          </a:xfrm>
          <a:prstGeom prst="rect">
            <a:avLst/>
          </a:prstGeom>
        </p:spPr>
      </p:pic>
      <p:sp>
        <p:nvSpPr>
          <p:cNvPr id="14" name="Subtitle 1">
            <a:extLst>
              <a:ext uri="{FF2B5EF4-FFF2-40B4-BE49-F238E27FC236}">
                <a16:creationId xmlns:a16="http://schemas.microsoft.com/office/drawing/2014/main" id="{C197C805-D55C-5593-7031-C4A3773BE05E}"/>
              </a:ext>
            </a:extLst>
          </p:cNvPr>
          <p:cNvSpPr txBox="1">
            <a:spLocks/>
          </p:cNvSpPr>
          <p:nvPr/>
        </p:nvSpPr>
        <p:spPr>
          <a:xfrm>
            <a:off x="6096000" y="1789582"/>
            <a:ext cx="2122860" cy="2815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/>
              <a:t>CaroGamePlay.cpp</a:t>
            </a:r>
          </a:p>
        </p:txBody>
      </p:sp>
    </p:spTree>
    <p:extLst>
      <p:ext uri="{BB962C8B-B14F-4D97-AF65-F5344CB8AC3E}">
        <p14:creationId xmlns:p14="http://schemas.microsoft.com/office/powerpoint/2010/main" val="2754978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C2B3195-3490-9706-55CA-359896AF2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680" y="874871"/>
            <a:ext cx="9144000" cy="618649"/>
          </a:xfrm>
        </p:spPr>
        <p:txBody>
          <a:bodyPr/>
          <a:lstStyle/>
          <a:p>
            <a:pPr algn="l"/>
            <a:r>
              <a:rPr lang="en-US" sz="2800" b="1">
                <a:solidFill>
                  <a:srgbClr val="0070C0"/>
                </a:solidFill>
              </a:rPr>
              <a:t>4.1. Singleton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6BF99-C63F-C0AE-DEA9-4FD428D03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4. Các Design Pattern được sử dụng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8AC7ABC-02DF-BAD4-470B-166367DB0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0" y="2067378"/>
            <a:ext cx="4993373" cy="1149026"/>
          </a:xfrm>
          <a:prstGeom prst="rect">
            <a:avLst/>
          </a:prstGeom>
        </p:spPr>
      </p:pic>
      <p:sp>
        <p:nvSpPr>
          <p:cNvPr id="6" name="Subtitle 1">
            <a:extLst>
              <a:ext uri="{FF2B5EF4-FFF2-40B4-BE49-F238E27FC236}">
                <a16:creationId xmlns:a16="http://schemas.microsoft.com/office/drawing/2014/main" id="{61D7135C-BF23-1A62-4E73-97B135394B9D}"/>
              </a:ext>
            </a:extLst>
          </p:cNvPr>
          <p:cNvSpPr txBox="1">
            <a:spLocks/>
          </p:cNvSpPr>
          <p:nvPr/>
        </p:nvSpPr>
        <p:spPr>
          <a:xfrm>
            <a:off x="1380463" y="1353475"/>
            <a:ext cx="9144000" cy="48646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>
                <a:solidFill>
                  <a:srgbClr val="0070C0"/>
                </a:solidFill>
              </a:rPr>
              <a:t>Một số đoạn code trong mã nguồn áp dụng Singleton</a:t>
            </a:r>
          </a:p>
        </p:txBody>
      </p:sp>
      <p:sp>
        <p:nvSpPr>
          <p:cNvPr id="11" name="Subtitle 1">
            <a:extLst>
              <a:ext uri="{FF2B5EF4-FFF2-40B4-BE49-F238E27FC236}">
                <a16:creationId xmlns:a16="http://schemas.microsoft.com/office/drawing/2014/main" id="{E6836A1C-57CF-C497-B05C-0B28310CF371}"/>
              </a:ext>
            </a:extLst>
          </p:cNvPr>
          <p:cNvSpPr txBox="1">
            <a:spLocks/>
          </p:cNvSpPr>
          <p:nvPr/>
        </p:nvSpPr>
        <p:spPr>
          <a:xfrm>
            <a:off x="749701" y="1795662"/>
            <a:ext cx="2122860" cy="2815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/>
              <a:t>ClickOnObjectHandler.cpp</a:t>
            </a:r>
          </a:p>
        </p:txBody>
      </p:sp>
      <p:pic>
        <p:nvPicPr>
          <p:cNvPr id="13" name="Picture 12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A26DA147-B140-15D8-DB79-D0B5B6170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0" y="3641597"/>
            <a:ext cx="4993373" cy="2771938"/>
          </a:xfrm>
          <a:prstGeom prst="rect">
            <a:avLst/>
          </a:prstGeom>
        </p:spPr>
      </p:pic>
      <p:sp>
        <p:nvSpPr>
          <p:cNvPr id="15" name="Subtitle 1">
            <a:extLst>
              <a:ext uri="{FF2B5EF4-FFF2-40B4-BE49-F238E27FC236}">
                <a16:creationId xmlns:a16="http://schemas.microsoft.com/office/drawing/2014/main" id="{7ACD94A9-01F7-7E19-8424-3E1DB399E1B5}"/>
              </a:ext>
            </a:extLst>
          </p:cNvPr>
          <p:cNvSpPr txBox="1">
            <a:spLocks/>
          </p:cNvSpPr>
          <p:nvPr/>
        </p:nvSpPr>
        <p:spPr>
          <a:xfrm>
            <a:off x="741680" y="3360079"/>
            <a:ext cx="2122860" cy="2815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/>
              <a:t>ObjectDisplayer.cpp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714F11-23EC-2845-0E84-9351D60B6B69}"/>
              </a:ext>
            </a:extLst>
          </p:cNvPr>
          <p:cNvCxnSpPr>
            <a:cxnSpLocks/>
          </p:cNvCxnSpPr>
          <p:nvPr/>
        </p:nvCxnSpPr>
        <p:spPr>
          <a:xfrm>
            <a:off x="1706880" y="2731770"/>
            <a:ext cx="14706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E02571-44E1-3D5A-6890-8B3BE72708AC}"/>
              </a:ext>
            </a:extLst>
          </p:cNvPr>
          <p:cNvCxnSpPr>
            <a:cxnSpLocks/>
          </p:cNvCxnSpPr>
          <p:nvPr/>
        </p:nvCxnSpPr>
        <p:spPr>
          <a:xfrm>
            <a:off x="2354580" y="4149090"/>
            <a:ext cx="14706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0F9024-0164-474E-3D3B-0FA768543B15}"/>
              </a:ext>
            </a:extLst>
          </p:cNvPr>
          <p:cNvCxnSpPr>
            <a:cxnSpLocks/>
          </p:cNvCxnSpPr>
          <p:nvPr/>
        </p:nvCxnSpPr>
        <p:spPr>
          <a:xfrm>
            <a:off x="2442210" y="5764530"/>
            <a:ext cx="14706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Picture 2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2735B87-E026-C090-707F-AEA9AA7A4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602" y="2077180"/>
            <a:ext cx="6035563" cy="1341236"/>
          </a:xfrm>
          <a:prstGeom prst="rect">
            <a:avLst/>
          </a:prstGeom>
        </p:spPr>
      </p:pic>
      <p:sp>
        <p:nvSpPr>
          <p:cNvPr id="25" name="Subtitle 1">
            <a:extLst>
              <a:ext uri="{FF2B5EF4-FFF2-40B4-BE49-F238E27FC236}">
                <a16:creationId xmlns:a16="http://schemas.microsoft.com/office/drawing/2014/main" id="{82E4E871-E413-184A-5498-5DF9403DC5C1}"/>
              </a:ext>
            </a:extLst>
          </p:cNvPr>
          <p:cNvSpPr txBox="1">
            <a:spLocks/>
          </p:cNvSpPr>
          <p:nvPr/>
        </p:nvSpPr>
        <p:spPr>
          <a:xfrm>
            <a:off x="5891602" y="1788626"/>
            <a:ext cx="2122860" cy="2815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/>
              <a:t>ClickOnObjectHandler.cpp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D663F3-C19A-4C4B-CC79-E72BBF3E78DA}"/>
              </a:ext>
            </a:extLst>
          </p:cNvPr>
          <p:cNvCxnSpPr>
            <a:cxnSpLocks/>
          </p:cNvCxnSpPr>
          <p:nvPr/>
        </p:nvCxnSpPr>
        <p:spPr>
          <a:xfrm>
            <a:off x="7016817" y="2836044"/>
            <a:ext cx="177425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5925D4C-3F4D-7354-0508-9EC7177DE5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602" y="3769574"/>
            <a:ext cx="5174428" cy="815411"/>
          </a:xfrm>
          <a:prstGeom prst="rect">
            <a:avLst/>
          </a:prstGeom>
        </p:spPr>
      </p:pic>
      <p:sp>
        <p:nvSpPr>
          <p:cNvPr id="30" name="Subtitle 1">
            <a:extLst>
              <a:ext uri="{FF2B5EF4-FFF2-40B4-BE49-F238E27FC236}">
                <a16:creationId xmlns:a16="http://schemas.microsoft.com/office/drawing/2014/main" id="{A65098C7-4321-2B0D-9315-101253D03CA1}"/>
              </a:ext>
            </a:extLst>
          </p:cNvPr>
          <p:cNvSpPr txBox="1">
            <a:spLocks/>
          </p:cNvSpPr>
          <p:nvPr/>
        </p:nvSpPr>
        <p:spPr>
          <a:xfrm>
            <a:off x="5891602" y="3500838"/>
            <a:ext cx="2329977" cy="2815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/>
              <a:t>CaroPlayerTurnTextBox.cpp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FCDE16-23C6-5C84-96ED-84C76C8706E4}"/>
              </a:ext>
            </a:extLst>
          </p:cNvPr>
          <p:cNvCxnSpPr>
            <a:cxnSpLocks/>
          </p:cNvCxnSpPr>
          <p:nvPr/>
        </p:nvCxnSpPr>
        <p:spPr>
          <a:xfrm>
            <a:off x="7474017" y="4153702"/>
            <a:ext cx="177425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" name="Picture 3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9625D2BC-A271-7FF6-C1DD-3C4786FA1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602" y="4945350"/>
            <a:ext cx="5121084" cy="1318374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41CEF5-D568-56D0-5EF9-AB7DA6811B89}"/>
              </a:ext>
            </a:extLst>
          </p:cNvPr>
          <p:cNvCxnSpPr>
            <a:cxnSpLocks/>
          </p:cNvCxnSpPr>
          <p:nvPr/>
        </p:nvCxnSpPr>
        <p:spPr>
          <a:xfrm>
            <a:off x="6704559" y="5348839"/>
            <a:ext cx="177425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ubtitle 1">
            <a:extLst>
              <a:ext uri="{FF2B5EF4-FFF2-40B4-BE49-F238E27FC236}">
                <a16:creationId xmlns:a16="http://schemas.microsoft.com/office/drawing/2014/main" id="{F8A9E9A4-6558-6892-B698-A633CCBDA7AA}"/>
              </a:ext>
            </a:extLst>
          </p:cNvPr>
          <p:cNvSpPr txBox="1">
            <a:spLocks/>
          </p:cNvSpPr>
          <p:nvPr/>
        </p:nvSpPr>
        <p:spPr>
          <a:xfrm>
            <a:off x="5891602" y="4674813"/>
            <a:ext cx="2329977" cy="2815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/>
              <a:t>CaroGameRule.cpp</a:t>
            </a:r>
          </a:p>
        </p:txBody>
      </p:sp>
    </p:spTree>
    <p:extLst>
      <p:ext uri="{BB962C8B-B14F-4D97-AF65-F5344CB8AC3E}">
        <p14:creationId xmlns:p14="http://schemas.microsoft.com/office/powerpoint/2010/main" val="1733047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C2B3195-3490-9706-55CA-359896AF2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680" y="874871"/>
            <a:ext cx="9144000" cy="618649"/>
          </a:xfrm>
        </p:spPr>
        <p:txBody>
          <a:bodyPr/>
          <a:lstStyle/>
          <a:p>
            <a:pPr algn="l"/>
            <a:r>
              <a:rPr lang="en-US" sz="2800" b="1">
                <a:solidFill>
                  <a:srgbClr val="0070C0"/>
                </a:solidFill>
              </a:rPr>
              <a:t>4.2. Factory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6BF99-C63F-C0AE-DEA9-4FD428D03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4. Các Design Pattern được sử dụng.</a:t>
            </a:r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6DE582E4-973C-9076-D4DC-C16C40630945}"/>
              </a:ext>
            </a:extLst>
          </p:cNvPr>
          <p:cNvSpPr txBox="1">
            <a:spLocks/>
          </p:cNvSpPr>
          <p:nvPr/>
        </p:nvSpPr>
        <p:spPr>
          <a:xfrm>
            <a:off x="741680" y="1493519"/>
            <a:ext cx="6289040" cy="155448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- Lớp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ObjectHandlerFactory</a:t>
            </a:r>
            <a:r>
              <a:rPr lang="en-US"/>
              <a:t> là một </a:t>
            </a:r>
            <a:r>
              <a:rPr lang="en-US" b="1">
                <a:solidFill>
                  <a:srgbClr val="0070C0"/>
                </a:solidFill>
              </a:rPr>
              <a:t>Factory</a:t>
            </a:r>
            <a:r>
              <a:rPr lang="en-US"/>
              <a:t>.</a:t>
            </a:r>
          </a:p>
          <a:p>
            <a:pPr algn="l"/>
            <a:r>
              <a:rPr lang="en-US"/>
              <a:t>- Lớp </a:t>
            </a:r>
            <a:r>
              <a:rPr lang="en-US" b="1">
                <a:solidFill>
                  <a:srgbClr val="0070C0"/>
                </a:solidFill>
              </a:rPr>
              <a:t>Factory</a:t>
            </a:r>
            <a:r>
              <a:rPr lang="en-US"/>
              <a:t> này </a:t>
            </a:r>
            <a:r>
              <a:rPr lang="en-US" i="1"/>
              <a:t>lưu trữ và có thể gọi ra các lớp</a:t>
            </a:r>
            <a:r>
              <a:rPr lang="en-US" b="1" i="1"/>
              <a:t> </a:t>
            </a:r>
            <a:r>
              <a:rPr lang="en-US" i="1"/>
              <a:t>quản lý sự kiện của đối tượng trong game </a:t>
            </a:r>
            <a:r>
              <a:rPr lang="en-US"/>
              <a:t>(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IObjectHandler</a:t>
            </a:r>
            <a:r>
              <a:rPr lang="en-US"/>
              <a:t>), các sự kiện cụ thể bao gồm: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8E3A142-9CB2-74B7-CA3E-7E607CC994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2" t="443" r="38511" b="55684"/>
          <a:stretch/>
        </p:blipFill>
        <p:spPr>
          <a:xfrm>
            <a:off x="7382975" y="1098391"/>
            <a:ext cx="4320405" cy="5444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76794F-1029-C4D6-5317-3C3450CA30CB}"/>
              </a:ext>
            </a:extLst>
          </p:cNvPr>
          <p:cNvSpPr txBox="1"/>
          <p:nvPr/>
        </p:nvSpPr>
        <p:spPr>
          <a:xfrm>
            <a:off x="1071917" y="3027680"/>
            <a:ext cx="5475300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/>
              <a:t>+ </a:t>
            </a:r>
            <a:r>
              <a:rPr lang="en-US" b="1"/>
              <a:t>ObjectDisplayer</a:t>
            </a:r>
            <a:r>
              <a:rPr lang="en-US"/>
              <a:t>: vẽ đối tượng lên màn hình.</a:t>
            </a:r>
          </a:p>
          <a:p>
            <a:pPr algn="l"/>
            <a:r>
              <a:rPr lang="en-US"/>
              <a:t>+ </a:t>
            </a:r>
            <a:r>
              <a:rPr lang="en-US" b="1"/>
              <a:t>HoverOnObjectHandler</a:t>
            </a:r>
            <a:r>
              <a:rPr lang="en-US"/>
              <a:t>: quản lý sự kiện xảy ra khi di chuột qua các đối tượng trong game.</a:t>
            </a:r>
          </a:p>
          <a:p>
            <a:pPr algn="l"/>
            <a:r>
              <a:rPr lang="en-US"/>
              <a:t>+ </a:t>
            </a:r>
            <a:r>
              <a:rPr lang="en-US" b="1"/>
              <a:t>ClickOnObjectHandler</a:t>
            </a:r>
            <a:r>
              <a:rPr lang="en-US"/>
              <a:t>: quản lý sự kiện xảy ra khi click chuột vào các đối tượng trong game.</a:t>
            </a:r>
          </a:p>
          <a:p>
            <a:pPr algn="ctr">
              <a:spcBef>
                <a:spcPts val="600"/>
              </a:spcBef>
            </a:pPr>
            <a:r>
              <a:rPr lang="en-US" i="1"/>
              <a:t>(các sự kiện này sẽ được tìm hiểu cụ thể sau)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F28A1-869D-65C8-6AE0-12A917844CAF}"/>
              </a:ext>
            </a:extLst>
          </p:cNvPr>
          <p:cNvSpPr txBox="1"/>
          <p:nvPr/>
        </p:nvSpPr>
        <p:spPr>
          <a:xfrm>
            <a:off x="741680" y="5049521"/>
            <a:ext cx="58410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>
                <a:solidFill>
                  <a:srgbClr val="FF0000"/>
                </a:solidFill>
              </a:rPr>
              <a:t>Lưu ý: </a:t>
            </a:r>
            <a:r>
              <a:rPr lang="en-US" i="1"/>
              <a:t>em truyền vào </a:t>
            </a:r>
            <a:r>
              <a:rPr lang="en-US" b="1" i="1"/>
              <a:t>string serviceName </a:t>
            </a:r>
            <a:r>
              <a:rPr lang="en-US" i="1"/>
              <a:t>thay vì sử dụng </a:t>
            </a:r>
            <a:r>
              <a:rPr lang="en-US" b="1" i="1"/>
              <a:t>typeid</a:t>
            </a:r>
            <a:r>
              <a:rPr lang="en-US" i="1"/>
              <a:t>, vì mỗi trình biên dịch sẽ có cơ chế chuyển đổi typeid().name() khác nhau -&gt; sử dụng string serviceName để đảm bảo mọi trình biên dịch đều chạy được và an toàn.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8FE24F-25F8-58C8-D37A-647CD08A9369}"/>
              </a:ext>
            </a:extLst>
          </p:cNvPr>
          <p:cNvGrpSpPr/>
          <p:nvPr/>
        </p:nvGrpSpPr>
        <p:grpSpPr>
          <a:xfrm>
            <a:off x="6360695" y="3154680"/>
            <a:ext cx="4703545" cy="2123173"/>
            <a:chOff x="6360695" y="3154680"/>
            <a:chExt cx="4703545" cy="21231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CC7E7D-9268-608F-0686-84D291368500}"/>
                </a:ext>
              </a:extLst>
            </p:cNvPr>
            <p:cNvSpPr/>
            <p:nvPr/>
          </p:nvSpPr>
          <p:spPr>
            <a:xfrm>
              <a:off x="7947660" y="3154680"/>
              <a:ext cx="3116580" cy="20193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4A9FFA-FE6F-9253-8D60-AA49B5EDA84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6360695" y="3255645"/>
              <a:ext cx="1586965" cy="2022208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6611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C2B3195-3490-9706-55CA-359896AF2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680" y="874871"/>
            <a:ext cx="9144000" cy="618649"/>
          </a:xfrm>
        </p:spPr>
        <p:txBody>
          <a:bodyPr/>
          <a:lstStyle/>
          <a:p>
            <a:pPr algn="l"/>
            <a:r>
              <a:rPr lang="en-US" sz="2800" b="1">
                <a:solidFill>
                  <a:srgbClr val="0070C0"/>
                </a:solidFill>
              </a:rPr>
              <a:t>4.2. Factory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6BF99-C63F-C0AE-DEA9-4FD428D03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4. Các Design Pattern được sử dụng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61D7135C-BF23-1A62-4E73-97B135394B9D}"/>
              </a:ext>
            </a:extLst>
          </p:cNvPr>
          <p:cNvSpPr txBox="1">
            <a:spLocks/>
          </p:cNvSpPr>
          <p:nvPr/>
        </p:nvSpPr>
        <p:spPr>
          <a:xfrm>
            <a:off x="1380463" y="1353475"/>
            <a:ext cx="9144000" cy="48646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>
                <a:solidFill>
                  <a:srgbClr val="0070C0"/>
                </a:solidFill>
              </a:rPr>
              <a:t>Đoạn code thiết kế Factory</a:t>
            </a:r>
          </a:p>
        </p:txBody>
      </p:sp>
      <p:sp>
        <p:nvSpPr>
          <p:cNvPr id="25" name="Subtitle 1">
            <a:extLst>
              <a:ext uri="{FF2B5EF4-FFF2-40B4-BE49-F238E27FC236}">
                <a16:creationId xmlns:a16="http://schemas.microsoft.com/office/drawing/2014/main" id="{82E4E871-E413-184A-5498-5DF9403DC5C1}"/>
              </a:ext>
            </a:extLst>
          </p:cNvPr>
          <p:cNvSpPr txBox="1">
            <a:spLocks/>
          </p:cNvSpPr>
          <p:nvPr/>
        </p:nvSpPr>
        <p:spPr>
          <a:xfrm>
            <a:off x="741680" y="2206142"/>
            <a:ext cx="2122860" cy="2815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/>
              <a:t>ObjectHandlerFactory.h</a:t>
            </a:r>
          </a:p>
        </p:txBody>
      </p:sp>
      <p:sp>
        <p:nvSpPr>
          <p:cNvPr id="14" name="Subtitle 1">
            <a:extLst>
              <a:ext uri="{FF2B5EF4-FFF2-40B4-BE49-F238E27FC236}">
                <a16:creationId xmlns:a16="http://schemas.microsoft.com/office/drawing/2014/main" id="{C197C805-D55C-5593-7031-C4A3773BE05E}"/>
              </a:ext>
            </a:extLst>
          </p:cNvPr>
          <p:cNvSpPr txBox="1">
            <a:spLocks/>
          </p:cNvSpPr>
          <p:nvPr/>
        </p:nvSpPr>
        <p:spPr>
          <a:xfrm>
            <a:off x="6096000" y="2246340"/>
            <a:ext cx="2122860" cy="2815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/>
              <a:t>ObjectHandlerFactory.cpp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6F84E2-41E6-AFF4-1190-EAD1A2509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0" y="2518296"/>
            <a:ext cx="5110480" cy="2315581"/>
          </a:xfrm>
          <a:prstGeom prst="rect">
            <a:avLst/>
          </a:prstGeom>
        </p:spPr>
      </p:pic>
      <p:pic>
        <p:nvPicPr>
          <p:cNvPr id="15" name="Picture 14" descr="A computer screen with text&#10;&#10;Description automatically generated">
            <a:extLst>
              <a:ext uri="{FF2B5EF4-FFF2-40B4-BE49-F238E27FC236}">
                <a16:creationId xmlns:a16="http://schemas.microsoft.com/office/drawing/2014/main" id="{4E55F809-7CF9-92E6-CCD4-9D9E7C268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8018"/>
            <a:ext cx="5616522" cy="20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2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C2B3195-3490-9706-55CA-359896AF2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680" y="874871"/>
            <a:ext cx="9144000" cy="618649"/>
          </a:xfrm>
        </p:spPr>
        <p:txBody>
          <a:bodyPr/>
          <a:lstStyle/>
          <a:p>
            <a:pPr algn="l"/>
            <a:r>
              <a:rPr lang="en-US" sz="2800" b="1">
                <a:solidFill>
                  <a:srgbClr val="0070C0"/>
                </a:solidFill>
              </a:rPr>
              <a:t>4.2. Factory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6BF99-C63F-C0AE-DEA9-4FD428D03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4. Các Design Pattern được sử dụng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61D7135C-BF23-1A62-4E73-97B135394B9D}"/>
              </a:ext>
            </a:extLst>
          </p:cNvPr>
          <p:cNvSpPr txBox="1">
            <a:spLocks/>
          </p:cNvSpPr>
          <p:nvPr/>
        </p:nvSpPr>
        <p:spPr>
          <a:xfrm>
            <a:off x="1380463" y="1353475"/>
            <a:ext cx="9144000" cy="48646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>
                <a:solidFill>
                  <a:srgbClr val="0070C0"/>
                </a:solidFill>
              </a:rPr>
              <a:t>Một số đoạn code trong mã nguồn áp dụng Factory</a:t>
            </a:r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838D8BC-1279-19B2-6951-61378D388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01" y="2431906"/>
            <a:ext cx="5936494" cy="1546994"/>
          </a:xfrm>
          <a:prstGeom prst="rect">
            <a:avLst/>
          </a:prstGeom>
        </p:spPr>
      </p:pic>
      <p:sp>
        <p:nvSpPr>
          <p:cNvPr id="8" name="Subtitle 1">
            <a:extLst>
              <a:ext uri="{FF2B5EF4-FFF2-40B4-BE49-F238E27FC236}">
                <a16:creationId xmlns:a16="http://schemas.microsoft.com/office/drawing/2014/main" id="{514ADDCC-0089-6257-E2EA-4584F8A60CE5}"/>
              </a:ext>
            </a:extLst>
          </p:cNvPr>
          <p:cNvSpPr txBox="1">
            <a:spLocks/>
          </p:cNvSpPr>
          <p:nvPr/>
        </p:nvSpPr>
        <p:spPr>
          <a:xfrm>
            <a:off x="749701" y="2140565"/>
            <a:ext cx="2122860" cy="2815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/>
              <a:t>CaroBoard.cpp</a:t>
            </a:r>
          </a:p>
        </p:txBody>
      </p:sp>
      <p:pic>
        <p:nvPicPr>
          <p:cNvPr id="22" name="Picture 21" descr="A screen shot of a computer&#10;&#10;Description automatically generated">
            <a:extLst>
              <a:ext uri="{FF2B5EF4-FFF2-40B4-BE49-F238E27FC236}">
                <a16:creationId xmlns:a16="http://schemas.microsoft.com/office/drawing/2014/main" id="{DFF923B1-135C-4F48-E3E1-478B0C019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01" y="4391057"/>
            <a:ext cx="5578323" cy="1021168"/>
          </a:xfrm>
          <a:prstGeom prst="rect">
            <a:avLst/>
          </a:prstGeom>
        </p:spPr>
      </p:pic>
      <p:sp>
        <p:nvSpPr>
          <p:cNvPr id="24" name="Subtitle 1">
            <a:extLst>
              <a:ext uri="{FF2B5EF4-FFF2-40B4-BE49-F238E27FC236}">
                <a16:creationId xmlns:a16="http://schemas.microsoft.com/office/drawing/2014/main" id="{DC4A3F79-155A-77E4-3B47-F3530DDD96E6}"/>
              </a:ext>
            </a:extLst>
          </p:cNvPr>
          <p:cNvSpPr txBox="1">
            <a:spLocks/>
          </p:cNvSpPr>
          <p:nvPr/>
        </p:nvSpPr>
        <p:spPr>
          <a:xfrm>
            <a:off x="749701" y="4104108"/>
            <a:ext cx="2122860" cy="2815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/>
              <a:t>CaroExitButton.cpp</a:t>
            </a:r>
          </a:p>
        </p:txBody>
      </p:sp>
      <p:pic>
        <p:nvPicPr>
          <p:cNvPr id="28" name="Picture 27" descr="A screen shot of a computer&#10;&#10;Description automatically generated">
            <a:extLst>
              <a:ext uri="{FF2B5EF4-FFF2-40B4-BE49-F238E27FC236}">
                <a16:creationId xmlns:a16="http://schemas.microsoft.com/office/drawing/2014/main" id="{CCCE9F00-4620-A798-882A-4849800F2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3" y="2426696"/>
            <a:ext cx="5265876" cy="800169"/>
          </a:xfrm>
          <a:prstGeom prst="rect">
            <a:avLst/>
          </a:prstGeom>
        </p:spPr>
      </p:pic>
      <p:sp>
        <p:nvSpPr>
          <p:cNvPr id="36" name="Subtitle 1">
            <a:extLst>
              <a:ext uri="{FF2B5EF4-FFF2-40B4-BE49-F238E27FC236}">
                <a16:creationId xmlns:a16="http://schemas.microsoft.com/office/drawing/2014/main" id="{7729601C-7B9A-F18F-9A44-255FA1F98ADE}"/>
              </a:ext>
            </a:extLst>
          </p:cNvPr>
          <p:cNvSpPr txBox="1">
            <a:spLocks/>
          </p:cNvSpPr>
          <p:nvPr/>
        </p:nvSpPr>
        <p:spPr>
          <a:xfrm>
            <a:off x="6823883" y="2140565"/>
            <a:ext cx="2239906" cy="2815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/>
              <a:t>CaroPlayerTurnTextBox.cpp</a:t>
            </a:r>
          </a:p>
        </p:txBody>
      </p:sp>
      <p:pic>
        <p:nvPicPr>
          <p:cNvPr id="38" name="Picture 3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E358408-258F-9046-5457-87F61202D9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712" y="4402487"/>
            <a:ext cx="5624047" cy="998307"/>
          </a:xfrm>
          <a:prstGeom prst="rect">
            <a:avLst/>
          </a:prstGeom>
        </p:spPr>
      </p:pic>
      <p:sp>
        <p:nvSpPr>
          <p:cNvPr id="39" name="Subtitle 1">
            <a:extLst>
              <a:ext uri="{FF2B5EF4-FFF2-40B4-BE49-F238E27FC236}">
                <a16:creationId xmlns:a16="http://schemas.microsoft.com/office/drawing/2014/main" id="{156DF518-84D6-3E88-7907-7E111FC22493}"/>
              </a:ext>
            </a:extLst>
          </p:cNvPr>
          <p:cNvSpPr txBox="1">
            <a:spLocks/>
          </p:cNvSpPr>
          <p:nvPr/>
        </p:nvSpPr>
        <p:spPr>
          <a:xfrm>
            <a:off x="6465712" y="4113719"/>
            <a:ext cx="2239906" cy="2815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/>
              <a:t>CaroResetButton.cpp</a:t>
            </a:r>
          </a:p>
        </p:txBody>
      </p:sp>
    </p:spTree>
    <p:extLst>
      <p:ext uri="{BB962C8B-B14F-4D97-AF65-F5344CB8AC3E}">
        <p14:creationId xmlns:p14="http://schemas.microsoft.com/office/powerpoint/2010/main" val="56261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FB7D527-5504-CEF1-9FDE-E8D682E95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1098390"/>
            <a:ext cx="10641330" cy="2630329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sz="2800"/>
              <a:t>Những lưu ý về đồ án.</a:t>
            </a:r>
          </a:p>
          <a:p>
            <a:pPr marL="457200" indent="-457200" algn="l">
              <a:buAutoNum type="arabicPeriod"/>
            </a:pPr>
            <a:r>
              <a:rPr lang="en-US" sz="2800"/>
              <a:t>Video demo game</a:t>
            </a:r>
          </a:p>
          <a:p>
            <a:pPr marL="457200" indent="-457200" algn="l">
              <a:buAutoNum type="arabicPeriod"/>
            </a:pPr>
            <a:r>
              <a:rPr lang="en-US" sz="2800"/>
              <a:t>Class Diagram mô tả thực cách tổ chức các object trong đồ án.</a:t>
            </a:r>
          </a:p>
          <a:p>
            <a:pPr marL="457200" indent="-457200" algn="l">
              <a:buAutoNum type="arabicPeriod"/>
            </a:pPr>
            <a:r>
              <a:rPr lang="en-US" sz="2800"/>
              <a:t>Các Design Pattern được sử dụng.</a:t>
            </a:r>
          </a:p>
          <a:p>
            <a:pPr marL="457200" indent="-457200" algn="l">
              <a:buAutoNum type="arabicPeriod"/>
            </a:pPr>
            <a:endParaRPr lang="en-US" sz="28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C7199E-3459-DA85-1A7C-EC875A84C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MỤC LỤC</a:t>
            </a:r>
          </a:p>
        </p:txBody>
      </p:sp>
    </p:spTree>
    <p:extLst>
      <p:ext uri="{BB962C8B-B14F-4D97-AF65-F5344CB8AC3E}">
        <p14:creationId xmlns:p14="http://schemas.microsoft.com/office/powerpoint/2010/main" val="263284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C2B3195-3490-9706-55CA-359896AF2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680" y="874871"/>
            <a:ext cx="9144000" cy="618649"/>
          </a:xfrm>
        </p:spPr>
        <p:txBody>
          <a:bodyPr/>
          <a:lstStyle/>
          <a:p>
            <a:pPr algn="l"/>
            <a:r>
              <a:rPr lang="en-US" sz="2800" b="1">
                <a:solidFill>
                  <a:srgbClr val="0070C0"/>
                </a:solidFill>
              </a:rPr>
              <a:t>4.3. Visitor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6BF99-C63F-C0AE-DEA9-4FD428D03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4. Các Design Pattern được sử dụng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CDD85C2-D429-B3D0-A81E-020A39BABF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9"/>
          <a:stretch/>
        </p:blipFill>
        <p:spPr>
          <a:xfrm>
            <a:off x="6152147" y="1179871"/>
            <a:ext cx="5759116" cy="5397935"/>
          </a:xfrm>
          <a:prstGeom prst="rect">
            <a:avLst/>
          </a:prstGeom>
        </p:spPr>
      </p:pic>
      <p:sp>
        <p:nvSpPr>
          <p:cNvPr id="8" name="Subtitle 1">
            <a:extLst>
              <a:ext uri="{FF2B5EF4-FFF2-40B4-BE49-F238E27FC236}">
                <a16:creationId xmlns:a16="http://schemas.microsoft.com/office/drawing/2014/main" id="{8EB35C86-40F0-4C03-6973-98A338CEFED2}"/>
              </a:ext>
            </a:extLst>
          </p:cNvPr>
          <p:cNvSpPr txBox="1">
            <a:spLocks/>
          </p:cNvSpPr>
          <p:nvPr/>
        </p:nvSpPr>
        <p:spPr>
          <a:xfrm>
            <a:off x="741681" y="1493519"/>
            <a:ext cx="5217962" cy="302753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- Các lớp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quản lý đối tượng</a:t>
            </a:r>
            <a:r>
              <a:rPr lang="en-US"/>
              <a:t> được liệt kê trên Diagram sử dụng thiết kế </a:t>
            </a:r>
            <a:r>
              <a:rPr lang="en-US" b="1">
                <a:solidFill>
                  <a:srgbClr val="0070C0"/>
                </a:solidFill>
              </a:rPr>
              <a:t>Visitor</a:t>
            </a:r>
            <a:r>
              <a:rPr lang="en-US"/>
              <a:t>.</a:t>
            </a:r>
          </a:p>
          <a:p>
            <a:pPr algn="l"/>
            <a:r>
              <a:rPr lang="en-US"/>
              <a:t>- Mỗi lớp quản lý một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sự kiện </a:t>
            </a:r>
            <a:r>
              <a:rPr lang="en-US"/>
              <a:t>của đối tượng:</a:t>
            </a:r>
          </a:p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45307-8953-B756-2B89-3761D9BC11F0}"/>
              </a:ext>
            </a:extLst>
          </p:cNvPr>
          <p:cNvSpPr txBox="1"/>
          <p:nvPr/>
        </p:nvSpPr>
        <p:spPr>
          <a:xfrm>
            <a:off x="1071917" y="3043724"/>
            <a:ext cx="48877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/>
              <a:t>+ </a:t>
            </a:r>
            <a:r>
              <a:rPr lang="en-US" b="1"/>
              <a:t>ObjectDisplayer</a:t>
            </a:r>
            <a:r>
              <a:rPr lang="en-US"/>
              <a:t>: vẽ đối tượng lên màn hình.</a:t>
            </a:r>
          </a:p>
          <a:p>
            <a:pPr algn="l"/>
            <a:r>
              <a:rPr lang="en-US"/>
              <a:t>+ </a:t>
            </a:r>
            <a:r>
              <a:rPr lang="en-US" b="1"/>
              <a:t>HoverOnObjectHandler</a:t>
            </a:r>
            <a:r>
              <a:rPr lang="en-US"/>
              <a:t>: quản lý sự kiện xảy ra khi di chuột qua các đối tượng trong game.</a:t>
            </a:r>
          </a:p>
          <a:p>
            <a:pPr algn="l"/>
            <a:r>
              <a:rPr lang="en-US"/>
              <a:t>+ </a:t>
            </a:r>
            <a:r>
              <a:rPr lang="en-US" b="1"/>
              <a:t>ClickOnObjectHandler</a:t>
            </a:r>
            <a:r>
              <a:rPr lang="en-US"/>
              <a:t>: quản lý sự kiện xảy ra khi click chuột vào các đối tượng trong game.</a:t>
            </a:r>
          </a:p>
        </p:txBody>
      </p:sp>
      <p:sp>
        <p:nvSpPr>
          <p:cNvPr id="14" name="Subtitle 1">
            <a:extLst>
              <a:ext uri="{FF2B5EF4-FFF2-40B4-BE49-F238E27FC236}">
                <a16:creationId xmlns:a16="http://schemas.microsoft.com/office/drawing/2014/main" id="{BC2D4F5E-DD91-DBC1-8F5C-25481B830CCF}"/>
              </a:ext>
            </a:extLst>
          </p:cNvPr>
          <p:cNvSpPr txBox="1">
            <a:spLocks/>
          </p:cNvSpPr>
          <p:nvPr/>
        </p:nvSpPr>
        <p:spPr>
          <a:xfrm>
            <a:off x="741680" y="4617304"/>
            <a:ext cx="5217962" cy="173597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- Mỗi đối tượng khác nhau tại mỗi sự kiện sẽ biểu hiện khác nhau -&gt; Sử dụng thiết kế </a:t>
            </a:r>
            <a:r>
              <a:rPr lang="en-US" b="1">
                <a:solidFill>
                  <a:srgbClr val="0070C0"/>
                </a:solidFill>
              </a:rPr>
              <a:t>Visitor</a:t>
            </a:r>
            <a:r>
              <a:rPr lang="en-US"/>
              <a:t> để xây dựng các biểu hiện của mỗi đối tượng.</a:t>
            </a:r>
          </a:p>
        </p:txBody>
      </p:sp>
    </p:spTree>
    <p:extLst>
      <p:ext uri="{BB962C8B-B14F-4D97-AF65-F5344CB8AC3E}">
        <p14:creationId xmlns:p14="http://schemas.microsoft.com/office/powerpoint/2010/main" val="3383559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C2B3195-3490-9706-55CA-359896AF2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680" y="874871"/>
            <a:ext cx="9144000" cy="618649"/>
          </a:xfrm>
        </p:spPr>
        <p:txBody>
          <a:bodyPr/>
          <a:lstStyle/>
          <a:p>
            <a:pPr algn="l"/>
            <a:r>
              <a:rPr lang="en-US" sz="2800" b="1">
                <a:solidFill>
                  <a:srgbClr val="0070C0"/>
                </a:solidFill>
              </a:rPr>
              <a:t>4.3. Visitor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6BF99-C63F-C0AE-DEA9-4FD428D03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4. Các Design Pattern được sử dụng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61D7135C-BF23-1A62-4E73-97B135394B9D}"/>
              </a:ext>
            </a:extLst>
          </p:cNvPr>
          <p:cNvSpPr txBox="1">
            <a:spLocks/>
          </p:cNvSpPr>
          <p:nvPr/>
        </p:nvSpPr>
        <p:spPr>
          <a:xfrm>
            <a:off x="1380463" y="1353475"/>
            <a:ext cx="9144000" cy="48646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>
                <a:solidFill>
                  <a:srgbClr val="0070C0"/>
                </a:solidFill>
              </a:rPr>
              <a:t>Một đoạn code thiết kế Visitor</a:t>
            </a:r>
          </a:p>
        </p:txBody>
      </p:sp>
      <p:pic>
        <p:nvPicPr>
          <p:cNvPr id="8" name="Picture 7" descr="A computer screen with many colorful text&#10;&#10;Description automatically generated">
            <a:extLst>
              <a:ext uri="{FF2B5EF4-FFF2-40B4-BE49-F238E27FC236}">
                <a16:creationId xmlns:a16="http://schemas.microsoft.com/office/drawing/2014/main" id="{52E4ACDF-B3A6-8213-0E9A-68ED67C40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539" y="2174716"/>
            <a:ext cx="5232485" cy="3808413"/>
          </a:xfrm>
          <a:prstGeom prst="rect">
            <a:avLst/>
          </a:prstGeom>
        </p:spPr>
      </p:pic>
      <p:pic>
        <p:nvPicPr>
          <p:cNvPr id="10" name="Picture 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B4E3E86E-4210-C788-D1F1-0FFCF91BE4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"/>
          <a:stretch/>
        </p:blipFill>
        <p:spPr>
          <a:xfrm>
            <a:off x="741680" y="2562384"/>
            <a:ext cx="5250080" cy="1877536"/>
          </a:xfrm>
          <a:prstGeom prst="rect">
            <a:avLst/>
          </a:prstGeom>
        </p:spPr>
      </p:pic>
      <p:sp>
        <p:nvSpPr>
          <p:cNvPr id="12" name="Subtitle 1">
            <a:extLst>
              <a:ext uri="{FF2B5EF4-FFF2-40B4-BE49-F238E27FC236}">
                <a16:creationId xmlns:a16="http://schemas.microsoft.com/office/drawing/2014/main" id="{8880C6AA-672F-8A7E-F329-72B7035D2E64}"/>
              </a:ext>
            </a:extLst>
          </p:cNvPr>
          <p:cNvSpPr txBox="1">
            <a:spLocks/>
          </p:cNvSpPr>
          <p:nvPr/>
        </p:nvSpPr>
        <p:spPr>
          <a:xfrm>
            <a:off x="749700" y="2272645"/>
            <a:ext cx="2404979" cy="2815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/>
              <a:t>HoverOnObjectHandler.h</a:t>
            </a:r>
          </a:p>
        </p:txBody>
      </p:sp>
      <p:sp>
        <p:nvSpPr>
          <p:cNvPr id="13" name="Subtitle 1">
            <a:extLst>
              <a:ext uri="{FF2B5EF4-FFF2-40B4-BE49-F238E27FC236}">
                <a16:creationId xmlns:a16="http://schemas.microsoft.com/office/drawing/2014/main" id="{EC448AA3-44F5-1366-4149-3B23D0197BBF}"/>
              </a:ext>
            </a:extLst>
          </p:cNvPr>
          <p:cNvSpPr txBox="1">
            <a:spLocks/>
          </p:cNvSpPr>
          <p:nvPr/>
        </p:nvSpPr>
        <p:spPr>
          <a:xfrm>
            <a:off x="6239539" y="1893198"/>
            <a:ext cx="2404979" cy="2815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/>
              <a:t>HoverOnObjectHandler.cpp</a:t>
            </a:r>
          </a:p>
        </p:txBody>
      </p:sp>
      <p:sp>
        <p:nvSpPr>
          <p:cNvPr id="16" name="Subtitle 1">
            <a:extLst>
              <a:ext uri="{FF2B5EF4-FFF2-40B4-BE49-F238E27FC236}">
                <a16:creationId xmlns:a16="http://schemas.microsoft.com/office/drawing/2014/main" id="{A327E014-54EA-A119-6FF8-D75F6F928CFB}"/>
              </a:ext>
            </a:extLst>
          </p:cNvPr>
          <p:cNvSpPr txBox="1">
            <a:spLocks/>
          </p:cNvSpPr>
          <p:nvPr/>
        </p:nvSpPr>
        <p:spPr>
          <a:xfrm>
            <a:off x="8566524" y="6036387"/>
            <a:ext cx="2404979" cy="2815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i="1"/>
              <a:t>(còn nữa…)</a:t>
            </a:r>
          </a:p>
        </p:txBody>
      </p:sp>
      <p:sp>
        <p:nvSpPr>
          <p:cNvPr id="17" name="Subtitle 1">
            <a:extLst>
              <a:ext uri="{FF2B5EF4-FFF2-40B4-BE49-F238E27FC236}">
                <a16:creationId xmlns:a16="http://schemas.microsoft.com/office/drawing/2014/main" id="{A8E1220F-9298-1DB4-59F5-36BE7BC3AC4E}"/>
              </a:ext>
            </a:extLst>
          </p:cNvPr>
          <p:cNvSpPr txBox="1">
            <a:spLocks/>
          </p:cNvSpPr>
          <p:nvPr/>
        </p:nvSpPr>
        <p:spPr>
          <a:xfrm>
            <a:off x="1502609" y="4895318"/>
            <a:ext cx="3304140" cy="60920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/>
              <a:t>Các class còn lại sử dụng Visitor được thiết kế tương tự</a:t>
            </a:r>
          </a:p>
        </p:txBody>
      </p:sp>
    </p:spTree>
    <p:extLst>
      <p:ext uri="{BB962C8B-B14F-4D97-AF65-F5344CB8AC3E}">
        <p14:creationId xmlns:p14="http://schemas.microsoft.com/office/powerpoint/2010/main" val="771500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C2B3195-3490-9706-55CA-359896AF2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680" y="874871"/>
            <a:ext cx="9144000" cy="618649"/>
          </a:xfrm>
        </p:spPr>
        <p:txBody>
          <a:bodyPr/>
          <a:lstStyle/>
          <a:p>
            <a:pPr algn="l"/>
            <a:r>
              <a:rPr lang="en-US" sz="2800" b="1">
                <a:solidFill>
                  <a:srgbClr val="0070C0"/>
                </a:solidFill>
              </a:rPr>
              <a:t>4.3. Visitor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6BF99-C63F-C0AE-DEA9-4FD428D03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4. Các Design Pattern được sử dụng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61D7135C-BF23-1A62-4E73-97B135394B9D}"/>
              </a:ext>
            </a:extLst>
          </p:cNvPr>
          <p:cNvSpPr txBox="1">
            <a:spLocks/>
          </p:cNvSpPr>
          <p:nvPr/>
        </p:nvSpPr>
        <p:spPr>
          <a:xfrm>
            <a:off x="1380463" y="1353475"/>
            <a:ext cx="9144000" cy="48646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>
                <a:solidFill>
                  <a:srgbClr val="0070C0"/>
                </a:solidFill>
              </a:rPr>
              <a:t>Một số đoạn code trong mã nguồn áp dụng Visitor</a:t>
            </a:r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838D8BC-1279-19B2-6951-61378D388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01" y="2431906"/>
            <a:ext cx="5936494" cy="1546994"/>
          </a:xfrm>
          <a:prstGeom prst="rect">
            <a:avLst/>
          </a:prstGeom>
        </p:spPr>
      </p:pic>
      <p:sp>
        <p:nvSpPr>
          <p:cNvPr id="8" name="Subtitle 1">
            <a:extLst>
              <a:ext uri="{FF2B5EF4-FFF2-40B4-BE49-F238E27FC236}">
                <a16:creationId xmlns:a16="http://schemas.microsoft.com/office/drawing/2014/main" id="{514ADDCC-0089-6257-E2EA-4584F8A60CE5}"/>
              </a:ext>
            </a:extLst>
          </p:cNvPr>
          <p:cNvSpPr txBox="1">
            <a:spLocks/>
          </p:cNvSpPr>
          <p:nvPr/>
        </p:nvSpPr>
        <p:spPr>
          <a:xfrm>
            <a:off x="749701" y="2140565"/>
            <a:ext cx="2122860" cy="2815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/>
              <a:t>CaroBoard.cpp</a:t>
            </a:r>
          </a:p>
        </p:txBody>
      </p:sp>
      <p:pic>
        <p:nvPicPr>
          <p:cNvPr id="22" name="Picture 21" descr="A screen shot of a computer&#10;&#10;Description automatically generated">
            <a:extLst>
              <a:ext uri="{FF2B5EF4-FFF2-40B4-BE49-F238E27FC236}">
                <a16:creationId xmlns:a16="http://schemas.microsoft.com/office/drawing/2014/main" id="{DFF923B1-135C-4F48-E3E1-478B0C019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01" y="4391057"/>
            <a:ext cx="5578323" cy="1021168"/>
          </a:xfrm>
          <a:prstGeom prst="rect">
            <a:avLst/>
          </a:prstGeom>
        </p:spPr>
      </p:pic>
      <p:sp>
        <p:nvSpPr>
          <p:cNvPr id="24" name="Subtitle 1">
            <a:extLst>
              <a:ext uri="{FF2B5EF4-FFF2-40B4-BE49-F238E27FC236}">
                <a16:creationId xmlns:a16="http://schemas.microsoft.com/office/drawing/2014/main" id="{DC4A3F79-155A-77E4-3B47-F3530DDD96E6}"/>
              </a:ext>
            </a:extLst>
          </p:cNvPr>
          <p:cNvSpPr txBox="1">
            <a:spLocks/>
          </p:cNvSpPr>
          <p:nvPr/>
        </p:nvSpPr>
        <p:spPr>
          <a:xfrm>
            <a:off x="749701" y="4104108"/>
            <a:ext cx="2122860" cy="2815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/>
              <a:t>CaroExitButton.cpp</a:t>
            </a:r>
          </a:p>
        </p:txBody>
      </p:sp>
      <p:pic>
        <p:nvPicPr>
          <p:cNvPr id="28" name="Picture 27" descr="A screen shot of a computer&#10;&#10;Description automatically generated">
            <a:extLst>
              <a:ext uri="{FF2B5EF4-FFF2-40B4-BE49-F238E27FC236}">
                <a16:creationId xmlns:a16="http://schemas.microsoft.com/office/drawing/2014/main" id="{CCCE9F00-4620-A798-882A-4849800F2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3" y="2426696"/>
            <a:ext cx="5265876" cy="800169"/>
          </a:xfrm>
          <a:prstGeom prst="rect">
            <a:avLst/>
          </a:prstGeom>
        </p:spPr>
      </p:pic>
      <p:sp>
        <p:nvSpPr>
          <p:cNvPr id="36" name="Subtitle 1">
            <a:extLst>
              <a:ext uri="{FF2B5EF4-FFF2-40B4-BE49-F238E27FC236}">
                <a16:creationId xmlns:a16="http://schemas.microsoft.com/office/drawing/2014/main" id="{7729601C-7B9A-F18F-9A44-255FA1F98ADE}"/>
              </a:ext>
            </a:extLst>
          </p:cNvPr>
          <p:cNvSpPr txBox="1">
            <a:spLocks/>
          </p:cNvSpPr>
          <p:nvPr/>
        </p:nvSpPr>
        <p:spPr>
          <a:xfrm>
            <a:off x="6823883" y="2140565"/>
            <a:ext cx="2239906" cy="2815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/>
              <a:t>CaroPlayerTurnTextBox.cpp</a:t>
            </a:r>
          </a:p>
        </p:txBody>
      </p:sp>
      <p:pic>
        <p:nvPicPr>
          <p:cNvPr id="38" name="Picture 3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E358408-258F-9046-5457-87F61202D9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712" y="4402487"/>
            <a:ext cx="5624047" cy="998307"/>
          </a:xfrm>
          <a:prstGeom prst="rect">
            <a:avLst/>
          </a:prstGeom>
        </p:spPr>
      </p:pic>
      <p:sp>
        <p:nvSpPr>
          <p:cNvPr id="39" name="Subtitle 1">
            <a:extLst>
              <a:ext uri="{FF2B5EF4-FFF2-40B4-BE49-F238E27FC236}">
                <a16:creationId xmlns:a16="http://schemas.microsoft.com/office/drawing/2014/main" id="{156DF518-84D6-3E88-7907-7E111FC22493}"/>
              </a:ext>
            </a:extLst>
          </p:cNvPr>
          <p:cNvSpPr txBox="1">
            <a:spLocks/>
          </p:cNvSpPr>
          <p:nvPr/>
        </p:nvSpPr>
        <p:spPr>
          <a:xfrm>
            <a:off x="6465712" y="4113719"/>
            <a:ext cx="2239906" cy="2815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/>
              <a:t>CaroResetButton.cpp</a:t>
            </a:r>
          </a:p>
        </p:txBody>
      </p:sp>
    </p:spTree>
    <p:extLst>
      <p:ext uri="{BB962C8B-B14F-4D97-AF65-F5344CB8AC3E}">
        <p14:creationId xmlns:p14="http://schemas.microsoft.com/office/powerpoint/2010/main" val="630964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A1AFFA-4295-4A91-F171-CBAC91EF8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40" y="3019901"/>
            <a:ext cx="11795760" cy="818197"/>
          </a:xfrm>
        </p:spPr>
        <p:txBody>
          <a:bodyPr/>
          <a:lstStyle/>
          <a:p>
            <a:pPr algn="ctr"/>
            <a:r>
              <a:rPr lang="en-US"/>
              <a:t>Em cảm ơn thầy đã xem hết bài báo cáo ạ!</a:t>
            </a:r>
          </a:p>
        </p:txBody>
      </p:sp>
    </p:spTree>
    <p:extLst>
      <p:ext uri="{BB962C8B-B14F-4D97-AF65-F5344CB8AC3E}">
        <p14:creationId xmlns:p14="http://schemas.microsoft.com/office/powerpoint/2010/main" val="338565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EAEC12D-DF49-3605-64C3-59B8C2BA3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41" y="2836176"/>
            <a:ext cx="6111770" cy="155461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BF810D6-1AF8-205E-4CA7-79BB86031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1. Những lưu ý về đồ án</a:t>
            </a: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81144703-7F71-1012-FD4A-F6FFED13C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1098391"/>
            <a:ext cx="11145520" cy="1563530"/>
          </a:xfrm>
        </p:spPr>
        <p:txBody>
          <a:bodyPr/>
          <a:lstStyle/>
          <a:p>
            <a:pPr algn="l"/>
            <a:r>
              <a:rPr lang="en-US"/>
              <a:t>- Mã nguồn có sử dụng thư viện ngoài &lt;raylib.h&gt; (thư viện hỗ trợ đồ họa), do đó chương trình có thể </a:t>
            </a:r>
            <a:r>
              <a:rPr lang="en-US" b="1">
                <a:solidFill>
                  <a:srgbClr val="0070C0"/>
                </a:solidFill>
              </a:rPr>
              <a:t>không chạy được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trên máy của thầy.</a:t>
            </a:r>
          </a:p>
          <a:p>
            <a:pPr algn="l"/>
            <a:r>
              <a:rPr lang="en-US"/>
              <a:t>- Em đã tạo </a:t>
            </a:r>
            <a:r>
              <a:rPr lang="en-US" b="1">
                <a:solidFill>
                  <a:srgbClr val="0070C0"/>
                </a:solidFill>
              </a:rPr>
              <a:t>executable file </a:t>
            </a:r>
            <a:r>
              <a:rPr lang="en-US"/>
              <a:t>trong thư mục </a:t>
            </a:r>
            <a:r>
              <a:rPr lang="en-US" b="1">
                <a:solidFill>
                  <a:srgbClr val="0070C0"/>
                </a:solidFill>
              </a:rPr>
              <a:t>Debug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/>
              <a:t>để thầy chạy chương trình mà không cần Run Code ạ.</a:t>
            </a: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9086CCAE-AB09-0790-301D-442408909599}"/>
              </a:ext>
            </a:extLst>
          </p:cNvPr>
          <p:cNvSpPr txBox="1">
            <a:spLocks/>
          </p:cNvSpPr>
          <p:nvPr/>
        </p:nvSpPr>
        <p:spPr>
          <a:xfrm>
            <a:off x="523240" y="4857719"/>
            <a:ext cx="11145520" cy="15635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- Đồ án lần này em trọng tâm vào </a:t>
            </a:r>
            <a:r>
              <a:rPr lang="en-US" b="1">
                <a:solidFill>
                  <a:srgbClr val="0070C0"/>
                </a:solidFill>
              </a:rPr>
              <a:t>OOP</a:t>
            </a:r>
            <a:r>
              <a:rPr lang="en-US"/>
              <a:t> và </a:t>
            </a:r>
            <a:r>
              <a:rPr lang="en-US" b="1">
                <a:solidFill>
                  <a:srgbClr val="0070C0"/>
                </a:solidFill>
              </a:rPr>
              <a:t>chức năng, hiệu ứng trò chơi</a:t>
            </a:r>
            <a:r>
              <a:rPr lang="en-US"/>
              <a:t>, nhưng em không đầu tư về phần </a:t>
            </a:r>
            <a:r>
              <a:rPr lang="en-US" b="1">
                <a:solidFill>
                  <a:srgbClr val="0070C0"/>
                </a:solidFill>
              </a:rPr>
              <a:t>giao diện</a:t>
            </a:r>
            <a:r>
              <a:rPr lang="en-US"/>
              <a:t>, một phần vì đang trong giai đoạn các ngày thi đang tới gần nên em sợ không đủ thời gian ạ.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1037F7-8E9F-7DCD-01C5-59164BE61266}"/>
              </a:ext>
            </a:extLst>
          </p:cNvPr>
          <p:cNvSpPr/>
          <p:nvPr/>
        </p:nvSpPr>
        <p:spPr>
          <a:xfrm>
            <a:off x="2580548" y="3128461"/>
            <a:ext cx="1333725" cy="27672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1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C7199E-3459-DA85-1A7C-EC875A84C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2. Video demo game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58C79B-9B2D-AA4C-E166-DBA943542D53}"/>
              </a:ext>
            </a:extLst>
          </p:cNvPr>
          <p:cNvSpPr txBox="1"/>
          <p:nvPr/>
        </p:nvSpPr>
        <p:spPr>
          <a:xfrm>
            <a:off x="1062790" y="2582615"/>
            <a:ext cx="99541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>
                <a:solidFill>
                  <a:schemeClr val="accent2">
                    <a:lumMod val="75000"/>
                  </a:schemeClr>
                </a:solidFill>
              </a:rPr>
              <a:t>https://youtu.be/grms2V0AnCY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8153C-68EA-03C1-70A4-EFBE01410539}"/>
              </a:ext>
            </a:extLst>
          </p:cNvPr>
          <p:cNvSpPr txBox="1"/>
          <p:nvPr/>
        </p:nvSpPr>
        <p:spPr>
          <a:xfrm>
            <a:off x="1118937" y="3167390"/>
            <a:ext cx="99541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/>
              <a:t>(hoặc file video trong folder bài nộp)</a:t>
            </a:r>
          </a:p>
        </p:txBody>
      </p:sp>
    </p:spTree>
    <p:extLst>
      <p:ext uri="{BB962C8B-B14F-4D97-AF65-F5344CB8AC3E}">
        <p14:creationId xmlns:p14="http://schemas.microsoft.com/office/powerpoint/2010/main" val="418352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170C2E-43E1-A131-A72B-BC8ED7465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" y="280194"/>
            <a:ext cx="12161520" cy="818197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3. Class Diagram mô tả thực tổ chức các object trong đồ án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CC190692-B1DD-244E-0C06-8ABA60AA7F24}"/>
              </a:ext>
            </a:extLst>
          </p:cNvPr>
          <p:cNvSpPr txBox="1">
            <a:spLocks/>
          </p:cNvSpPr>
          <p:nvPr/>
        </p:nvSpPr>
        <p:spPr>
          <a:xfrm>
            <a:off x="294640" y="2769394"/>
            <a:ext cx="11602720" cy="81819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Cascadia Code SemiBold" panose="020B0609020000020004" pitchFamily="49" charset="0"/>
              </a:defRPr>
            </a:lvl1pPr>
          </a:lstStyle>
          <a:p>
            <a:pPr algn="ctr"/>
            <a:r>
              <a:rPr lang="en-US"/>
              <a:t>VỀ DIAGRAM TỔNG QUAN CỦA TOÀN BỘ ĐỒ ÁN</a:t>
            </a:r>
          </a:p>
        </p:txBody>
      </p:sp>
    </p:spTree>
    <p:extLst>
      <p:ext uri="{BB962C8B-B14F-4D97-AF65-F5344CB8AC3E}">
        <p14:creationId xmlns:p14="http://schemas.microsoft.com/office/powerpoint/2010/main" val="352227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A140322-967C-E037-2374-48AB51A7E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941701"/>
            <a:ext cx="11948160" cy="5743579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0E21B112-4C90-0601-BE3D-BC1C38D11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" y="280194"/>
            <a:ext cx="11602720" cy="818197"/>
          </a:xfrm>
        </p:spPr>
        <p:txBody>
          <a:bodyPr>
            <a:normAutofit/>
          </a:bodyPr>
          <a:lstStyle/>
          <a:p>
            <a:r>
              <a:rPr lang="en-US"/>
              <a:t>3.1. Tổng quan, rút gọn:</a:t>
            </a:r>
          </a:p>
        </p:txBody>
      </p:sp>
    </p:spTree>
    <p:extLst>
      <p:ext uri="{BB962C8B-B14F-4D97-AF65-F5344CB8AC3E}">
        <p14:creationId xmlns:p14="http://schemas.microsoft.com/office/powerpoint/2010/main" val="222083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0E21B112-4C90-0601-BE3D-BC1C38D11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60" y="1824514"/>
            <a:ext cx="1463041" cy="35399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3.2.</a:t>
            </a:r>
            <a:br>
              <a:rPr lang="en-US"/>
            </a:br>
            <a:r>
              <a:rPr lang="en-US"/>
              <a:t>Tổng quan, đầy đủ: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C7F1C44-5EC0-C969-E1B5-EEAAA96DD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701" y="0"/>
            <a:ext cx="10660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5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0D84A5-C5C6-0496-D00E-09A174450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640" y="2769394"/>
            <a:ext cx="11602720" cy="818197"/>
          </a:xfrm>
        </p:spPr>
        <p:txBody>
          <a:bodyPr>
            <a:normAutofit/>
          </a:bodyPr>
          <a:lstStyle/>
          <a:p>
            <a:pPr algn="ctr"/>
            <a:r>
              <a:rPr lang="en-US"/>
              <a:t>VỀ CHI TIẾT DIAGRAM CỦA TỪNG NHÓM CLASS</a:t>
            </a:r>
          </a:p>
        </p:txBody>
      </p:sp>
    </p:spTree>
    <p:extLst>
      <p:ext uri="{BB962C8B-B14F-4D97-AF65-F5344CB8AC3E}">
        <p14:creationId xmlns:p14="http://schemas.microsoft.com/office/powerpoint/2010/main" val="415433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D9E425E-6514-88C7-E116-ED15F84AA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77" y="926305"/>
            <a:ext cx="10314846" cy="50053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C23AF9-D00C-487C-08BA-5EFED142442B}"/>
              </a:ext>
            </a:extLst>
          </p:cNvPr>
          <p:cNvSpPr/>
          <p:nvPr/>
        </p:nvSpPr>
        <p:spPr>
          <a:xfrm>
            <a:off x="3515360" y="853440"/>
            <a:ext cx="5100320" cy="16865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5F9C9D-46B4-961A-3093-B7B5FF429146}"/>
              </a:ext>
            </a:extLst>
          </p:cNvPr>
          <p:cNvSpPr/>
          <p:nvPr/>
        </p:nvSpPr>
        <p:spPr>
          <a:xfrm>
            <a:off x="938576" y="2783840"/>
            <a:ext cx="6132783" cy="17780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A9E88C-902A-609E-A64A-70D6A8FD3D73}"/>
              </a:ext>
            </a:extLst>
          </p:cNvPr>
          <p:cNvSpPr/>
          <p:nvPr/>
        </p:nvSpPr>
        <p:spPr>
          <a:xfrm>
            <a:off x="7237777" y="2692400"/>
            <a:ext cx="4100784" cy="33121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736CE78-92DB-F667-B9BE-22CC87D81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4951" y="201929"/>
            <a:ext cx="6181137" cy="659606"/>
          </a:xfrm>
        </p:spPr>
        <p:txBody>
          <a:bodyPr>
            <a:normAutofit/>
          </a:bodyPr>
          <a:lstStyle/>
          <a:p>
            <a:pPr algn="ctr"/>
            <a:r>
              <a:rPr lang="en-US"/>
              <a:t>Các class chính của game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ADFD95A1-A22C-7C73-5FB7-430BBC626B28}"/>
              </a:ext>
            </a:extLst>
          </p:cNvPr>
          <p:cNvSpPr txBox="1">
            <a:spLocks/>
          </p:cNvSpPr>
          <p:nvPr/>
        </p:nvSpPr>
        <p:spPr>
          <a:xfrm>
            <a:off x="772158" y="4563585"/>
            <a:ext cx="6181137" cy="65960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Cascadia Code SemiBold" panose="020B0609020000020004" pitchFamily="49" charset="0"/>
              </a:defRPr>
            </a:lvl1pPr>
          </a:lstStyle>
          <a:p>
            <a:pPr algn="ctr"/>
            <a:r>
              <a:rPr lang="en-US">
                <a:solidFill>
                  <a:schemeClr val="accent2"/>
                </a:solidFill>
              </a:rPr>
              <a:t>Các đối tượng trong game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77D5573B-9DAB-8421-8F06-C96ED66E2FF5}"/>
              </a:ext>
            </a:extLst>
          </p:cNvPr>
          <p:cNvSpPr txBox="1">
            <a:spLocks/>
          </p:cNvSpPr>
          <p:nvPr/>
        </p:nvSpPr>
        <p:spPr>
          <a:xfrm>
            <a:off x="2509518" y="6061236"/>
            <a:ext cx="9682482" cy="65960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Cascadia Code SemiBold" panose="020B0609020000020004" pitchFamily="49" charset="0"/>
              </a:defRPr>
            </a:lvl1pPr>
          </a:lstStyle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Các class quản lý đối tượng trong game</a:t>
            </a:r>
          </a:p>
        </p:txBody>
      </p:sp>
    </p:spTree>
    <p:extLst>
      <p:ext uri="{BB962C8B-B14F-4D97-AF65-F5344CB8AC3E}">
        <p14:creationId xmlns:p14="http://schemas.microsoft.com/office/powerpoint/2010/main" val="389743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870</Words>
  <Application>Microsoft Office PowerPoint</Application>
  <PresentationFormat>Widescreen</PresentationFormat>
  <Paragraphs>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</vt:lpstr>
      <vt:lpstr>Office Theme</vt:lpstr>
      <vt:lpstr>Project: Lập trình Game Caro sử dụng OOP và tất cả Design Pattern đã học</vt:lpstr>
      <vt:lpstr>MỤC LỤC</vt:lpstr>
      <vt:lpstr>1. Những lưu ý về đồ án</vt:lpstr>
      <vt:lpstr>2. Video demo game </vt:lpstr>
      <vt:lpstr>3. Class Diagram mô tả thực tổ chức các object trong đồ án</vt:lpstr>
      <vt:lpstr>3.1. Tổng quan, rút gọn:</vt:lpstr>
      <vt:lpstr>3.2. Tổng quan, đầy đủ:</vt:lpstr>
      <vt:lpstr>VỀ CHI TIẾT DIAGRAM CỦA TỪNG NHÓM CLASS</vt:lpstr>
      <vt:lpstr>Các class chính của game</vt:lpstr>
      <vt:lpstr>3.3. Nhóm các class chính của game</vt:lpstr>
      <vt:lpstr>3.4. Nhóm các đối tượng trong game</vt:lpstr>
      <vt:lpstr>3.5. Nhóm các class quản lý đối tượng trong game</vt:lpstr>
      <vt:lpstr>4. Các Design Pattern được sử dụng</vt:lpstr>
      <vt:lpstr>4. Các Design Pattern được sử dụng</vt:lpstr>
      <vt:lpstr>4. Các Design Pattern được sử dụng</vt:lpstr>
      <vt:lpstr>4. Các Design Pattern được sử dụng</vt:lpstr>
      <vt:lpstr>4. Các Design Pattern được sử dụng.</vt:lpstr>
      <vt:lpstr>4. Các Design Pattern được sử dụng</vt:lpstr>
      <vt:lpstr>4. Các Design Pattern được sử dụng</vt:lpstr>
      <vt:lpstr>4. Các Design Pattern được sử dụng</vt:lpstr>
      <vt:lpstr>4. Các Design Pattern được sử dụng</vt:lpstr>
      <vt:lpstr>4. Các Design Pattern được sử dụng</vt:lpstr>
      <vt:lpstr>Em cảm ơn thầy đã xem hết bài báo cáo ạ!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Lập trình Game Caro sử dụng OOP và tất cả Design Pattern đã học</dc:title>
  <dc:creator>Gia Âu Huỳnh</dc:creator>
  <cp:lastModifiedBy>Gia Âu Huỳnh</cp:lastModifiedBy>
  <cp:revision>15</cp:revision>
  <dcterms:created xsi:type="dcterms:W3CDTF">2024-12-21T02:47:45Z</dcterms:created>
  <dcterms:modified xsi:type="dcterms:W3CDTF">2024-12-21T10:04:29Z</dcterms:modified>
</cp:coreProperties>
</file>