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1.png" ContentType="image/png"/>
  <Override PartName="/ppt/media/image9.png" ContentType="image/png"/>
  <Override PartName="/ppt/media/image12.png" ContentType="image/png"/>
  <Override PartName="/ppt/media/image16.png" ContentType="image/png"/>
  <Override PartName="/ppt/media/image15.png" ContentType="image/png"/>
  <Override PartName="/ppt/media/image5.jpeg" ContentType="image/jpeg"/>
  <Override PartName="/ppt/media/image14.png" ContentType="image/png"/>
  <Override PartName="/ppt/media/image2.png" ContentType="image/png"/>
  <Override PartName="/ppt/media/image3.png" ContentType="image/png"/>
  <Override PartName="/ppt/media/image4.png" ContentType="image/png"/>
  <Override PartName="/ppt/media/image10.png" ContentType="image/png"/>
  <Override PartName="/ppt/media/image6.jpeg" ContentType="image/jpeg"/>
  <Override PartName="/ppt/media/image8.png" ContentType="image/png"/>
  <Override PartName="/ppt/media/image13.png" ContentType="image/png"/>
  <Override PartName="/ppt/media/image1.jpeg" ContentType="image/jpe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図 7" descr=""/>
          <p:cNvPicPr/>
          <p:nvPr/>
        </p:nvPicPr>
        <p:blipFill>
          <a:blip r:embed="rId2"/>
          <a:srcRect l="0" t="23737" r="0" b="0"/>
          <a:stretch/>
        </p:blipFill>
        <p:spPr>
          <a:xfrm>
            <a:off x="0" y="1628640"/>
            <a:ext cx="12190680" cy="5227920"/>
          </a:xfrm>
          <a:prstGeom prst="rect">
            <a:avLst/>
          </a:prstGeom>
          <a:ln w="0">
            <a:noFill/>
          </a:ln>
        </p:spPr>
      </p:pic>
      <p:pic>
        <p:nvPicPr>
          <p:cNvPr id="1" name="グラフィックス 3" descr=""/>
          <p:cNvPicPr/>
          <p:nvPr/>
        </p:nvPicPr>
        <p:blipFill>
          <a:blip r:embed="rId3"/>
          <a:stretch/>
        </p:blipFill>
        <p:spPr>
          <a:xfrm>
            <a:off x="8904240" y="404640"/>
            <a:ext cx="2896200" cy="1059120"/>
          </a:xfrm>
          <a:prstGeom prst="rect">
            <a:avLst/>
          </a:prstGeom>
          <a:ln w="0">
            <a:noFill/>
          </a:ln>
        </p:spPr>
      </p:pic>
      <p:grpSp>
        <p:nvGrpSpPr>
          <p:cNvPr id="2" name="グループ化 11"/>
          <p:cNvGrpSpPr/>
          <p:nvPr/>
        </p:nvGrpSpPr>
        <p:grpSpPr>
          <a:xfrm>
            <a:off x="523800" y="597240"/>
            <a:ext cx="5013360" cy="609840"/>
            <a:chOff x="523800" y="597240"/>
            <a:chExt cx="5013360" cy="609840"/>
          </a:xfrm>
        </p:grpSpPr>
        <p:sp>
          <p:nvSpPr>
            <p:cNvPr id="3" name="テキスト ボックス 1"/>
            <p:cNvSpPr/>
            <p:nvPr/>
          </p:nvSpPr>
          <p:spPr>
            <a:xfrm>
              <a:off x="524160" y="722880"/>
              <a:ext cx="5013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40" strike="noStrike">
                  <a:solidFill>
                    <a:srgbClr val="bfbfbf"/>
                  </a:solidFill>
                  <a:latin typeface="Univers"/>
                  <a:ea typeface="DejaVu Sans"/>
                </a:rPr>
                <a:t>MAKING THE IMAGE INTELLIGENT</a:t>
              </a:r>
              <a:endParaRPr b="0" lang="en-US" sz="2000" spc="-1" strike="noStrike">
                <a:latin typeface="Arial"/>
              </a:endParaRPr>
            </a:p>
          </p:txBody>
        </p:sp>
        <p:sp>
          <p:nvSpPr>
            <p:cNvPr id="4" name="直線コネクタ 5"/>
            <p:cNvSpPr/>
            <p:nvPr/>
          </p:nvSpPr>
          <p:spPr>
            <a:xfrm>
              <a:off x="523800" y="597240"/>
              <a:ext cx="4932000" cy="360"/>
            </a:xfrm>
            <a:prstGeom prst="line">
              <a:avLst/>
            </a:prstGeom>
            <a:ln w="19050">
              <a:solidFill>
                <a:srgbClr val="d9d9d9"/>
              </a:solidFill>
            </a:ln>
          </p:spPr>
          <p:style>
            <a:lnRef idx="1">
              <a:schemeClr val="dk1"/>
            </a:lnRef>
            <a:fillRef idx="0">
              <a:schemeClr val="dk1"/>
            </a:fillRef>
            <a:effectRef idx="0">
              <a:schemeClr val="dk1"/>
            </a:effectRef>
            <a:fontRef idx="minor"/>
          </p:style>
        </p:sp>
        <p:sp>
          <p:nvSpPr>
            <p:cNvPr id="5" name="直線コネクタ 10"/>
            <p:cNvSpPr/>
            <p:nvPr/>
          </p:nvSpPr>
          <p:spPr>
            <a:xfrm>
              <a:off x="523800" y="1206720"/>
              <a:ext cx="4932000" cy="360"/>
            </a:xfrm>
            <a:prstGeom prst="line">
              <a:avLst/>
            </a:prstGeom>
            <a:ln w="19050">
              <a:solidFill>
                <a:srgbClr val="d9d9d9"/>
              </a:solidFill>
            </a:ln>
          </p:spPr>
          <p:style>
            <a:lnRef idx="1">
              <a:schemeClr val="dk1"/>
            </a:lnRef>
            <a:fillRef idx="0">
              <a:schemeClr val="dk1"/>
            </a:fillRef>
            <a:effectRef idx="0">
              <a:schemeClr val="dk1"/>
            </a:effectRef>
            <a:fontRef idx="minor"/>
          </p:style>
        </p:sp>
      </p:grpSp>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a:t>
            </a:r>
            <a:r>
              <a:rPr b="0" lang="en-US" sz="3200" spc="-1" strike="noStrike">
                <a:latin typeface="Arial"/>
              </a:rPr>
              <a:t>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図 3" descr=""/>
          <p:cNvPicPr/>
          <p:nvPr/>
        </p:nvPicPr>
        <p:blipFill>
          <a:blip r:embed="rId2"/>
          <a:stretch/>
        </p:blipFill>
        <p:spPr>
          <a:xfrm>
            <a:off x="0" y="-3240"/>
            <a:ext cx="12190680" cy="865440"/>
          </a:xfrm>
          <a:prstGeom prst="rect">
            <a:avLst/>
          </a:prstGeom>
          <a:ln w="0">
            <a:noFill/>
          </a:ln>
        </p:spPr>
      </p:pic>
      <p:sp>
        <p:nvSpPr>
          <p:cNvPr id="45" name="正方形/長方形 6"/>
          <p:cNvSpPr/>
          <p:nvPr/>
        </p:nvSpPr>
        <p:spPr>
          <a:xfrm>
            <a:off x="9446040" y="170280"/>
            <a:ext cx="2415600" cy="568080"/>
          </a:xfrm>
          <a:prstGeom prst="rect">
            <a:avLst/>
          </a:prstGeom>
          <a:solidFill>
            <a:srgbClr val="ebf2f9"/>
          </a:solidFill>
          <a:ln>
            <a:noFill/>
          </a:ln>
        </p:spPr>
        <p:style>
          <a:lnRef idx="2">
            <a:schemeClr val="accent1">
              <a:shade val="50000"/>
            </a:schemeClr>
          </a:lnRef>
          <a:fillRef idx="1">
            <a:schemeClr val="accent1"/>
          </a:fillRef>
          <a:effectRef idx="0">
            <a:schemeClr val="accent1"/>
          </a:effectRef>
          <a:fontRef idx="minor"/>
        </p:style>
      </p:sp>
      <p:pic>
        <p:nvPicPr>
          <p:cNvPr id="46" name="グラフィックス 2" descr=""/>
          <p:cNvPicPr/>
          <p:nvPr/>
        </p:nvPicPr>
        <p:blipFill>
          <a:blip r:embed="rId3"/>
          <a:stretch/>
        </p:blipFill>
        <p:spPr>
          <a:xfrm>
            <a:off x="9624240" y="54360"/>
            <a:ext cx="2052360" cy="750240"/>
          </a:xfrm>
          <a:prstGeom prst="rect">
            <a:avLst/>
          </a:prstGeom>
          <a:ln w="0">
            <a:noFill/>
          </a:ln>
        </p:spPr>
      </p:pic>
      <p:grpSp>
        <p:nvGrpSpPr>
          <p:cNvPr id="47" name="グループ化 16"/>
          <p:cNvGrpSpPr/>
          <p:nvPr/>
        </p:nvGrpSpPr>
        <p:grpSpPr>
          <a:xfrm>
            <a:off x="0" y="6417000"/>
            <a:ext cx="12190680" cy="437760"/>
            <a:chOff x="0" y="6417000"/>
            <a:chExt cx="12190680" cy="437760"/>
          </a:xfrm>
        </p:grpSpPr>
        <p:pic>
          <p:nvPicPr>
            <p:cNvPr id="48" name="図 18" descr=""/>
            <p:cNvPicPr/>
            <p:nvPr/>
          </p:nvPicPr>
          <p:blipFill>
            <a:blip r:embed="rId4"/>
            <a:stretch/>
          </p:blipFill>
          <p:spPr>
            <a:xfrm>
              <a:off x="4442760" y="6417000"/>
              <a:ext cx="7747920" cy="437760"/>
            </a:xfrm>
            <a:prstGeom prst="rect">
              <a:avLst/>
            </a:prstGeom>
            <a:ln w="0">
              <a:noFill/>
            </a:ln>
          </p:spPr>
        </p:pic>
        <p:pic>
          <p:nvPicPr>
            <p:cNvPr id="49" name="図 10" descr=""/>
            <p:cNvPicPr/>
            <p:nvPr/>
          </p:nvPicPr>
          <p:blipFill>
            <a:blip r:embed="rId5"/>
            <a:stretch/>
          </p:blipFill>
          <p:spPr>
            <a:xfrm>
              <a:off x="0" y="6417000"/>
              <a:ext cx="4441320" cy="437760"/>
            </a:xfrm>
            <a:prstGeom prst="rect">
              <a:avLst/>
            </a:prstGeom>
            <a:ln w="0">
              <a:noFill/>
            </a:ln>
          </p:spPr>
        </p:pic>
        <p:sp>
          <p:nvSpPr>
            <p:cNvPr id="50" name="テキスト ボックス 11"/>
            <p:cNvSpPr/>
            <p:nvPr/>
          </p:nvSpPr>
          <p:spPr>
            <a:xfrm>
              <a:off x="323280" y="6483600"/>
              <a:ext cx="46897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40" strike="noStrike">
                  <a:solidFill>
                    <a:srgbClr val="f3f8ff"/>
                  </a:solidFill>
                  <a:latin typeface="Univers"/>
                  <a:ea typeface="游ゴシック"/>
                </a:rPr>
                <a:t>MAKING THE IMAGE INTELLIGENT</a:t>
              </a:r>
              <a:endParaRPr b="0" lang="en-US" sz="1600" spc="-1" strike="noStrike">
                <a:latin typeface="Arial"/>
              </a:endParaRPr>
            </a:p>
          </p:txBody>
        </p:sp>
      </p:grpSp>
      <p:sp>
        <p:nvSpPr>
          <p:cNvPr id="51" name="スライド番号プレースホルダー 3"/>
          <p:cNvSpPr/>
          <p:nvPr/>
        </p:nvSpPr>
        <p:spPr>
          <a:xfrm>
            <a:off x="9325800" y="6492960"/>
            <a:ext cx="2741760" cy="367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ADCC0E60-B205-4E4D-96DB-6C10EF14C414}" type="slidenum">
              <a:rPr b="0" lang="en-US" sz="1600" spc="-1" strike="noStrike">
                <a:solidFill>
                  <a:srgbClr val="ffffff"/>
                </a:solidFill>
                <a:latin typeface="Calibri"/>
                <a:ea typeface="ＭＳ Ｐゴシック"/>
              </a:rPr>
              <a:t>&lt;number&gt;</a:t>
            </a:fld>
            <a:endParaRPr b="0" lang="en-US" sz="1600" spc="-1" strike="noStrike">
              <a:latin typeface="Arial"/>
            </a:endParaRPr>
          </a:p>
        </p:txBody>
      </p:sp>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hyperlink" Target="https://catalog.ngc.nvidia.com/containers?filters=&amp;orderBy=weightPopularDESC&amp;query=&amp;page=&amp;pageSize"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caishare.dmprof.com/dmp_inter/docker_common" TargetMode="External"/><Relationship Id="rId2" Type="http://schemas.openxmlformats.org/officeDocument/2006/relationships/hyperlink" Target="https://docs.nvidia.com/cuda/cuda-toolkit-release-notes/"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2766240"/>
            <a:ext cx="10514160" cy="1324080"/>
          </a:xfrm>
          <a:prstGeom prst="rect">
            <a:avLst/>
          </a:prstGeom>
          <a:noFill/>
          <a:ln w="0">
            <a:noFill/>
          </a:ln>
        </p:spPr>
        <p:txBody>
          <a:bodyPr lIns="90000" rIns="90000" tIns="45000" bIns="45000" anchor="ctr">
            <a:noAutofit/>
          </a:bodyPr>
          <a:p>
            <a:pPr algn="ctr">
              <a:lnSpc>
                <a:spcPct val="90000"/>
              </a:lnSpc>
              <a:buNone/>
            </a:pPr>
            <a:r>
              <a:rPr b="0" lang="en-US" sz="4400" spc="-1" strike="noStrike">
                <a:solidFill>
                  <a:srgbClr val="ffffff"/>
                </a:solidFill>
                <a:latin typeface="Arial"/>
                <a:ea typeface="メイリオ"/>
              </a:rPr>
              <a:t>DMP Docker Common</a:t>
            </a:r>
            <a:endParaRPr b="0" lang="en-US" sz="4400" spc="-1" strike="noStrike">
              <a:latin typeface="Arial"/>
            </a:endParaRPr>
          </a:p>
        </p:txBody>
      </p:sp>
      <p:sp>
        <p:nvSpPr>
          <p:cNvPr id="91" name="PlaceHolder 2"/>
          <p:cNvSpPr>
            <a:spLocks noGrp="1"/>
          </p:cNvSpPr>
          <p:nvPr>
            <p:ph/>
          </p:nvPr>
        </p:nvSpPr>
        <p:spPr>
          <a:xfrm>
            <a:off x="4871880" y="4293000"/>
            <a:ext cx="4895280" cy="9129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2400" spc="-1" strike="noStrike">
                <a:solidFill>
                  <a:srgbClr val="ffffff"/>
                </a:solidFill>
                <a:latin typeface="Arial"/>
                <a:ea typeface="メイリオ"/>
              </a:rPr>
              <a:t>Dung Vo – June 2024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228600" y="2627640"/>
            <a:ext cx="11657880" cy="3207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Containers are Docker’s structural units that are used to hold the entire package needed to run the application. They are like directories containing everything you need to create and deploy a system, including the program code, frameworks, libraries, and bins.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Each container is an instance of an image. Containers can be created, started, stopped, moved, or deleted via a Docker API. Each container is isolated and has defined resources.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While the Docker image is read-only, a container is read/write. When Docker starts a container, it creates a read/write layer on top of the image (using the union file system as mentioned earlier) in which the application can be run.</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 container can be deleted or removed. However, in this case, any application or data located there will also be scrapped.</a:t>
            </a:r>
            <a:endParaRPr b="0" lang="en-US" sz="1800" spc="-1" strike="noStrike">
              <a:latin typeface="Arial"/>
            </a:endParaRPr>
          </a:p>
        </p:txBody>
      </p:sp>
      <p:pic>
        <p:nvPicPr>
          <p:cNvPr id="113" name="" descr=""/>
          <p:cNvPicPr/>
          <p:nvPr/>
        </p:nvPicPr>
        <p:blipFill>
          <a:blip r:embed="rId1"/>
          <a:stretch/>
        </p:blipFill>
        <p:spPr>
          <a:xfrm>
            <a:off x="4915080" y="876600"/>
            <a:ext cx="1942560" cy="1669680"/>
          </a:xfrm>
          <a:prstGeom prst="rect">
            <a:avLst/>
          </a:prstGeom>
          <a:ln w="0">
            <a:noFill/>
          </a:ln>
        </p:spPr>
      </p:pic>
      <p:sp>
        <p:nvSpPr>
          <p:cNvPr id="114" name="PlaceHolder 14"/>
          <p:cNvSpPr/>
          <p:nvPr/>
        </p:nvSpPr>
        <p:spPr>
          <a:xfrm>
            <a:off x="241200" y="26856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rPr>
              <a:t>Dockerfiles, Images and Containers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3"/>
          <p:cNvSpPr/>
          <p:nvPr/>
        </p:nvSpPr>
        <p:spPr>
          <a:xfrm>
            <a:off x="240840" y="23220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advantages of Docker</a:t>
            </a:r>
            <a:endParaRPr b="0" lang="en-US" sz="3600" spc="-1" strike="noStrike">
              <a:latin typeface="Arial"/>
            </a:endParaRPr>
          </a:p>
        </p:txBody>
      </p:sp>
      <p:sp>
        <p:nvSpPr>
          <p:cNvPr id="116" name=""/>
          <p:cNvSpPr/>
          <p:nvPr/>
        </p:nvSpPr>
        <p:spPr>
          <a:xfrm>
            <a:off x="228600" y="990000"/>
            <a:ext cx="11886480" cy="5181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Low resource consumption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Compared to virtual machines, containers are much more resource-efficient. Since a complete operating system doesn’t have to be installed on each container, they are significantly smaller and lighter. Also, containers take up less memory and reuse components thanks to images. There’s no need for large physical servers as containers can run entirely on the cloud.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Scalability</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Containers are highly scalable and can be expanded relatively easily. Docker allows for both horizontal and vertical scaling. With vertical scaling, you resize the computing resource for a container. To do this, you either add or limit the amount of memory and CPU to use.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With horizontal scaling, you create and deploy multiple containers required for workloads. You have to first deploy an overlay network to allow the connection of containers. Then deploy the containers and load balance them to see the performance.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Moving to the cloud or other hosts can also be implemented quickly.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4"/>
          <p:cNvSpPr/>
          <p:nvPr/>
        </p:nvSpPr>
        <p:spPr>
          <a:xfrm>
            <a:off x="240840" y="23220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advantages of Docker</a:t>
            </a:r>
            <a:endParaRPr b="0" lang="en-US" sz="3600" spc="-1" strike="noStrike">
              <a:latin typeface="Arial"/>
            </a:endParaRPr>
          </a:p>
        </p:txBody>
      </p:sp>
      <p:sp>
        <p:nvSpPr>
          <p:cNvPr id="118" name=""/>
          <p:cNvSpPr/>
          <p:nvPr/>
        </p:nvSpPr>
        <p:spPr>
          <a:xfrm>
            <a:off x="228600" y="1143000"/>
            <a:ext cx="11886480" cy="3929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Flexibility and versatility</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Docker allows you to use any programming language and technology stack on the server, eliminating the problem of incompatibility between different libraries and technologies. That's why applications that are designed to run as a set of discrete microservices benefit the most from containers.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Deployment speed</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Containers can be deployed very quickly. Creating containers via images makes them ready to use in a few seconds. Installing and configuring operating systems is not necessary: Containers can be implemented with a few lines of code and deployed to the hosts.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Large community</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Since its creation, Docker has been an open-source project. This contributed to the upward spiral and continued growth of a vast community. According to the official Docker statistics, in 2021, its community was 15.4 million monthly active developers sharing 13.7 million apps at a rate of 14.7 billion pulls per month.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5"/>
          <p:cNvSpPr/>
          <p:nvPr/>
        </p:nvSpPr>
        <p:spPr>
          <a:xfrm>
            <a:off x="240840" y="23220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advantages of Docker</a:t>
            </a:r>
            <a:endParaRPr b="0" lang="en-US" sz="3600" spc="-1" strike="noStrike">
              <a:latin typeface="Arial"/>
            </a:endParaRPr>
          </a:p>
        </p:txBody>
      </p:sp>
      <p:sp>
        <p:nvSpPr>
          <p:cNvPr id="120" name=""/>
          <p:cNvSpPr/>
          <p:nvPr/>
        </p:nvSpPr>
        <p:spPr>
          <a:xfrm>
            <a:off x="228600" y="1143000"/>
            <a:ext cx="11886480" cy="418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CI/CD support</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As we know, a container is based on a Docker image that can have multiple layers, each representing changes and updates on the base. This feature speeds up the build process. On top of that, it provides version control over the container, enabling developers to roll back to a previous version if the need arises. In other words, you can build the process of updating the application so that updating some containers does not affect the system's performance and the provision of services to users.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Taking this into account, Docker is a favorite of CI/CD practices and DevOps as it speeds up deployments, simplifies updates, and allows teammates to work efficiently together.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Well-written documentation</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Docker can boast its top-notch documentation. Even if you have never dealt with containers before, docs will guide you from the beginning to the end of the process, explaining everything in a very concise and clear way. The docs include everything from guides to manuals to samples. On top of that, the documentation comes with a search bar and tags so that users can find the needed answer more quickly. Docker also offers video explainers for those who prefer to listen and watch instead of reading.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p:nvPr/>
        </p:nvSpPr>
        <p:spPr>
          <a:xfrm>
            <a:off x="261360" y="1117800"/>
            <a:ext cx="11673720" cy="1369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Font typeface="Symbol"/>
              <a:buChar char=""/>
            </a:pPr>
            <a:r>
              <a:rPr b="0" lang="en-US" sz="1800" spc="-1" strike="noStrike">
                <a:solidFill>
                  <a:srgbClr val="000000"/>
                </a:solidFill>
                <a:latin typeface="Arial"/>
                <a:ea typeface="DejaVu Sans"/>
              </a:rPr>
              <a:t>Stack Overflow Developer Survey 2022 showed that Docker became a fundamental instrument for being a developer with 69 percent of professional programmers choosing it as their number one tool.</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Font typeface="Symbol"/>
              <a:buChar char=""/>
            </a:pPr>
            <a:r>
              <a:rPr b="0" lang="en-US" sz="1800" spc="-1" strike="noStrike">
                <a:solidFill>
                  <a:srgbClr val="000000"/>
                </a:solidFill>
                <a:latin typeface="Arial"/>
                <a:ea typeface="DejaVu Sans"/>
              </a:rPr>
              <a:t>The technology has a dedicated Slack channel, a community forum, and thousands of contributors on developer websites like Stack Overflow. What’s more, there are over 9 million container images hosted on Docker Hub.</a:t>
            </a:r>
            <a:endParaRPr b="0" lang="en-US" sz="1800" spc="-1" strike="noStrike">
              <a:latin typeface="Arial"/>
            </a:endParaRPr>
          </a:p>
        </p:txBody>
      </p:sp>
      <p:sp>
        <p:nvSpPr>
          <p:cNvPr id="122" name="PlaceHolder 6"/>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User survey</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261360" y="1117800"/>
            <a:ext cx="11673720" cy="4440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Resource Intensive:</a:t>
            </a:r>
            <a:endParaRPr b="0" lang="en-US" sz="1800" spc="-1" strike="noStrike">
              <a:latin typeface="Arial"/>
            </a:endParaRPr>
          </a:p>
          <a:p>
            <a:pPr marL="216000" indent="-216000">
              <a:lnSpc>
                <a:spcPct val="100000"/>
              </a:lnSpc>
              <a:buClr>
                <a:srgbClr val="000000"/>
              </a:buClr>
              <a:buFont typeface="Symbol"/>
              <a:buChar char=""/>
            </a:pP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Docker can be resource-intensive, especially when running multiple containers or large applications. Each container requires its own resources, including CPU, memory, and disk space, which can lead to resource contention and inefficiencies, particularly on resource-constrained systems. Additionally, Docker's layered file system can consume significant disk space over time, especially with frequent image builds and updates.</a:t>
            </a:r>
            <a:endParaRPr b="0" lang="en-US" sz="1800" spc="-1" strike="noStrike">
              <a:latin typeface="Arial"/>
            </a:endParaRPr>
          </a:p>
          <a:p>
            <a:pPr>
              <a:lnSpc>
                <a:spcPct val="100000"/>
              </a:lnSpc>
              <a:buNone/>
            </a:pPr>
            <a:r>
              <a:rPr b="1" lang="en-US" sz="1800" spc="-1" strike="noStrike">
                <a:solidFill>
                  <a:srgbClr val="3465a4"/>
                </a:solidFill>
                <a:latin typeface="Arial"/>
                <a:ea typeface="DejaVu Sans"/>
              </a:rPr>
              <a:t>Solution</a:t>
            </a:r>
            <a:r>
              <a:rPr b="0" lang="en-US" sz="1800" spc="-1" strike="noStrike">
                <a:solidFill>
                  <a:srgbClr val="000000"/>
                </a:solidFill>
                <a:latin typeface="Arial"/>
                <a:ea typeface="DejaVu Sans"/>
              </a:rPr>
              <a:t>: Utilize resource management techniques such as Docker's built-in resource constraints, like CPU and memory limits. Employ orchestration tools like Kubernetes or Docker Swarm to efficiently manage resources and scale applications based on demand. Regularly monitor resource usage and optimize container configurations to minimize overhead.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000000"/>
                </a:solidFill>
                <a:latin typeface="Arial"/>
                <a:ea typeface="DejaVu Sans"/>
              </a:rPr>
              <a:t>Security Concerns:</a:t>
            </a:r>
            <a:endParaRPr b="0" lang="en-US" sz="1800" spc="-1" strike="noStrike">
              <a:latin typeface="Arial"/>
            </a:endParaRPr>
          </a:p>
          <a:p>
            <a:pPr marL="216000" indent="-216000">
              <a:lnSpc>
                <a:spcPct val="100000"/>
              </a:lnSpc>
              <a:buClr>
                <a:srgbClr val="000000"/>
              </a:buClr>
              <a:buFont typeface="Symbol"/>
              <a:buChar char=""/>
            </a:pPr>
            <a:r>
              <a:rPr b="0" lang="en-US" sz="1800" spc="-1" strike="noStrike">
                <a:solidFill>
                  <a:srgbClr val="000000"/>
                </a:solidFill>
                <a:latin typeface="Arial"/>
                <a:ea typeface="DejaVu Sans"/>
              </a:rPr>
              <a:t>While Docker provides isolation between containers, it's not immune to security vulnerabilities. Shared kernel dependencies and the potential for privilege escalation pose security risks, especially in multi-tenant environments. Vulnerabilities in container images or misconfigurations can lead to breaches and compromise the entire container environment.</a:t>
            </a:r>
            <a:endParaRPr b="0" lang="en-US" sz="1800" spc="-1" strike="noStrike">
              <a:latin typeface="Arial"/>
            </a:endParaRPr>
          </a:p>
          <a:p>
            <a:pPr>
              <a:lnSpc>
                <a:spcPct val="100000"/>
              </a:lnSpc>
              <a:buNone/>
            </a:pPr>
            <a:r>
              <a:rPr b="1" lang="en-US" sz="1800" spc="-1" strike="noStrike">
                <a:solidFill>
                  <a:srgbClr val="3465a4"/>
                </a:solidFill>
                <a:latin typeface="Arial"/>
                <a:ea typeface="DejaVu Sans"/>
              </a:rPr>
              <a:t>Solution</a:t>
            </a:r>
            <a:r>
              <a:rPr b="0" lang="en-US" sz="1800" spc="-1" strike="noStrike">
                <a:solidFill>
                  <a:srgbClr val="000000"/>
                </a:solidFill>
                <a:latin typeface="Arial"/>
                <a:ea typeface="DejaVu Sans"/>
              </a:rPr>
              <a:t>: Implement best practices for container security, such as regularly updating base images, scanning images for vulnerabilities, and adhering to least privilege principles. Utilize security-enhancing tools like Docker Content Trust for image signing and verification, and employ network segmentation and access controls to limit container exposure.</a:t>
            </a:r>
            <a:endParaRPr b="0" lang="en-US" sz="1800" spc="-1" strike="noStrike">
              <a:latin typeface="Arial"/>
            </a:endParaRPr>
          </a:p>
        </p:txBody>
      </p:sp>
      <p:sp>
        <p:nvSpPr>
          <p:cNvPr id="124" name="PlaceHolder 7"/>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downside of Docker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281520" y="977760"/>
            <a:ext cx="11741760" cy="51944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latin typeface="Arial"/>
              </a:rPr>
              <a:t>Container Breakout: This is when an attacker escapes from a container to the host system.</a:t>
            </a:r>
            <a:endParaRPr b="0" lang="en-US" sz="1800" spc="-1" strike="noStrike">
              <a:latin typeface="Arial"/>
            </a:endParaRPr>
          </a:p>
          <a:p>
            <a:r>
              <a:rPr b="0" lang="en-US" sz="1800" spc="-1" strike="noStrike">
                <a:latin typeface="Arial"/>
              </a:rPr>
              <a:t>Solution: Use proper namespace isolation and limit capabilities using Docker's security options. Apply user namespaces to map container users to non-root users on the host.</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Unrestricted Network Access: Containers can potentially access sensitive network resources.</a:t>
            </a:r>
            <a:endParaRPr b="0" lang="en-US" sz="1800" spc="-1" strike="noStrike">
              <a:latin typeface="Arial"/>
            </a:endParaRPr>
          </a:p>
          <a:p>
            <a:r>
              <a:rPr b="0" lang="en-US" sz="1800" spc="-1" strike="noStrike">
                <a:latin typeface="Arial"/>
              </a:rPr>
              <a:t>Solution: Configure network policies to control traffic flow between containers. Use tools like Calico or Cilium for network security and segmentation.</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Insecure Images: Containers built from untrusted images may contain vulnerabilities.</a:t>
            </a:r>
            <a:endParaRPr b="0" lang="en-US" sz="1800" spc="-1" strike="noStrike">
              <a:latin typeface="Arial"/>
            </a:endParaRPr>
          </a:p>
          <a:p>
            <a:r>
              <a:rPr b="0" lang="en-US" sz="1800" spc="-1" strike="noStrike">
                <a:latin typeface="Arial"/>
              </a:rPr>
              <a:t>Solution: Use official and trusted images from reputable sources. Regularly scan images for vulnerabilities using tools like Clair, Trivy, or Anchore.</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Insufficient Logging and Monitoring: Lack of visibility into container activities can hinder security incident detection.</a:t>
            </a:r>
            <a:endParaRPr b="0" lang="en-US" sz="1800" spc="-1" strike="noStrike">
              <a:latin typeface="Arial"/>
            </a:endParaRPr>
          </a:p>
          <a:p>
            <a:r>
              <a:rPr b="0" lang="en-US" sz="1800" spc="-1" strike="noStrike">
                <a:latin typeface="Arial"/>
              </a:rPr>
              <a:t>Solution: Implement comprehensive logging and monitoring using tools like Prometheus, Grafana, ELK stack, or or Docker's native logging drivers </a:t>
            </a:r>
            <a:endParaRPr b="0" lang="en-US" sz="1800" spc="-1" strike="noStrike">
              <a:latin typeface="Arial"/>
            </a:endParaRPr>
          </a:p>
        </p:txBody>
      </p:sp>
      <p:sp>
        <p:nvSpPr>
          <p:cNvPr id="126" name="PlaceHolder 23"/>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Security Concerns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
          <p:cNvSpPr txBox="1"/>
          <p:nvPr/>
        </p:nvSpPr>
        <p:spPr>
          <a:xfrm>
            <a:off x="281520" y="869760"/>
            <a:ext cx="11741760" cy="51944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pc="-1" strike="noStrike">
                <a:latin typeface="Arial"/>
              </a:rPr>
              <a:t>Privileged Containers: Running containers with the --privileged flag can grant them excessive permissions.</a:t>
            </a:r>
            <a:endParaRPr b="0" lang="en-US" sz="1800" spc="-1" strike="noStrike">
              <a:latin typeface="Arial"/>
            </a:endParaRPr>
          </a:p>
          <a:p>
            <a:r>
              <a:rPr b="0" lang="en-US" sz="1800" spc="-1" strike="noStrike">
                <a:latin typeface="Arial"/>
              </a:rPr>
              <a:t>Solution: Avoid using privileged containers unless absolutely necessary. Use specific capabilities required by the container instead.</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Data Persistence: Sensitive data within containers can be vulnerable to breaches.</a:t>
            </a:r>
            <a:endParaRPr b="0" lang="en-US" sz="1800" spc="-1" strike="noStrike">
              <a:latin typeface="Arial"/>
            </a:endParaRPr>
          </a:p>
          <a:p>
            <a:r>
              <a:rPr b="0" lang="en-US" sz="1800" spc="-1" strike="noStrike">
                <a:latin typeface="Arial"/>
              </a:rPr>
              <a:t>Solution: Use encrypted volumes for data storage. Ensure sensitive data is not hard-coded in images or environment variables.</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Docker Daemon Exposure: The Docker daemon has root privileges and if exposed, can be a significant risk.</a:t>
            </a:r>
            <a:endParaRPr b="0" lang="en-US" sz="1800" spc="-1" strike="noStrike">
              <a:latin typeface="Arial"/>
            </a:endParaRPr>
          </a:p>
          <a:p>
            <a:r>
              <a:rPr b="0" lang="en-US" sz="1800" spc="-1" strike="noStrike">
                <a:latin typeface="Arial"/>
              </a:rPr>
              <a:t>Solution: Secure the Docker daemon by enabling TLS, using firewall rules to restrict access, and not exposing it to the internet.</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Image Poisoning: Attackers may upload malicious images to Docker registries.</a:t>
            </a:r>
            <a:endParaRPr b="0" lang="en-US" sz="1800" spc="-1" strike="noStrike">
              <a:latin typeface="Arial"/>
            </a:endParaRPr>
          </a:p>
          <a:p>
            <a:r>
              <a:rPr b="0" lang="en-US" sz="1800" spc="-1" strike="noStrike">
                <a:latin typeface="Arial"/>
              </a:rPr>
              <a:t>Solution: Use private registries with access controls. Implement image signing and verification to ensure image integrity.</a:t>
            </a:r>
            <a:endParaRPr b="0" lang="en-US" sz="1800" spc="-1" strike="noStrike">
              <a:latin typeface="Arial"/>
            </a:endParaRPr>
          </a:p>
          <a:p>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Vulnerable Software in Containers: Containers may run outdated or vulnerable software.</a:t>
            </a:r>
            <a:endParaRPr b="0" lang="en-US" sz="1800" spc="-1" strike="noStrike">
              <a:latin typeface="Arial"/>
            </a:endParaRPr>
          </a:p>
          <a:p>
            <a:r>
              <a:rPr b="0" lang="en-US" sz="1800" spc="-1" strike="noStrike">
                <a:latin typeface="Arial"/>
              </a:rPr>
              <a:t>Solution: Regularly update container images and the software within them. Automate security updates and patches.</a:t>
            </a:r>
            <a:endParaRPr b="0" lang="en-US" sz="1800" spc="-1" strike="noStrike">
              <a:latin typeface="Arial"/>
            </a:endParaRPr>
          </a:p>
        </p:txBody>
      </p:sp>
      <p:sp>
        <p:nvSpPr>
          <p:cNvPr id="128" name="PlaceHolder 24"/>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00" spc="-1" strike="noStrike">
                <a:solidFill>
                  <a:srgbClr val="000000"/>
                </a:solidFill>
                <a:latin typeface="Arial"/>
                <a:ea typeface="DejaVu Sans"/>
              </a:rPr>
              <a:t>Security Concerns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261360" y="1117800"/>
            <a:ext cx="11673720" cy="2768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Complex Networking:</a:t>
            </a:r>
            <a:endParaRPr b="0" lang="en-US" sz="1800" spc="-1" strike="noStrike">
              <a:latin typeface="Arial"/>
            </a:endParaRPr>
          </a:p>
          <a:p>
            <a:pPr marL="216000" indent="-216000">
              <a:lnSpc>
                <a:spcPct val="100000"/>
              </a:lnSpc>
              <a:buClr>
                <a:srgbClr val="000000"/>
              </a:buClr>
              <a:buFont typeface="Symbol"/>
              <a:buChar char=""/>
            </a:pPr>
            <a:r>
              <a:rPr b="0" lang="en-US" sz="1800" spc="-1" strike="noStrike">
                <a:solidFill>
                  <a:srgbClr val="000000"/>
                </a:solidFill>
                <a:latin typeface="Arial"/>
                <a:ea typeface="DejaVu Sans"/>
              </a:rPr>
              <a:t>Docker's networking capabilities can be complex, especially in distributed or hybrid cloud environments. Managing container networking, service discovery, and load balancing across multiple hosts or clusters requires careful configuration and coordination. Additionally, Docker's default networking mode may not always align with specific networking requirements, leading to additional complexity.</a:t>
            </a:r>
            <a:endParaRPr b="0" lang="en-US" sz="1800" spc="-1" strike="noStrike">
              <a:latin typeface="Arial"/>
            </a:endParaRPr>
          </a:p>
          <a:p>
            <a:pPr>
              <a:lnSpc>
                <a:spcPct val="100000"/>
              </a:lnSpc>
              <a:buNone/>
            </a:pPr>
            <a:r>
              <a:rPr b="1" lang="en-US" sz="1800" spc="-1" strike="noStrike">
                <a:solidFill>
                  <a:srgbClr val="3465a4"/>
                </a:solidFill>
                <a:latin typeface="Arial"/>
                <a:ea typeface="DejaVu Sans"/>
              </a:rPr>
              <a:t>Solution</a:t>
            </a:r>
            <a:r>
              <a:rPr b="0" lang="en-US" sz="1800" spc="-1" strike="noStrike">
                <a:solidFill>
                  <a:srgbClr val="000000"/>
                </a:solidFill>
                <a:latin typeface="Arial"/>
                <a:ea typeface="DejaVu Sans"/>
              </a:rPr>
              <a:t>: Leverage Docker's built-in networking features, such as user-defined networks and overlay networks, to create isolated network environments for containers. Consider using external networking solutions like Kubernetes' service mesh or third-party networking plugins to simplify networking configuration and management. Document and automate networking setups to streamline deployment and troubleshooting.</a:t>
            </a:r>
            <a:endParaRPr b="0" lang="en-US" sz="1800" spc="-1" strike="noStrike">
              <a:latin typeface="Arial"/>
            </a:endParaRPr>
          </a:p>
        </p:txBody>
      </p:sp>
      <p:sp>
        <p:nvSpPr>
          <p:cNvPr id="130" name="PlaceHolder 11"/>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downside of Docker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228600" y="1058400"/>
            <a:ext cx="11658240" cy="495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1. Consistency Across Environments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Ensures that the application runs the same way across different environments (development, testing, production). This is because Docker containers include the application and its dependencies, along with the OS libraries and settings.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While a Python virtual environment isolates Python dependencies, it relies on the underlying system's OS and libraries, which can vary across different environments.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latin typeface="Arial"/>
              </a:rPr>
              <a:t>2. Isolation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Provides complete isolation from the host system and other containers. This is crucial when multiple projects require different versions of the same dependency or when avoiding conflicts between system-wide and project-specific dependencies.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Isolates Python packages but not other system-level dependencies, which can still lead to conflicts.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latin typeface="Arial"/>
              </a:rPr>
              <a:t>3. Portability</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Containers can be shared easily with others and deployed on any system that supports Docker. This makes it straightforward to replicate the exact environment across different machines or teams.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Requires setting up the same environment on different machines manually, which can be error-prone and time-consuming.</a:t>
            </a:r>
            <a:endParaRPr b="0" lang="en-US" sz="1800" spc="-1" strike="noStrike">
              <a:latin typeface="Arial"/>
            </a:endParaRPr>
          </a:p>
        </p:txBody>
      </p:sp>
      <p:sp>
        <p:nvSpPr>
          <p:cNvPr id="132" name="PlaceHolder 21"/>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Python virtual environment And Docker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40840" y="242280"/>
            <a:ext cx="10971360" cy="455760"/>
          </a:xfrm>
          <a:prstGeom prst="rect">
            <a:avLst/>
          </a:prstGeom>
          <a:noFill/>
          <a:ln w="0">
            <a:noFill/>
          </a:ln>
        </p:spPr>
        <p:txBody>
          <a:bodyPr lIns="90000" rIns="90000" tIns="45000" bIns="45000" anchor="ctr">
            <a:noAutofit/>
          </a:bodyPr>
          <a:p>
            <a:pPr>
              <a:lnSpc>
                <a:spcPct val="100000"/>
              </a:lnSpc>
              <a:buNone/>
            </a:pPr>
            <a:r>
              <a:rPr b="1" lang="en-US" sz="3600" spc="-1" strike="noStrike">
                <a:solidFill>
                  <a:srgbClr val="000000"/>
                </a:solidFill>
                <a:latin typeface="Arial"/>
              </a:rPr>
              <a:t>O</a:t>
            </a:r>
            <a:r>
              <a:rPr b="1" lang="en-US" sz="3600" spc="-1" strike="noStrike">
                <a:solidFill>
                  <a:srgbClr val="000000"/>
                </a:solidFill>
                <a:latin typeface="Arial"/>
              </a:rPr>
              <a:t>u</a:t>
            </a:r>
            <a:r>
              <a:rPr b="1" lang="en-US" sz="3600" spc="-1" strike="noStrike">
                <a:solidFill>
                  <a:srgbClr val="000000"/>
                </a:solidFill>
                <a:latin typeface="Arial"/>
              </a:rPr>
              <a:t>t</a:t>
            </a:r>
            <a:r>
              <a:rPr b="1" lang="en-US" sz="3600" spc="-1" strike="noStrike">
                <a:solidFill>
                  <a:srgbClr val="000000"/>
                </a:solidFill>
                <a:latin typeface="Arial"/>
              </a:rPr>
              <a:t>l</a:t>
            </a:r>
            <a:r>
              <a:rPr b="1" lang="en-US" sz="3600" spc="-1" strike="noStrike">
                <a:solidFill>
                  <a:srgbClr val="000000"/>
                </a:solidFill>
                <a:latin typeface="Arial"/>
              </a:rPr>
              <a:t>i</a:t>
            </a:r>
            <a:r>
              <a:rPr b="1" lang="en-US" sz="3600" spc="-1" strike="noStrike">
                <a:solidFill>
                  <a:srgbClr val="000000"/>
                </a:solidFill>
                <a:latin typeface="Arial"/>
              </a:rPr>
              <a:t>n</a:t>
            </a:r>
            <a:r>
              <a:rPr b="1" lang="en-US" sz="3600" spc="-1" strike="noStrike">
                <a:solidFill>
                  <a:srgbClr val="000000"/>
                </a:solidFill>
                <a:latin typeface="Arial"/>
              </a:rPr>
              <a:t>e</a:t>
            </a:r>
            <a:endParaRPr b="0" lang="en-US" sz="3600" spc="-1" strike="noStrike">
              <a:latin typeface="Arial"/>
            </a:endParaRPr>
          </a:p>
        </p:txBody>
      </p:sp>
      <p:sp>
        <p:nvSpPr>
          <p:cNvPr id="93" name="PlaceHolder 2"/>
          <p:cNvSpPr>
            <a:spLocks noGrp="1"/>
          </p:cNvSpPr>
          <p:nvPr>
            <p:ph/>
          </p:nvPr>
        </p:nvSpPr>
        <p:spPr>
          <a:xfrm>
            <a:off x="609480" y="980640"/>
            <a:ext cx="10971360" cy="4524480"/>
          </a:xfrm>
          <a:prstGeom prst="rect">
            <a:avLst/>
          </a:prstGeom>
          <a:noFill/>
          <a:ln w="0">
            <a:noFill/>
          </a:ln>
        </p:spPr>
        <p:txBody>
          <a:bodyPr lIns="90000" rIns="90000" tIns="45000" bIns="45000" anchor="t">
            <a:normAutofit/>
          </a:bodyPr>
          <a:p>
            <a:pPr>
              <a:lnSpc>
                <a:spcPct val="100000"/>
              </a:lnSpc>
              <a:spcBef>
                <a:spcPts val="561"/>
              </a:spcBef>
              <a:buNone/>
            </a:pPr>
            <a:endParaRPr b="0" lang="en-US" sz="28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000000"/>
                </a:solidFill>
                <a:latin typeface="Arial"/>
                <a:ea typeface="游ゴシック"/>
              </a:rPr>
              <a:t> </a:t>
            </a:r>
            <a:r>
              <a:rPr b="1" lang="en-US" sz="3600" spc="-1" strike="noStrike">
                <a:solidFill>
                  <a:srgbClr val="000000"/>
                </a:solidFill>
                <a:latin typeface="Arial"/>
                <a:ea typeface="游ゴシック"/>
              </a:rPr>
              <a:t>VMs vs Docker Containers</a:t>
            </a:r>
            <a:endParaRPr b="0" lang="en-US" sz="36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000000"/>
                </a:solidFill>
                <a:latin typeface="Arial"/>
                <a:ea typeface="游ゴシック"/>
              </a:rPr>
              <a:t> </a:t>
            </a:r>
            <a:r>
              <a:rPr b="1" lang="en-US" sz="3600" spc="-1" strike="noStrike">
                <a:solidFill>
                  <a:srgbClr val="000000"/>
                </a:solidFill>
                <a:latin typeface="Arial"/>
                <a:ea typeface="游ゴシック"/>
              </a:rPr>
              <a:t>Docker architecture core components</a:t>
            </a:r>
            <a:endParaRPr b="0" lang="en-US" sz="36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111111"/>
                </a:solidFill>
                <a:latin typeface="Arial"/>
                <a:ea typeface="游ゴシック"/>
              </a:rPr>
              <a:t> </a:t>
            </a:r>
            <a:r>
              <a:rPr b="1" lang="en-US" sz="3600" spc="-1" strike="noStrike">
                <a:solidFill>
                  <a:srgbClr val="111111"/>
                </a:solidFill>
                <a:latin typeface="Arial"/>
                <a:ea typeface="游ゴシック"/>
              </a:rPr>
              <a:t>Dockerfiles, Images and Containers</a:t>
            </a:r>
            <a:endParaRPr b="0" lang="en-US" sz="36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111111"/>
                </a:solidFill>
                <a:latin typeface="Arial"/>
                <a:ea typeface="游ゴシック"/>
              </a:rPr>
              <a:t> </a:t>
            </a:r>
            <a:r>
              <a:rPr b="1" lang="en-US" sz="3600" spc="-1" strike="noStrike">
                <a:solidFill>
                  <a:srgbClr val="111111"/>
                </a:solidFill>
                <a:latin typeface="Arial"/>
                <a:ea typeface="游ゴシック"/>
              </a:rPr>
              <a:t>The advantages/disadvantages of Docker</a:t>
            </a:r>
            <a:endParaRPr b="0" lang="en-US" sz="36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111111"/>
                </a:solidFill>
                <a:latin typeface="Arial"/>
                <a:ea typeface="游ゴシック"/>
              </a:rPr>
              <a:t> </a:t>
            </a:r>
            <a:r>
              <a:rPr b="1" lang="en-US" sz="3600" spc="-1" strike="noStrike">
                <a:solidFill>
                  <a:srgbClr val="111111"/>
                </a:solidFill>
                <a:latin typeface="Arial"/>
                <a:ea typeface="游ゴシック"/>
              </a:rPr>
              <a:t>Python virtual environment And Docker</a:t>
            </a:r>
            <a:endParaRPr b="0" lang="en-US" sz="3600" spc="-1" strike="noStrike">
              <a:latin typeface="Arial"/>
            </a:endParaRPr>
          </a:p>
          <a:p>
            <a:pPr marL="343080" indent="-343080">
              <a:lnSpc>
                <a:spcPct val="100000"/>
              </a:lnSpc>
              <a:buClr>
                <a:srgbClr val="111111"/>
              </a:buClr>
              <a:buFont typeface="Calibri"/>
              <a:buAutoNum type="arabicPeriod"/>
            </a:pPr>
            <a:r>
              <a:rPr b="1" lang="en-US" sz="3600" spc="-1" strike="noStrike">
                <a:solidFill>
                  <a:srgbClr val="111111"/>
                </a:solidFill>
                <a:latin typeface="Arial"/>
                <a:ea typeface="游ゴシック"/>
              </a:rPr>
              <a:t> </a:t>
            </a:r>
            <a:r>
              <a:rPr b="1" lang="en-US" sz="3600" spc="-1" strike="noStrike">
                <a:solidFill>
                  <a:srgbClr val="111111"/>
                </a:solidFill>
                <a:latin typeface="Arial"/>
                <a:ea typeface="游ゴシック"/>
              </a:rPr>
              <a:t>Common docker use for DMP</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228600" y="1215000"/>
            <a:ext cx="11658240" cy="4042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4. Dependency Management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Includes all dependencies, including system libraries and binaries, in a single image. This ensures that the application will behave the same regardless of where it is run.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Manages only Python dependencies, meaning that system-level dependencies must be managed separately.</a:t>
            </a:r>
            <a:endParaRPr b="0" lang="en-US" sz="1800" spc="-1" strike="noStrike">
              <a:latin typeface="Arial"/>
            </a:endParaRPr>
          </a:p>
          <a:p>
            <a:pPr>
              <a:lnSpc>
                <a:spcPct val="100000"/>
              </a:lnSpc>
              <a:buNone/>
            </a:pPr>
            <a:r>
              <a:rPr b="1" lang="en-US" sz="1800" spc="-1" strike="noStrike">
                <a:latin typeface="Arial"/>
              </a:rPr>
              <a:t>5. Environment Replication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With Docker, you can use a Dockerfile to define the exact steps to create the environment, making it easy to replicate the environment exactly.</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Requires manually documenting the setup process, which can lead to inconsistencies and errors.</a:t>
            </a:r>
            <a:endParaRPr b="0" lang="en-US" sz="1800" spc="-1" strike="noStrike">
              <a:latin typeface="Arial"/>
            </a:endParaRPr>
          </a:p>
          <a:p>
            <a:pPr>
              <a:lnSpc>
                <a:spcPct val="100000"/>
              </a:lnSpc>
              <a:buNone/>
            </a:pPr>
            <a:r>
              <a:rPr b="1" lang="en-US" sz="1800" spc="-1" strike="noStrike">
                <a:latin typeface="Arial"/>
              </a:rPr>
              <a:t>6. Deployment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Simplifies deployment by packaging the application and its environment into a single container, which can be deployed easily on any Docker-compatible system, including cloud services.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Virtual Environment: Deployment typically involves setting up the same environment on the target system and ensuring that all dependencies are correctly installed.</a:t>
            </a:r>
            <a:endParaRPr b="0" lang="en-US" sz="1800" spc="-1" strike="noStrike">
              <a:latin typeface="Arial"/>
            </a:endParaRPr>
          </a:p>
        </p:txBody>
      </p:sp>
      <p:sp>
        <p:nvSpPr>
          <p:cNvPr id="134" name="PlaceHolder 22"/>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Python virtual environment And Docker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5"/>
          <p:cNvSpPr/>
          <p:nvPr/>
        </p:nvSpPr>
        <p:spPr>
          <a:xfrm>
            <a:off x="240840" y="25812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The Docker Utility Engine for NVIDIA GPUs</a:t>
            </a:r>
            <a:endParaRPr b="0" lang="en-US" sz="3600" spc="-1" strike="noStrike">
              <a:latin typeface="Arial"/>
            </a:endParaRPr>
          </a:p>
        </p:txBody>
      </p:sp>
      <p:pic>
        <p:nvPicPr>
          <p:cNvPr id="136" name="" descr=""/>
          <p:cNvPicPr/>
          <p:nvPr/>
        </p:nvPicPr>
        <p:blipFill>
          <a:blip r:embed="rId1"/>
          <a:stretch/>
        </p:blipFill>
        <p:spPr>
          <a:xfrm>
            <a:off x="5715000" y="1600200"/>
            <a:ext cx="5409360" cy="3780720"/>
          </a:xfrm>
          <a:prstGeom prst="rect">
            <a:avLst/>
          </a:prstGeom>
          <a:ln w="0">
            <a:noFill/>
          </a:ln>
        </p:spPr>
      </p:pic>
      <p:sp>
        <p:nvSpPr>
          <p:cNvPr id="137" name=""/>
          <p:cNvSpPr/>
          <p:nvPr/>
        </p:nvSpPr>
        <p:spPr>
          <a:xfrm>
            <a:off x="457200" y="2488680"/>
            <a:ext cx="48002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The NVIDIA Container Toolkit allows users to build and run GPU accelerated Docker containers. The toolkit includes a container runtime library and utilities to configure containers to leverage NVIDIA GPUs automatically.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 descr=""/>
          <p:cNvPicPr/>
          <p:nvPr/>
        </p:nvPicPr>
        <p:blipFill>
          <a:blip r:embed="rId1"/>
          <a:stretch/>
        </p:blipFill>
        <p:spPr>
          <a:xfrm>
            <a:off x="7657200" y="2286000"/>
            <a:ext cx="4229640" cy="2742840"/>
          </a:xfrm>
          <a:prstGeom prst="rect">
            <a:avLst/>
          </a:prstGeom>
          <a:ln w="0">
            <a:noFill/>
          </a:ln>
        </p:spPr>
      </p:pic>
      <p:sp>
        <p:nvSpPr>
          <p:cNvPr id="139" name=""/>
          <p:cNvSpPr/>
          <p:nvPr/>
        </p:nvSpPr>
        <p:spPr>
          <a:xfrm>
            <a:off x="340920" y="1193400"/>
            <a:ext cx="7202520" cy="5055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600" spc="-1" strike="noStrike">
                <a:latin typeface="Arial"/>
              </a:rPr>
              <a:t>The NVIDIA Container Toolkit include:</a:t>
            </a:r>
            <a:endParaRPr b="0" lang="en-US" sz="1600" spc="-1" strike="noStrike">
              <a:latin typeface="Arial"/>
            </a:endParaRPr>
          </a:p>
          <a:p>
            <a:pPr marL="216000" indent="-216000">
              <a:lnSpc>
                <a:spcPct val="100000"/>
              </a:lnSpc>
              <a:buClr>
                <a:srgbClr val="000000"/>
              </a:buClr>
              <a:buSzPct val="45000"/>
              <a:buFont typeface="Wingdings" charset="2"/>
              <a:buChar char=""/>
            </a:pPr>
            <a:r>
              <a:rPr b="1" lang="en-US" sz="1600" spc="-1" strike="noStrike">
                <a:latin typeface="Arial"/>
              </a:rPr>
              <a:t>The NVIDIA Container Runtime (nvidia-container-runtime):</a:t>
            </a:r>
            <a:r>
              <a:rPr b="0" lang="en-US" sz="1600" spc="-1" strike="noStrike">
                <a:latin typeface="Arial"/>
              </a:rPr>
              <a:t> it is a thin wrapper around the native runC installed on the host system. nvidia-container-runtime takes a runC spec as input, injects the NVIDIA Container Runtime Hook as a prestart hook into it, and then calls out to the native runC, passing it the modified runC spec with that hook set.</a:t>
            </a:r>
            <a:endParaRPr b="0" lang="en-US" sz="1600" spc="-1" strike="noStrike">
              <a:latin typeface="Arial"/>
            </a:endParaRPr>
          </a:p>
          <a:p>
            <a:pPr>
              <a:lnSpc>
                <a:spcPct val="100000"/>
              </a:lnSpc>
              <a:buNone/>
            </a:pPr>
            <a:endParaRPr b="0" lang="en-US" sz="1600" spc="-1" strike="noStrike">
              <a:latin typeface="Arial"/>
            </a:endParaRPr>
          </a:p>
          <a:p>
            <a:pPr marL="216000" indent="-216000">
              <a:lnSpc>
                <a:spcPct val="100000"/>
              </a:lnSpc>
              <a:buClr>
                <a:srgbClr val="000000"/>
              </a:buClr>
              <a:buSzPct val="45000"/>
              <a:buFont typeface="Wingdings" charset="2"/>
              <a:buChar char=""/>
            </a:pPr>
            <a:r>
              <a:rPr b="1" lang="en-US" sz="1600" spc="-1" strike="noStrike">
                <a:latin typeface="Arial"/>
              </a:rPr>
              <a:t>The NVIDIA Container Runtime Hook (nvidia-container-toolkit / nvidia-container-runtime-hook)</a:t>
            </a:r>
            <a:r>
              <a:rPr b="0" lang="en-US" sz="1600" spc="-1" strike="noStrike">
                <a:latin typeface="Arial"/>
              </a:rPr>
              <a:t>:This component includes an executable that implements the interface required by a </a:t>
            </a:r>
            <a:r>
              <a:rPr b="1" lang="en-US" sz="1600" spc="-1" strike="noStrike">
                <a:latin typeface="Arial"/>
              </a:rPr>
              <a:t>runC</a:t>
            </a:r>
            <a:r>
              <a:rPr b="0" lang="en-US" sz="1600" spc="-1" strike="noStrike">
                <a:latin typeface="Arial"/>
              </a:rPr>
              <a:t> prestart hook. This script is invoked by runC after a container has been created, but before it has been started</a:t>
            </a:r>
            <a:endParaRPr b="0" lang="en-US" sz="1600" spc="-1" strike="noStrike">
              <a:latin typeface="Arial"/>
            </a:endParaRPr>
          </a:p>
          <a:p>
            <a:pPr>
              <a:lnSpc>
                <a:spcPct val="100000"/>
              </a:lnSpc>
              <a:buNone/>
            </a:pPr>
            <a:endParaRPr b="0" lang="en-US" sz="1600" spc="-1" strike="noStrike">
              <a:latin typeface="Arial"/>
            </a:endParaRPr>
          </a:p>
          <a:p>
            <a:pPr marL="216000" indent="-216000">
              <a:lnSpc>
                <a:spcPct val="100000"/>
              </a:lnSpc>
              <a:buClr>
                <a:srgbClr val="000000"/>
              </a:buClr>
              <a:buSzPct val="45000"/>
              <a:buFont typeface="Wingdings" charset="2"/>
              <a:buChar char=""/>
            </a:pPr>
            <a:r>
              <a:rPr b="1" lang="en-US" sz="1600" spc="-1" strike="noStrike">
                <a:latin typeface="Arial"/>
              </a:rPr>
              <a:t>The NVIDIA Container Library and CLI (libnvidia-container1, nvidia-container-cli)</a:t>
            </a:r>
            <a:r>
              <a:rPr b="0" lang="en-US" sz="1600" spc="-1" strike="noStrike">
                <a:latin typeface="Arial"/>
              </a:rPr>
              <a:t>: These components provide a library and a simple CLI utility to automatically configure GNU/Linux containers leveraging NVIDIA GPUs. The implementation relies on kernel primitives and is designed to be agnostic of the container runtime.</a:t>
            </a:r>
            <a:endParaRPr b="0" lang="en-US" sz="1600" spc="-1" strike="noStrike">
              <a:latin typeface="Arial"/>
            </a:endParaRPr>
          </a:p>
        </p:txBody>
      </p:sp>
      <p:sp>
        <p:nvSpPr>
          <p:cNvPr id="140" name="PlaceHolder 16"/>
          <p:cNvSpPr/>
          <p:nvPr/>
        </p:nvSpPr>
        <p:spPr>
          <a:xfrm>
            <a:off x="240840" y="2840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NVIDIA Container Toolkit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7"/>
          <p:cNvSpPr/>
          <p:nvPr/>
        </p:nvSpPr>
        <p:spPr>
          <a:xfrm>
            <a:off x="240840" y="2840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Common docker use for DMP</a:t>
            </a:r>
            <a:endParaRPr b="0" lang="en-US" sz="3600" spc="-1" strike="noStrike">
              <a:latin typeface="Arial"/>
            </a:endParaRPr>
          </a:p>
        </p:txBody>
      </p:sp>
      <p:pic>
        <p:nvPicPr>
          <p:cNvPr id="142" name="" descr=""/>
          <p:cNvPicPr/>
          <p:nvPr/>
        </p:nvPicPr>
        <p:blipFill>
          <a:blip r:embed="rId1"/>
          <a:stretch/>
        </p:blipFill>
        <p:spPr>
          <a:xfrm>
            <a:off x="2971800" y="1071000"/>
            <a:ext cx="6171840" cy="5100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20"/>
          <p:cNvSpPr/>
          <p:nvPr/>
        </p:nvSpPr>
        <p:spPr>
          <a:xfrm>
            <a:off x="240840" y="2840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Common docker use for DMP</a:t>
            </a:r>
            <a:endParaRPr b="0" lang="en-US" sz="3600" spc="-1" strike="noStrike">
              <a:latin typeface="Arial"/>
            </a:endParaRPr>
          </a:p>
        </p:txBody>
      </p:sp>
      <p:sp>
        <p:nvSpPr>
          <p:cNvPr id="144" name=""/>
          <p:cNvSpPr/>
          <p:nvPr/>
        </p:nvSpPr>
        <p:spPr>
          <a:xfrm>
            <a:off x="228600" y="1025280"/>
            <a:ext cx="10286640" cy="3188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000" spc="-1" strike="noStrike">
                <a:latin typeface="Arial"/>
                <a:ea typeface="Noto Sans CJK SC"/>
              </a:rPr>
              <a:t>The features of common docker:</a:t>
            </a:r>
            <a:endParaRPr b="0" lang="en-US" sz="20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Create 2 separate docker images: </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latin typeface="Arial"/>
                <a:ea typeface="Noto Sans CJK SC"/>
              </a:rPr>
              <a:t>base image: inherited images from docker hub (</a:t>
            </a:r>
            <a:r>
              <a:rPr b="0" lang="en-US" sz="1800" spc="-1" strike="noStrike" u="sng">
                <a:solidFill>
                  <a:srgbClr val="009999"/>
                </a:solidFill>
                <a:uFillTx/>
                <a:latin typeface="Arial"/>
                <a:ea typeface="Noto Sans CJK SC"/>
                <a:hlinkClick r:id="rId1"/>
              </a:rPr>
              <a:t>https://hub.docker.com/</a:t>
            </a:r>
            <a:r>
              <a:rPr b="0" lang="en-US" sz="1800" spc="-1" strike="noStrike">
                <a:latin typeface="Arial"/>
                <a:ea typeface="Noto Sans CJK SC"/>
              </a:rPr>
              <a:t> ), or nvidia containers ( </a:t>
            </a:r>
            <a:r>
              <a:rPr b="0" lang="en-US" sz="1800" spc="-1" strike="noStrike" u="sng">
                <a:solidFill>
                  <a:srgbClr val="009999"/>
                </a:solidFill>
                <a:uFillTx/>
                <a:latin typeface="Arial"/>
                <a:ea typeface="Noto Sans CJK SC"/>
                <a:hlinkClick r:id="rId2"/>
              </a:rPr>
              <a:t>https://catalog.ngc.nvidia.com/containers?filters=&amp;orderBy=weightPopularDESC&amp;query=&amp;page=&amp;pageSize</a:t>
            </a:r>
            <a:r>
              <a:rPr b="0" lang="en-US" sz="1800" spc="-1" strike="noStrike">
                <a:latin typeface="Arial"/>
                <a:ea typeface="Noto Sans CJK SC"/>
              </a:rPr>
              <a:t>=  ), it install some of common tools, libraries, setting. It can use to testing setup extended packages for devel image</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latin typeface="Arial"/>
                <a:ea typeface="Noto Sans CJK SC"/>
              </a:rPr>
              <a:t>develop image: use for development of the specify project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Easy to setup development environment, extended packages with the provided scripts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The containers support to build and run application which require NVIDIA GPU-accelerated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Create images/container the  run on PC and NVIDIA device using jetpack 5</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Select and setup CUDA, CUDNN versions by parameter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Creating images for Ubuntu 20.04, 22.04, L4T, can update to build more type of Ubuntu versions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8"/>
          <p:cNvSpPr/>
          <p:nvPr/>
        </p:nvSpPr>
        <p:spPr>
          <a:xfrm>
            <a:off x="240840" y="2840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Common docker use for DMP</a:t>
            </a:r>
            <a:endParaRPr b="0" lang="en-US" sz="3600" spc="-1" strike="noStrike">
              <a:latin typeface="Arial"/>
            </a:endParaRPr>
          </a:p>
        </p:txBody>
      </p:sp>
      <p:pic>
        <p:nvPicPr>
          <p:cNvPr id="146" name="" descr=""/>
          <p:cNvPicPr/>
          <p:nvPr/>
        </p:nvPicPr>
        <p:blipFill>
          <a:blip r:embed="rId1"/>
          <a:stretch/>
        </p:blipFill>
        <p:spPr>
          <a:xfrm>
            <a:off x="8001000" y="1371600"/>
            <a:ext cx="3837960" cy="3561480"/>
          </a:xfrm>
          <a:prstGeom prst="rect">
            <a:avLst/>
          </a:prstGeom>
          <a:ln w="0">
            <a:noFill/>
          </a:ln>
        </p:spPr>
      </p:pic>
      <p:sp>
        <p:nvSpPr>
          <p:cNvPr id="147" name=""/>
          <p:cNvSpPr/>
          <p:nvPr/>
        </p:nvSpPr>
        <p:spPr>
          <a:xfrm>
            <a:off x="228600" y="1044720"/>
            <a:ext cx="7543440" cy="512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000" spc="-1" strike="noStrike">
                <a:latin typeface="Arial"/>
              </a:rPr>
              <a:t>The docker_common include:</a:t>
            </a:r>
            <a:endParaRPr b="0" lang="en-US" sz="20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setup: Contains the setup for the extended packages required by the specific project. These packages can include Python packages, libraries, and applications.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Dockerfile.base: This Dockerfile pulls and sets up the configuration for a base image. It sets up basic tools, libraries, and configurations that are common for a base image.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Dockerfile.devel: This Dockerfile inherits from the base image and then continues to set up extended packages and the environment for the development of the specific project.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entrypoint.sh: Defines the commands that will run when a container starts.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setup_docker.sh: Installs Docker Engine, NVIDIA Container Toolkit, and sets up/runs the Docker daemon.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build.sh: Builds a Docker image.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run.sh: Starts or resumes a specific container.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9"/>
          <p:cNvSpPr/>
          <p:nvPr/>
        </p:nvSpPr>
        <p:spPr>
          <a:xfrm>
            <a:off x="240840" y="2840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ea typeface="DejaVu Sans"/>
              </a:rPr>
              <a:t>Common docker use for DMP</a:t>
            </a:r>
            <a:endParaRPr b="0" lang="en-US" sz="3600" spc="-1" strike="noStrike">
              <a:latin typeface="Arial"/>
            </a:endParaRPr>
          </a:p>
        </p:txBody>
      </p:sp>
      <p:sp>
        <p:nvSpPr>
          <p:cNvPr id="149" name=""/>
          <p:cNvSpPr/>
          <p:nvPr/>
        </p:nvSpPr>
        <p:spPr>
          <a:xfrm>
            <a:off x="246600" y="1035000"/>
            <a:ext cx="11483640" cy="2393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000" spc="-1" strike="noStrike">
                <a:latin typeface="Arial"/>
              </a:rPr>
              <a:t>How to use the common docker:</a:t>
            </a:r>
            <a:endParaRPr b="0" lang="en-US" sz="20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Refer to the README.md in docker_common (</a:t>
            </a:r>
            <a:r>
              <a:rPr b="0" lang="en-US" sz="1800" spc="-1" strike="noStrike" u="sng">
                <a:solidFill>
                  <a:srgbClr val="009999"/>
                </a:solidFill>
                <a:uFillTx/>
                <a:latin typeface="Arial"/>
                <a:ea typeface="Noto Sans CJK SC"/>
                <a:hlinkClick r:id="rId1"/>
              </a:rPr>
              <a:t>https://caishare.dmprof.com/dmp_inter/docker_common</a:t>
            </a:r>
            <a:r>
              <a:rPr b="0" lang="en-US" sz="1800" spc="-1" strike="noStrike">
                <a:latin typeface="Arial"/>
                <a:ea typeface="Noto Sans CJK SC"/>
              </a:rPr>
              <a:t> , tag v0.1.0)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Only install a Nvidia driver version on host machine if require use NVIDIA’s GPU</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ea typeface="Noto Sans CJK SC"/>
              </a:rPr>
              <a:t>Select Tensorflow version → CUDA version→ nvidia driver version</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latin typeface="Arial"/>
                <a:ea typeface="Noto Sans CJK SC"/>
              </a:rPr>
              <a:t>Check cuda, cudnn dependencies of Tensorflow package python: tf.sysconfig.get_build_info()</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latin typeface="Arial"/>
                <a:ea typeface="Noto Sans CJK SC"/>
              </a:rPr>
              <a:t>Select CUDA version, it compatible with NVIDIA driver version (</a:t>
            </a:r>
            <a:r>
              <a:rPr b="0" i="1" lang="en-US" sz="1800" spc="-1" strike="noStrike">
                <a:latin typeface="Arial"/>
                <a:ea typeface="Noto Sans CJK SC"/>
              </a:rPr>
              <a:t>Table 3 CUDA Toolkit and Corresponding Driver Versions:</a:t>
            </a:r>
            <a:r>
              <a:rPr b="0" lang="en-US" sz="1800" spc="-1" strike="noStrike">
                <a:latin typeface="Arial"/>
                <a:ea typeface="Noto Sans CJK SC"/>
              </a:rPr>
              <a:t> </a:t>
            </a:r>
            <a:r>
              <a:rPr b="0" lang="en-US" sz="1800" spc="-1" strike="noStrike" u="sng">
                <a:solidFill>
                  <a:srgbClr val="009999"/>
                </a:solidFill>
                <a:uFillTx/>
                <a:latin typeface="Arial"/>
                <a:ea typeface="Noto Sans CJK SC"/>
                <a:hlinkClick r:id="rId2"/>
              </a:rPr>
              <a:t>https://docs.nvidia.com/cuda/cuda-toolkit-release-notes/</a:t>
            </a:r>
            <a:r>
              <a:rPr b="0" lang="en-US" sz="1800" spc="-1" strike="noStrike">
                <a:latin typeface="Arial"/>
                <a:ea typeface="Noto Sans CJK SC"/>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40840" y="242280"/>
            <a:ext cx="10971360" cy="455760"/>
          </a:xfrm>
          <a:prstGeom prst="rect">
            <a:avLst/>
          </a:prstGeom>
          <a:noFill/>
          <a:ln w="0">
            <a:noFill/>
          </a:ln>
        </p:spPr>
        <p:txBody>
          <a:bodyPr lIns="90000" rIns="90000" tIns="45000" bIns="45000" anchor="ctr">
            <a:noAutofit/>
          </a:bodyPr>
          <a:p>
            <a:pPr>
              <a:lnSpc>
                <a:spcPct val="100000"/>
              </a:lnSpc>
              <a:buNone/>
            </a:pPr>
            <a:r>
              <a:rPr b="1" lang="en-US" sz="3600" spc="-1" strike="noStrike">
                <a:solidFill>
                  <a:srgbClr val="000000"/>
                </a:solidFill>
                <a:latin typeface="Arial"/>
              </a:rPr>
              <a:t>VMs vs Docker Containers</a:t>
            </a:r>
            <a:endParaRPr b="0" lang="en-US" sz="3600" spc="-1" strike="noStrike">
              <a:latin typeface="Arial"/>
            </a:endParaRPr>
          </a:p>
        </p:txBody>
      </p:sp>
      <p:sp>
        <p:nvSpPr>
          <p:cNvPr id="95" name="PlaceHolder 2"/>
          <p:cNvSpPr>
            <a:spLocks noGrp="1"/>
          </p:cNvSpPr>
          <p:nvPr>
            <p:ph/>
          </p:nvPr>
        </p:nvSpPr>
        <p:spPr>
          <a:xfrm>
            <a:off x="228600" y="3621960"/>
            <a:ext cx="11657880" cy="2634120"/>
          </a:xfrm>
          <a:prstGeom prst="rect">
            <a:avLst/>
          </a:prstGeom>
          <a:noFill/>
          <a:ln w="0">
            <a:noFill/>
          </a:ln>
        </p:spPr>
        <p:txBody>
          <a:bodyPr lIns="90000" rIns="90000" tIns="45000" bIns="45000" anchor="t">
            <a:normAutofit fontScale="98000"/>
          </a:bodyPr>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Calibri"/>
              </a:rPr>
              <a:t>Virtual machines (VM) are an abstraction of a physical server turning one server into many. A </a:t>
            </a:r>
            <a:r>
              <a:rPr b="0" lang="en-US" sz="1800" spc="-1" strike="noStrike">
                <a:solidFill>
                  <a:srgbClr val="000000"/>
                </a:solidFill>
                <a:latin typeface="Calibri"/>
              </a:rPr>
              <a:t>hypervisor is installed on the host server allowing multiple VMs to run on a single machine. Each VM </a:t>
            </a:r>
            <a:r>
              <a:rPr b="0" lang="en-US" sz="1800" spc="-1" strike="noStrike">
                <a:solidFill>
                  <a:srgbClr val="000000"/>
                </a:solidFill>
                <a:latin typeface="Calibri"/>
              </a:rPr>
              <a:t>includes a full copy of an operating system (OS) making it resource intensive to run and slow to </a:t>
            </a:r>
            <a:r>
              <a:rPr b="0" lang="en-US" sz="1800" spc="-1" strike="noStrike">
                <a:solidFill>
                  <a:srgbClr val="000000"/>
                </a:solidFill>
                <a:latin typeface="Calibri"/>
              </a:rPr>
              <a:t>boot.</a:t>
            </a:r>
            <a:endParaRPr b="0" lang="en-US"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Calibri"/>
              </a:rPr>
              <a:t>Containers are an abstraction at the app layer that packages application artifacts and dependencies </a:t>
            </a:r>
            <a:r>
              <a:rPr b="0" lang="en-US" sz="1800" spc="-1" strike="noStrike">
                <a:solidFill>
                  <a:srgbClr val="000000"/>
                </a:solidFill>
                <a:latin typeface="Calibri"/>
              </a:rPr>
              <a:t>together. The fundamental difference is containers share the same host operating system, but each </a:t>
            </a:r>
            <a:r>
              <a:rPr b="0" lang="en-US" sz="1800" spc="-1" strike="noStrike">
                <a:solidFill>
                  <a:srgbClr val="000000"/>
                </a:solidFill>
                <a:latin typeface="Calibri"/>
              </a:rPr>
              <a:t>container runs in it’s own isolated process controlled by the Docker Engine. Containers are more </a:t>
            </a:r>
            <a:r>
              <a:rPr b="0" lang="en-US" sz="1800" spc="-1" strike="noStrike">
                <a:solidFill>
                  <a:srgbClr val="000000"/>
                </a:solidFill>
                <a:latin typeface="Calibri"/>
              </a:rPr>
              <a:t>lightweight than VMs and typically boot in seconds instead of minutes.</a:t>
            </a:r>
            <a:endParaRPr b="0" lang="en-US" sz="1800" spc="-1" strike="noStrike">
              <a:latin typeface="Arial"/>
            </a:endParaRPr>
          </a:p>
        </p:txBody>
      </p:sp>
      <p:pic>
        <p:nvPicPr>
          <p:cNvPr id="96" name="" descr=""/>
          <p:cNvPicPr/>
          <p:nvPr/>
        </p:nvPicPr>
        <p:blipFill>
          <a:blip r:embed="rId1"/>
          <a:stretch/>
        </p:blipFill>
        <p:spPr>
          <a:xfrm>
            <a:off x="3429000" y="1072080"/>
            <a:ext cx="4920120" cy="2332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8"/>
          <p:cNvSpPr/>
          <p:nvPr/>
        </p:nvSpPr>
        <p:spPr>
          <a:xfrm>
            <a:off x="241200" y="2426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000000"/>
                </a:solidFill>
                <a:latin typeface="Arial"/>
              </a:rPr>
              <a:t>Docker architecture core components</a:t>
            </a:r>
            <a:endParaRPr b="0" lang="en-US" sz="3600" spc="-1" strike="noStrike">
              <a:latin typeface="Arial"/>
            </a:endParaRPr>
          </a:p>
        </p:txBody>
      </p:sp>
      <p:pic>
        <p:nvPicPr>
          <p:cNvPr id="98" name="" descr=""/>
          <p:cNvPicPr/>
          <p:nvPr/>
        </p:nvPicPr>
        <p:blipFill>
          <a:blip r:embed="rId1"/>
          <a:stretch/>
        </p:blipFill>
        <p:spPr>
          <a:xfrm>
            <a:off x="1438560" y="1019520"/>
            <a:ext cx="9305280" cy="4466520"/>
          </a:xfrm>
          <a:prstGeom prst="rect">
            <a:avLst/>
          </a:prstGeom>
          <a:ln w="0">
            <a:noFill/>
          </a:ln>
        </p:spPr>
      </p:pic>
      <p:sp>
        <p:nvSpPr>
          <p:cNvPr id="99" name=""/>
          <p:cNvSpPr/>
          <p:nvPr/>
        </p:nvSpPr>
        <p:spPr>
          <a:xfrm>
            <a:off x="228600" y="5594400"/>
            <a:ext cx="118868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Docker uses a client-server architecture where the Docker client communicates with the Docker daemon via a RESTful API, UNIX sockets, or a network interface.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228600" y="1027080"/>
            <a:ext cx="11658240" cy="4687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Docker daemon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The Docker daemon is a server with a persistent background process that manages all Docker objects (we’ll overview them below). It constantly listens to and processes Docker API requests. The Docker daemon is a service that runs on your host operating system.</a:t>
            </a:r>
            <a:endParaRPr b="0" lang="en-US"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The Docker daemon uses an “execution driver” to create containers. By default, this is Docker’s own runC driver, but there is also legacy support for Linux Containers (LXC). RunC is very closely tied to the following Linux kernel features, namely.</a:t>
            </a:r>
            <a:endParaRPr b="0" lang="en-US"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cgroups: used to manage resources consumed by a container (e.g., CPU and memory usage) and in the Docker pause functionality;</a:t>
            </a:r>
            <a:endParaRPr b="0" lang="en-US"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Namespaces: responsible for isolating containers and making sure that a container’s filesystem, hostname, users, networking, and processes are separated from the rest of the system.</a:t>
            </a:r>
            <a:endParaRPr b="0" lang="en-US" sz="1600" spc="-1" strike="noStrike">
              <a:latin typeface="Arial"/>
            </a:endParaRPr>
          </a:p>
          <a:p>
            <a:pPr>
              <a:lnSpc>
                <a:spcPct val="100000"/>
              </a:lnSpc>
              <a:buNone/>
            </a:pPr>
            <a:endParaRPr b="0" lang="en-US" sz="1400" spc="-1" strike="noStrike">
              <a:latin typeface="Arial"/>
            </a:endParaRPr>
          </a:p>
          <a:p>
            <a:pPr>
              <a:lnSpc>
                <a:spcPct val="100000"/>
              </a:lnSpc>
              <a:buNone/>
            </a:pPr>
            <a:r>
              <a:rPr b="1" lang="en-US" sz="1800" spc="-1" strike="noStrike">
                <a:latin typeface="Arial"/>
              </a:rPr>
              <a:t>Docker client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The Docker client is a Command Line Interface (CLI) that you can use to issue commands to a Docker daemon to build, run, and stop applications. The client can reside on the same host as the daemon or connect to it on a remote host and communicate with more than one daemon.</a:t>
            </a:r>
            <a:endParaRPr b="0" lang="en-US" sz="1600" spc="-1" strike="noStrike">
              <a:latin typeface="Arial"/>
            </a:endParaRPr>
          </a:p>
          <a:p>
            <a:pPr marL="216000" indent="-216000">
              <a:lnSpc>
                <a:spcPct val="100000"/>
              </a:lnSpc>
              <a:buClr>
                <a:srgbClr val="000000"/>
              </a:buClr>
              <a:buSzPct val="45000"/>
              <a:buFont typeface="Wingdings" charset="2"/>
              <a:buChar char=""/>
            </a:pPr>
            <a:r>
              <a:rPr b="0" lang="en-US" sz="1600" spc="-1" strike="noStrike">
                <a:latin typeface="Arial"/>
              </a:rPr>
              <a:t>The main purpose of the Docker client is to provide a means by which Docker images (files used to create Docker containers) can be pulled from a registry and run on a Docker host. Common commands issued by a client are: docker build, docker pull, and docker run.</a:t>
            </a:r>
            <a:endParaRPr b="0" lang="en-US" sz="1600" spc="-1" strike="noStrike">
              <a:latin typeface="Arial"/>
            </a:endParaRPr>
          </a:p>
          <a:p>
            <a:pPr>
              <a:lnSpc>
                <a:spcPct val="100000"/>
              </a:lnSpc>
              <a:buNone/>
            </a:pPr>
            <a:endParaRPr b="0" lang="en-US" sz="1400" spc="-1" strike="noStrike">
              <a:latin typeface="Arial"/>
            </a:endParaRPr>
          </a:p>
        </p:txBody>
      </p:sp>
      <p:sp>
        <p:nvSpPr>
          <p:cNvPr id="101" name="PlaceHolder 9"/>
          <p:cNvSpPr/>
          <p:nvPr/>
        </p:nvSpPr>
        <p:spPr>
          <a:xfrm>
            <a:off x="241560" y="2678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000000"/>
                </a:solidFill>
                <a:latin typeface="Arial"/>
              </a:rPr>
              <a:t>Docker architecture core components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p:nvPr/>
        </p:nvSpPr>
        <p:spPr>
          <a:xfrm>
            <a:off x="228600" y="1088280"/>
            <a:ext cx="11658240" cy="438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Docker Engine API</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The Docker Engine API is a RESTful API used by applications to interact with the Docker daemon. It can be accessed by an HTTP client or the HTTP library that is part of most modern programming languages.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The API used for communication with the daemon is well-defined and documented, allowing developers to write programs that interface directly with the daemon without using the Docker client.</a:t>
            </a:r>
            <a:endParaRPr b="0" lang="en-US" sz="1800" spc="-1" strike="noStrike">
              <a:latin typeface="Arial"/>
            </a:endParaRPr>
          </a:p>
          <a:p>
            <a:pPr>
              <a:lnSpc>
                <a:spcPct val="100000"/>
              </a:lnSpc>
              <a:buNone/>
            </a:pPr>
            <a:endParaRPr b="0" lang="en-US" sz="1400" spc="-1" strike="noStrike">
              <a:latin typeface="Arial"/>
            </a:endParaRPr>
          </a:p>
          <a:p>
            <a:pPr>
              <a:lnSpc>
                <a:spcPct val="100000"/>
              </a:lnSpc>
              <a:buNone/>
            </a:pPr>
            <a:r>
              <a:rPr b="1" lang="en-US" sz="1800" spc="-1" strike="noStrike">
                <a:latin typeface="Arial"/>
              </a:rPr>
              <a:t>Docker registries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Docker registries are repositories for storing and distributing Docker images. By default, it is a public registry called Docker Hub. It hosts thousands of public images as well as managed "official" images.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You can also run your own private registry to store commercial and proprietary images and to eliminate the overhead associated with downloading images over the Internet.</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The Docker daemon downloads images from the registries using the docker pull request. It also automatically downloads the images specified in the docker run request and within the FROM statement of the Dockerfile if those images are not available on the local system.</a:t>
            </a:r>
            <a:endParaRPr b="0" lang="en-US" sz="1800" spc="-1" strike="noStrike">
              <a:latin typeface="Arial"/>
            </a:endParaRPr>
          </a:p>
        </p:txBody>
      </p:sp>
      <p:sp>
        <p:nvSpPr>
          <p:cNvPr id="103" name="PlaceHolder 10"/>
          <p:cNvSpPr/>
          <p:nvPr/>
        </p:nvSpPr>
        <p:spPr>
          <a:xfrm>
            <a:off x="241560" y="26784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000000"/>
                </a:solidFill>
                <a:latin typeface="Arial"/>
              </a:rPr>
              <a:t>Docker architecture core components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40840" y="242280"/>
            <a:ext cx="10971360" cy="455760"/>
          </a:xfrm>
          <a:prstGeom prst="rect">
            <a:avLst/>
          </a:prstGeom>
          <a:noFill/>
          <a:ln w="0">
            <a:noFill/>
          </a:ln>
        </p:spPr>
        <p:txBody>
          <a:bodyPr lIns="90000" rIns="90000" tIns="45000" bIns="45000" anchor="ctr">
            <a:noAutofit/>
          </a:bodyPr>
          <a:p>
            <a:pPr>
              <a:lnSpc>
                <a:spcPct val="100000"/>
              </a:lnSpc>
              <a:buNone/>
            </a:pPr>
            <a:r>
              <a:rPr b="1" lang="en-US" sz="3600" spc="-1" strike="noStrike">
                <a:solidFill>
                  <a:srgbClr val="111111"/>
                </a:solidFill>
                <a:latin typeface="Arial"/>
              </a:rPr>
              <a:t>Dockerfiles, Images and Containers</a:t>
            </a:r>
            <a:endParaRPr b="0" lang="en-US" sz="3600" spc="-1" strike="noStrike">
              <a:latin typeface="Arial"/>
            </a:endParaRPr>
          </a:p>
        </p:txBody>
      </p:sp>
      <p:pic>
        <p:nvPicPr>
          <p:cNvPr id="105" name="" descr=""/>
          <p:cNvPicPr/>
          <p:nvPr/>
        </p:nvPicPr>
        <p:blipFill>
          <a:blip r:embed="rId1"/>
          <a:stretch/>
        </p:blipFill>
        <p:spPr>
          <a:xfrm>
            <a:off x="1705320" y="2271600"/>
            <a:ext cx="8580960" cy="2207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457200" y="4199400"/>
            <a:ext cx="11429280" cy="93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000000"/>
                </a:solidFill>
                <a:latin typeface="Arial"/>
                <a:ea typeface="DejaVu Sans"/>
              </a:rPr>
              <a:t>A Dockerfile is used to build a Docker image. A dockerfile is a plain-text file that contains a series of instructions telling Docker what operating system, application dependencies and application source code is required to run the application.</a:t>
            </a:r>
            <a:endParaRPr b="0" lang="en-US" sz="2000" spc="-1" strike="noStrike">
              <a:latin typeface="Arial"/>
            </a:endParaRPr>
          </a:p>
        </p:txBody>
      </p:sp>
      <p:pic>
        <p:nvPicPr>
          <p:cNvPr id="107" name="" descr=""/>
          <p:cNvPicPr/>
          <p:nvPr/>
        </p:nvPicPr>
        <p:blipFill>
          <a:blip r:embed="rId1"/>
          <a:stretch/>
        </p:blipFill>
        <p:spPr>
          <a:xfrm>
            <a:off x="3200400" y="1191600"/>
            <a:ext cx="5066280" cy="1913400"/>
          </a:xfrm>
          <a:prstGeom prst="rect">
            <a:avLst/>
          </a:prstGeom>
          <a:ln w="0">
            <a:noFill/>
          </a:ln>
        </p:spPr>
      </p:pic>
      <p:sp>
        <p:nvSpPr>
          <p:cNvPr id="108" name="PlaceHolder 12"/>
          <p:cNvSpPr/>
          <p:nvPr/>
        </p:nvSpPr>
        <p:spPr>
          <a:xfrm>
            <a:off x="241200" y="26856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rPr>
              <a:t>Dockerfiles, Images and Containers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457200" y="2635200"/>
            <a:ext cx="11200680" cy="3417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Docker image compose the components: filesystem layers, base image, intermediate layers, union file system, metadata(datetime, Id, size, layer info), manifest, configuration(CMD, ENTRYPOINT, ENV, WORKDIR)</a:t>
            </a:r>
            <a:endParaRPr b="0" lang="en-US" sz="1800" spc="-1" strike="noStrike">
              <a:latin typeface="Arial"/>
            </a:endParaRPr>
          </a:p>
          <a:p>
            <a:pPr marL="216000" indent="-216000">
              <a:lnSpc>
                <a:spcPct val="100000"/>
              </a:lnSpc>
              <a:buClr>
                <a:srgbClr val="000000"/>
              </a:buClr>
              <a:buSzPct val="45000"/>
              <a:buFont typeface="Wingdings" charset="2"/>
              <a:buChar char=""/>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Docker images are used to instruct the Docker daemon on the requirements of how to build containers and hold the entire metadata explaining the capabilities of the container. You can download images from registries like Docker Hub or create a custom image with a Dockerfile.</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Every image consists of multiple layers. A layer is a change of an image you create by writing lines in a Dockerfile. When you specify commands in your Dockerfile, you make changes to the previous image and create a new layer or an intermediate image. This is how Docker rebuilds only the layer that was changed and the ones on top of it.</a:t>
            </a:r>
            <a:endParaRPr b="0" lang="en-US" sz="1800" spc="-1" strike="noStrike">
              <a:latin typeface="Arial"/>
            </a:endParaRPr>
          </a:p>
        </p:txBody>
      </p:sp>
      <p:pic>
        <p:nvPicPr>
          <p:cNvPr id="110" name="" descr=""/>
          <p:cNvPicPr/>
          <p:nvPr/>
        </p:nvPicPr>
        <p:blipFill>
          <a:blip r:embed="rId1"/>
          <a:stretch/>
        </p:blipFill>
        <p:spPr>
          <a:xfrm>
            <a:off x="4915080" y="922320"/>
            <a:ext cx="1714320" cy="1465920"/>
          </a:xfrm>
          <a:prstGeom prst="rect">
            <a:avLst/>
          </a:prstGeom>
          <a:ln w="0">
            <a:noFill/>
          </a:ln>
        </p:spPr>
      </p:pic>
      <p:sp>
        <p:nvSpPr>
          <p:cNvPr id="111" name="PlaceHolder 13"/>
          <p:cNvSpPr/>
          <p:nvPr/>
        </p:nvSpPr>
        <p:spPr>
          <a:xfrm>
            <a:off x="241200" y="268560"/>
            <a:ext cx="10971360" cy="4557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3600" spc="-1" strike="noStrike">
                <a:solidFill>
                  <a:srgbClr val="111111"/>
                </a:solidFill>
                <a:latin typeface="Arial"/>
              </a:rPr>
              <a:t>Dockerfiles, Images and Containers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66ff"/>
      </a:accent1>
      <a:accent2>
        <a:srgbClr val="000066"/>
      </a:accent2>
      <a:accent3>
        <a:srgbClr val="0000ff"/>
      </a:accent3>
      <a:accent4>
        <a:srgbClr val="ffff66"/>
      </a:accent4>
      <a:accent5>
        <a:srgbClr val="a5a5a5"/>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D17D4C6275649429F29F2AC775A6681" ma:contentTypeVersion="6" ma:contentTypeDescription="新しいドキュメントを作成します。" ma:contentTypeScope="" ma:versionID="f0af6fc98ac678740eafebb65b883145">
  <xsd:schema xmlns:xsd="http://www.w3.org/2001/XMLSchema" xmlns:xs="http://www.w3.org/2001/XMLSchema" xmlns:p="http://schemas.microsoft.com/office/2006/metadata/properties" xmlns:ns3="c28d85a3-aa6e-4e9e-9c9d-061386ebf8dd" targetNamespace="http://schemas.microsoft.com/office/2006/metadata/properties" ma:root="true" ma:fieldsID="967fcc5edcd0acdc564d909e0c810428" ns3:_="">
    <xsd:import namespace="c28d85a3-aa6e-4e9e-9c9d-061386ebf8d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8d85a3-aa6e-4e9e-9c9d-061386ebf8d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28d85a3-aa6e-4e9e-9c9d-061386ebf8dd" xsi:nil="true"/>
  </documentManagement>
</p:properties>
</file>

<file path=customXml/itemProps1.xml><?xml version="1.0" encoding="utf-8"?>
<ds:datastoreItem xmlns:ds="http://schemas.openxmlformats.org/officeDocument/2006/customXml" ds:itemID="{98E632CA-65AF-40DE-8CCE-202711B98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8d85a3-aa6e-4e9e-9c9d-061386ebf8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8F4CA8-1C3C-49DA-BED6-293711183AB7}">
  <ds:schemaRefs>
    <ds:schemaRef ds:uri="http://schemas.microsoft.com/sharepoint/v3/contenttype/forms"/>
  </ds:schemaRefs>
</ds:datastoreItem>
</file>

<file path=customXml/itemProps3.xml><?xml version="1.0" encoding="utf-8"?>
<ds:datastoreItem xmlns:ds="http://schemas.openxmlformats.org/officeDocument/2006/customXml" ds:itemID="{A25B9056-2D6D-4F3B-8491-E4D5CDFBA68A}">
  <ds:schemaRefs>
    <ds:schemaRef ds:uri="c28d85a3-aa6e-4e9e-9c9d-061386ebf8dd"/>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7067</TotalTime>
  <Application>LibreOffice/7.3.7.2$Linux_X86_64 LibreOffice_project/30$Build-2</Application>
  <AppVersion>15.0000</AppVersion>
  <Words>558</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2019-10-06T09:50:56Z</dcterms:created>
  <dc:creator>Brian Pham</dc:creator>
  <dc:description/>
  <dc:language>en-US</dc:language>
  <cp:lastModifiedBy/>
  <dcterms:modified xsi:type="dcterms:W3CDTF">2024-06-28T09:02:23Z</dcterms:modified>
  <cp:revision>142</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0x0101006D17D4C6275649429F29F2AC775A6681</vt:lpwstr>
  </property>
  <property fmtid="{D5CDD505-2E9C-101B-9397-08002B2CF9AE}" pid="3" name="PresentationFormat">
    <vt:lpwstr>Widescreen</vt:lpwstr>
  </property>
  <property fmtid="{D5CDD505-2E9C-101B-9397-08002B2CF9AE}" pid="4" name="Slides">
    <vt:i4>9</vt:i4>
  </property>
</Properties>
</file>