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7"/>
  </p:notesMasterIdLst>
  <p:sldIdLst>
    <p:sldId id="256" r:id="rId2"/>
    <p:sldId id="292" r:id="rId3"/>
    <p:sldId id="257" r:id="rId4"/>
    <p:sldId id="258" r:id="rId5"/>
    <p:sldId id="293" r:id="rId6"/>
    <p:sldId id="259" r:id="rId7"/>
    <p:sldId id="261" r:id="rId8"/>
    <p:sldId id="262" r:id="rId9"/>
    <p:sldId id="297" r:id="rId10"/>
    <p:sldId id="263" r:id="rId11"/>
    <p:sldId id="264" r:id="rId12"/>
    <p:sldId id="294" r:id="rId13"/>
    <p:sldId id="295" r:id="rId14"/>
    <p:sldId id="265" r:id="rId15"/>
    <p:sldId id="298" r:id="rId16"/>
    <p:sldId id="266" r:id="rId17"/>
    <p:sldId id="267" r:id="rId18"/>
    <p:sldId id="296" r:id="rId19"/>
    <p:sldId id="300" r:id="rId20"/>
    <p:sldId id="299" r:id="rId21"/>
    <p:sldId id="268" r:id="rId22"/>
    <p:sldId id="269" r:id="rId23"/>
    <p:sldId id="304" r:id="rId24"/>
    <p:sldId id="305" r:id="rId25"/>
    <p:sldId id="270" r:id="rId26"/>
    <p:sldId id="307" r:id="rId27"/>
    <p:sldId id="272" r:id="rId28"/>
    <p:sldId id="308" r:id="rId29"/>
    <p:sldId id="309" r:id="rId30"/>
    <p:sldId id="273" r:id="rId31"/>
    <p:sldId id="310" r:id="rId32"/>
    <p:sldId id="274" r:id="rId33"/>
    <p:sldId id="311" r:id="rId34"/>
    <p:sldId id="275" r:id="rId35"/>
    <p:sldId id="312" r:id="rId36"/>
    <p:sldId id="313" r:id="rId37"/>
    <p:sldId id="276" r:id="rId38"/>
    <p:sldId id="315" r:id="rId39"/>
    <p:sldId id="278" r:id="rId40"/>
    <p:sldId id="316" r:id="rId41"/>
    <p:sldId id="318" r:id="rId42"/>
    <p:sldId id="319" r:id="rId43"/>
    <p:sldId id="279" r:id="rId44"/>
    <p:sldId id="280" r:id="rId45"/>
    <p:sldId id="320" r:id="rId46"/>
    <p:sldId id="321" r:id="rId47"/>
    <p:sldId id="281" r:id="rId48"/>
    <p:sldId id="322" r:id="rId49"/>
    <p:sldId id="282" r:id="rId50"/>
    <p:sldId id="283" r:id="rId51"/>
    <p:sldId id="323" r:id="rId52"/>
    <p:sldId id="324" r:id="rId53"/>
    <p:sldId id="325" r:id="rId54"/>
    <p:sldId id="284" r:id="rId55"/>
    <p:sldId id="326" r:id="rId56"/>
    <p:sldId id="286" r:id="rId57"/>
    <p:sldId id="327" r:id="rId58"/>
    <p:sldId id="331" r:id="rId59"/>
    <p:sldId id="333" r:id="rId60"/>
    <p:sldId id="334" r:id="rId61"/>
    <p:sldId id="287" r:id="rId62"/>
    <p:sldId id="289" r:id="rId63"/>
    <p:sldId id="335" r:id="rId64"/>
    <p:sldId id="290" r:id="rId65"/>
    <p:sldId id="336" r:id="rId66"/>
  </p:sldIdLst>
  <p:sldSz cx="8458200" cy="6858000"/>
  <p:notesSz cx="84582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33" autoAdjust="0"/>
    <p:restoredTop sz="94662" autoAdjust="0"/>
  </p:normalViewPr>
  <p:slideViewPr>
    <p:cSldViewPr>
      <p:cViewPr>
        <p:scale>
          <a:sx n="64" d="100"/>
          <a:sy n="64" d="100"/>
        </p:scale>
        <p:origin x="-1266" y="-222"/>
      </p:cViewPr>
      <p:guideLst>
        <p:guide orient="horz" pos="2335"/>
        <p:guide pos="2664"/>
      </p:guideLst>
    </p:cSldViewPr>
  </p:slideViewPr>
  <p:outlineViewPr>
    <p:cViewPr>
      <p:scale>
        <a:sx n="33" d="100"/>
        <a:sy n="33" d="100"/>
      </p:scale>
      <p:origin x="0" y="31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65220" cy="3423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791023" y="0"/>
            <a:ext cx="3665220" cy="3423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F5F3-5B25-47B6-BEA5-8411E4A9850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171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45820" y="3257808"/>
            <a:ext cx="6766560" cy="30853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4329"/>
            <a:ext cx="3665220" cy="3423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791023" y="6514329"/>
            <a:ext cx="3665220" cy="3423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E5BBF-422E-4DD5-A698-47DEE4748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8BEB472-4CA2-42B8-8B05-2F71C6884950}" type="slidenum">
              <a:rPr lang="en-US">
                <a:solidFill>
                  <a:prstClr val="black"/>
                </a:solidFill>
                <a:latin typeface="Arial" charset="0"/>
              </a:rPr>
              <a:pPr eaLnBrk="1" hangingPunct="1"/>
              <a:t>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3188" y="514350"/>
            <a:ext cx="3171825" cy="25717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5820" y="2057400"/>
            <a:ext cx="7048500" cy="17526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7760" y="5029200"/>
            <a:ext cx="6061710" cy="17526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400"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061710" y="6400800"/>
            <a:ext cx="197358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94AD3-4BC6-4C17-ACEC-FAD8EAE3A4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1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B27F-42DC-4601-9E5C-591CA410A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2195" y="354013"/>
            <a:ext cx="1903095" cy="5776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910" y="354013"/>
            <a:ext cx="5568315" cy="5776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35156-1982-42D9-BD23-9946125A1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15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AC8CC-83A1-4B93-9DC9-CD5CCC5E80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10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40" y="4406904"/>
            <a:ext cx="718947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140" y="2906717"/>
            <a:ext cx="718947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4A680-6806-43FA-A8BB-05CC7C9CB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910" y="1219202"/>
            <a:ext cx="3735705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9585" y="1219202"/>
            <a:ext cx="3735705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0D540-5331-4F98-AC9D-038FE8FE2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0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" y="274638"/>
            <a:ext cx="76123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13" y="1535113"/>
            <a:ext cx="37371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13" y="2174875"/>
            <a:ext cx="37371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6651" y="1535113"/>
            <a:ext cx="373864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6651" y="2174875"/>
            <a:ext cx="37386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8DB7D-1542-4276-84FC-DF0ADAF79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D29E3-AEBE-4308-85A6-5F9E87F3C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3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B6938-47B1-4AEE-BB9E-D8D5F108D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54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4" y="273051"/>
            <a:ext cx="278269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925" y="273054"/>
            <a:ext cx="472836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914" y="1435100"/>
            <a:ext cx="278269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27DAA-B5B5-456B-801D-411013D17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6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66" y="4800600"/>
            <a:ext cx="50749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7866" y="612775"/>
            <a:ext cx="5074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7866" y="5367338"/>
            <a:ext cx="5074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8BFB-0FEC-496E-9F8D-2DEBD3D6A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2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2910" y="354015"/>
            <a:ext cx="761238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910" y="1219202"/>
            <a:ext cx="761238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9885" y="6400800"/>
            <a:ext cx="26784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61710" y="6396038"/>
            <a:ext cx="19735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 smtClean="0"/>
              <a:t>   </a:t>
            </a:r>
            <a:fld id="{1AF7DE9C-7F48-42FF-91E9-36F3B17CB8B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0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 2" pitchFamily="18" charset="2"/>
        <a:buChar char="¡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-"/>
        <a:defRPr sz="2300">
          <a:solidFill>
            <a:schemeClr val="tx1"/>
          </a:solidFill>
          <a:latin typeface="+mn-lt"/>
        </a:defRPr>
      </a:lvl2pPr>
      <a:lvl3pPr marL="1022350" indent="-3508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3pPr>
      <a:lvl4pPr marL="1339850" indent="-315913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Symbol" pitchFamily="18" charset="2"/>
        <a:buChar char="*"/>
        <a:defRPr sz="1700">
          <a:solidFill>
            <a:schemeClr val="tx1"/>
          </a:solidFill>
          <a:latin typeface="+mn-lt"/>
        </a:defRPr>
      </a:lvl4pPr>
      <a:lvl5pPr marL="1681163" indent="-339725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1383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955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0527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5099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l.tk/man/tcl8.5/TkCmd/colors.htm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87540" y="1381373"/>
            <a:ext cx="5699887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Creating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the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GUI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Form</a:t>
            </a:r>
            <a:r>
              <a:rPr sz="4400" spc="-2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and</a:t>
            </a:r>
            <a:endParaRPr sz="4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Adding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Widgets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7850" y="466973"/>
            <a:ext cx="723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44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9730" y="442888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Chapter 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8004" y="717167"/>
            <a:ext cx="6682761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3.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code.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Running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creates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this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GUI: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3076" y="2129481"/>
            <a:ext cx="4605020" cy="2594919"/>
            <a:chOff x="2682875" y="1252042"/>
            <a:chExt cx="1492250" cy="17208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5575" y="1264742"/>
              <a:ext cx="1466850" cy="1695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89225" y="1258392"/>
              <a:ext cx="1479550" cy="1708150"/>
            </a:xfrm>
            <a:custGeom>
              <a:avLst/>
              <a:gdLst/>
              <a:ahLst/>
              <a:cxnLst/>
              <a:rect l="l" t="t" r="r" b="b"/>
              <a:pathLst>
                <a:path w="1479550" h="1708150">
                  <a:moveTo>
                    <a:pt x="0" y="0"/>
                  </a:moveTo>
                  <a:lnTo>
                    <a:pt x="1479550" y="0"/>
                  </a:lnTo>
                </a:path>
                <a:path w="1479550" h="1708150">
                  <a:moveTo>
                    <a:pt x="0" y="0"/>
                  </a:moveTo>
                  <a:lnTo>
                    <a:pt x="0" y="1708150"/>
                  </a:lnTo>
                </a:path>
                <a:path w="1479550" h="1708150">
                  <a:moveTo>
                    <a:pt x="1479550" y="0"/>
                  </a:moveTo>
                  <a:lnTo>
                    <a:pt x="1479550" y="1708150"/>
                  </a:lnTo>
                </a:path>
                <a:path w="1479550" h="1708150">
                  <a:moveTo>
                    <a:pt x="0" y="1708150"/>
                  </a:moveTo>
                  <a:lnTo>
                    <a:pt x="1479550" y="1708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4" name="Straight Arrow Connector 13"/>
          <p:cNvCxnSpPr/>
          <p:nvPr/>
        </p:nvCxnSpPr>
        <p:spPr bwMode="auto">
          <a:xfrm flipH="1">
            <a:off x="4686300" y="1530210"/>
            <a:ext cx="457200" cy="6088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8004" y="451178"/>
            <a:ext cx="6682761" cy="449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Adding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label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GUI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form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dirty="0" smtClean="0">
                <a:latin typeface="Arial"/>
                <a:cs typeface="Arial"/>
              </a:rPr>
              <a:t>Getting</a:t>
            </a:r>
            <a:r>
              <a:rPr sz="2600" b="1" spc="-25" dirty="0" smtClean="0">
                <a:latin typeface="Arial"/>
                <a:cs typeface="Arial"/>
              </a:rPr>
              <a:t> </a:t>
            </a:r>
            <a:r>
              <a:rPr sz="2600" b="1" spc="-5" dirty="0" smtClean="0">
                <a:latin typeface="Arial"/>
                <a:cs typeface="Arial"/>
              </a:rPr>
              <a:t>ready</a:t>
            </a:r>
            <a:endParaRPr sz="2600" dirty="0" smtClean="0">
              <a:latin typeface="Arial"/>
              <a:cs typeface="Arial"/>
            </a:endParaRPr>
          </a:p>
          <a:p>
            <a:pPr marL="12700" marR="166370">
              <a:lnSpc>
                <a:spcPct val="102699"/>
              </a:lnSpc>
              <a:spcBef>
                <a:spcPts val="325"/>
              </a:spcBef>
            </a:pPr>
            <a:r>
              <a:rPr sz="2600" dirty="0" smtClean="0">
                <a:latin typeface="Palatino Linotype"/>
                <a:cs typeface="Palatino Linotype"/>
              </a:rPr>
              <a:t>We are extending </a:t>
            </a:r>
            <a:r>
              <a:rPr sz="2600" spc="-5" dirty="0" smtClean="0">
                <a:latin typeface="Palatino Linotype"/>
                <a:cs typeface="Palatino Linotype"/>
              </a:rPr>
              <a:t>the </a:t>
            </a:r>
            <a:r>
              <a:rPr sz="2600" dirty="0" smtClean="0">
                <a:latin typeface="Palatino Linotype"/>
                <a:cs typeface="Palatino Linotype"/>
              </a:rPr>
              <a:t>first recipe, </a:t>
            </a:r>
            <a:r>
              <a:rPr sz="2600" i="1" dirty="0" smtClean="0">
                <a:latin typeface="Palatino Linotype"/>
                <a:cs typeface="Palatino Linotype"/>
              </a:rPr>
              <a:t>Creating our first Python </a:t>
            </a:r>
            <a:r>
              <a:rPr sz="2600" i="1" spc="-5" dirty="0" smtClean="0">
                <a:latin typeface="Palatino Linotype"/>
                <a:cs typeface="Palatino Linotype"/>
              </a:rPr>
              <a:t>GUI</a:t>
            </a:r>
            <a:r>
              <a:rPr sz="2600" spc="-5" dirty="0" smtClean="0">
                <a:latin typeface="Palatino Linotype"/>
                <a:cs typeface="Palatino Linotype"/>
              </a:rPr>
              <a:t>. </a:t>
            </a:r>
            <a:r>
              <a:rPr sz="2600" dirty="0" smtClean="0">
                <a:latin typeface="Palatino Linotype"/>
                <a:cs typeface="Palatino Linotype"/>
              </a:rPr>
              <a:t>We will leave </a:t>
            </a:r>
            <a:r>
              <a:rPr sz="2600" spc="-5" dirty="0" smtClean="0">
                <a:latin typeface="Palatino Linotype"/>
                <a:cs typeface="Palatino Linotype"/>
              </a:rPr>
              <a:t>the GUI </a:t>
            </a:r>
            <a:r>
              <a:rPr sz="2600" dirty="0" smtClean="0">
                <a:latin typeface="Palatino Linotype"/>
                <a:cs typeface="Palatino Linotype"/>
              </a:rPr>
              <a:t> resizable, so don't </a:t>
            </a:r>
            <a:r>
              <a:rPr sz="2600" spc="-5" dirty="0" smtClean="0">
                <a:latin typeface="Palatino Linotype"/>
                <a:cs typeface="Palatino Linotype"/>
              </a:rPr>
              <a:t>use the </a:t>
            </a:r>
            <a:r>
              <a:rPr sz="2600" dirty="0" smtClean="0">
                <a:latin typeface="Palatino Linotype"/>
                <a:cs typeface="Palatino Linotype"/>
              </a:rPr>
              <a:t>code from </a:t>
            </a:r>
            <a:r>
              <a:rPr sz="2600" spc="-5" dirty="0" smtClean="0">
                <a:latin typeface="Palatino Linotype"/>
                <a:cs typeface="Palatino Linotype"/>
              </a:rPr>
              <a:t>the </a:t>
            </a:r>
            <a:r>
              <a:rPr sz="2600" dirty="0" smtClean="0">
                <a:latin typeface="Palatino Linotype"/>
                <a:cs typeface="Palatino Linotype"/>
              </a:rPr>
              <a:t>second recipe (or comment </a:t>
            </a:r>
            <a:r>
              <a:rPr sz="2600" spc="-5" dirty="0" smtClean="0">
                <a:latin typeface="Palatino Linotype"/>
                <a:cs typeface="Palatino Linotype"/>
              </a:rPr>
              <a:t>the </a:t>
            </a:r>
            <a:r>
              <a:rPr sz="2600" spc="-5" dirty="0" err="1" smtClean="0">
                <a:latin typeface="Lucida Console"/>
                <a:cs typeface="Lucida Console"/>
              </a:rPr>
              <a:t>win.resizable</a:t>
            </a:r>
            <a:r>
              <a:rPr lang="en-US" sz="2600" spc="-5" dirty="0">
                <a:latin typeface="Lucida Console"/>
                <a:cs typeface="Lucida Console"/>
              </a:rPr>
              <a:t> </a:t>
            </a:r>
            <a:r>
              <a:rPr sz="2600" dirty="0" smtClean="0">
                <a:latin typeface="Palatino Linotype"/>
                <a:cs typeface="Palatino Linotype"/>
              </a:rPr>
              <a:t>line</a:t>
            </a:r>
            <a:r>
              <a:rPr sz="2600" spc="-5" dirty="0" smtClean="0">
                <a:latin typeface="Palatino Linotype"/>
                <a:cs typeface="Palatino Linotype"/>
              </a:rPr>
              <a:t> </a:t>
            </a:r>
            <a:r>
              <a:rPr sz="2600" dirty="0" smtClean="0">
                <a:latin typeface="Palatino Linotype"/>
                <a:cs typeface="Palatino Linotype"/>
              </a:rPr>
              <a:t>out).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8004" y="451177"/>
            <a:ext cx="7570196" cy="6406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Adding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label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GUI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form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 smtClean="0">
                <a:latin typeface="Arial"/>
                <a:cs typeface="Arial"/>
              </a:rPr>
              <a:t>How</a:t>
            </a:r>
            <a:r>
              <a:rPr sz="2600" b="1" spc="-20" dirty="0" smtClean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600" dirty="0">
                <a:latin typeface="Palatino Linotype"/>
                <a:cs typeface="Palatino Linotype"/>
              </a:rPr>
              <a:t>Perform</a:t>
            </a:r>
            <a:r>
              <a:rPr sz="2600" spc="-5" dirty="0">
                <a:latin typeface="Palatino Linotype"/>
                <a:cs typeface="Palatino Linotype"/>
              </a:rPr>
              <a:t> 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steps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label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GUI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from</a:t>
            </a:r>
            <a:r>
              <a:rPr sz="2600" dirty="0" smtClean="0">
                <a:latin typeface="Palatino Linotype"/>
                <a:cs typeface="Palatino Linotype"/>
              </a:rPr>
              <a:t>:</a:t>
            </a:r>
            <a:endParaRPr sz="26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Start with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First_GUI.py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 and save it as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GUI_add_label.py</a:t>
            </a:r>
            <a:r>
              <a:rPr sz="2600" dirty="0">
                <a:latin typeface="Palatino Linotype"/>
                <a:cs typeface="Palatino Linotype"/>
              </a:rPr>
              <a:t>.</a:t>
            </a: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Import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ttk</a:t>
            </a:r>
            <a:r>
              <a:rPr sz="2600" spc="-5" dirty="0">
                <a:latin typeface="Palatino Linotype"/>
                <a:cs typeface="Palatino Linotype"/>
              </a:rPr>
              <a:t>:</a:t>
            </a:r>
            <a:endParaRPr sz="2600" dirty="0">
              <a:latin typeface="Palatino Linotype"/>
              <a:cs typeface="Palatino Linotype"/>
            </a:endParaRPr>
          </a:p>
          <a:p>
            <a:pPr marL="812800">
              <a:lnSpc>
                <a:spcPct val="100000"/>
              </a:lnSpc>
              <a:spcBef>
                <a:spcPts val="960"/>
              </a:spcBef>
            </a:pPr>
            <a:r>
              <a:rPr sz="2600" spc="-5" dirty="0">
                <a:latin typeface="Lucida Console"/>
                <a:cs typeface="Lucida Console"/>
              </a:rPr>
              <a:t>from</a:t>
            </a:r>
            <a:r>
              <a:rPr sz="2600" spc="-1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tkinter</a:t>
            </a:r>
            <a:r>
              <a:rPr sz="2600" spc="-1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import</a:t>
            </a:r>
            <a:r>
              <a:rPr sz="2600" spc="-1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ttk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3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Use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ttk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 a label:</a:t>
            </a:r>
          </a:p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sz="2600" spc="-5" dirty="0">
                <a:latin typeface="Lucida Console"/>
                <a:cs typeface="Lucida Console"/>
              </a:rPr>
              <a:t>ttk.Label(win,</a:t>
            </a:r>
            <a:r>
              <a:rPr sz="2600" spc="-1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text="A</a:t>
            </a:r>
            <a:r>
              <a:rPr sz="2600" spc="-1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Label")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6"/>
            <a:ext cx="8458200" cy="5606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Adding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label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GUI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form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 smtClean="0">
                <a:latin typeface="Arial"/>
                <a:cs typeface="Arial"/>
              </a:rPr>
              <a:t>How</a:t>
            </a:r>
            <a:r>
              <a:rPr sz="2600" b="1" spc="-20" dirty="0" smtClean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600" dirty="0">
                <a:latin typeface="Palatino Linotype"/>
                <a:cs typeface="Palatino Linotype"/>
              </a:rPr>
              <a:t>Perform</a:t>
            </a:r>
            <a:r>
              <a:rPr sz="2600" spc="-5" dirty="0">
                <a:latin typeface="Palatino Linotype"/>
                <a:cs typeface="Palatino Linotype"/>
              </a:rPr>
              <a:t> 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steps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label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GUI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from</a:t>
            </a:r>
            <a:r>
              <a:rPr sz="2600" dirty="0" smtClean="0">
                <a:latin typeface="Palatino Linotype"/>
                <a:cs typeface="Palatino Linotype"/>
              </a:rPr>
              <a:t>:</a:t>
            </a:r>
            <a:endParaRPr sz="26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4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Use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grid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layout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manager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position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label:</a:t>
            </a:r>
          </a:p>
          <a:p>
            <a:pPr marL="812800">
              <a:lnSpc>
                <a:spcPct val="100000"/>
              </a:lnSpc>
              <a:spcBef>
                <a:spcPts val="894"/>
              </a:spcBef>
            </a:pPr>
            <a:r>
              <a:rPr sz="2600" spc="-5" dirty="0">
                <a:latin typeface="Lucida Console"/>
                <a:cs typeface="Lucida Console"/>
              </a:rPr>
              <a:t>.grid(column=0,</a:t>
            </a:r>
            <a:r>
              <a:rPr sz="2600" spc="-2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row=0)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  <a:p>
            <a:pPr marL="584200">
              <a:lnSpc>
                <a:spcPct val="100000"/>
              </a:lnSpc>
            </a:pPr>
            <a:r>
              <a:rPr sz="2600" dirty="0">
                <a:latin typeface="Palatino Linotype"/>
                <a:cs typeface="Palatino Linotype"/>
              </a:rPr>
              <a:t>In order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 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Label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widget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our </a:t>
            </a:r>
            <a:r>
              <a:rPr sz="2600" spc="-5" dirty="0">
                <a:latin typeface="Palatino Linotype"/>
                <a:cs typeface="Palatino Linotype"/>
              </a:rPr>
              <a:t>GUI</a:t>
            </a:r>
            <a:r>
              <a:rPr sz="2600" dirty="0">
                <a:latin typeface="Palatino Linotype"/>
                <a:cs typeface="Palatino Linotype"/>
              </a:rPr>
              <a:t>,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we will import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5" dirty="0">
                <a:latin typeface="Lucida Console"/>
                <a:cs typeface="Lucida Console"/>
              </a:rPr>
              <a:t>ttk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 </a:t>
            </a:r>
            <a:r>
              <a:rPr sz="2600" dirty="0" smtClean="0">
                <a:latin typeface="Palatino Linotype"/>
                <a:cs typeface="Palatino Linotype"/>
              </a:rPr>
              <a:t>from</a:t>
            </a:r>
            <a:r>
              <a:rPr lang="en-US" sz="2600" dirty="0" smtClean="0">
                <a:latin typeface="Palatino Linotype"/>
                <a:cs typeface="Palatino Linotype"/>
              </a:rPr>
              <a:t> </a:t>
            </a:r>
            <a:r>
              <a:rPr sz="2600" spc="-5" dirty="0" err="1" smtClean="0">
                <a:latin typeface="Lucida Console"/>
                <a:cs typeface="Lucida Console"/>
              </a:rPr>
              <a:t>tkinter</a:t>
            </a:r>
            <a:r>
              <a:rPr sz="2600" spc="-5" dirty="0">
                <a:latin typeface="Palatino Linotype"/>
                <a:cs typeface="Palatino Linotype"/>
              </a:rPr>
              <a:t>. </a:t>
            </a:r>
            <a:endParaRPr lang="en-US" sz="2600" spc="-5" dirty="0" smtClean="0">
              <a:latin typeface="Palatino Linotype"/>
              <a:cs typeface="Palatino Linotype"/>
            </a:endParaRPr>
          </a:p>
          <a:p>
            <a:pPr marL="584200">
              <a:lnSpc>
                <a:spcPct val="100000"/>
              </a:lnSpc>
              <a:spcBef>
                <a:spcPts val="65"/>
              </a:spcBef>
            </a:pPr>
            <a:r>
              <a:rPr sz="2600" spc="-5" dirty="0" smtClean="0">
                <a:latin typeface="Palatino Linotype"/>
                <a:cs typeface="Palatino Linotype"/>
              </a:rPr>
              <a:t>Please </a:t>
            </a:r>
            <a:r>
              <a:rPr sz="2600" spc="-5" dirty="0">
                <a:latin typeface="Palatino Linotype"/>
                <a:cs typeface="Palatino Linotype"/>
              </a:rPr>
              <a:t>not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tw</a:t>
            </a:r>
            <a:r>
              <a:rPr sz="2600" dirty="0">
                <a:latin typeface="Palatino Linotype"/>
                <a:cs typeface="Palatino Linotype"/>
              </a:rPr>
              <a:t>o </a:t>
            </a:r>
            <a:r>
              <a:rPr sz="2600" spc="-5" dirty="0">
                <a:latin typeface="Lucida Console"/>
                <a:cs typeface="Lucida Console"/>
              </a:rPr>
              <a:t>import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statements on lines 9 and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4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6"/>
            <a:ext cx="8458201" cy="1580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 marL="551815" marR="33655">
              <a:lnSpc>
                <a:spcPct val="105400"/>
              </a:lnSpc>
            </a:pPr>
            <a:endParaRPr lang="en-US" sz="950" dirty="0">
              <a:latin typeface="Palatino Linotype"/>
              <a:cs typeface="Palatino Linotype"/>
            </a:endParaRPr>
          </a:p>
          <a:p>
            <a:pPr marL="551815" marR="33655">
              <a:lnSpc>
                <a:spcPct val="105400"/>
              </a:lnSpc>
            </a:pPr>
            <a:r>
              <a:rPr sz="2600" dirty="0" smtClean="0">
                <a:latin typeface="Palatino Linotype"/>
                <a:cs typeface="Palatino Linotype"/>
              </a:rPr>
              <a:t>The</a:t>
            </a:r>
            <a:r>
              <a:rPr sz="2600" spc="-5" dirty="0" smtClean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added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just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above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win.mainloop()</a:t>
            </a:r>
            <a:r>
              <a:rPr sz="2600" spc="-5" dirty="0">
                <a:latin typeface="Palatino Linotype"/>
                <a:cs typeface="Palatino Linotype"/>
              </a:rPr>
              <a:t>, </a:t>
            </a:r>
            <a:r>
              <a:rPr sz="2600" dirty="0">
                <a:latin typeface="Palatino Linotype"/>
                <a:cs typeface="Palatino Linotype"/>
              </a:rPr>
              <a:t>which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located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at</a:t>
            </a:r>
            <a:r>
              <a:rPr sz="2600" spc="-5" dirty="0">
                <a:latin typeface="Palatino Linotype"/>
                <a:cs typeface="Palatino Linotype"/>
              </a:rPr>
              <a:t> the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bottom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of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first and second recipes</a:t>
            </a:r>
            <a:r>
              <a:rPr sz="2600" spc="-5" dirty="0">
                <a:latin typeface="Palatino Linotype"/>
                <a:cs typeface="Palatino Linotype"/>
              </a:rPr>
              <a:t> (</a:t>
            </a:r>
            <a:r>
              <a:rPr sz="2600" spc="-5" dirty="0">
                <a:latin typeface="Lucida Console"/>
                <a:cs typeface="Lucida Console"/>
              </a:rPr>
              <a:t>GUI_add_label.py</a:t>
            </a:r>
            <a:r>
              <a:rPr sz="2600" spc="-5" dirty="0">
                <a:latin typeface="Palatino Linotype"/>
                <a:cs typeface="Palatino Linotype"/>
              </a:rPr>
              <a:t>):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700" y="2055727"/>
            <a:ext cx="7162800" cy="4573673"/>
            <a:chOff x="1778000" y="1401889"/>
            <a:chExt cx="3302000" cy="23971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1414589"/>
              <a:ext cx="3219967" cy="23717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4350" y="1408239"/>
              <a:ext cx="3289300" cy="2384425"/>
            </a:xfrm>
            <a:custGeom>
              <a:avLst/>
              <a:gdLst/>
              <a:ahLst/>
              <a:cxnLst/>
              <a:rect l="l" t="t" r="r" b="b"/>
              <a:pathLst>
                <a:path w="3289300" h="2384425">
                  <a:moveTo>
                    <a:pt x="0" y="0"/>
                  </a:moveTo>
                  <a:lnTo>
                    <a:pt x="3289300" y="0"/>
                  </a:lnTo>
                </a:path>
                <a:path w="3289300" h="2384425">
                  <a:moveTo>
                    <a:pt x="0" y="0"/>
                  </a:moveTo>
                  <a:lnTo>
                    <a:pt x="0" y="2384425"/>
                  </a:lnTo>
                </a:path>
                <a:path w="3289300" h="2384425">
                  <a:moveTo>
                    <a:pt x="3289300" y="0"/>
                  </a:moveTo>
                  <a:lnTo>
                    <a:pt x="3289300" y="2384425"/>
                  </a:lnTo>
                </a:path>
                <a:path w="3289300" h="2384425">
                  <a:moveTo>
                    <a:pt x="0" y="2384425"/>
                  </a:moveTo>
                  <a:lnTo>
                    <a:pt x="3289300" y="23844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" y="451176"/>
            <a:ext cx="8458199" cy="320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 marL="551815" marR="33655">
              <a:lnSpc>
                <a:spcPct val="105400"/>
              </a:lnSpc>
            </a:pPr>
            <a:endParaRPr lang="en-US" sz="95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1143000"/>
            <a:ext cx="692306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5.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observe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how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label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added</a:t>
            </a:r>
            <a:r>
              <a:rPr sz="2600" spc="-5" dirty="0">
                <a:latin typeface="Palatino Linotype"/>
                <a:cs typeface="Palatino Linotype"/>
              </a:rPr>
              <a:t> 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our</a:t>
            </a:r>
            <a:r>
              <a:rPr sz="2600" spc="-5" dirty="0">
                <a:latin typeface="Palatino Linotype"/>
                <a:cs typeface="Palatino Linotype"/>
              </a:rPr>
              <a:t> GUI: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23073" y="1956043"/>
            <a:ext cx="3457768" cy="1371600"/>
            <a:chOff x="2592387" y="4410519"/>
            <a:chExt cx="1673225" cy="6350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087" y="4423219"/>
              <a:ext cx="1647825" cy="609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98737" y="4416869"/>
              <a:ext cx="1660525" cy="622300"/>
            </a:xfrm>
            <a:custGeom>
              <a:avLst/>
              <a:gdLst/>
              <a:ahLst/>
              <a:cxnLst/>
              <a:rect l="l" t="t" r="r" b="b"/>
              <a:pathLst>
                <a:path w="1660525" h="622300">
                  <a:moveTo>
                    <a:pt x="0" y="0"/>
                  </a:moveTo>
                  <a:lnTo>
                    <a:pt x="1660525" y="0"/>
                  </a:lnTo>
                </a:path>
                <a:path w="1660525" h="622300">
                  <a:moveTo>
                    <a:pt x="0" y="0"/>
                  </a:moveTo>
                  <a:lnTo>
                    <a:pt x="0" y="622300"/>
                  </a:lnTo>
                </a:path>
                <a:path w="1660525" h="622300">
                  <a:moveTo>
                    <a:pt x="1660525" y="0"/>
                  </a:moveTo>
                  <a:lnTo>
                    <a:pt x="1660525" y="622300"/>
                  </a:lnTo>
                </a:path>
                <a:path w="1660525" h="622300">
                  <a:moveTo>
                    <a:pt x="0" y="622300"/>
                  </a:moveTo>
                  <a:lnTo>
                    <a:pt x="1660525" y="6223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8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5836" y="405441"/>
            <a:ext cx="6674930" cy="51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 smtClean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 marR="4953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Creating </a:t>
            </a:r>
            <a:r>
              <a:rPr sz="2600" b="1" dirty="0">
                <a:latin typeface="Arial"/>
                <a:cs typeface="Arial"/>
              </a:rPr>
              <a:t>buttons </a:t>
            </a:r>
            <a:r>
              <a:rPr sz="2600" b="1" spc="-5" dirty="0">
                <a:latin typeface="Arial"/>
                <a:cs typeface="Arial"/>
              </a:rPr>
              <a:t>and changing </a:t>
            </a:r>
            <a:r>
              <a:rPr sz="2600" b="1" dirty="0">
                <a:latin typeface="Arial"/>
                <a:cs typeface="Arial"/>
              </a:rPr>
              <a:t>their text </a:t>
            </a:r>
            <a:r>
              <a:rPr sz="2600" b="1" spc="-54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attributes</a:t>
            </a:r>
            <a:endParaRPr sz="2600" dirty="0">
              <a:latin typeface="Arial"/>
              <a:cs typeface="Arial"/>
            </a:endParaRPr>
          </a:p>
          <a:p>
            <a:pPr marL="12700" marR="439420">
              <a:lnSpc>
                <a:spcPct val="100000"/>
              </a:lnSpc>
              <a:spcBef>
                <a:spcPts val="375"/>
              </a:spcBef>
            </a:pPr>
            <a:endParaRPr lang="en-US" sz="2600" dirty="0" smtClean="0">
              <a:latin typeface="Palatino Linotype"/>
              <a:cs typeface="Palatino Linotype"/>
            </a:endParaRPr>
          </a:p>
          <a:p>
            <a:pPr marL="12700" marR="439420">
              <a:lnSpc>
                <a:spcPct val="100000"/>
              </a:lnSpc>
              <a:spcBef>
                <a:spcPts val="375"/>
              </a:spcBef>
            </a:pPr>
            <a:r>
              <a:rPr sz="2600" dirty="0" smtClean="0">
                <a:latin typeface="Palatino Linotype"/>
                <a:cs typeface="Palatino Linotype"/>
              </a:rPr>
              <a:t>In </a:t>
            </a:r>
            <a:r>
              <a:rPr sz="2600" spc="-5" dirty="0">
                <a:latin typeface="Palatino Linotype"/>
                <a:cs typeface="Palatino Linotype"/>
              </a:rPr>
              <a:t>this </a:t>
            </a:r>
            <a:r>
              <a:rPr sz="2600" dirty="0">
                <a:latin typeface="Palatino Linotype"/>
                <a:cs typeface="Palatino Linotype"/>
              </a:rPr>
              <a:t>recipe, we will add a </a:t>
            </a:r>
            <a:r>
              <a:rPr sz="2600" spc="-5" dirty="0">
                <a:latin typeface="Palatino Linotype"/>
                <a:cs typeface="Palatino Linotype"/>
              </a:rPr>
              <a:t>button </a:t>
            </a:r>
            <a:r>
              <a:rPr sz="2600" dirty="0">
                <a:latin typeface="Palatino Linotype"/>
                <a:cs typeface="Palatino Linotype"/>
              </a:rPr>
              <a:t>widget, and we will </a:t>
            </a:r>
            <a:r>
              <a:rPr sz="2600" spc="-5" dirty="0">
                <a:latin typeface="Palatino Linotype"/>
                <a:cs typeface="Palatino Linotype"/>
              </a:rPr>
              <a:t>use this button to </a:t>
            </a:r>
            <a:r>
              <a:rPr sz="2600" dirty="0">
                <a:latin typeface="Palatino Linotype"/>
                <a:cs typeface="Palatino Linotype"/>
              </a:rPr>
              <a:t>change an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attribute of another widget </a:t>
            </a:r>
            <a:r>
              <a:rPr sz="2600" spc="-5" dirty="0">
                <a:latin typeface="Palatino Linotype"/>
                <a:cs typeface="Palatino Linotype"/>
              </a:rPr>
              <a:t>that </a:t>
            </a:r>
            <a:r>
              <a:rPr sz="2600" dirty="0">
                <a:latin typeface="Palatino Linotype"/>
                <a:cs typeface="Palatino Linotype"/>
              </a:rPr>
              <a:t>is a </a:t>
            </a:r>
            <a:r>
              <a:rPr sz="2600" spc="-5" dirty="0">
                <a:latin typeface="Palatino Linotype"/>
                <a:cs typeface="Palatino Linotype"/>
              </a:rPr>
              <a:t>part </a:t>
            </a:r>
            <a:r>
              <a:rPr sz="2600" dirty="0">
                <a:latin typeface="Palatino Linotype"/>
                <a:cs typeface="Palatino Linotype"/>
              </a:rPr>
              <a:t>of our </a:t>
            </a:r>
            <a:r>
              <a:rPr sz="2600" spc="-5" dirty="0">
                <a:latin typeface="Palatino Linotype"/>
                <a:cs typeface="Palatino Linotype"/>
              </a:rPr>
              <a:t>GUI. </a:t>
            </a:r>
            <a:r>
              <a:rPr sz="2600" dirty="0">
                <a:latin typeface="Palatino Linotype"/>
                <a:cs typeface="Palatino Linotype"/>
              </a:rPr>
              <a:t>This introduces </a:t>
            </a:r>
            <a:r>
              <a:rPr sz="2600" spc="-5" dirty="0">
                <a:latin typeface="Palatino Linotype"/>
                <a:cs typeface="Palatino Linotype"/>
              </a:rPr>
              <a:t>us to </a:t>
            </a:r>
            <a:r>
              <a:rPr sz="2600" dirty="0">
                <a:latin typeface="Palatino Linotype"/>
                <a:cs typeface="Palatino Linotype"/>
              </a:rPr>
              <a:t>callback 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functions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 event</a:t>
            </a:r>
            <a:r>
              <a:rPr sz="2600" spc="-5" dirty="0">
                <a:latin typeface="Palatino Linotype"/>
                <a:cs typeface="Palatino Linotype"/>
              </a:rPr>
              <a:t> handling </a:t>
            </a:r>
            <a:r>
              <a:rPr sz="2600" dirty="0">
                <a:latin typeface="Palatino Linotype"/>
                <a:cs typeface="Palatino Linotype"/>
              </a:rPr>
              <a:t>in 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Python </a:t>
            </a:r>
            <a:r>
              <a:rPr sz="2600" spc="-5" dirty="0">
                <a:latin typeface="Palatino Linotype"/>
                <a:cs typeface="Palatino Linotype"/>
              </a:rPr>
              <a:t>GUI </a:t>
            </a:r>
            <a:r>
              <a:rPr sz="2600" dirty="0">
                <a:latin typeface="Palatino Linotype"/>
                <a:cs typeface="Palatino Linotype"/>
              </a:rPr>
              <a:t>environment.</a:t>
            </a:r>
          </a:p>
          <a:p>
            <a:pPr>
              <a:lnSpc>
                <a:spcPct val="100000"/>
              </a:lnSpc>
            </a:pPr>
            <a:endParaRPr sz="26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Palatino Linotype"/>
              <a:cs typeface="Palatino Linotyp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9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337" y="709516"/>
            <a:ext cx="617616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/>
              <a:t>How</a:t>
            </a:r>
            <a:r>
              <a:rPr sz="2600" b="1" spc="-35" dirty="0"/>
              <a:t> </a:t>
            </a:r>
            <a:r>
              <a:rPr sz="2600" b="1" dirty="0"/>
              <a:t>to</a:t>
            </a:r>
            <a:r>
              <a:rPr sz="2600" b="1" spc="-30" dirty="0"/>
              <a:t> </a:t>
            </a:r>
            <a:r>
              <a:rPr sz="2600" b="1" dirty="0"/>
              <a:t>do</a:t>
            </a:r>
            <a:r>
              <a:rPr sz="2600" b="1" spc="-30" dirty="0"/>
              <a:t> </a:t>
            </a:r>
            <a:r>
              <a:rPr sz="2600" b="1" dirty="0"/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70873"/>
            <a:ext cx="8458200" cy="50702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  <a:spcBef>
                <a:spcPts val="130"/>
              </a:spcBef>
            </a:pPr>
            <a:endParaRPr lang="en-US" sz="2600" dirty="0" smtClean="0">
              <a:latin typeface="Palatino Linotype"/>
              <a:cs typeface="Palatino Linotype"/>
            </a:endParaRPr>
          </a:p>
          <a:p>
            <a:pPr marL="12700" marR="5080" algn="just">
              <a:lnSpc>
                <a:spcPct val="102699"/>
              </a:lnSpc>
              <a:spcBef>
                <a:spcPts val="130"/>
              </a:spcBef>
            </a:pPr>
            <a:r>
              <a:rPr sz="2600" dirty="0" smtClean="0">
                <a:latin typeface="Palatino Linotype"/>
                <a:cs typeface="Palatino Linotype"/>
              </a:rPr>
              <a:t>In </a:t>
            </a:r>
            <a:r>
              <a:rPr sz="2600" spc="-5" dirty="0">
                <a:latin typeface="Palatino Linotype"/>
                <a:cs typeface="Palatino Linotype"/>
              </a:rPr>
              <a:t>this </a:t>
            </a:r>
            <a:r>
              <a:rPr sz="2600" dirty="0">
                <a:latin typeface="Palatino Linotype"/>
                <a:cs typeface="Palatino Linotype"/>
              </a:rPr>
              <a:t>recipe, we will update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label we added in </a:t>
            </a:r>
            <a:r>
              <a:rPr sz="2600" spc="-5" dirty="0">
                <a:latin typeface="Palatino Linotype"/>
                <a:cs typeface="Palatino Linotype"/>
              </a:rPr>
              <a:t>the previous </a:t>
            </a:r>
            <a:r>
              <a:rPr sz="2600" dirty="0">
                <a:latin typeface="Palatino Linotype"/>
                <a:cs typeface="Palatino Linotype"/>
              </a:rPr>
              <a:t>recipe as well as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spc="-5" dirty="0">
                <a:latin typeface="Lucida Console"/>
                <a:cs typeface="Lucida Console"/>
              </a:rPr>
              <a:t>text </a:t>
            </a:r>
            <a:r>
              <a:rPr sz="2600" spc="-590" dirty="0">
                <a:latin typeface="Lucida Console"/>
                <a:cs typeface="Lucida Consol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attribute of </a:t>
            </a:r>
            <a:r>
              <a:rPr sz="2600" spc="-5" dirty="0">
                <a:latin typeface="Palatino Linotype"/>
                <a:cs typeface="Palatino Linotype"/>
              </a:rPr>
              <a:t>the button. </a:t>
            </a:r>
            <a:r>
              <a:rPr sz="2600" dirty="0">
                <a:latin typeface="Palatino Linotype"/>
                <a:cs typeface="Palatino Linotype"/>
              </a:rPr>
              <a:t>The steps </a:t>
            </a:r>
            <a:r>
              <a:rPr sz="2600" spc="-5" dirty="0">
                <a:latin typeface="Palatino Linotype"/>
                <a:cs typeface="Palatino Linotype"/>
              </a:rPr>
              <a:t>to </a:t>
            </a:r>
            <a:r>
              <a:rPr sz="2600" dirty="0">
                <a:latin typeface="Palatino Linotype"/>
                <a:cs typeface="Palatino Linotype"/>
              </a:rPr>
              <a:t>add a </a:t>
            </a:r>
            <a:r>
              <a:rPr sz="2600" spc="-5" dirty="0">
                <a:latin typeface="Palatino Linotype"/>
                <a:cs typeface="Palatino Linotype"/>
              </a:rPr>
              <a:t>button that performs </a:t>
            </a:r>
            <a:r>
              <a:rPr sz="2600" dirty="0">
                <a:latin typeface="Palatino Linotype"/>
                <a:cs typeface="Palatino Linotype"/>
              </a:rPr>
              <a:t>an action when clicked are 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Start with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GUI_add_label.py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 and save it as</a:t>
            </a:r>
          </a:p>
          <a:p>
            <a:pPr marL="622300">
              <a:lnSpc>
                <a:spcPct val="100000"/>
              </a:lnSpc>
              <a:spcBef>
                <a:spcPts val="70"/>
              </a:spcBef>
            </a:pPr>
            <a:r>
              <a:rPr sz="2600" spc="-5" dirty="0">
                <a:latin typeface="Lucida Console"/>
                <a:cs typeface="Lucida Console"/>
              </a:rPr>
              <a:t>GUI_create_button_change_property.py</a:t>
            </a:r>
            <a:r>
              <a:rPr sz="2600" spc="-5" dirty="0">
                <a:latin typeface="Palatino Linotype"/>
                <a:cs typeface="Palatino Linotype"/>
              </a:rPr>
              <a:t>.</a:t>
            </a:r>
            <a:endParaRPr sz="26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0"/>
              </a:spcBef>
              <a:buAutoNum type="arabicPeriod" startAt="2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Define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function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name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it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click_me()</a:t>
            </a:r>
            <a:r>
              <a:rPr sz="2600" spc="-5" dirty="0">
                <a:latin typeface="Palatino Linotype"/>
                <a:cs typeface="Palatino Linotype"/>
              </a:rPr>
              <a:t>:</a:t>
            </a:r>
            <a:endParaRPr sz="2600" dirty="0">
              <a:latin typeface="Palatino Linotype"/>
              <a:cs typeface="Palatino Linotype"/>
            </a:endParaRPr>
          </a:p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sz="2600" spc="-5" dirty="0">
                <a:latin typeface="Lucida Console"/>
                <a:cs typeface="Lucida Console"/>
              </a:rPr>
              <a:t>def</a:t>
            </a:r>
            <a:r>
              <a:rPr sz="2600" spc="-3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click_me()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9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338" y="709517"/>
            <a:ext cx="480456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How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70872"/>
            <a:ext cx="8458200" cy="3227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Use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ttk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create a </a:t>
            </a:r>
            <a:r>
              <a:rPr sz="2600" spc="-5" dirty="0">
                <a:latin typeface="Palatino Linotype"/>
                <a:cs typeface="Palatino Linotype"/>
              </a:rPr>
              <a:t>butto</a:t>
            </a:r>
            <a:r>
              <a:rPr sz="2600" dirty="0">
                <a:latin typeface="Palatino Linotype"/>
                <a:cs typeface="Palatino Linotype"/>
              </a:rPr>
              <a:t>n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 </a:t>
            </a:r>
            <a:r>
              <a:rPr sz="2600" spc="-5" dirty="0">
                <a:latin typeface="Palatino Linotype"/>
                <a:cs typeface="Palatino Linotype"/>
              </a:rPr>
              <a:t>giv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it a </a:t>
            </a:r>
            <a:r>
              <a:rPr sz="2600" spc="-5" dirty="0">
                <a:latin typeface="Lucida Console"/>
                <a:cs typeface="Lucida Console"/>
              </a:rPr>
              <a:t>text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Palatino Linotype"/>
                <a:cs typeface="Palatino Linotype"/>
              </a:rPr>
              <a:t>attribute:</a:t>
            </a:r>
          </a:p>
          <a:p>
            <a:pPr marL="812800" marR="1043305">
              <a:lnSpc>
                <a:spcPct val="100000"/>
              </a:lnSpc>
              <a:spcBef>
                <a:spcPts val="960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action.configure</a:t>
            </a:r>
            <a:r>
              <a:rPr sz="2200" spc="-5" dirty="0" smtClean="0">
                <a:latin typeface="Lucida Console"/>
                <a:cs typeface="Lucida Console"/>
              </a:rPr>
              <a:t>(text="**</a:t>
            </a:r>
            <a:r>
              <a:rPr sz="2200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I</a:t>
            </a:r>
            <a:r>
              <a:rPr sz="2200" spc="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have</a:t>
            </a:r>
            <a:r>
              <a:rPr sz="2200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been</a:t>
            </a:r>
            <a:r>
              <a:rPr sz="2200" spc="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Clicked!</a:t>
            </a:r>
            <a:r>
              <a:rPr sz="2200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**") </a:t>
            </a:r>
            <a:r>
              <a:rPr sz="2200" spc="-525" dirty="0" smtClean="0">
                <a:latin typeface="Lucida Console"/>
                <a:cs typeface="Lucida Console"/>
              </a:rPr>
              <a:t> </a:t>
            </a:r>
            <a:endParaRPr lang="en-US" sz="2200" spc="-525" dirty="0" smtClean="0">
              <a:latin typeface="Lucida Console"/>
              <a:cs typeface="Lucida Console"/>
            </a:endParaRPr>
          </a:p>
          <a:p>
            <a:pPr marL="812800" marR="1043305">
              <a:lnSpc>
                <a:spcPct val="100000"/>
              </a:lnSpc>
              <a:spcBef>
                <a:spcPts val="960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a_label.configure</a:t>
            </a:r>
            <a:r>
              <a:rPr lang="en-US" sz="2200" spc="-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(foreground</a:t>
            </a:r>
            <a:r>
              <a:rPr sz="2200" spc="-5" dirty="0">
                <a:latin typeface="Lucida Console"/>
                <a:cs typeface="Lucida Console"/>
              </a:rPr>
              <a:t>='red') 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a_label.configure(text='A Red Label')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45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9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338" y="709517"/>
            <a:ext cx="480456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How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70872"/>
            <a:ext cx="8458200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4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Bind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function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to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button:</a:t>
            </a:r>
            <a:endParaRPr sz="2600" dirty="0">
              <a:latin typeface="Palatino Linotype"/>
              <a:cs typeface="Palatino Linotype"/>
            </a:endParaRPr>
          </a:p>
          <a:p>
            <a:pPr marL="812800">
              <a:lnSpc>
                <a:spcPct val="100000"/>
              </a:lnSpc>
              <a:spcBef>
                <a:spcPts val="894"/>
              </a:spcBef>
            </a:pPr>
            <a:r>
              <a:rPr sz="2600" spc="-5" dirty="0">
                <a:latin typeface="Lucida Console"/>
                <a:cs typeface="Lucida Console"/>
              </a:rPr>
              <a:t>action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=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ttk.Button(win,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text="Click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Me!",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command=click_me)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5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Use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grid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layout</a:t>
            </a:r>
            <a:r>
              <a:rPr sz="2600" spc="-5" dirty="0">
                <a:latin typeface="Palatino Linotype"/>
                <a:cs typeface="Palatino Linotype"/>
              </a:rPr>
              <a:t> 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position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button:</a:t>
            </a:r>
            <a:endParaRPr sz="2600" dirty="0">
              <a:latin typeface="Palatino Linotype"/>
              <a:cs typeface="Palatino Linotype"/>
            </a:endParaRPr>
          </a:p>
          <a:p>
            <a:pPr marL="881380">
              <a:lnSpc>
                <a:spcPct val="100000"/>
              </a:lnSpc>
              <a:spcBef>
                <a:spcPts val="894"/>
              </a:spcBef>
            </a:pPr>
            <a:r>
              <a:rPr sz="2600" spc="-5" dirty="0">
                <a:latin typeface="Lucida Console"/>
                <a:cs typeface="Lucida Console"/>
              </a:rPr>
              <a:t>action.grid(column=1,</a:t>
            </a:r>
            <a:r>
              <a:rPr sz="2600" spc="-1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row=0)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83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54013"/>
            <a:ext cx="7612380" cy="620712"/>
          </a:xfrm>
        </p:spPr>
        <p:txBody>
          <a:bodyPr/>
          <a:lstStyle/>
          <a:p>
            <a:pPr eaLnBrk="1" hangingPunct="1"/>
            <a:r>
              <a:rPr lang="en-US" sz="3500" dirty="0" smtClean="0"/>
              <a:t>Content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191500" cy="4953000"/>
          </a:xfrm>
        </p:spPr>
        <p:txBody>
          <a:bodyPr/>
          <a:lstStyle/>
          <a:p>
            <a:r>
              <a:rPr lang="en-US" dirty="0"/>
              <a:t>Creating our first Python </a:t>
            </a:r>
            <a:r>
              <a:rPr lang="en-US" dirty="0" smtClean="0"/>
              <a:t>GUI</a:t>
            </a:r>
          </a:p>
          <a:p>
            <a:r>
              <a:rPr lang="en-US" dirty="0"/>
              <a:t>Preventing the GUI from being </a:t>
            </a:r>
            <a:r>
              <a:rPr lang="en-US" dirty="0" smtClean="0"/>
              <a:t>resized</a:t>
            </a:r>
          </a:p>
          <a:p>
            <a:r>
              <a:rPr lang="en-US" dirty="0"/>
              <a:t>Adding a label to the GUI </a:t>
            </a:r>
            <a:r>
              <a:rPr lang="en-US" dirty="0" smtClean="0"/>
              <a:t>form</a:t>
            </a:r>
          </a:p>
          <a:p>
            <a:r>
              <a:rPr lang="en-US" dirty="0"/>
              <a:t>Creating buttons and changing their </a:t>
            </a:r>
            <a:r>
              <a:rPr lang="en-US" dirty="0" smtClean="0"/>
              <a:t>text attributes</a:t>
            </a:r>
            <a:endParaRPr lang="en-US" dirty="0"/>
          </a:p>
          <a:p>
            <a:r>
              <a:rPr lang="en-US" dirty="0"/>
              <a:t>Creating textbox </a:t>
            </a:r>
            <a:r>
              <a:rPr lang="en-US" dirty="0" smtClean="0"/>
              <a:t>widgets</a:t>
            </a:r>
          </a:p>
          <a:p>
            <a:r>
              <a:rPr lang="en-US" dirty="0"/>
              <a:t>Setting the focus to a widget and </a:t>
            </a:r>
            <a:r>
              <a:rPr lang="en-US" dirty="0" smtClean="0"/>
              <a:t>disabling widgets</a:t>
            </a:r>
          </a:p>
          <a:p>
            <a:r>
              <a:rPr lang="en-US" dirty="0"/>
              <a:t>Creating </a:t>
            </a:r>
            <a:r>
              <a:rPr lang="en-US" dirty="0" smtClean="0"/>
              <a:t>combo box widgets</a:t>
            </a:r>
          </a:p>
          <a:p>
            <a:r>
              <a:rPr lang="en-US" dirty="0"/>
              <a:t>Creating a check button with different </a:t>
            </a:r>
            <a:r>
              <a:rPr lang="en-US" dirty="0" smtClean="0"/>
              <a:t>initial states</a:t>
            </a:r>
          </a:p>
          <a:p>
            <a:r>
              <a:rPr lang="en-US" dirty="0"/>
              <a:t>Using radio button </a:t>
            </a:r>
            <a:r>
              <a:rPr lang="en-US" dirty="0" smtClean="0"/>
              <a:t>widgets</a:t>
            </a:r>
          </a:p>
          <a:p>
            <a:r>
              <a:rPr lang="en-US" dirty="0"/>
              <a:t>Using scrolled text </a:t>
            </a:r>
            <a:r>
              <a:rPr lang="en-US" dirty="0" smtClean="0"/>
              <a:t>widgets</a:t>
            </a:r>
          </a:p>
          <a:p>
            <a:r>
              <a:rPr lang="en-US" dirty="0"/>
              <a:t>Adding several widgets in a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42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9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338" y="709517"/>
            <a:ext cx="4804562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How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70872"/>
            <a:ext cx="8458200" cy="2017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marR="1534160">
              <a:lnSpc>
                <a:spcPct val="100000"/>
              </a:lnSpc>
            </a:pPr>
            <a:endParaRPr lang="en-US" sz="2600" dirty="0">
              <a:latin typeface="Lucida Console"/>
              <a:cs typeface="Palatino Linotype"/>
            </a:endParaRPr>
          </a:p>
          <a:p>
            <a:pPr marL="584200" marR="1534160">
              <a:lnSpc>
                <a:spcPct val="100000"/>
              </a:lnSpc>
            </a:pPr>
            <a:r>
              <a:rPr sz="2600" dirty="0" smtClean="0">
                <a:latin typeface="Palatino Linotype"/>
                <a:cs typeface="Palatino Linotype"/>
              </a:rPr>
              <a:t>The </a:t>
            </a:r>
            <a:r>
              <a:rPr sz="2600" spc="-5" dirty="0">
                <a:latin typeface="Palatino Linotype"/>
                <a:cs typeface="Palatino Linotype"/>
              </a:rPr>
              <a:t>preceding </a:t>
            </a:r>
            <a:r>
              <a:rPr sz="2600" dirty="0">
                <a:latin typeface="Palatino Linotype"/>
                <a:cs typeface="Palatino Linotype"/>
              </a:rPr>
              <a:t>instructions </a:t>
            </a:r>
            <a:r>
              <a:rPr sz="2600" spc="-5" dirty="0">
                <a:latin typeface="Palatino Linotype"/>
                <a:cs typeface="Palatino Linotype"/>
              </a:rPr>
              <a:t>produce the </a:t>
            </a:r>
            <a:r>
              <a:rPr sz="2600" dirty="0">
                <a:latin typeface="Palatino Linotype"/>
                <a:cs typeface="Palatino Linotype"/>
              </a:rPr>
              <a:t>following code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(</a:t>
            </a:r>
            <a:r>
              <a:rPr sz="2600" spc="-5" dirty="0">
                <a:latin typeface="Lucida Console"/>
                <a:cs typeface="Lucida Console"/>
              </a:rPr>
              <a:t>GUI_create_button_change_property.py</a:t>
            </a:r>
            <a:r>
              <a:rPr sz="2600" spc="-5" dirty="0">
                <a:latin typeface="Palatino Linotype"/>
                <a:cs typeface="Palatino Linotype"/>
              </a:rPr>
              <a:t>):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90700" y="2590800"/>
            <a:ext cx="6214917" cy="4114800"/>
            <a:chOff x="1679575" y="5115559"/>
            <a:chExt cx="3535853" cy="20986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2444" y="5121909"/>
              <a:ext cx="3432984" cy="20859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79575" y="5115559"/>
              <a:ext cx="3498850" cy="2098675"/>
            </a:xfrm>
            <a:custGeom>
              <a:avLst/>
              <a:gdLst/>
              <a:ahLst/>
              <a:cxnLst/>
              <a:rect l="l" t="t" r="r" b="b"/>
              <a:pathLst>
                <a:path w="3498850" h="2098675">
                  <a:moveTo>
                    <a:pt x="0" y="0"/>
                  </a:moveTo>
                  <a:lnTo>
                    <a:pt x="3498850" y="0"/>
                  </a:lnTo>
                </a:path>
                <a:path w="3498850" h="2098675">
                  <a:moveTo>
                    <a:pt x="0" y="0"/>
                  </a:moveTo>
                  <a:lnTo>
                    <a:pt x="0" y="2098675"/>
                  </a:lnTo>
                </a:path>
                <a:path w="3498850" h="2098675">
                  <a:moveTo>
                    <a:pt x="3498850" y="0"/>
                  </a:moveTo>
                  <a:lnTo>
                    <a:pt x="3498850" y="2098675"/>
                  </a:lnTo>
                </a:path>
                <a:path w="3498850" h="2098675">
                  <a:moveTo>
                    <a:pt x="0" y="2098675"/>
                  </a:moveTo>
                  <a:lnTo>
                    <a:pt x="3498850" y="20986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9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356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Chapter 1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8005" y="717167"/>
            <a:ext cx="668276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6.</a:t>
            </a:r>
            <a:r>
              <a:rPr sz="2600" spc="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observe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output.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Palatino Linotype"/>
              <a:cs typeface="Palatino Linotype"/>
            </a:endParaRPr>
          </a:p>
          <a:p>
            <a:pPr marL="144145">
              <a:lnSpc>
                <a:spcPct val="100000"/>
              </a:lnSpc>
            </a:pPr>
            <a:r>
              <a:rPr sz="2600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screenshot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shows</a:t>
            </a:r>
            <a:r>
              <a:rPr sz="2600" spc="-5" dirty="0">
                <a:latin typeface="Palatino Linotype"/>
                <a:cs typeface="Palatino Linotype"/>
              </a:rPr>
              <a:t> how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our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GUI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looks</a:t>
            </a:r>
            <a:r>
              <a:rPr sz="2600" spc="-5" dirty="0">
                <a:latin typeface="Palatino Linotype"/>
                <a:cs typeface="Palatino Linotype"/>
              </a:rPr>
              <a:t> before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clicking</a:t>
            </a:r>
            <a:r>
              <a:rPr sz="2600" spc="-5" dirty="0">
                <a:latin typeface="Palatino Linotype"/>
                <a:cs typeface="Palatino Linotype"/>
              </a:rPr>
              <a:t> 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button: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0206" y="2475335"/>
            <a:ext cx="2078355" cy="1250970"/>
            <a:chOff x="2778125" y="1576654"/>
            <a:chExt cx="1301750" cy="6731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0825" y="1589354"/>
              <a:ext cx="1276350" cy="6477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84475" y="1583004"/>
              <a:ext cx="1289050" cy="660400"/>
            </a:xfrm>
            <a:custGeom>
              <a:avLst/>
              <a:gdLst/>
              <a:ahLst/>
              <a:cxnLst/>
              <a:rect l="l" t="t" r="r" b="b"/>
              <a:pathLst>
                <a:path w="1289050" h="660400">
                  <a:moveTo>
                    <a:pt x="0" y="0"/>
                  </a:moveTo>
                  <a:lnTo>
                    <a:pt x="1289050" y="0"/>
                  </a:lnTo>
                </a:path>
                <a:path w="1289050" h="660400">
                  <a:moveTo>
                    <a:pt x="0" y="0"/>
                  </a:moveTo>
                  <a:lnTo>
                    <a:pt x="0" y="660400"/>
                  </a:lnTo>
                </a:path>
                <a:path w="1289050" h="660400">
                  <a:moveTo>
                    <a:pt x="1289050" y="0"/>
                  </a:moveTo>
                  <a:lnTo>
                    <a:pt x="1289050" y="660400"/>
                  </a:lnTo>
                </a:path>
                <a:path w="1289050" h="660400">
                  <a:moveTo>
                    <a:pt x="0" y="660400"/>
                  </a:moveTo>
                  <a:lnTo>
                    <a:pt x="1289050" y="660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8005" y="3733800"/>
            <a:ext cx="668276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After clicking </a:t>
            </a:r>
            <a:r>
              <a:rPr sz="2600" spc="-5" dirty="0">
                <a:latin typeface="Palatino Linotype"/>
                <a:cs typeface="Palatino Linotype"/>
              </a:rPr>
              <a:t>the button, the </a:t>
            </a:r>
            <a:r>
              <a:rPr sz="2600" dirty="0">
                <a:latin typeface="Palatino Linotype"/>
                <a:cs typeface="Palatino Linotype"/>
              </a:rPr>
              <a:t>color of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label changed and so did </a:t>
            </a:r>
            <a:r>
              <a:rPr sz="2600" spc="-5" dirty="0">
                <a:latin typeface="Palatino Linotype"/>
                <a:cs typeface="Palatino Linotype"/>
              </a:rPr>
              <a:t>the text </a:t>
            </a:r>
            <a:r>
              <a:rPr sz="2600" dirty="0">
                <a:latin typeface="Palatino Linotype"/>
                <a:cs typeface="Palatino Linotype"/>
              </a:rPr>
              <a:t>of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button,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which can </a:t>
            </a:r>
            <a:r>
              <a:rPr sz="2600" spc="-5" dirty="0">
                <a:latin typeface="Palatino Linotype"/>
                <a:cs typeface="Palatino Linotype"/>
              </a:rPr>
              <a:t>be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seen in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 screenshot: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911424" y="5105400"/>
            <a:ext cx="3222676" cy="1752600"/>
            <a:chOff x="2373312" y="2898978"/>
            <a:chExt cx="2111375" cy="6635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012" y="2911678"/>
              <a:ext cx="2085975" cy="638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79662" y="2905328"/>
              <a:ext cx="2098675" cy="650875"/>
            </a:xfrm>
            <a:custGeom>
              <a:avLst/>
              <a:gdLst/>
              <a:ahLst/>
              <a:cxnLst/>
              <a:rect l="l" t="t" r="r" b="b"/>
              <a:pathLst>
                <a:path w="2098675" h="650875">
                  <a:moveTo>
                    <a:pt x="0" y="0"/>
                  </a:moveTo>
                  <a:lnTo>
                    <a:pt x="2098675" y="0"/>
                  </a:lnTo>
                </a:path>
                <a:path w="2098675" h="650875">
                  <a:moveTo>
                    <a:pt x="0" y="0"/>
                  </a:moveTo>
                  <a:lnTo>
                    <a:pt x="0" y="650875"/>
                  </a:lnTo>
                </a:path>
                <a:path w="2098675" h="650875">
                  <a:moveTo>
                    <a:pt x="2098675" y="0"/>
                  </a:moveTo>
                  <a:lnTo>
                    <a:pt x="2098675" y="650875"/>
                  </a:lnTo>
                </a:path>
                <a:path w="2098675" h="650875">
                  <a:moveTo>
                    <a:pt x="0" y="650875"/>
                  </a:moveTo>
                  <a:lnTo>
                    <a:pt x="2098675" y="6508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703124" cy="4644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4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Creating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textbox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widgets</a:t>
            </a:r>
            <a:endParaRPr sz="2600" dirty="0">
              <a:latin typeface="Arial"/>
              <a:cs typeface="Arial"/>
            </a:endParaRPr>
          </a:p>
          <a:p>
            <a:pPr marL="12700" marR="91440">
              <a:lnSpc>
                <a:spcPct val="105400"/>
              </a:lnSpc>
              <a:spcBef>
                <a:spcPts val="305"/>
              </a:spcBef>
            </a:pPr>
            <a:r>
              <a:rPr sz="2600" dirty="0">
                <a:latin typeface="Palatino Linotype"/>
                <a:cs typeface="Palatino Linotype"/>
              </a:rPr>
              <a:t>In </a:t>
            </a:r>
            <a:r>
              <a:rPr sz="2600" spc="-5" dirty="0">
                <a:latin typeface="Lucida Console"/>
                <a:cs typeface="Lucida Console"/>
              </a:rPr>
              <a:t>tkinter</a:t>
            </a:r>
            <a:r>
              <a:rPr sz="2600" spc="-5" dirty="0">
                <a:latin typeface="Palatino Linotype"/>
                <a:cs typeface="Palatino Linotype"/>
              </a:rPr>
              <a:t>, </a:t>
            </a:r>
            <a:r>
              <a:rPr sz="2600" dirty="0">
                <a:latin typeface="Palatino Linotype"/>
                <a:cs typeface="Palatino Linotype"/>
              </a:rPr>
              <a:t>a </a:t>
            </a:r>
            <a:r>
              <a:rPr sz="2600" spc="-5" dirty="0">
                <a:latin typeface="Palatino Linotype"/>
                <a:cs typeface="Palatino Linotype"/>
              </a:rPr>
              <a:t>typical </a:t>
            </a:r>
            <a:r>
              <a:rPr sz="2600" dirty="0">
                <a:latin typeface="Palatino Linotype"/>
                <a:cs typeface="Palatino Linotype"/>
              </a:rPr>
              <a:t>one-line </a:t>
            </a:r>
            <a:r>
              <a:rPr sz="2600" spc="-5" dirty="0">
                <a:latin typeface="Palatino Linotype"/>
                <a:cs typeface="Palatino Linotype"/>
              </a:rPr>
              <a:t>textbox </a:t>
            </a:r>
            <a:r>
              <a:rPr sz="2600" dirty="0">
                <a:latin typeface="Palatino Linotype"/>
                <a:cs typeface="Palatino Linotype"/>
              </a:rPr>
              <a:t>widget is called </a:t>
            </a:r>
            <a:r>
              <a:rPr sz="2600" spc="-5" dirty="0">
                <a:latin typeface="Lucida Console"/>
                <a:cs typeface="Lucida Console"/>
              </a:rPr>
              <a:t>Entry</a:t>
            </a:r>
            <a:r>
              <a:rPr sz="2600" spc="-5" dirty="0">
                <a:latin typeface="Palatino Linotype"/>
                <a:cs typeface="Palatino Linotype"/>
              </a:rPr>
              <a:t>. </a:t>
            </a:r>
            <a:r>
              <a:rPr sz="2600" dirty="0">
                <a:latin typeface="Palatino Linotype"/>
                <a:cs typeface="Palatino Linotype"/>
              </a:rPr>
              <a:t>In </a:t>
            </a:r>
            <a:r>
              <a:rPr sz="2600" spc="-5" dirty="0">
                <a:latin typeface="Palatino Linotype"/>
                <a:cs typeface="Palatino Linotype"/>
              </a:rPr>
              <a:t>this </a:t>
            </a:r>
            <a:r>
              <a:rPr sz="2600" dirty="0">
                <a:latin typeface="Palatino Linotype"/>
                <a:cs typeface="Palatino Linotype"/>
              </a:rPr>
              <a:t>recipe, we will add 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such an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Entry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widget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our </a:t>
            </a:r>
            <a:r>
              <a:rPr sz="2600" spc="-5" dirty="0">
                <a:latin typeface="Palatino Linotype"/>
                <a:cs typeface="Palatino Linotype"/>
              </a:rPr>
              <a:t>GUI</a:t>
            </a:r>
            <a:r>
              <a:rPr sz="2600" dirty="0">
                <a:latin typeface="Palatino Linotype"/>
                <a:cs typeface="Palatino Linotype"/>
              </a:rPr>
              <a:t>.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We will make our label more </a:t>
            </a:r>
            <a:r>
              <a:rPr sz="2600" spc="-5" dirty="0">
                <a:latin typeface="Palatino Linotype"/>
                <a:cs typeface="Palatino Linotype"/>
              </a:rPr>
              <a:t>usefu</a:t>
            </a:r>
            <a:r>
              <a:rPr sz="2600" dirty="0">
                <a:latin typeface="Palatino Linotype"/>
                <a:cs typeface="Palatino Linotype"/>
              </a:rPr>
              <a:t>l</a:t>
            </a:r>
            <a:r>
              <a:rPr sz="2600" spc="-5" dirty="0">
                <a:latin typeface="Palatino Linotype"/>
                <a:cs typeface="Palatino Linotype"/>
              </a:rPr>
              <a:t> b</a:t>
            </a:r>
            <a:r>
              <a:rPr sz="2600" dirty="0">
                <a:latin typeface="Palatino Linotype"/>
                <a:cs typeface="Palatino Linotype"/>
              </a:rPr>
              <a:t>y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describing what 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5" dirty="0">
                <a:latin typeface="Lucida Console"/>
                <a:cs typeface="Lucida Console"/>
              </a:rPr>
              <a:t>Entry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widget is doing for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user.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6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8"/>
            <a:ext cx="8343900" cy="486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4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Creating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textbox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 smtClean="0">
                <a:latin typeface="Arial"/>
                <a:cs typeface="Arial"/>
              </a:rPr>
              <a:t>widgets</a:t>
            </a:r>
            <a:endParaRPr sz="2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How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600" spc="-5" dirty="0">
                <a:latin typeface="Palatino Linotype"/>
                <a:cs typeface="Palatino Linotype"/>
              </a:rPr>
              <a:t>Follow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these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steps</a:t>
            </a:r>
            <a:r>
              <a:rPr sz="2600" spc="-5" dirty="0">
                <a:latin typeface="Palatino Linotype"/>
                <a:cs typeface="Palatino Linotype"/>
              </a:rPr>
              <a:t> 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create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textbox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widgets:</a:t>
            </a:r>
          </a:p>
          <a:p>
            <a:pPr marL="622300" marR="69215" indent="-170180">
              <a:lnSpc>
                <a:spcPct val="105400"/>
              </a:lnSpc>
              <a:spcBef>
                <a:spcPts val="830"/>
              </a:spcBef>
              <a:buAutoNum type="arabicPeriod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Start with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GUI_create_button_change_property.py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 and save it  as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GUI_textbox_widget.py</a:t>
            </a:r>
            <a:r>
              <a:rPr sz="2600" spc="-5" dirty="0">
                <a:latin typeface="Palatino Linotype"/>
                <a:cs typeface="Palatino Linotype"/>
              </a:rPr>
              <a:t>.</a:t>
            </a:r>
            <a:endParaRPr sz="26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Use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alias of </a:t>
            </a:r>
            <a:r>
              <a:rPr sz="2600" spc="-5" dirty="0">
                <a:latin typeface="Lucida Console"/>
                <a:cs typeface="Lucida Console"/>
              </a:rPr>
              <a:t>tkinter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create 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StringVar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variable:</a:t>
            </a:r>
          </a:p>
          <a:p>
            <a:pPr marL="812800">
              <a:lnSpc>
                <a:spcPct val="100000"/>
              </a:lnSpc>
              <a:spcBef>
                <a:spcPts val="960"/>
              </a:spcBef>
            </a:pPr>
            <a:r>
              <a:rPr sz="2600" spc="-5" dirty="0">
                <a:latin typeface="Lucida Console"/>
                <a:cs typeface="Lucida Console"/>
              </a:rPr>
              <a:t>name</a:t>
            </a:r>
            <a:r>
              <a:rPr sz="2600" spc="-2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=</a:t>
            </a:r>
            <a:r>
              <a:rPr sz="2600" spc="-1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tk.StringVar()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8"/>
            <a:ext cx="8458200" cy="47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4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Creating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textbox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 smtClean="0">
                <a:latin typeface="Arial"/>
                <a:cs typeface="Arial"/>
              </a:rPr>
              <a:t>widgets</a:t>
            </a:r>
            <a:endParaRPr sz="26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Arial"/>
                <a:cs typeface="Arial"/>
              </a:rPr>
              <a:t>How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do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it</a:t>
            </a:r>
            <a:r>
              <a:rPr sz="2600" b="1" dirty="0">
                <a:latin typeface="Lucida Sans"/>
                <a:cs typeface="Lucida Sans"/>
              </a:rPr>
              <a:t>…</a:t>
            </a:r>
            <a:endParaRPr sz="2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600" spc="-5" dirty="0">
                <a:latin typeface="Palatino Linotype"/>
                <a:cs typeface="Palatino Linotype"/>
              </a:rPr>
              <a:t>Follow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these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steps</a:t>
            </a:r>
            <a:r>
              <a:rPr sz="2600" spc="-5" dirty="0">
                <a:latin typeface="Palatino Linotype"/>
                <a:cs typeface="Palatino Linotype"/>
              </a:rPr>
              <a:t> to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create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textbox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widgets:</a:t>
            </a:r>
          </a:p>
          <a:p>
            <a:pPr marL="622300" indent="-170180">
              <a:lnSpc>
                <a:spcPct val="100000"/>
              </a:lnSpc>
              <a:buAutoNum type="arabicPeriod" startAt="3"/>
              <a:tabLst>
                <a:tab pos="622300" algn="l"/>
              </a:tabLst>
            </a:pPr>
            <a:r>
              <a:rPr sz="2600" dirty="0" smtClean="0">
                <a:latin typeface="Palatino Linotype"/>
                <a:cs typeface="Palatino Linotype"/>
              </a:rPr>
              <a:t>Create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ttk.Entry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widget and assign it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another variable:</a:t>
            </a:r>
          </a:p>
          <a:p>
            <a:pPr marL="812800">
              <a:lnSpc>
                <a:spcPct val="100000"/>
              </a:lnSpc>
              <a:spcBef>
                <a:spcPts val="960"/>
              </a:spcBef>
            </a:pPr>
            <a:r>
              <a:rPr sz="2600" spc="-5" dirty="0">
                <a:latin typeface="Lucida Console"/>
                <a:cs typeface="Lucida Console"/>
              </a:rPr>
              <a:t>name_entered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=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ttk.Entry(win,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width=12,</a:t>
            </a:r>
            <a:r>
              <a:rPr sz="2600" spc="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textvariable=name)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4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Use </a:t>
            </a:r>
            <a:r>
              <a:rPr sz="2600" spc="-5" dirty="0">
                <a:latin typeface="Palatino Linotype"/>
                <a:cs typeface="Palatino Linotype"/>
              </a:rPr>
              <a:t>thi</a:t>
            </a:r>
            <a:r>
              <a:rPr sz="2600" dirty="0">
                <a:latin typeface="Palatino Linotype"/>
                <a:cs typeface="Palatino Linotype"/>
              </a:rPr>
              <a:t>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variable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positio</a:t>
            </a:r>
            <a:r>
              <a:rPr sz="2600" dirty="0">
                <a:latin typeface="Palatino Linotype"/>
                <a:cs typeface="Palatino Linotype"/>
              </a:rPr>
              <a:t>n</a:t>
            </a:r>
            <a:r>
              <a:rPr sz="2600" spc="-5" dirty="0">
                <a:latin typeface="Palatino Linotype"/>
                <a:cs typeface="Palatino Linotype"/>
              </a:rPr>
              <a:t> 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5" dirty="0">
                <a:latin typeface="Lucida Console"/>
                <a:cs typeface="Lucida Console"/>
              </a:rPr>
              <a:t>Entry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widget:</a:t>
            </a:r>
          </a:p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sz="2600" spc="-5" dirty="0">
                <a:latin typeface="Lucida Console"/>
                <a:cs typeface="Lucida Console"/>
              </a:rPr>
              <a:t>name_entered.grid(column=0,</a:t>
            </a:r>
            <a:r>
              <a:rPr sz="2600" spc="-1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row=1)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0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2341" y="717168"/>
            <a:ext cx="6713692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The </a:t>
            </a:r>
            <a:r>
              <a:rPr sz="2600" spc="-5" dirty="0">
                <a:latin typeface="Palatino Linotype"/>
                <a:cs typeface="Palatino Linotype"/>
              </a:rPr>
              <a:t>preceding </a:t>
            </a:r>
            <a:r>
              <a:rPr sz="2600" dirty="0">
                <a:latin typeface="Palatino Linotype"/>
                <a:cs typeface="Palatino Linotype"/>
              </a:rPr>
              <a:t>instructions </a:t>
            </a:r>
            <a:r>
              <a:rPr sz="2600" spc="-5" dirty="0">
                <a:latin typeface="Palatino Linotype"/>
                <a:cs typeface="Palatino Linotype"/>
              </a:rPr>
              <a:t>produce the </a:t>
            </a:r>
            <a:r>
              <a:rPr sz="2600" dirty="0">
                <a:latin typeface="Palatino Linotype"/>
                <a:cs typeface="Palatino Linotype"/>
              </a:rPr>
              <a:t>following code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(</a:t>
            </a:r>
            <a:r>
              <a:rPr sz="2600" spc="-5" dirty="0">
                <a:latin typeface="Lucida Console"/>
                <a:cs typeface="Lucida Console"/>
              </a:rPr>
              <a:t>GUI_textbox_widget.py</a:t>
            </a:r>
            <a:r>
              <a:rPr sz="2600" spc="-5" dirty="0">
                <a:latin typeface="Palatino Linotype"/>
                <a:cs typeface="Palatino Linotype"/>
              </a:rPr>
              <a:t>):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1497" y="2257974"/>
            <a:ext cx="6674535" cy="4447626"/>
            <a:chOff x="1635125" y="1393266"/>
            <a:chExt cx="3587750" cy="1358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5" y="1405966"/>
              <a:ext cx="3475463" cy="1333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41475" y="1399616"/>
              <a:ext cx="3575050" cy="1346200"/>
            </a:xfrm>
            <a:custGeom>
              <a:avLst/>
              <a:gdLst/>
              <a:ahLst/>
              <a:cxnLst/>
              <a:rect l="l" t="t" r="r" b="b"/>
              <a:pathLst>
                <a:path w="3575050" h="1346200">
                  <a:moveTo>
                    <a:pt x="0" y="0"/>
                  </a:moveTo>
                  <a:lnTo>
                    <a:pt x="3575050" y="0"/>
                  </a:lnTo>
                </a:path>
                <a:path w="3575050" h="1346200">
                  <a:moveTo>
                    <a:pt x="0" y="0"/>
                  </a:moveTo>
                  <a:lnTo>
                    <a:pt x="0" y="1346200"/>
                  </a:lnTo>
                </a:path>
                <a:path w="3575050" h="1346200">
                  <a:moveTo>
                    <a:pt x="3575050" y="0"/>
                  </a:moveTo>
                  <a:lnTo>
                    <a:pt x="3575050" y="1346200"/>
                  </a:lnTo>
                </a:path>
                <a:path w="3575050" h="1346200">
                  <a:moveTo>
                    <a:pt x="0" y="1346200"/>
                  </a:moveTo>
                  <a:lnTo>
                    <a:pt x="3575050" y="1346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2341" y="838200"/>
            <a:ext cx="669842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5.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observe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output;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our</a:t>
            </a:r>
            <a:r>
              <a:rPr sz="2600" spc="-5" dirty="0">
                <a:latin typeface="Palatino Linotype"/>
                <a:cs typeface="Palatino Linotype"/>
              </a:rPr>
              <a:t> GUI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looks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like</a:t>
            </a:r>
            <a:r>
              <a:rPr sz="2600" spc="-5" dirty="0">
                <a:latin typeface="Palatino Linotype"/>
                <a:cs typeface="Palatino Linotype"/>
              </a:rPr>
              <a:t> this: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4019" y="1651243"/>
            <a:ext cx="3778681" cy="1701557"/>
            <a:chOff x="2635250" y="3268802"/>
            <a:chExt cx="1587500" cy="8159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3281502"/>
              <a:ext cx="1562100" cy="7905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41600" y="3275152"/>
              <a:ext cx="1574800" cy="803275"/>
            </a:xfrm>
            <a:custGeom>
              <a:avLst/>
              <a:gdLst/>
              <a:ahLst/>
              <a:cxnLst/>
              <a:rect l="l" t="t" r="r" b="b"/>
              <a:pathLst>
                <a:path w="1574800" h="803275">
                  <a:moveTo>
                    <a:pt x="0" y="0"/>
                  </a:moveTo>
                  <a:lnTo>
                    <a:pt x="1574800" y="0"/>
                  </a:lnTo>
                </a:path>
                <a:path w="1574800" h="803275">
                  <a:moveTo>
                    <a:pt x="0" y="0"/>
                  </a:moveTo>
                  <a:lnTo>
                    <a:pt x="0" y="803275"/>
                  </a:lnTo>
                </a:path>
                <a:path w="1574800" h="803275">
                  <a:moveTo>
                    <a:pt x="1574800" y="0"/>
                  </a:moveTo>
                  <a:lnTo>
                    <a:pt x="1574800" y="803275"/>
                  </a:lnTo>
                </a:path>
                <a:path w="1574800" h="803275">
                  <a:moveTo>
                    <a:pt x="0" y="803275"/>
                  </a:moveTo>
                  <a:lnTo>
                    <a:pt x="1574800" y="803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2341" y="3505200"/>
            <a:ext cx="6698424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6.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Enter some </a:t>
            </a:r>
            <a:r>
              <a:rPr sz="2600" spc="-5" dirty="0">
                <a:latin typeface="Palatino Linotype"/>
                <a:cs typeface="Palatino Linotype"/>
              </a:rPr>
              <a:t>text </a:t>
            </a:r>
            <a:r>
              <a:rPr sz="2600" dirty="0">
                <a:latin typeface="Palatino Linotype"/>
                <a:cs typeface="Palatino Linotype"/>
              </a:rPr>
              <a:t>and click </a:t>
            </a:r>
            <a:r>
              <a:rPr sz="2600" spc="-5" dirty="0">
                <a:latin typeface="Palatino Linotype"/>
                <a:cs typeface="Palatino Linotype"/>
              </a:rPr>
              <a:t>the button; </a:t>
            </a:r>
            <a:r>
              <a:rPr sz="2600" dirty="0">
                <a:latin typeface="Palatino Linotype"/>
                <a:cs typeface="Palatino Linotype"/>
              </a:rPr>
              <a:t>we will see </a:t>
            </a:r>
            <a:r>
              <a:rPr sz="2600" spc="-5" dirty="0">
                <a:latin typeface="Palatino Linotype"/>
                <a:cs typeface="Palatino Linotype"/>
              </a:rPr>
              <a:t>that there </a:t>
            </a:r>
            <a:r>
              <a:rPr sz="2600" dirty="0">
                <a:latin typeface="Palatino Linotype"/>
                <a:cs typeface="Palatino Linotype"/>
              </a:rPr>
              <a:t>is a change in </a:t>
            </a:r>
            <a:r>
              <a:rPr sz="2600" spc="-5" dirty="0">
                <a:latin typeface="Palatino Linotype"/>
                <a:cs typeface="Palatino Linotype"/>
              </a:rPr>
              <a:t>the GUI,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which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is as follows: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2614248" y="4822362"/>
            <a:ext cx="3900851" cy="1883238"/>
            <a:chOff x="2449512" y="4761433"/>
            <a:chExt cx="1958975" cy="84455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212" y="4774133"/>
              <a:ext cx="1933575" cy="8191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55862" y="4767783"/>
              <a:ext cx="1946275" cy="831850"/>
            </a:xfrm>
            <a:custGeom>
              <a:avLst/>
              <a:gdLst/>
              <a:ahLst/>
              <a:cxnLst/>
              <a:rect l="l" t="t" r="r" b="b"/>
              <a:pathLst>
                <a:path w="1946275" h="831850">
                  <a:moveTo>
                    <a:pt x="0" y="0"/>
                  </a:moveTo>
                  <a:lnTo>
                    <a:pt x="1946275" y="0"/>
                  </a:lnTo>
                </a:path>
                <a:path w="1946275" h="831850">
                  <a:moveTo>
                    <a:pt x="0" y="0"/>
                  </a:moveTo>
                  <a:lnTo>
                    <a:pt x="0" y="831850"/>
                  </a:lnTo>
                </a:path>
                <a:path w="1946275" h="831850">
                  <a:moveTo>
                    <a:pt x="1946275" y="0"/>
                  </a:moveTo>
                  <a:lnTo>
                    <a:pt x="1946275" y="831850"/>
                  </a:lnTo>
                </a:path>
                <a:path w="1946275" h="831850">
                  <a:moveTo>
                    <a:pt x="0" y="831850"/>
                  </a:moveTo>
                  <a:lnTo>
                    <a:pt x="1946275" y="8318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5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2" y="451178"/>
            <a:ext cx="6698424" cy="5344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5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 marL="12700" marR="236854">
              <a:lnSpc>
                <a:spcPct val="100000"/>
              </a:lnSpc>
            </a:pPr>
            <a:r>
              <a:rPr sz="2400" b="1" dirty="0" smtClean="0">
                <a:latin typeface="Arial"/>
                <a:cs typeface="Arial"/>
              </a:rPr>
              <a:t>Setting</a:t>
            </a:r>
            <a:r>
              <a:rPr sz="2400" b="1" spc="-1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focus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widget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disabling </a:t>
            </a:r>
            <a:r>
              <a:rPr sz="2400" b="1" spc="-5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widgets</a:t>
            </a:r>
            <a:endParaRPr sz="2400" dirty="0">
              <a:latin typeface="Arial"/>
              <a:cs typeface="Arial"/>
            </a:endParaRPr>
          </a:p>
          <a:p>
            <a:pPr marL="12700" marR="24765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latin typeface="Palatino Linotype"/>
                <a:cs typeface="Palatino Linotype"/>
              </a:rPr>
              <a:t>While our </a:t>
            </a:r>
            <a:r>
              <a:rPr sz="2400" spc="-5" dirty="0">
                <a:latin typeface="Palatino Linotype"/>
                <a:cs typeface="Palatino Linotype"/>
              </a:rPr>
              <a:t>GUI </a:t>
            </a:r>
            <a:r>
              <a:rPr sz="2400" dirty="0">
                <a:latin typeface="Palatino Linotype"/>
                <a:cs typeface="Palatino Linotype"/>
              </a:rPr>
              <a:t>is </a:t>
            </a:r>
            <a:r>
              <a:rPr sz="2400" spc="-5" dirty="0">
                <a:latin typeface="Palatino Linotype"/>
                <a:cs typeface="Palatino Linotype"/>
              </a:rPr>
              <a:t>nicely </a:t>
            </a:r>
            <a:r>
              <a:rPr sz="2400" dirty="0">
                <a:latin typeface="Palatino Linotype"/>
                <a:cs typeface="Palatino Linotype"/>
              </a:rPr>
              <a:t>improving, it would </a:t>
            </a:r>
            <a:r>
              <a:rPr sz="2400" spc="-5" dirty="0">
                <a:latin typeface="Palatino Linotype"/>
                <a:cs typeface="Palatino Linotype"/>
              </a:rPr>
              <a:t>be </a:t>
            </a:r>
            <a:r>
              <a:rPr sz="2400" dirty="0">
                <a:latin typeface="Palatino Linotype"/>
                <a:cs typeface="Palatino Linotype"/>
              </a:rPr>
              <a:t>more convenient and </a:t>
            </a:r>
            <a:r>
              <a:rPr sz="2400" spc="-5" dirty="0">
                <a:latin typeface="Palatino Linotype"/>
                <a:cs typeface="Palatino Linotype"/>
              </a:rPr>
              <a:t>useful to have the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cursor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appear in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Entry widget as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soon as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GUI </a:t>
            </a:r>
            <a:r>
              <a:rPr sz="2400" dirty="0">
                <a:latin typeface="Palatino Linotype"/>
                <a:cs typeface="Palatino Linotype"/>
              </a:rPr>
              <a:t>appears.</a:t>
            </a:r>
          </a:p>
          <a:p>
            <a:pPr marL="12700" marR="92710">
              <a:lnSpc>
                <a:spcPct val="102699"/>
              </a:lnSpc>
              <a:spcBef>
                <a:spcPts val="870"/>
              </a:spcBef>
            </a:pPr>
            <a:r>
              <a:rPr sz="2400" dirty="0">
                <a:latin typeface="Palatino Linotype"/>
                <a:cs typeface="Palatino Linotype"/>
              </a:rPr>
              <a:t>In </a:t>
            </a:r>
            <a:r>
              <a:rPr sz="2400" spc="-5" dirty="0">
                <a:latin typeface="Palatino Linotype"/>
                <a:cs typeface="Palatino Linotype"/>
              </a:rPr>
              <a:t>this </a:t>
            </a:r>
            <a:r>
              <a:rPr sz="2400" dirty="0">
                <a:latin typeface="Palatino Linotype"/>
                <a:cs typeface="Palatino Linotype"/>
              </a:rPr>
              <a:t>recipe, we learn </a:t>
            </a:r>
            <a:r>
              <a:rPr sz="2400" spc="-5" dirty="0">
                <a:latin typeface="Palatino Linotype"/>
                <a:cs typeface="Palatino Linotype"/>
              </a:rPr>
              <a:t>how to </a:t>
            </a:r>
            <a:r>
              <a:rPr sz="2400" dirty="0">
                <a:latin typeface="Palatino Linotype"/>
                <a:cs typeface="Palatino Linotype"/>
              </a:rPr>
              <a:t>make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cursor appear in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Entry </a:t>
            </a:r>
            <a:r>
              <a:rPr sz="2400" spc="-5" dirty="0">
                <a:latin typeface="Palatino Linotype"/>
                <a:cs typeface="Palatino Linotype"/>
              </a:rPr>
              <a:t>box </a:t>
            </a:r>
            <a:r>
              <a:rPr sz="2400" dirty="0">
                <a:latin typeface="Palatino Linotype"/>
                <a:cs typeface="Palatino Linotype"/>
              </a:rPr>
              <a:t>for immediate </a:t>
            </a:r>
            <a:r>
              <a:rPr sz="2400" spc="-5" dirty="0">
                <a:latin typeface="Palatino Linotype"/>
                <a:cs typeface="Palatino Linotype"/>
              </a:rPr>
              <a:t>text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Entry rather </a:t>
            </a:r>
            <a:r>
              <a:rPr sz="2400" spc="-5" dirty="0">
                <a:latin typeface="Palatino Linotype"/>
                <a:cs typeface="Palatino Linotype"/>
              </a:rPr>
              <a:t>than the need </a:t>
            </a:r>
            <a:r>
              <a:rPr sz="2400" dirty="0">
                <a:latin typeface="Palatino Linotype"/>
                <a:cs typeface="Palatino Linotype"/>
              </a:rPr>
              <a:t>for </a:t>
            </a:r>
            <a:r>
              <a:rPr sz="2400" spc="-5" dirty="0">
                <a:latin typeface="Palatino Linotype"/>
                <a:cs typeface="Palatino Linotype"/>
              </a:rPr>
              <a:t>the user to </a:t>
            </a:r>
            <a:r>
              <a:rPr sz="2400" i="1" dirty="0">
                <a:latin typeface="Palatino Linotype"/>
                <a:cs typeface="Palatino Linotype"/>
              </a:rPr>
              <a:t>click </a:t>
            </a:r>
            <a:r>
              <a:rPr sz="2400" dirty="0">
                <a:latin typeface="Palatino Linotype"/>
                <a:cs typeface="Palatino Linotype"/>
              </a:rPr>
              <a:t>into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Entry widget </a:t>
            </a:r>
            <a:r>
              <a:rPr sz="2400" spc="-5" dirty="0">
                <a:latin typeface="Palatino Linotype"/>
                <a:cs typeface="Palatino Linotype"/>
              </a:rPr>
              <a:t>to give </a:t>
            </a:r>
            <a:r>
              <a:rPr sz="2400" dirty="0">
                <a:latin typeface="Palatino Linotype"/>
                <a:cs typeface="Palatino Linotype"/>
              </a:rPr>
              <a:t>it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spc="-5" dirty="0">
                <a:latin typeface="Lucida Console"/>
                <a:cs typeface="Lucida Console"/>
              </a:rPr>
              <a:t>focus 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method</a:t>
            </a:r>
            <a:r>
              <a:rPr sz="2400" spc="-5" dirty="0">
                <a:latin typeface="Palatino Linotype"/>
                <a:cs typeface="Palatino Linotype"/>
              </a:rPr>
              <a:t> before typing </a:t>
            </a:r>
            <a:r>
              <a:rPr sz="2400" dirty="0">
                <a:latin typeface="Palatino Linotype"/>
                <a:cs typeface="Palatino Linotype"/>
              </a:rPr>
              <a:t>into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entry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widget.</a:t>
            </a:r>
          </a:p>
          <a:p>
            <a:pPr>
              <a:lnSpc>
                <a:spcPct val="100000"/>
              </a:lnSpc>
            </a:pP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89027" cy="555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5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 marL="12700" marR="236854">
              <a:lnSpc>
                <a:spcPct val="100000"/>
              </a:lnSpc>
            </a:pPr>
            <a:r>
              <a:rPr sz="2400" b="1" dirty="0" smtClean="0">
                <a:latin typeface="Arial"/>
                <a:cs typeface="Arial"/>
              </a:rPr>
              <a:t>Setting</a:t>
            </a:r>
            <a:r>
              <a:rPr sz="2400" b="1" spc="-1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focus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widget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disabling </a:t>
            </a:r>
            <a:r>
              <a:rPr sz="2400" b="1" spc="-5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widgets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Getting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ready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30"/>
              </a:spcBef>
            </a:pPr>
            <a:r>
              <a:rPr sz="2400" dirty="0">
                <a:latin typeface="Palatino Linotype"/>
                <a:cs typeface="Palatino Linotype"/>
              </a:rPr>
              <a:t>This recipe extends </a:t>
            </a:r>
            <a:r>
              <a:rPr sz="2400" spc="-5" dirty="0">
                <a:latin typeface="Palatino Linotype"/>
                <a:cs typeface="Palatino Linotype"/>
              </a:rPr>
              <a:t>the previous </a:t>
            </a:r>
            <a:r>
              <a:rPr sz="2400" dirty="0">
                <a:latin typeface="Palatino Linotype"/>
                <a:cs typeface="Palatino Linotype"/>
              </a:rPr>
              <a:t>recipe,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Creating textbox </a:t>
            </a:r>
            <a:r>
              <a:rPr sz="2400" i="1" spc="-5" dirty="0">
                <a:latin typeface="Palatino Linotype"/>
                <a:cs typeface="Palatino Linotype"/>
              </a:rPr>
              <a:t>widgets</a:t>
            </a:r>
            <a:r>
              <a:rPr sz="2400" spc="-5" dirty="0">
                <a:latin typeface="Palatino Linotype"/>
                <a:cs typeface="Palatino Linotype"/>
              </a:rPr>
              <a:t>.</a:t>
            </a:r>
            <a:r>
              <a:rPr sz="2400" dirty="0">
                <a:latin typeface="Palatino Linotype"/>
                <a:cs typeface="Palatino Linotype"/>
              </a:rPr>
              <a:t> Python is </a:t>
            </a:r>
            <a:r>
              <a:rPr sz="2400" spc="-5" dirty="0">
                <a:latin typeface="Palatino Linotype"/>
                <a:cs typeface="Palatino Linotype"/>
              </a:rPr>
              <a:t>truly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great. </a:t>
            </a:r>
            <a:r>
              <a:rPr sz="2400" dirty="0">
                <a:latin typeface="Palatino Linotype"/>
                <a:cs typeface="Palatino Linotype"/>
              </a:rPr>
              <a:t>All 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have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to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do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to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set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focus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to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specific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control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when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GUI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appears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is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call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focus()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method on an instance of a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tkinter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 we </a:t>
            </a:r>
            <a:r>
              <a:rPr sz="2400" spc="-5" dirty="0">
                <a:latin typeface="Palatino Linotype"/>
                <a:cs typeface="Palatino Linotype"/>
              </a:rPr>
              <a:t>previousl</a:t>
            </a:r>
            <a:r>
              <a:rPr sz="2400" dirty="0">
                <a:latin typeface="Palatino Linotype"/>
                <a:cs typeface="Palatino Linotype"/>
              </a:rPr>
              <a:t>y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created. In our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current  </a:t>
            </a:r>
            <a:r>
              <a:rPr sz="2400" spc="-5" dirty="0">
                <a:latin typeface="Palatino Linotype"/>
                <a:cs typeface="Palatino Linotype"/>
              </a:rPr>
              <a:t>GU</a:t>
            </a:r>
            <a:r>
              <a:rPr sz="2400" dirty="0">
                <a:latin typeface="Palatino Linotype"/>
                <a:cs typeface="Palatino Linotype"/>
              </a:rPr>
              <a:t>I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example, we assigned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 </a:t>
            </a:r>
            <a:r>
              <a:rPr sz="2400" spc="-5" dirty="0">
                <a:latin typeface="Lucida Console"/>
                <a:cs typeface="Lucida Console"/>
              </a:rPr>
              <a:t>ttk.Entry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class instance </a:t>
            </a:r>
            <a:r>
              <a:rPr sz="2400" spc="-5" dirty="0">
                <a:latin typeface="Palatino Linotype"/>
                <a:cs typeface="Palatino Linotype"/>
              </a:rPr>
              <a:t>t</a:t>
            </a:r>
            <a:r>
              <a:rPr sz="2400" dirty="0">
                <a:latin typeface="Palatino Linotype"/>
                <a:cs typeface="Palatino Linotype"/>
              </a:rPr>
              <a:t>o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 variable named  </a:t>
            </a:r>
            <a:r>
              <a:rPr sz="2400" spc="-5" dirty="0">
                <a:latin typeface="Lucida Console"/>
                <a:cs typeface="Lucida Console"/>
              </a:rPr>
              <a:t>name_entered</a:t>
            </a:r>
            <a:r>
              <a:rPr sz="2400" spc="-5" dirty="0">
                <a:latin typeface="Palatino Linotype"/>
                <a:cs typeface="Palatino Linotype"/>
              </a:rPr>
              <a:t>. </a:t>
            </a:r>
            <a:endParaRPr lang="en-US" sz="2400" spc="-5" dirty="0" smtClean="0">
              <a:latin typeface="Palatino Linotype"/>
              <a:cs typeface="Palatino Linotype"/>
            </a:endParaRPr>
          </a:p>
          <a:p>
            <a:pPr marL="12700" marR="5080">
              <a:lnSpc>
                <a:spcPct val="102699"/>
              </a:lnSpc>
              <a:spcBef>
                <a:spcPts val="330"/>
              </a:spcBef>
            </a:pPr>
            <a:r>
              <a:rPr sz="2400" spc="-5" dirty="0" smtClean="0">
                <a:latin typeface="Palatino Linotype"/>
                <a:cs typeface="Palatino Linotype"/>
              </a:rPr>
              <a:t>Now</a:t>
            </a:r>
            <a:r>
              <a:rPr sz="2400" spc="-5" dirty="0">
                <a:latin typeface="Palatino Linotype"/>
                <a:cs typeface="Palatino Linotype"/>
              </a:rPr>
              <a:t>, </a:t>
            </a:r>
            <a:r>
              <a:rPr sz="2400" dirty="0">
                <a:latin typeface="Palatino Linotype"/>
                <a:cs typeface="Palatino Linotype"/>
              </a:rPr>
              <a:t>we can </a:t>
            </a:r>
            <a:r>
              <a:rPr sz="2400" spc="-5" dirty="0">
                <a:latin typeface="Palatino Linotype"/>
                <a:cs typeface="Palatino Linotype"/>
              </a:rPr>
              <a:t>give </a:t>
            </a:r>
            <a:r>
              <a:rPr sz="2400" dirty="0">
                <a:latin typeface="Palatino Linotype"/>
                <a:cs typeface="Palatino Linotype"/>
              </a:rPr>
              <a:t>it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focus.</a:t>
            </a:r>
          </a:p>
          <a:p>
            <a:pPr>
              <a:lnSpc>
                <a:spcPct val="100000"/>
              </a:lnSpc>
            </a:pP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3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7"/>
            <a:ext cx="8458200" cy="5515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5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dirty="0">
                <a:latin typeface="Lucida Sans"/>
                <a:cs typeface="Lucida Sans"/>
              </a:rPr>
              <a:t>…</a:t>
            </a:r>
            <a:endParaRPr sz="2400" dirty="0">
              <a:latin typeface="Lucida Sans"/>
              <a:cs typeface="Lucida Sans"/>
            </a:endParaRPr>
          </a:p>
          <a:p>
            <a:pPr marL="12700" marR="41275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latin typeface="Palatino Linotype"/>
                <a:cs typeface="Palatino Linotype"/>
              </a:rPr>
              <a:t>Place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following code just above </a:t>
            </a:r>
            <a:r>
              <a:rPr sz="2400" spc="-5" dirty="0">
                <a:latin typeface="Palatino Linotype"/>
                <a:cs typeface="Palatino Linotype"/>
              </a:rPr>
              <a:t>the previous </a:t>
            </a:r>
            <a:r>
              <a:rPr sz="2400" dirty="0">
                <a:latin typeface="Palatino Linotype"/>
                <a:cs typeface="Palatino Linotype"/>
              </a:rPr>
              <a:t>code, which is located at </a:t>
            </a:r>
            <a:r>
              <a:rPr sz="2400" spc="-5" dirty="0">
                <a:latin typeface="Palatino Linotype"/>
                <a:cs typeface="Palatino Linotype"/>
              </a:rPr>
              <a:t>the bottom </a:t>
            </a:r>
            <a:r>
              <a:rPr sz="2400" dirty="0">
                <a:latin typeface="Palatino Linotype"/>
                <a:cs typeface="Palatino Linotype"/>
              </a:rPr>
              <a:t>of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module, and which starts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main window's event loop, like we did in </a:t>
            </a:r>
            <a:r>
              <a:rPr sz="2400" spc="-5" dirty="0">
                <a:latin typeface="Palatino Linotype"/>
                <a:cs typeface="Palatino Linotype"/>
              </a:rPr>
              <a:t>the previous </a:t>
            </a:r>
            <a:r>
              <a:rPr sz="2400" dirty="0">
                <a:latin typeface="Palatino Linotype"/>
                <a:cs typeface="Palatino Linotype"/>
              </a:rPr>
              <a:t> recipes: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Start with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GUI_textbox_widget.py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 and save it as</a:t>
            </a:r>
          </a:p>
          <a:p>
            <a:pPr marL="62230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Lucida Console"/>
                <a:cs typeface="Lucida Console"/>
              </a:rPr>
              <a:t>GUI_set_focus.py</a:t>
            </a:r>
            <a:r>
              <a:rPr sz="2400" spc="-5" dirty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622300" marR="127635" indent="-170180">
              <a:lnSpc>
                <a:spcPct val="105400"/>
              </a:lnSpc>
              <a:spcBef>
                <a:spcPts val="219"/>
              </a:spcBef>
              <a:buAutoNum type="arabicPeriod" startAt="2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Use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name_entered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variable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we assigned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 </a:t>
            </a:r>
            <a:r>
              <a:rPr sz="2400" spc="-5" dirty="0">
                <a:latin typeface="Lucida Console"/>
                <a:cs typeface="Lucida Console"/>
              </a:rPr>
              <a:t>ttk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Entry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 instance </a:t>
            </a:r>
            <a:r>
              <a:rPr sz="2400" spc="-5" dirty="0">
                <a:latin typeface="Palatino Linotype"/>
                <a:cs typeface="Palatino Linotype"/>
              </a:rPr>
              <a:t>to  </a:t>
            </a:r>
            <a:r>
              <a:rPr sz="2400" dirty="0">
                <a:latin typeface="Palatino Linotype"/>
                <a:cs typeface="Palatino Linotype"/>
              </a:rPr>
              <a:t>and call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focus()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method on </a:t>
            </a:r>
            <a:r>
              <a:rPr sz="2400" spc="-5" dirty="0">
                <a:latin typeface="Palatino Linotype"/>
                <a:cs typeface="Palatino Linotype"/>
              </a:rPr>
              <a:t>thi</a:t>
            </a:r>
            <a:r>
              <a:rPr sz="2400" dirty="0">
                <a:latin typeface="Palatino Linotype"/>
                <a:cs typeface="Palatino Linotype"/>
              </a:rPr>
              <a:t>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variable:</a:t>
            </a:r>
          </a:p>
          <a:p>
            <a:pPr marL="812800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Lucida Console"/>
                <a:cs typeface="Lucida Console"/>
              </a:rPr>
              <a:t>name_entered.focus()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8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173" y="401595"/>
            <a:ext cx="667493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 smtClean="0">
                <a:latin typeface="Palatino Linotype"/>
                <a:cs typeface="Palatino Linotype"/>
              </a:rPr>
              <a:t>Creating the </a:t>
            </a:r>
            <a:r>
              <a:rPr sz="1000" i="1" spc="-5" dirty="0" smtClean="0">
                <a:latin typeface="Palatino Linotype"/>
                <a:cs typeface="Palatino Linotype"/>
              </a:rPr>
              <a:t>GU</a:t>
            </a:r>
            <a:r>
              <a:rPr sz="1000" i="1" dirty="0" smtClean="0">
                <a:latin typeface="Palatino Linotype"/>
                <a:cs typeface="Palatino Linotype"/>
              </a:rPr>
              <a:t>I</a:t>
            </a:r>
            <a:r>
              <a:rPr sz="1000" i="1" spc="-5" dirty="0" smtClean="0">
                <a:latin typeface="Palatino Linotype"/>
                <a:cs typeface="Palatino Linotype"/>
              </a:rPr>
              <a:t> </a:t>
            </a:r>
            <a:r>
              <a:rPr sz="1000" i="1" dirty="0" smtClean="0">
                <a:latin typeface="Palatino Linotype"/>
                <a:cs typeface="Palatino Linotype"/>
              </a:rPr>
              <a:t>Form and </a:t>
            </a:r>
            <a:r>
              <a:rPr sz="1000" i="1" spc="-5" dirty="0" smtClean="0">
                <a:latin typeface="Palatino Linotype"/>
                <a:cs typeface="Palatino Linotype"/>
              </a:rPr>
              <a:t>Addin</a:t>
            </a:r>
            <a:r>
              <a:rPr sz="1000" i="1" dirty="0" smtClean="0">
                <a:latin typeface="Palatino Linotype"/>
                <a:cs typeface="Palatino Linotype"/>
              </a:rPr>
              <a:t>g</a:t>
            </a:r>
            <a:r>
              <a:rPr sz="1000" i="1" spc="-5" dirty="0" smtClean="0">
                <a:latin typeface="Palatino Linotype"/>
                <a:cs typeface="Palatino Linotype"/>
              </a:rPr>
              <a:t> </a:t>
            </a:r>
            <a:r>
              <a:rPr sz="1000" i="1" dirty="0" smtClean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1</a:t>
            </a:r>
            <a:endParaRPr sz="1000" dirty="0" smtClean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 smtClean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 dirty="0" smtClean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 smtClean="0">
                <a:latin typeface="Palatino Linotype"/>
                <a:cs typeface="Palatino Linotype"/>
              </a:rPr>
              <a:t>Her</a:t>
            </a:r>
            <a:r>
              <a:rPr sz="2800" dirty="0" smtClean="0">
                <a:latin typeface="Palatino Linotype"/>
                <a:cs typeface="Palatino Linotype"/>
              </a:rPr>
              <a:t>e</a:t>
            </a:r>
            <a:r>
              <a:rPr sz="2800" spc="-5" dirty="0" smtClean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is an overview of </a:t>
            </a:r>
            <a:r>
              <a:rPr sz="2800" spc="-5" dirty="0">
                <a:latin typeface="Palatino Linotype"/>
                <a:cs typeface="Palatino Linotype"/>
              </a:rPr>
              <a:t>th</a:t>
            </a:r>
            <a:r>
              <a:rPr sz="2800" dirty="0">
                <a:latin typeface="Palatino Linotype"/>
                <a:cs typeface="Palatino Linotype"/>
              </a:rPr>
              <a:t>e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Python modules (ending in a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.</a:t>
            </a:r>
            <a:r>
              <a:rPr sz="2800" spc="-5" dirty="0" err="1">
                <a:latin typeface="Lucida Console"/>
                <a:cs typeface="Lucida Console"/>
              </a:rPr>
              <a:t>py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Palatino Linotype"/>
                <a:cs typeface="Palatino Linotype"/>
              </a:rPr>
              <a:t>extension</a:t>
            </a:r>
            <a:r>
              <a:rPr sz="2800" dirty="0">
                <a:latin typeface="Palatino Linotype"/>
                <a:cs typeface="Palatino Linotype"/>
              </a:rPr>
              <a:t>) for </a:t>
            </a:r>
            <a:r>
              <a:rPr sz="2800" spc="-5" dirty="0">
                <a:latin typeface="Palatino Linotype"/>
                <a:cs typeface="Palatino Linotype"/>
              </a:rPr>
              <a:t>thi</a:t>
            </a:r>
            <a:r>
              <a:rPr sz="2800" dirty="0">
                <a:latin typeface="Palatino Linotype"/>
                <a:cs typeface="Palatino Linotype"/>
              </a:rPr>
              <a:t>s</a:t>
            </a:r>
            <a:r>
              <a:rPr sz="2800" spc="-5" dirty="0">
                <a:latin typeface="Palatino Linotype"/>
                <a:cs typeface="Palatino Linotype"/>
              </a:rPr>
              <a:t> </a:t>
            </a:r>
            <a:r>
              <a:rPr sz="2800" dirty="0">
                <a:latin typeface="Palatino Linotype"/>
                <a:cs typeface="Palatino Linotype"/>
              </a:rPr>
              <a:t>chapter: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11499" y="2362200"/>
            <a:ext cx="6677602" cy="4015946"/>
            <a:chOff x="2068512" y="3930726"/>
            <a:chExt cx="2720975" cy="23780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212" y="3943426"/>
              <a:ext cx="2695575" cy="23526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74862" y="3937076"/>
              <a:ext cx="2708275" cy="2365375"/>
            </a:xfrm>
            <a:custGeom>
              <a:avLst/>
              <a:gdLst/>
              <a:ahLst/>
              <a:cxnLst/>
              <a:rect l="l" t="t" r="r" b="b"/>
              <a:pathLst>
                <a:path w="2708275" h="2365375">
                  <a:moveTo>
                    <a:pt x="0" y="0"/>
                  </a:moveTo>
                  <a:lnTo>
                    <a:pt x="2708275" y="0"/>
                  </a:lnTo>
                </a:path>
                <a:path w="2708275" h="2365375">
                  <a:moveTo>
                    <a:pt x="0" y="0"/>
                  </a:moveTo>
                  <a:lnTo>
                    <a:pt x="0" y="2365375"/>
                  </a:lnTo>
                </a:path>
                <a:path w="2708275" h="2365375">
                  <a:moveTo>
                    <a:pt x="2708275" y="0"/>
                  </a:moveTo>
                  <a:lnTo>
                    <a:pt x="2708275" y="2365375"/>
                  </a:lnTo>
                </a:path>
                <a:path w="2708275" h="2365375">
                  <a:moveTo>
                    <a:pt x="0" y="2365375"/>
                  </a:moveTo>
                  <a:lnTo>
                    <a:pt x="2708275" y="23653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451178"/>
            <a:ext cx="8458199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 marL="552450">
              <a:lnSpc>
                <a:spcPct val="100000"/>
              </a:lnSpc>
            </a:pPr>
            <a:r>
              <a:rPr sz="2400" dirty="0" smtClean="0">
                <a:latin typeface="Palatino Linotype"/>
                <a:cs typeface="Palatino Linotype"/>
              </a:rPr>
              <a:t>The</a:t>
            </a:r>
            <a:r>
              <a:rPr sz="2400" spc="-5" dirty="0" smtClean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preceding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instructions </a:t>
            </a:r>
            <a:r>
              <a:rPr sz="2400" spc="-5" dirty="0">
                <a:latin typeface="Palatino Linotype"/>
                <a:cs typeface="Palatino Linotype"/>
              </a:rPr>
              <a:t>produce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following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 </a:t>
            </a:r>
            <a:r>
              <a:rPr sz="2400" spc="-5" dirty="0">
                <a:latin typeface="Palatino Linotype"/>
                <a:cs typeface="Palatino Linotype"/>
              </a:rPr>
              <a:t>(</a:t>
            </a:r>
            <a:r>
              <a:rPr sz="2400" spc="-5" dirty="0">
                <a:latin typeface="Lucida Console"/>
                <a:cs typeface="Lucida Console"/>
              </a:rPr>
              <a:t>GUI_set_focus.py</a:t>
            </a:r>
            <a:r>
              <a:rPr sz="2400" spc="-5" dirty="0">
                <a:latin typeface="Palatino Linotype"/>
                <a:cs typeface="Palatino Linotype"/>
              </a:rPr>
              <a:t>):</a:t>
            </a:r>
            <a:endParaRPr sz="24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500" y="1644351"/>
            <a:ext cx="7239000" cy="4942703"/>
            <a:chOff x="1492250" y="1233246"/>
            <a:chExt cx="3873500" cy="18542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950" y="1245946"/>
              <a:ext cx="3789541" cy="1828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8600" y="1239596"/>
              <a:ext cx="3860800" cy="1841500"/>
            </a:xfrm>
            <a:custGeom>
              <a:avLst/>
              <a:gdLst/>
              <a:ahLst/>
              <a:cxnLst/>
              <a:rect l="l" t="t" r="r" b="b"/>
              <a:pathLst>
                <a:path w="3860800" h="1841500">
                  <a:moveTo>
                    <a:pt x="0" y="0"/>
                  </a:moveTo>
                  <a:lnTo>
                    <a:pt x="3860800" y="0"/>
                  </a:lnTo>
                </a:path>
                <a:path w="3860800" h="1841500">
                  <a:moveTo>
                    <a:pt x="0" y="0"/>
                  </a:moveTo>
                  <a:lnTo>
                    <a:pt x="0" y="1841500"/>
                  </a:lnTo>
                </a:path>
                <a:path w="3860800" h="1841500">
                  <a:moveTo>
                    <a:pt x="3860800" y="0"/>
                  </a:moveTo>
                  <a:lnTo>
                    <a:pt x="3860800" y="1841500"/>
                  </a:lnTo>
                </a:path>
                <a:path w="3860800" h="1841500">
                  <a:moveTo>
                    <a:pt x="0" y="1841500"/>
                  </a:moveTo>
                  <a:lnTo>
                    <a:pt x="3860800" y="1841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451178"/>
            <a:ext cx="84581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 marL="552450">
              <a:lnSpc>
                <a:spcPct val="100000"/>
              </a:lnSpc>
            </a:pP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900" y="963076"/>
            <a:ext cx="72278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 Linotype"/>
                <a:cs typeface="Palatino Linotype"/>
              </a:rPr>
              <a:t>3.</a:t>
            </a:r>
            <a:r>
              <a:rPr sz="2400" spc="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Run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observe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output</a:t>
            </a:r>
            <a:r>
              <a:rPr sz="2400" dirty="0" smtClean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</p:txBody>
      </p:sp>
      <p:grpSp>
        <p:nvGrpSpPr>
          <p:cNvPr id="18" name="object 13"/>
          <p:cNvGrpSpPr/>
          <p:nvPr/>
        </p:nvGrpSpPr>
        <p:grpSpPr>
          <a:xfrm>
            <a:off x="1866900" y="1905000"/>
            <a:ext cx="4648200" cy="2971800"/>
            <a:chOff x="2430462" y="5687771"/>
            <a:chExt cx="1997075" cy="720725"/>
          </a:xfrm>
        </p:grpSpPr>
        <p:pic>
          <p:nvPicPr>
            <p:cNvPr id="19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3162" y="5700471"/>
              <a:ext cx="1971675" cy="695325"/>
            </a:xfrm>
            <a:prstGeom prst="rect">
              <a:avLst/>
            </a:prstGeom>
          </p:spPr>
        </p:pic>
        <p:sp>
          <p:nvSpPr>
            <p:cNvPr id="20" name="object 15"/>
            <p:cNvSpPr/>
            <p:nvPr/>
          </p:nvSpPr>
          <p:spPr>
            <a:xfrm>
              <a:off x="2436812" y="5694121"/>
              <a:ext cx="1984375" cy="708025"/>
            </a:xfrm>
            <a:custGeom>
              <a:avLst/>
              <a:gdLst/>
              <a:ahLst/>
              <a:cxnLst/>
              <a:rect l="l" t="t" r="r" b="b"/>
              <a:pathLst>
                <a:path w="1984375" h="708025">
                  <a:moveTo>
                    <a:pt x="0" y="0"/>
                  </a:moveTo>
                  <a:lnTo>
                    <a:pt x="1984375" y="0"/>
                  </a:lnTo>
                </a:path>
                <a:path w="1984375" h="708025">
                  <a:moveTo>
                    <a:pt x="0" y="0"/>
                  </a:moveTo>
                  <a:lnTo>
                    <a:pt x="0" y="708025"/>
                  </a:lnTo>
                </a:path>
                <a:path w="1984375" h="708025">
                  <a:moveTo>
                    <a:pt x="1984375" y="0"/>
                  </a:moveTo>
                  <a:lnTo>
                    <a:pt x="1984375" y="708025"/>
                  </a:lnTo>
                </a:path>
                <a:path w="1984375" h="708025">
                  <a:moveTo>
                    <a:pt x="0" y="708025"/>
                  </a:moveTo>
                  <a:lnTo>
                    <a:pt x="1984375" y="7080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0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6"/>
            <a:ext cx="8458200" cy="570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4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</a:pPr>
            <a:r>
              <a:rPr sz="2400" dirty="0" smtClean="0">
                <a:latin typeface="Palatino Linotype"/>
                <a:cs typeface="Palatino Linotype"/>
              </a:rPr>
              <a:t>To</a:t>
            </a:r>
            <a:r>
              <a:rPr sz="2400" spc="-10" dirty="0" smtClean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disable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widgets,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will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set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attribute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on</a:t>
            </a:r>
            <a:r>
              <a:rPr sz="2400" spc="-5" dirty="0">
                <a:latin typeface="Palatino Linotype"/>
                <a:cs typeface="Palatino Linotype"/>
              </a:rPr>
              <a:t> 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widget.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can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make</a:t>
            </a:r>
            <a:r>
              <a:rPr sz="2400" spc="-5" dirty="0">
                <a:latin typeface="Palatino Linotype"/>
                <a:cs typeface="Palatino Linotype"/>
              </a:rPr>
              <a:t> 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button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disabled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by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adding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following code</a:t>
            </a:r>
            <a:r>
              <a:rPr sz="2400" spc="-5" dirty="0">
                <a:latin typeface="Palatino Linotype"/>
                <a:cs typeface="Palatino Linotype"/>
              </a:rPr>
              <a:t> below </a:t>
            </a:r>
            <a:r>
              <a:rPr sz="2400" dirty="0">
                <a:latin typeface="Palatino Linotype"/>
                <a:cs typeface="Palatino Linotype"/>
              </a:rPr>
              <a:t>line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37 of</a:t>
            </a:r>
            <a:r>
              <a:rPr sz="2400" spc="-5" dirty="0">
                <a:latin typeface="Palatino Linotype"/>
                <a:cs typeface="Palatino Linotype"/>
              </a:rPr>
              <a:t> the </a:t>
            </a:r>
            <a:r>
              <a:rPr sz="2400" dirty="0">
                <a:latin typeface="Palatino Linotype"/>
                <a:cs typeface="Palatino Linotype"/>
              </a:rPr>
              <a:t>Python code</a:t>
            </a:r>
            <a:r>
              <a:rPr sz="2400" spc="-5" dirty="0">
                <a:latin typeface="Palatino Linotype"/>
                <a:cs typeface="Palatino Linotype"/>
              </a:rPr>
              <a:t> to </a:t>
            </a:r>
            <a:r>
              <a:rPr sz="2400" dirty="0">
                <a:latin typeface="Palatino Linotype"/>
                <a:cs typeface="Palatino Linotype"/>
              </a:rPr>
              <a:t>create</a:t>
            </a:r>
            <a:r>
              <a:rPr sz="2400" spc="-5" dirty="0">
                <a:latin typeface="Palatino Linotype"/>
                <a:cs typeface="Palatino Linotype"/>
              </a:rPr>
              <a:t> the button:</a:t>
            </a: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Use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GUI_set_focus.py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 and save it as</a:t>
            </a:r>
          </a:p>
          <a:p>
            <a:pPr marL="62230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Lucida Console"/>
                <a:cs typeface="Lucida Console"/>
              </a:rPr>
              <a:t>GUI_disable_button_widget.py</a:t>
            </a:r>
            <a:r>
              <a:rPr sz="2400" spc="-5" dirty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Use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action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butto</a:t>
            </a:r>
            <a:r>
              <a:rPr sz="2400" dirty="0">
                <a:latin typeface="Palatino Linotype"/>
                <a:cs typeface="Palatino Linotype"/>
              </a:rPr>
              <a:t>n variable </a:t>
            </a:r>
            <a:r>
              <a:rPr sz="2400" spc="-5" dirty="0">
                <a:latin typeface="Palatino Linotype"/>
                <a:cs typeface="Palatino Linotype"/>
              </a:rPr>
              <a:t>t</a:t>
            </a:r>
            <a:r>
              <a:rPr sz="2400" dirty="0">
                <a:latin typeface="Palatino Linotype"/>
                <a:cs typeface="Palatino Linotype"/>
              </a:rPr>
              <a:t>o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call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configure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method and set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state</a:t>
            </a:r>
            <a:endParaRPr sz="2400" dirty="0">
              <a:latin typeface="Lucida Console"/>
              <a:cs typeface="Lucida Console"/>
            </a:endParaRPr>
          </a:p>
          <a:p>
            <a:pPr marL="622300">
              <a:lnSpc>
                <a:spcPct val="100000"/>
              </a:lnSpc>
              <a:spcBef>
                <a:spcPts val="70"/>
              </a:spcBef>
            </a:pPr>
            <a:r>
              <a:rPr sz="2400" dirty="0">
                <a:latin typeface="Palatino Linotype"/>
                <a:cs typeface="Palatino Linotype"/>
              </a:rPr>
              <a:t>attribute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to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 smtClean="0">
                <a:latin typeface="Lucida Console"/>
                <a:cs typeface="Lucida Console"/>
              </a:rPr>
              <a:t>disabled</a:t>
            </a:r>
            <a:r>
              <a:rPr sz="2400" spc="-5" dirty="0" smtClean="0">
                <a:latin typeface="Palatino Linotype"/>
                <a:cs typeface="Palatino Linotype"/>
              </a:rPr>
              <a:t>:</a:t>
            </a:r>
            <a:endParaRPr lang="en-US" sz="2400" dirty="0">
              <a:latin typeface="Palatino Linotype"/>
              <a:cs typeface="Palatino Linotype"/>
            </a:endParaRPr>
          </a:p>
          <a:p>
            <a:pPr marL="622300">
              <a:lnSpc>
                <a:spcPct val="100000"/>
              </a:lnSpc>
              <a:spcBef>
                <a:spcPts val="70"/>
              </a:spcBef>
            </a:pPr>
            <a:r>
              <a:rPr sz="2400" spc="-5" dirty="0" err="1" smtClean="0">
                <a:latin typeface="Lucida Console"/>
                <a:cs typeface="Lucida Console"/>
              </a:rPr>
              <a:t>action.configure</a:t>
            </a:r>
            <a:r>
              <a:rPr sz="2400" spc="-5" dirty="0" smtClean="0">
                <a:latin typeface="Lucida Console"/>
                <a:cs typeface="Lucida Console"/>
              </a:rPr>
              <a:t>(state</a:t>
            </a:r>
            <a:r>
              <a:rPr sz="2400" spc="-5" dirty="0">
                <a:latin typeface="Lucida Console"/>
                <a:cs typeface="Lucida Console"/>
              </a:rPr>
              <a:t>='disabled</a:t>
            </a:r>
            <a:r>
              <a:rPr sz="2400" spc="-5" dirty="0" smtClean="0">
                <a:latin typeface="Lucida Console"/>
                <a:cs typeface="Lucida Console"/>
              </a:rPr>
              <a:t>')</a:t>
            </a:r>
            <a:endParaRPr lang="en-US" sz="2400" spc="-5" dirty="0" smtClean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3"/>
              <a:tabLst>
                <a:tab pos="622300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Call </a:t>
            </a:r>
            <a:r>
              <a:rPr lang="en-US" sz="2400" spc="-5" dirty="0">
                <a:latin typeface="Palatino Linotype"/>
                <a:cs typeface="Palatino Linotype"/>
              </a:rPr>
              <a:t>th</a:t>
            </a:r>
            <a:r>
              <a:rPr lang="en-US" sz="2400" dirty="0">
                <a:latin typeface="Palatino Linotype"/>
                <a:cs typeface="Palatino Linotype"/>
              </a:rPr>
              <a:t>e </a:t>
            </a:r>
            <a:r>
              <a:rPr lang="en-US" sz="2000" spc="-5" dirty="0">
                <a:latin typeface="Lucida Console"/>
                <a:cs typeface="Lucida Console"/>
              </a:rPr>
              <a:t>focus()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method on </a:t>
            </a:r>
            <a:r>
              <a:rPr lang="en-US" sz="2400" spc="-5" dirty="0">
                <a:latin typeface="Palatino Linotype"/>
                <a:cs typeface="Palatino Linotype"/>
              </a:rPr>
              <a:t>th</a:t>
            </a:r>
            <a:r>
              <a:rPr lang="en-US" sz="2400" dirty="0">
                <a:latin typeface="Palatino Linotype"/>
                <a:cs typeface="Palatino Linotype"/>
              </a:rPr>
              <a:t>e</a:t>
            </a:r>
            <a:r>
              <a:rPr lang="en-US" sz="2400" spc="-5" dirty="0">
                <a:latin typeface="Palatino Linotype"/>
                <a:cs typeface="Palatino Linotype"/>
              </a:rPr>
              <a:t> </a:t>
            </a:r>
            <a:r>
              <a:rPr lang="en-US" sz="2000" spc="-5" dirty="0" err="1">
                <a:latin typeface="Lucida Console"/>
                <a:cs typeface="Lucida Console"/>
              </a:rPr>
              <a:t>name_entered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variable:</a:t>
            </a:r>
          </a:p>
          <a:p>
            <a:pPr marL="812800">
              <a:lnSpc>
                <a:spcPct val="100000"/>
              </a:lnSpc>
              <a:spcBef>
                <a:spcPts val="960"/>
              </a:spcBef>
            </a:pPr>
            <a:r>
              <a:rPr lang="en-US" sz="2400" spc="-5" dirty="0" err="1">
                <a:latin typeface="Lucida Console"/>
                <a:cs typeface="Lucida Console"/>
              </a:rPr>
              <a:t>name_entered.focus</a:t>
            </a:r>
            <a:r>
              <a:rPr lang="en-US" sz="2400" spc="-5" dirty="0">
                <a:latin typeface="Lucida Console"/>
                <a:cs typeface="Lucida Console"/>
              </a:rPr>
              <a:t>()</a:t>
            </a:r>
            <a:endParaRPr lang="en-US" sz="2400" dirty="0">
              <a:latin typeface="Lucida Console"/>
              <a:cs typeface="Lucida Console"/>
            </a:endParaRPr>
          </a:p>
          <a:p>
            <a:pPr marL="622300">
              <a:lnSpc>
                <a:spcPct val="100000"/>
              </a:lnSpc>
              <a:spcBef>
                <a:spcPts val="70"/>
              </a:spcBef>
            </a:pP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6"/>
            <a:ext cx="84582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45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 marL="584200" marR="1609725">
              <a:lnSpc>
                <a:spcPct val="100000"/>
              </a:lnSpc>
            </a:pPr>
            <a:r>
              <a:rPr sz="2400" dirty="0" smtClean="0">
                <a:latin typeface="Palatino Linotype"/>
                <a:cs typeface="Palatino Linotype"/>
              </a:rPr>
              <a:t>The </a:t>
            </a:r>
            <a:r>
              <a:rPr sz="2400" spc="-5" dirty="0">
                <a:latin typeface="Palatino Linotype"/>
                <a:cs typeface="Palatino Linotype"/>
              </a:rPr>
              <a:t>preceding </a:t>
            </a:r>
            <a:r>
              <a:rPr sz="2400" dirty="0">
                <a:latin typeface="Palatino Linotype"/>
                <a:cs typeface="Palatino Linotype"/>
              </a:rPr>
              <a:t>instructions </a:t>
            </a:r>
            <a:r>
              <a:rPr sz="2400" spc="-5" dirty="0">
                <a:latin typeface="Palatino Linotype"/>
                <a:cs typeface="Palatino Linotype"/>
              </a:rPr>
              <a:t>produce the </a:t>
            </a:r>
            <a:r>
              <a:rPr sz="2400" dirty="0">
                <a:latin typeface="Palatino Linotype"/>
                <a:cs typeface="Palatino Linotype"/>
              </a:rPr>
              <a:t>following code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(</a:t>
            </a:r>
            <a:r>
              <a:rPr sz="2400" spc="-5" dirty="0">
                <a:latin typeface="Lucida Console"/>
                <a:cs typeface="Lucida Console"/>
              </a:rPr>
              <a:t>GUI_disable_button_widget.py</a:t>
            </a:r>
            <a:r>
              <a:rPr sz="2400" spc="-5" dirty="0">
                <a:latin typeface="Palatino Linotype"/>
                <a:cs typeface="Palatino Linotype"/>
              </a:rPr>
              <a:t>):</a:t>
            </a:r>
            <a:endParaRPr sz="24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0100" y="1802084"/>
            <a:ext cx="6541496" cy="1779316"/>
            <a:chOff x="1063625" y="4200181"/>
            <a:chExt cx="4730750" cy="9207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325" y="4212881"/>
              <a:ext cx="4657725" cy="8953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9975" y="4206531"/>
              <a:ext cx="4718050" cy="908050"/>
            </a:xfrm>
            <a:custGeom>
              <a:avLst/>
              <a:gdLst/>
              <a:ahLst/>
              <a:cxnLst/>
              <a:rect l="l" t="t" r="r" b="b"/>
              <a:pathLst>
                <a:path w="4718050" h="908050">
                  <a:moveTo>
                    <a:pt x="0" y="0"/>
                  </a:moveTo>
                  <a:lnTo>
                    <a:pt x="4718050" y="0"/>
                  </a:lnTo>
                </a:path>
                <a:path w="4718050" h="908050">
                  <a:moveTo>
                    <a:pt x="0" y="0"/>
                  </a:moveTo>
                  <a:lnTo>
                    <a:pt x="0" y="908050"/>
                  </a:lnTo>
                </a:path>
                <a:path w="4718050" h="908050">
                  <a:moveTo>
                    <a:pt x="4718050" y="0"/>
                  </a:moveTo>
                  <a:lnTo>
                    <a:pt x="4718050" y="908050"/>
                  </a:lnTo>
                </a:path>
                <a:path w="4718050" h="908050">
                  <a:moveTo>
                    <a:pt x="0" y="908050"/>
                  </a:moveTo>
                  <a:lnTo>
                    <a:pt x="4718050" y="9080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2901" y="3657600"/>
            <a:ext cx="7696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 Linotype"/>
                <a:cs typeface="Palatino Linotype"/>
              </a:rPr>
              <a:t>4.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Run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code. After adding </a:t>
            </a:r>
            <a:r>
              <a:rPr sz="2400" spc="-5" dirty="0">
                <a:latin typeface="Palatino Linotype"/>
                <a:cs typeface="Palatino Linotype"/>
              </a:rPr>
              <a:t>the preceding </a:t>
            </a:r>
            <a:r>
              <a:rPr sz="2400" dirty="0">
                <a:latin typeface="Palatino Linotype"/>
                <a:cs typeface="Palatino Linotype"/>
              </a:rPr>
              <a:t>line of Python code, clicking </a:t>
            </a:r>
            <a:r>
              <a:rPr sz="2400" spc="-5" dirty="0">
                <a:latin typeface="Palatino Linotype"/>
                <a:cs typeface="Palatino Linotype"/>
              </a:rPr>
              <a:t>the button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longer creates an action: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349029" y="4724400"/>
            <a:ext cx="3505200" cy="1676400"/>
            <a:chOff x="2601912" y="5797587"/>
            <a:chExt cx="1654175" cy="8255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4612" y="5810287"/>
              <a:ext cx="1628775" cy="8001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8262" y="5803937"/>
              <a:ext cx="1641475" cy="812800"/>
            </a:xfrm>
            <a:custGeom>
              <a:avLst/>
              <a:gdLst/>
              <a:ahLst/>
              <a:cxnLst/>
              <a:rect l="l" t="t" r="r" b="b"/>
              <a:pathLst>
                <a:path w="1641475" h="812800">
                  <a:moveTo>
                    <a:pt x="0" y="0"/>
                  </a:moveTo>
                  <a:lnTo>
                    <a:pt x="1641475" y="0"/>
                  </a:lnTo>
                </a:path>
                <a:path w="1641475" h="812800">
                  <a:moveTo>
                    <a:pt x="0" y="0"/>
                  </a:moveTo>
                  <a:lnTo>
                    <a:pt x="0" y="812800"/>
                  </a:lnTo>
                </a:path>
                <a:path w="1641475" h="812800">
                  <a:moveTo>
                    <a:pt x="1641475" y="0"/>
                  </a:moveTo>
                  <a:lnTo>
                    <a:pt x="1641475" y="812800"/>
                  </a:lnTo>
                </a:path>
                <a:path w="1641475" h="812800">
                  <a:moveTo>
                    <a:pt x="0" y="812800"/>
                  </a:moveTo>
                  <a:lnTo>
                    <a:pt x="1641475" y="812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38" y="451175"/>
            <a:ext cx="6696075" cy="4911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50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Creating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combobox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widgets</a:t>
            </a:r>
            <a:endParaRPr sz="2400" dirty="0">
              <a:latin typeface="Arial"/>
              <a:cs typeface="Arial"/>
            </a:endParaRPr>
          </a:p>
          <a:p>
            <a:pPr marL="12700" marR="156845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Palatino Linotype"/>
                <a:cs typeface="Palatino Linotype"/>
              </a:rPr>
              <a:t>In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this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recipe,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will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improve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our</a:t>
            </a:r>
            <a:r>
              <a:rPr sz="2400" spc="-5" dirty="0">
                <a:latin typeface="Palatino Linotype"/>
                <a:cs typeface="Palatino Linotype"/>
              </a:rPr>
              <a:t> GUI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by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adding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drop-down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comboboxes</a:t>
            </a:r>
            <a:r>
              <a:rPr sz="2400" spc="-5" dirty="0">
                <a:latin typeface="Palatino Linotype"/>
                <a:cs typeface="Palatino Linotype"/>
              </a:rPr>
              <a:t> that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can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have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initial default values. While we can restrict </a:t>
            </a:r>
            <a:r>
              <a:rPr sz="2400" spc="-5" dirty="0">
                <a:latin typeface="Palatino Linotype"/>
                <a:cs typeface="Palatino Linotype"/>
              </a:rPr>
              <a:t>the user to </a:t>
            </a:r>
            <a:r>
              <a:rPr sz="2400" dirty="0">
                <a:latin typeface="Palatino Linotype"/>
                <a:cs typeface="Palatino Linotype"/>
              </a:rPr>
              <a:t>only certain choices, we can also 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allow</a:t>
            </a:r>
            <a:r>
              <a:rPr sz="2400" spc="-5" dirty="0">
                <a:latin typeface="Palatino Linotype"/>
                <a:cs typeface="Palatino Linotype"/>
              </a:rPr>
              <a:t> the user to type </a:t>
            </a:r>
            <a:r>
              <a:rPr sz="2400" dirty="0">
                <a:latin typeface="Palatino Linotype"/>
                <a:cs typeface="Palatino Linotype"/>
              </a:rPr>
              <a:t>in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whatever </a:t>
            </a:r>
            <a:r>
              <a:rPr sz="2400" spc="-5" dirty="0">
                <a:latin typeface="Palatino Linotype"/>
                <a:cs typeface="Palatino Linotype"/>
              </a:rPr>
              <a:t>they </a:t>
            </a:r>
            <a:r>
              <a:rPr sz="2400" dirty="0">
                <a:latin typeface="Palatino Linotype"/>
                <a:cs typeface="Palatino Linotype"/>
              </a:rPr>
              <a:t>wish.</a:t>
            </a:r>
          </a:p>
          <a:p>
            <a:pPr>
              <a:lnSpc>
                <a:spcPct val="100000"/>
              </a:lnSpc>
            </a:pP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Getting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Palatino Linotype"/>
                <a:cs typeface="Palatino Linotype"/>
              </a:rPr>
              <a:t>This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recipe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extends</a:t>
            </a:r>
            <a:r>
              <a:rPr sz="2400" spc="-5" dirty="0">
                <a:latin typeface="Palatino Linotype"/>
                <a:cs typeface="Palatino Linotype"/>
              </a:rPr>
              <a:t> the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previous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recipe,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Setting</a:t>
            </a:r>
            <a:r>
              <a:rPr sz="2400" i="1" spc="-5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the</a:t>
            </a:r>
            <a:r>
              <a:rPr sz="2400" i="1" spc="-5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focus to</a:t>
            </a:r>
            <a:r>
              <a:rPr sz="2400" i="1" spc="-5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a</a:t>
            </a:r>
            <a:r>
              <a:rPr sz="2400" i="1" spc="-5" dirty="0">
                <a:latin typeface="Palatino Linotype"/>
                <a:cs typeface="Palatino Linotype"/>
              </a:rPr>
              <a:t> widget</a:t>
            </a:r>
            <a:r>
              <a:rPr sz="2400" i="1" spc="-10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and</a:t>
            </a:r>
            <a:r>
              <a:rPr sz="2400" i="1" spc="-5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disabling</a:t>
            </a:r>
            <a:r>
              <a:rPr sz="2400" i="1" spc="-5" dirty="0">
                <a:latin typeface="Palatino Linotype"/>
                <a:cs typeface="Palatino Linotype"/>
              </a:rPr>
              <a:t> widgets</a:t>
            </a:r>
            <a:r>
              <a:rPr sz="2400" spc="-5" dirty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5"/>
            <a:ext cx="8458200" cy="541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50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 smtClean="0">
                <a:latin typeface="Arial"/>
                <a:cs typeface="Arial"/>
              </a:rPr>
              <a:t>Creating</a:t>
            </a:r>
            <a:r>
              <a:rPr sz="2400" b="1" spc="-25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combobox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widgets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dirty="0">
                <a:latin typeface="Lucida Sans"/>
                <a:cs typeface="Lucida Sans"/>
              </a:rPr>
              <a:t>…</a:t>
            </a:r>
            <a:endParaRPr sz="2400" dirty="0">
              <a:latin typeface="Lucida Sans"/>
              <a:cs typeface="Lucida Sans"/>
            </a:endParaRPr>
          </a:p>
          <a:p>
            <a:pPr marL="12700" marR="44450">
              <a:lnSpc>
                <a:spcPct val="105400"/>
              </a:lnSpc>
              <a:spcBef>
                <a:spcPts val="380"/>
              </a:spcBef>
            </a:pPr>
            <a:r>
              <a:rPr sz="2400" dirty="0">
                <a:latin typeface="Palatino Linotype"/>
                <a:cs typeface="Palatino Linotype"/>
              </a:rPr>
              <a:t>We insert another column</a:t>
            </a:r>
            <a:r>
              <a:rPr sz="2400" spc="-5" dirty="0">
                <a:latin typeface="Palatino Linotype"/>
                <a:cs typeface="Palatino Linotype"/>
              </a:rPr>
              <a:t> betwee</a:t>
            </a:r>
            <a:r>
              <a:rPr sz="2400" dirty="0">
                <a:latin typeface="Palatino Linotype"/>
                <a:cs typeface="Palatino Linotype"/>
              </a:rPr>
              <a:t>n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Entry widget and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Button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 </a:t>
            </a:r>
            <a:r>
              <a:rPr sz="2400" spc="-5" dirty="0">
                <a:latin typeface="Palatino Linotype"/>
                <a:cs typeface="Palatino Linotype"/>
              </a:rPr>
              <a:t>usin</a:t>
            </a:r>
            <a:r>
              <a:rPr sz="2400" dirty="0">
                <a:latin typeface="Palatino Linotype"/>
                <a:cs typeface="Palatino Linotype"/>
              </a:rPr>
              <a:t>g</a:t>
            </a:r>
            <a:r>
              <a:rPr sz="2400" spc="-5" dirty="0">
                <a:latin typeface="Palatino Linotype"/>
                <a:cs typeface="Palatino Linotype"/>
              </a:rPr>
              <a:t> 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grid  </a:t>
            </a:r>
            <a:r>
              <a:rPr sz="2400" dirty="0">
                <a:latin typeface="Palatino Linotype"/>
                <a:cs typeface="Palatino Linotype"/>
              </a:rPr>
              <a:t>layout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manager. </a:t>
            </a:r>
            <a:r>
              <a:rPr sz="2400" spc="-5" dirty="0">
                <a:latin typeface="Palatino Linotype"/>
                <a:cs typeface="Palatino Linotype"/>
              </a:rPr>
              <a:t>Here </a:t>
            </a:r>
            <a:r>
              <a:rPr sz="2400" dirty="0">
                <a:latin typeface="Palatino Linotype"/>
                <a:cs typeface="Palatino Linotype"/>
              </a:rPr>
              <a:t>is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Python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code:</a:t>
            </a:r>
          </a:p>
          <a:p>
            <a:pPr marL="622300" indent="-1701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Start with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GUI_set_focus.py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 and save it </a:t>
            </a:r>
            <a:r>
              <a:rPr sz="2400" dirty="0" smtClean="0">
                <a:latin typeface="Palatino Linotype"/>
                <a:cs typeface="Palatino Linotype"/>
              </a:rPr>
              <a:t>as</a:t>
            </a:r>
            <a:r>
              <a:rPr lang="en-US" sz="2400" dirty="0" smtClean="0">
                <a:latin typeface="Palatino Linotype"/>
                <a:cs typeface="Palatino Linotype"/>
              </a:rPr>
              <a:t> </a:t>
            </a:r>
            <a:r>
              <a:rPr sz="2400" spc="-5" dirty="0" err="1" smtClean="0">
                <a:latin typeface="Lucida Console"/>
                <a:cs typeface="Lucida Console"/>
              </a:rPr>
              <a:t>GUI_combobox_widget.py</a:t>
            </a:r>
            <a:r>
              <a:rPr sz="2400" spc="-5" dirty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Change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button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column</a:t>
            </a:r>
            <a:r>
              <a:rPr sz="2400" spc="-5" dirty="0">
                <a:latin typeface="Palatino Linotype"/>
                <a:cs typeface="Palatino Linotype"/>
              </a:rPr>
              <a:t> to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2</a:t>
            </a:r>
            <a:r>
              <a:rPr sz="2400" spc="-5" dirty="0">
                <a:latin typeface="Palatino Linotype"/>
                <a:cs typeface="Palatino Linotype"/>
              </a:rPr>
              <a:t>:</a:t>
            </a:r>
            <a:endParaRPr sz="2400" dirty="0">
              <a:latin typeface="Palatino Linotype"/>
              <a:cs typeface="Palatino Linotype"/>
            </a:endParaRPr>
          </a:p>
          <a:p>
            <a:pPr marL="812800" marR="493395">
              <a:lnSpc>
                <a:spcPct val="100000"/>
              </a:lnSpc>
              <a:spcBef>
                <a:spcPts val="965"/>
              </a:spcBef>
            </a:pPr>
            <a:r>
              <a:rPr sz="2400" spc="-5" dirty="0">
                <a:latin typeface="Lucida Console"/>
                <a:cs typeface="Lucida Console"/>
              </a:rPr>
              <a:t>action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=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ttk.Button(win,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text="Click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Me!",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command=click_me) </a:t>
            </a:r>
            <a:r>
              <a:rPr sz="2400" spc="-52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action.grid(column=2, row=1)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5"/>
            <a:ext cx="8458200" cy="391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GUI </a:t>
            </a:r>
            <a:r>
              <a:rPr sz="1000" i="1" dirty="0">
                <a:latin typeface="Palatino Linotype"/>
                <a:cs typeface="Palatino Linotype"/>
              </a:rPr>
              <a:t>Form and</a:t>
            </a:r>
            <a:r>
              <a:rPr sz="1000" i="1" spc="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</a:t>
            </a:r>
            <a:r>
              <a:rPr sz="1000" i="1" spc="-50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 smtClean="0">
                <a:latin typeface="Arial"/>
                <a:cs typeface="Arial"/>
              </a:rPr>
              <a:t>Creating</a:t>
            </a:r>
            <a:r>
              <a:rPr sz="2400" b="1" spc="-25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combobox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widgets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dirty="0">
                <a:latin typeface="Lucida Sans"/>
                <a:cs typeface="Lucida Sans"/>
              </a:rPr>
              <a:t>…</a:t>
            </a:r>
            <a:endParaRPr sz="2400" dirty="0">
              <a:latin typeface="Lucida Sans"/>
              <a:cs typeface="Lucida Sans"/>
            </a:endParaRPr>
          </a:p>
          <a:p>
            <a:pPr marL="12700" marR="44450">
              <a:lnSpc>
                <a:spcPct val="105400"/>
              </a:lnSpc>
              <a:spcBef>
                <a:spcPts val="380"/>
              </a:spcBef>
            </a:pPr>
            <a:r>
              <a:rPr sz="2400" dirty="0">
                <a:latin typeface="Palatino Linotype"/>
                <a:cs typeface="Palatino Linotype"/>
              </a:rPr>
              <a:t>We insert another column</a:t>
            </a:r>
            <a:r>
              <a:rPr sz="2400" spc="-5" dirty="0">
                <a:latin typeface="Palatino Linotype"/>
                <a:cs typeface="Palatino Linotype"/>
              </a:rPr>
              <a:t> betwee</a:t>
            </a:r>
            <a:r>
              <a:rPr sz="2400" dirty="0">
                <a:latin typeface="Palatino Linotype"/>
                <a:cs typeface="Palatino Linotype"/>
              </a:rPr>
              <a:t>n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Entry widget and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Button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 </a:t>
            </a:r>
            <a:r>
              <a:rPr sz="2400" spc="-5" dirty="0">
                <a:latin typeface="Palatino Linotype"/>
                <a:cs typeface="Palatino Linotype"/>
              </a:rPr>
              <a:t>usin</a:t>
            </a:r>
            <a:r>
              <a:rPr sz="2400" dirty="0">
                <a:latin typeface="Palatino Linotype"/>
                <a:cs typeface="Palatino Linotype"/>
              </a:rPr>
              <a:t>g</a:t>
            </a:r>
            <a:r>
              <a:rPr sz="2400" spc="-5" dirty="0">
                <a:latin typeface="Palatino Linotype"/>
                <a:cs typeface="Palatino Linotype"/>
              </a:rPr>
              <a:t> 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grid  </a:t>
            </a:r>
            <a:r>
              <a:rPr sz="2400" dirty="0">
                <a:latin typeface="Palatino Linotype"/>
                <a:cs typeface="Palatino Linotype"/>
              </a:rPr>
              <a:t>layout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manager. </a:t>
            </a:r>
            <a:r>
              <a:rPr sz="2400" spc="-5" dirty="0">
                <a:latin typeface="Palatino Linotype"/>
                <a:cs typeface="Palatino Linotype"/>
              </a:rPr>
              <a:t>Here </a:t>
            </a:r>
            <a:r>
              <a:rPr sz="2400" dirty="0">
                <a:latin typeface="Palatino Linotype"/>
                <a:cs typeface="Palatino Linotype"/>
              </a:rPr>
              <a:t>is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Python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code:</a:t>
            </a:r>
          </a:p>
          <a:p>
            <a:pPr marL="622300" indent="-170180">
              <a:lnSpc>
                <a:spcPct val="100000"/>
              </a:lnSpc>
              <a:buAutoNum type="arabicPeriod" startAt="3"/>
              <a:tabLst>
                <a:tab pos="622300" algn="l"/>
              </a:tabLst>
            </a:pPr>
            <a:r>
              <a:rPr sz="2400" dirty="0" smtClean="0">
                <a:latin typeface="Palatino Linotype"/>
                <a:cs typeface="Palatino Linotype"/>
              </a:rPr>
              <a:t>Create </a:t>
            </a:r>
            <a:r>
              <a:rPr sz="2400" dirty="0">
                <a:latin typeface="Palatino Linotype"/>
                <a:cs typeface="Palatino Linotype"/>
              </a:rPr>
              <a:t>a </a:t>
            </a:r>
            <a:r>
              <a:rPr sz="2400" spc="-5" dirty="0">
                <a:latin typeface="Palatino Linotype"/>
                <a:cs typeface="Palatino Linotype"/>
              </a:rPr>
              <a:t>ne</a:t>
            </a:r>
            <a:r>
              <a:rPr sz="2400" dirty="0">
                <a:latin typeface="Palatino Linotype"/>
                <a:cs typeface="Palatino Linotype"/>
              </a:rPr>
              <a:t>w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ttk.Label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widget:</a:t>
            </a:r>
          </a:p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sz="2400" spc="-5" dirty="0">
                <a:latin typeface="Lucida Console"/>
                <a:cs typeface="Lucida Console"/>
              </a:rPr>
              <a:t>ttk.Label(win,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text="Choose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5" dirty="0" smtClean="0">
                <a:latin typeface="Lucida Console"/>
                <a:cs typeface="Lucida Console"/>
              </a:rPr>
              <a:t>a</a:t>
            </a:r>
            <a:endParaRPr lang="en-US" sz="2400" spc="10" dirty="0" smtClean="0">
              <a:latin typeface="Lucida Console"/>
              <a:cs typeface="Lucida Console"/>
            </a:endParaRPr>
          </a:p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sz="2400" spc="-5" dirty="0" smtClean="0">
                <a:latin typeface="Lucida Console"/>
                <a:cs typeface="Lucida Console"/>
              </a:rPr>
              <a:t>number:").grid(c</a:t>
            </a:r>
            <a:r>
              <a:rPr lang="en-US" sz="2400" spc="-5" dirty="0" smtClean="0">
                <a:latin typeface="Lucida Console"/>
                <a:cs typeface="Lucida Console"/>
              </a:rPr>
              <a:t>o</a:t>
            </a:r>
            <a:r>
              <a:rPr sz="2400" spc="-5" dirty="0" smtClean="0">
                <a:latin typeface="Lucida Console"/>
                <a:cs typeface="Lucida Console"/>
              </a:rPr>
              <a:t>l</a:t>
            </a:r>
            <a:r>
              <a:rPr lang="en-US" sz="2400" spc="-5" dirty="0" smtClean="0">
                <a:latin typeface="Lucida Console"/>
                <a:cs typeface="Lucida Console"/>
              </a:rPr>
              <a:t>u</a:t>
            </a:r>
            <a:r>
              <a:rPr sz="2400" spc="-5" dirty="0" smtClean="0">
                <a:latin typeface="Lucida Console"/>
                <a:cs typeface="Lucida Console"/>
              </a:rPr>
              <a:t>mn=1</a:t>
            </a:r>
            <a:r>
              <a:rPr sz="2400" spc="-5" dirty="0">
                <a:latin typeface="Lucida Console"/>
                <a:cs typeface="Lucida Console"/>
              </a:rPr>
              <a:t>,</a:t>
            </a:r>
            <a:r>
              <a:rPr sz="2400" spc="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row=0)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7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717166"/>
            <a:ext cx="8801100" cy="471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2880" algn="l"/>
              </a:tabLst>
            </a:pPr>
            <a:r>
              <a:rPr sz="2400" dirty="0">
                <a:latin typeface="Palatino Linotype"/>
                <a:cs typeface="Palatino Linotype"/>
              </a:rPr>
              <a:t>Create a </a:t>
            </a:r>
            <a:r>
              <a:rPr sz="2400" spc="-5" dirty="0">
                <a:latin typeface="Palatino Linotype"/>
                <a:cs typeface="Palatino Linotype"/>
              </a:rPr>
              <a:t>ne</a:t>
            </a:r>
            <a:r>
              <a:rPr sz="2400" dirty="0">
                <a:latin typeface="Palatino Linotype"/>
                <a:cs typeface="Palatino Linotype"/>
              </a:rPr>
              <a:t>w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ttk.Combobox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widget:</a:t>
            </a: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Lucida Console"/>
                <a:cs typeface="Lucida Console"/>
              </a:rPr>
              <a:t>number_chosen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=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ttk.Combobox(win,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width=12,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textvariable=number)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buAutoNum type="arabicPeriod" startAt="5"/>
              <a:tabLst>
                <a:tab pos="182880" algn="l"/>
              </a:tabLst>
            </a:pPr>
            <a:r>
              <a:rPr sz="2400" dirty="0">
                <a:latin typeface="Palatino Linotype"/>
                <a:cs typeface="Palatino Linotype"/>
              </a:rPr>
              <a:t>Assign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values</a:t>
            </a:r>
            <a:r>
              <a:rPr sz="2400" spc="-5" dirty="0">
                <a:latin typeface="Palatino Linotype"/>
                <a:cs typeface="Palatino Linotype"/>
              </a:rPr>
              <a:t> t</a:t>
            </a:r>
            <a:r>
              <a:rPr sz="2400" dirty="0">
                <a:latin typeface="Palatino Linotype"/>
                <a:cs typeface="Palatino Linotype"/>
              </a:rPr>
              <a:t>o</a:t>
            </a:r>
            <a:r>
              <a:rPr sz="2400" spc="-5" dirty="0">
                <a:latin typeface="Palatino Linotype"/>
                <a:cs typeface="Palatino Linotype"/>
              </a:rPr>
              <a:t> th</a:t>
            </a:r>
            <a:r>
              <a:rPr sz="2400" dirty="0">
                <a:latin typeface="Palatino Linotype"/>
                <a:cs typeface="Palatino Linotype"/>
              </a:rPr>
              <a:t>e </a:t>
            </a:r>
            <a:r>
              <a:rPr sz="2400" spc="-5" dirty="0">
                <a:latin typeface="Lucida Console"/>
                <a:cs typeface="Lucida Console"/>
              </a:rPr>
              <a:t>Combobox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widget:</a:t>
            </a: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Lucida Console"/>
                <a:cs typeface="Lucida Console"/>
              </a:rPr>
              <a:t>number_chosen['value'] =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(1, 2,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4, 42,</a:t>
            </a:r>
            <a:r>
              <a:rPr sz="240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100</a:t>
            </a:r>
            <a:r>
              <a:rPr sz="2400" spc="-5" dirty="0" smtClean="0">
                <a:latin typeface="Lucida Console"/>
                <a:cs typeface="Lucida Console"/>
              </a:rPr>
              <a:t>)</a:t>
            </a:r>
            <a:endParaRPr lang="en-US" sz="2400" spc="-5" dirty="0" smtClean="0">
              <a:latin typeface="Lucida Console"/>
              <a:cs typeface="Lucida Console"/>
            </a:endParaRP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endParaRPr lang="en-US" sz="2400" spc="-5" dirty="0" smtClean="0">
              <a:latin typeface="Lucida Console"/>
              <a:cs typeface="Lucida Console"/>
            </a:endParaRPr>
          </a:p>
          <a:p>
            <a:pPr marL="182880" indent="-182880">
              <a:lnSpc>
                <a:spcPct val="100000"/>
              </a:lnSpc>
              <a:buAutoNum type="arabicPeriod" startAt="6"/>
              <a:tabLst>
                <a:tab pos="182880" algn="l"/>
              </a:tabLst>
            </a:pPr>
            <a:r>
              <a:rPr lang="en-US" sz="2400" dirty="0">
                <a:latin typeface="Palatino Linotype"/>
                <a:cs typeface="Palatino Linotype"/>
              </a:rPr>
              <a:t>Place </a:t>
            </a:r>
            <a:r>
              <a:rPr lang="en-US" sz="2400" spc="-5" dirty="0">
                <a:latin typeface="Palatino Linotype"/>
                <a:cs typeface="Palatino Linotype"/>
              </a:rPr>
              <a:t>th</a:t>
            </a:r>
            <a:r>
              <a:rPr lang="en-US" sz="2400" dirty="0">
                <a:latin typeface="Palatino Linotype"/>
                <a:cs typeface="Palatino Linotype"/>
              </a:rPr>
              <a:t>e </a:t>
            </a:r>
            <a:r>
              <a:rPr lang="en-US" sz="2400" spc="-5" dirty="0" err="1">
                <a:latin typeface="Lucida Console"/>
                <a:cs typeface="Lucida Console"/>
              </a:rPr>
              <a:t>Combobox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widget into</a:t>
            </a:r>
            <a:r>
              <a:rPr lang="en-US" sz="2400" spc="-5" dirty="0">
                <a:latin typeface="Palatino Linotype"/>
                <a:cs typeface="Palatino Linotype"/>
              </a:rPr>
              <a:t> </a:t>
            </a:r>
            <a:r>
              <a:rPr lang="en-US" sz="2400" spc="-5" dirty="0">
                <a:latin typeface="Lucida Console"/>
                <a:cs typeface="Lucida Console"/>
              </a:rPr>
              <a:t>column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Lucida Console"/>
                <a:cs typeface="Lucida Console"/>
              </a:rPr>
              <a:t>1</a:t>
            </a:r>
            <a:r>
              <a:rPr lang="en-US" sz="2400" dirty="0">
                <a:latin typeface="Palatino Linotype"/>
                <a:cs typeface="Palatino Linotype"/>
              </a:rPr>
              <a:t>:</a:t>
            </a:r>
          </a:p>
          <a:p>
            <a:pPr marL="372745" marR="2045970">
              <a:lnSpc>
                <a:spcPct val="100000"/>
              </a:lnSpc>
              <a:spcBef>
                <a:spcPts val="965"/>
              </a:spcBef>
            </a:pPr>
            <a:r>
              <a:rPr lang="en-US" sz="2400" spc="-5" dirty="0" err="1" smtClean="0">
                <a:latin typeface="Lucida Console"/>
                <a:cs typeface="Lucida Console"/>
              </a:rPr>
              <a:t>number_chosen.grid</a:t>
            </a:r>
            <a:r>
              <a:rPr lang="en-US" sz="2400" spc="-5" dirty="0" smtClean="0">
                <a:latin typeface="Lucida Console"/>
                <a:cs typeface="Lucida Console"/>
              </a:rPr>
              <a:t>(</a:t>
            </a:r>
            <a:r>
              <a:rPr lang="en-US" sz="2400" spc="-5" dirty="0" err="1" smtClean="0">
                <a:latin typeface="Lucida Console"/>
                <a:cs typeface="Lucida Console"/>
              </a:rPr>
              <a:t>colum</a:t>
            </a:r>
            <a:r>
              <a:rPr lang="en-US" sz="2400" spc="-5" dirty="0" smtClean="0">
                <a:latin typeface="Lucida Console"/>
                <a:cs typeface="Lucida Console"/>
              </a:rPr>
              <a:t>=</a:t>
            </a:r>
            <a:r>
              <a:rPr lang="en-US" sz="2400" spc="-5" dirty="0" err="1" smtClean="0">
                <a:latin typeface="Lucida Console"/>
                <a:cs typeface="Lucida Console"/>
              </a:rPr>
              <a:t>1,row</a:t>
            </a:r>
            <a:r>
              <a:rPr lang="en-US" sz="2400" spc="-5" smtClean="0">
                <a:latin typeface="Lucida Console"/>
                <a:cs typeface="Lucida Console"/>
              </a:rPr>
              <a:t>=1) </a:t>
            </a:r>
            <a:r>
              <a:rPr lang="en-US" sz="2400" spc="-535" smtClean="0">
                <a:latin typeface="Lucida Console"/>
                <a:cs typeface="Lucida Console"/>
              </a:rPr>
              <a:t> </a:t>
            </a:r>
            <a:endParaRPr lang="en-US" sz="2400" spc="-535" dirty="0" smtClean="0">
              <a:latin typeface="Lucida Console"/>
              <a:cs typeface="Lucida Console"/>
            </a:endParaRPr>
          </a:p>
          <a:p>
            <a:pPr marL="372745" marR="2045970">
              <a:lnSpc>
                <a:spcPct val="100000"/>
              </a:lnSpc>
              <a:spcBef>
                <a:spcPts val="965"/>
              </a:spcBef>
            </a:pPr>
            <a:r>
              <a:rPr lang="en-US" sz="2400" spc="-5" dirty="0" err="1" smtClean="0">
                <a:latin typeface="Lucida Console"/>
                <a:cs typeface="Lucida Console"/>
              </a:rPr>
              <a:t>number_chosen.current</a:t>
            </a:r>
            <a:r>
              <a:rPr lang="en-US" sz="2400" spc="-5" dirty="0" smtClean="0">
                <a:latin typeface="Lucida Console"/>
                <a:cs typeface="Lucida Console"/>
              </a:rPr>
              <a:t>(0)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Chapter 1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76300" y="762000"/>
            <a:ext cx="6682761" cy="4107568"/>
            <a:chOff x="720001" y="2997631"/>
            <a:chExt cx="5418455" cy="27520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01" y="3010331"/>
              <a:ext cx="5350002" cy="27261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351" y="3003981"/>
              <a:ext cx="5405755" cy="2739390"/>
            </a:xfrm>
            <a:custGeom>
              <a:avLst/>
              <a:gdLst/>
              <a:ahLst/>
              <a:cxnLst/>
              <a:rect l="l" t="t" r="r" b="b"/>
              <a:pathLst>
                <a:path w="5405755" h="2739390">
                  <a:moveTo>
                    <a:pt x="0" y="0"/>
                  </a:moveTo>
                  <a:lnTo>
                    <a:pt x="5405297" y="0"/>
                  </a:lnTo>
                </a:path>
                <a:path w="5405755" h="2739390">
                  <a:moveTo>
                    <a:pt x="0" y="0"/>
                  </a:moveTo>
                  <a:lnTo>
                    <a:pt x="0" y="2738818"/>
                  </a:lnTo>
                </a:path>
                <a:path w="5405755" h="2739390">
                  <a:moveTo>
                    <a:pt x="5405297" y="0"/>
                  </a:moveTo>
                  <a:lnTo>
                    <a:pt x="5405297" y="2738818"/>
                  </a:lnTo>
                </a:path>
                <a:path w="5405755" h="2739390">
                  <a:moveTo>
                    <a:pt x="0" y="2738818"/>
                  </a:moveTo>
                  <a:lnTo>
                    <a:pt x="5405297" y="27388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0422" y="5029200"/>
            <a:ext cx="388067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7.</a:t>
            </a:r>
            <a:r>
              <a:rPr sz="2600" spc="24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</a:t>
            </a:r>
            <a:r>
              <a:rPr sz="2600" spc="-2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2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code.</a:t>
            </a:r>
          </a:p>
        </p:txBody>
      </p:sp>
      <p:grpSp>
        <p:nvGrpSpPr>
          <p:cNvPr id="13" name="object 6"/>
          <p:cNvGrpSpPr/>
          <p:nvPr/>
        </p:nvGrpSpPr>
        <p:grpSpPr>
          <a:xfrm>
            <a:off x="3619501" y="4921770"/>
            <a:ext cx="3273730" cy="1828799"/>
            <a:chOff x="2311400" y="1704670"/>
            <a:chExt cx="2235200" cy="1406525"/>
          </a:xfrm>
        </p:grpSpPr>
        <p:pic>
          <p:nvPicPr>
            <p:cNvPr id="14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4100" y="1717370"/>
              <a:ext cx="2209800" cy="1339524"/>
            </a:xfrm>
            <a:prstGeom prst="rect">
              <a:avLst/>
            </a:prstGeom>
          </p:spPr>
        </p:pic>
        <p:sp>
          <p:nvSpPr>
            <p:cNvPr id="15" name="object 8"/>
            <p:cNvSpPr/>
            <p:nvPr/>
          </p:nvSpPr>
          <p:spPr>
            <a:xfrm>
              <a:off x="2317750" y="1711020"/>
              <a:ext cx="2222500" cy="1393825"/>
            </a:xfrm>
            <a:custGeom>
              <a:avLst/>
              <a:gdLst/>
              <a:ahLst/>
              <a:cxnLst/>
              <a:rect l="l" t="t" r="r" b="b"/>
              <a:pathLst>
                <a:path w="2222500" h="1393825">
                  <a:moveTo>
                    <a:pt x="0" y="0"/>
                  </a:moveTo>
                  <a:lnTo>
                    <a:pt x="2222500" y="0"/>
                  </a:lnTo>
                </a:path>
                <a:path w="2222500" h="1393825">
                  <a:moveTo>
                    <a:pt x="0" y="0"/>
                  </a:moveTo>
                  <a:lnTo>
                    <a:pt x="0" y="1393825"/>
                  </a:lnTo>
                </a:path>
                <a:path w="2222500" h="1393825">
                  <a:moveTo>
                    <a:pt x="2222500" y="0"/>
                  </a:moveTo>
                  <a:lnTo>
                    <a:pt x="2222500" y="1393825"/>
                  </a:lnTo>
                </a:path>
                <a:path w="2222500" h="1393825">
                  <a:moveTo>
                    <a:pt x="0" y="1393825"/>
                  </a:moveTo>
                  <a:lnTo>
                    <a:pt x="2222500" y="139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9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9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977862"/>
            <a:ext cx="8458200" cy="54028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65"/>
              </a:spcBef>
            </a:pPr>
            <a:r>
              <a:rPr sz="2400" dirty="0">
                <a:latin typeface="Palatino Linotype"/>
                <a:cs typeface="Palatino Linotype"/>
              </a:rPr>
              <a:t>If we want </a:t>
            </a:r>
            <a:r>
              <a:rPr sz="2400" spc="-5" dirty="0">
                <a:latin typeface="Palatino Linotype"/>
                <a:cs typeface="Palatino Linotype"/>
              </a:rPr>
              <a:t>to </a:t>
            </a:r>
            <a:r>
              <a:rPr sz="2400" dirty="0">
                <a:latin typeface="Palatino Linotype"/>
                <a:cs typeface="Palatino Linotype"/>
              </a:rPr>
              <a:t>restrict </a:t>
            </a:r>
            <a:r>
              <a:rPr sz="2400" spc="-5" dirty="0">
                <a:latin typeface="Palatino Linotype"/>
                <a:cs typeface="Palatino Linotype"/>
              </a:rPr>
              <a:t>the user to </a:t>
            </a:r>
            <a:r>
              <a:rPr sz="2400" dirty="0">
                <a:latin typeface="Palatino Linotype"/>
                <a:cs typeface="Palatino Linotype"/>
              </a:rPr>
              <a:t>only </a:t>
            </a:r>
            <a:r>
              <a:rPr sz="2400" spc="-5" dirty="0">
                <a:latin typeface="Palatino Linotype"/>
                <a:cs typeface="Palatino Linotype"/>
              </a:rPr>
              <a:t>being </a:t>
            </a:r>
            <a:r>
              <a:rPr sz="2400" dirty="0">
                <a:latin typeface="Palatino Linotype"/>
                <a:cs typeface="Palatino Linotype"/>
              </a:rPr>
              <a:t>able </a:t>
            </a:r>
            <a:r>
              <a:rPr sz="2400" spc="-5" dirty="0">
                <a:latin typeface="Palatino Linotype"/>
                <a:cs typeface="Palatino Linotype"/>
              </a:rPr>
              <a:t>to </a:t>
            </a:r>
            <a:r>
              <a:rPr sz="2400" dirty="0">
                <a:latin typeface="Palatino Linotype"/>
                <a:cs typeface="Palatino Linotype"/>
              </a:rPr>
              <a:t>select </a:t>
            </a:r>
            <a:r>
              <a:rPr sz="2400" spc="-5" dirty="0">
                <a:latin typeface="Palatino Linotype"/>
                <a:cs typeface="Palatino Linotype"/>
              </a:rPr>
              <a:t>the </a:t>
            </a:r>
            <a:r>
              <a:rPr sz="2400" dirty="0">
                <a:latin typeface="Palatino Linotype"/>
                <a:cs typeface="Palatino Linotype"/>
              </a:rPr>
              <a:t>values we </a:t>
            </a:r>
            <a:r>
              <a:rPr sz="2400" spc="-5" dirty="0">
                <a:latin typeface="Palatino Linotype"/>
                <a:cs typeface="Palatino Linotype"/>
              </a:rPr>
              <a:t>have programmed </a:t>
            </a:r>
            <a:r>
              <a:rPr sz="2400" dirty="0">
                <a:latin typeface="Palatino Linotype"/>
                <a:cs typeface="Palatino Linotype"/>
              </a:rPr>
              <a:t> into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 </a:t>
            </a:r>
            <a:r>
              <a:rPr sz="2400" spc="-5" dirty="0">
                <a:latin typeface="Lucida Console"/>
                <a:cs typeface="Lucida Console"/>
              </a:rPr>
              <a:t>Combobox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widget, we can do it </a:t>
            </a:r>
            <a:r>
              <a:rPr sz="2400" spc="-5" dirty="0">
                <a:latin typeface="Palatino Linotype"/>
                <a:cs typeface="Palatino Linotype"/>
              </a:rPr>
              <a:t>b</a:t>
            </a:r>
            <a:r>
              <a:rPr sz="2400" dirty="0">
                <a:latin typeface="Palatino Linotype"/>
                <a:cs typeface="Palatino Linotype"/>
              </a:rPr>
              <a:t>y</a:t>
            </a:r>
            <a:r>
              <a:rPr sz="2400" spc="-5" dirty="0">
                <a:latin typeface="Palatino Linotype"/>
                <a:cs typeface="Palatino Linotype"/>
              </a:rPr>
              <a:t> passin</a:t>
            </a:r>
            <a:r>
              <a:rPr sz="2400" dirty="0">
                <a:latin typeface="Palatino Linotype"/>
                <a:cs typeface="Palatino Linotype"/>
              </a:rPr>
              <a:t>g</a:t>
            </a:r>
            <a:r>
              <a:rPr sz="2400" spc="-5" dirty="0">
                <a:latin typeface="Palatino Linotype"/>
                <a:cs typeface="Palatino Linotype"/>
              </a:rPr>
              <a:t> th</a:t>
            </a:r>
            <a:r>
              <a:rPr sz="2400" dirty="0">
                <a:latin typeface="Palatino Linotype"/>
                <a:cs typeface="Palatino Linotype"/>
              </a:rPr>
              <a:t>e </a:t>
            </a:r>
            <a:r>
              <a:rPr sz="2400" spc="-5" dirty="0">
                <a:latin typeface="Lucida Console"/>
                <a:cs typeface="Lucida Console"/>
              </a:rPr>
              <a:t>state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attribute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into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constructor.  Modify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Palatino Linotype"/>
                <a:cs typeface="Palatino Linotype"/>
              </a:rPr>
              <a:t>line 42</a:t>
            </a:r>
            <a:r>
              <a:rPr sz="2400" i="1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as follows: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Start with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GUI_combobox_widget.py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 and save it as</a:t>
            </a:r>
          </a:p>
          <a:p>
            <a:pPr marL="622300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Lucida Console"/>
                <a:cs typeface="Lucida Console"/>
              </a:rPr>
              <a:t>GUI_combobox_widget_readonly.py</a:t>
            </a:r>
            <a:r>
              <a:rPr sz="2400" spc="-5" dirty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Set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state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attribute when creating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Combobox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widget:</a:t>
            </a:r>
          </a:p>
          <a:p>
            <a:pPr marL="812800" marR="197485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Lucida Console"/>
                <a:cs typeface="Lucida Console"/>
              </a:rPr>
              <a:t>number_chosen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=</a:t>
            </a:r>
            <a:r>
              <a:rPr sz="2400" spc="15" dirty="0">
                <a:latin typeface="Lucida Console"/>
                <a:cs typeface="Lucida Console"/>
              </a:rPr>
              <a:t> </a:t>
            </a:r>
            <a:r>
              <a:rPr sz="2400" spc="-5" dirty="0" err="1" smtClean="0">
                <a:latin typeface="Lucida Console"/>
                <a:cs typeface="Lucida Console"/>
              </a:rPr>
              <a:t>ttk.Combobox</a:t>
            </a:r>
            <a:r>
              <a:rPr sz="2400" spc="-5" dirty="0" smtClean="0">
                <a:latin typeface="Lucida Console"/>
                <a:cs typeface="Lucida Console"/>
              </a:rPr>
              <a:t>(win,</a:t>
            </a:r>
            <a:r>
              <a:rPr lang="en-US" sz="2400" spc="15" dirty="0">
                <a:latin typeface="Lucida Console"/>
                <a:cs typeface="Lucida Console"/>
              </a:rPr>
              <a:t> </a:t>
            </a:r>
            <a:r>
              <a:rPr sz="2400" spc="-5" dirty="0" smtClean="0">
                <a:latin typeface="Lucida Console"/>
                <a:cs typeface="Lucida Console"/>
              </a:rPr>
              <a:t>width=12</a:t>
            </a:r>
            <a:r>
              <a:rPr sz="2400" spc="-5" dirty="0">
                <a:latin typeface="Lucida Console"/>
                <a:cs typeface="Lucida Console"/>
              </a:rPr>
              <a:t>,</a:t>
            </a:r>
            <a:r>
              <a:rPr sz="2400" spc="10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textvariable=number, </a:t>
            </a:r>
            <a:r>
              <a:rPr sz="2400" spc="-52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state='readonly')</a:t>
            </a:r>
            <a:endParaRPr sz="2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 smtClean="0">
                <a:latin typeface="Palatino Linotype"/>
                <a:cs typeface="Palatino Linotype"/>
              </a:rPr>
              <a:t>GUI</a:t>
            </a:r>
            <a:r>
              <a:rPr sz="1000" i="1" spc="-20" dirty="0" smtClean="0">
                <a:latin typeface="Palatino Linotype"/>
                <a:cs typeface="Palatino Linotype"/>
              </a:rPr>
              <a:t> </a:t>
            </a:r>
            <a:r>
              <a:rPr sz="1000" i="1" dirty="0" smtClean="0">
                <a:latin typeface="Palatino Linotype"/>
                <a:cs typeface="Palatino Linotype"/>
              </a:rPr>
              <a:t>Form</a:t>
            </a:r>
            <a:r>
              <a:rPr sz="1000" i="1" spc="-10" dirty="0" smtClean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C</a:t>
            </a:r>
            <a:r>
              <a:rPr sz="1000" i="1" dirty="0" smtClean="0">
                <a:latin typeface="Palatino Linotype"/>
                <a:cs typeface="Palatino Linotype"/>
              </a:rPr>
              <a:t>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8004" y="706934"/>
            <a:ext cx="6682761" cy="6063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Creating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first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Python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 smtClean="0">
                <a:latin typeface="Arial"/>
                <a:cs typeface="Arial"/>
              </a:rPr>
              <a:t>GUI</a:t>
            </a: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Getting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ready</a:t>
            </a:r>
            <a:endParaRPr sz="2400" dirty="0">
              <a:latin typeface="Arial"/>
              <a:cs typeface="Arial"/>
            </a:endParaRPr>
          </a:p>
          <a:p>
            <a:pPr marL="12700" marR="11557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Palatino Linotype"/>
                <a:cs typeface="Palatino Linotype"/>
              </a:rPr>
              <a:t>To follow </a:t>
            </a:r>
            <a:r>
              <a:rPr sz="2400" spc="-5" dirty="0">
                <a:latin typeface="Palatino Linotype"/>
                <a:cs typeface="Palatino Linotype"/>
              </a:rPr>
              <a:t>this </a:t>
            </a:r>
            <a:r>
              <a:rPr sz="2400" dirty="0">
                <a:latin typeface="Palatino Linotype"/>
                <a:cs typeface="Palatino Linotype"/>
              </a:rPr>
              <a:t>recipe, a working Python development environment is a </a:t>
            </a:r>
            <a:r>
              <a:rPr sz="2400" spc="-5" dirty="0">
                <a:latin typeface="Palatino Linotype"/>
                <a:cs typeface="Palatino Linotype"/>
              </a:rPr>
              <a:t>prerequisite. </a:t>
            </a:r>
            <a:r>
              <a:rPr sz="2400" dirty="0">
                <a:latin typeface="Palatino Linotype"/>
                <a:cs typeface="Palatino Linotype"/>
              </a:rPr>
              <a:t>The </a:t>
            </a:r>
            <a:r>
              <a:rPr sz="2400" spc="-254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IDLE</a:t>
            </a:r>
            <a:r>
              <a:rPr sz="2400" spc="-5" dirty="0">
                <a:latin typeface="Palatino Linotype"/>
                <a:cs typeface="Palatino Linotype"/>
              </a:rPr>
              <a:t> GUI,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which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ships with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Python,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is enough</a:t>
            </a:r>
            <a:r>
              <a:rPr sz="2400" spc="-5" dirty="0">
                <a:latin typeface="Palatino Linotype"/>
                <a:cs typeface="Palatino Linotype"/>
              </a:rPr>
              <a:t> to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start.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IDLE was</a:t>
            </a:r>
            <a:r>
              <a:rPr sz="2400" spc="-5" dirty="0">
                <a:latin typeface="Palatino Linotype"/>
                <a:cs typeface="Palatino Linotype"/>
              </a:rPr>
              <a:t> built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using </a:t>
            </a:r>
            <a:r>
              <a:rPr sz="2400" spc="-5" dirty="0">
                <a:latin typeface="Lucida Console"/>
                <a:cs typeface="Lucida Console"/>
              </a:rPr>
              <a:t>tkinter</a:t>
            </a:r>
            <a:r>
              <a:rPr sz="2400" spc="-5" dirty="0">
                <a:latin typeface="Palatino Linotype"/>
                <a:cs typeface="Palatino Linotype"/>
              </a:rPr>
              <a:t>!</a:t>
            </a: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dirty="0">
                <a:latin typeface="Lucida Sans"/>
                <a:cs typeface="Lucida Sans"/>
              </a:rPr>
              <a:t>…</a:t>
            </a:r>
            <a:endParaRPr sz="2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latin typeface="Palatino Linotype"/>
                <a:cs typeface="Palatino Linotype"/>
              </a:rPr>
              <a:t>Let's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take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look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at</a:t>
            </a:r>
            <a:r>
              <a:rPr sz="2400" spc="-5" dirty="0">
                <a:latin typeface="Palatino Linotype"/>
                <a:cs typeface="Palatino Linotype"/>
              </a:rPr>
              <a:t> how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to </a:t>
            </a:r>
            <a:r>
              <a:rPr sz="2400" dirty="0">
                <a:latin typeface="Palatino Linotype"/>
                <a:cs typeface="Palatino Linotype"/>
              </a:rPr>
              <a:t>create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our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first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Python</a:t>
            </a:r>
            <a:r>
              <a:rPr sz="2400" spc="-5" dirty="0">
                <a:latin typeface="Palatino Linotype"/>
                <a:cs typeface="Palatino Linotype"/>
              </a:rPr>
              <a:t> GUI</a:t>
            </a:r>
            <a:r>
              <a:rPr sz="2400" spc="-5" dirty="0" smtClean="0">
                <a:latin typeface="Palatino Linotype"/>
                <a:cs typeface="Palatino Linotype"/>
              </a:rPr>
              <a:t>:</a:t>
            </a: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Create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</a:t>
            </a:r>
            <a:r>
              <a:rPr sz="2400" spc="-5" dirty="0">
                <a:latin typeface="Palatino Linotype"/>
                <a:cs typeface="Palatino Linotype"/>
              </a:rPr>
              <a:t> new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Python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and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name</a:t>
            </a:r>
            <a:r>
              <a:rPr sz="2400" spc="-10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it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First_GUI.py</a:t>
            </a:r>
            <a:r>
              <a:rPr sz="2400" spc="-5" dirty="0">
                <a:latin typeface="Palatino Linotype"/>
                <a:cs typeface="Palatino Linotype"/>
              </a:rPr>
              <a:t>.</a:t>
            </a:r>
            <a:endParaRPr sz="24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2300" algn="l"/>
              </a:tabLst>
            </a:pPr>
            <a:r>
              <a:rPr sz="2400" dirty="0">
                <a:latin typeface="Palatino Linotype"/>
                <a:cs typeface="Palatino Linotype"/>
              </a:rPr>
              <a:t>At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</a:t>
            </a:r>
            <a:r>
              <a:rPr sz="2400" spc="-5" dirty="0">
                <a:latin typeface="Palatino Linotype"/>
                <a:cs typeface="Palatino Linotype"/>
              </a:rPr>
              <a:t> to</a:t>
            </a:r>
            <a:r>
              <a:rPr sz="2400" dirty="0">
                <a:latin typeface="Palatino Linotype"/>
                <a:cs typeface="Palatino Linotype"/>
              </a:rPr>
              <a:t>p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of </a:t>
            </a:r>
            <a:r>
              <a:rPr sz="2400" spc="-5" dirty="0">
                <a:latin typeface="Palatino Linotype"/>
                <a:cs typeface="Palatino Linotype"/>
              </a:rPr>
              <a:t>th</a:t>
            </a:r>
            <a:r>
              <a:rPr sz="2400" dirty="0">
                <a:latin typeface="Palatino Linotype"/>
                <a:cs typeface="Palatino Linotype"/>
              </a:rPr>
              <a:t>e </a:t>
            </a:r>
            <a:r>
              <a:rPr sz="2400" spc="-5" dirty="0">
                <a:latin typeface="Lucida Console"/>
                <a:cs typeface="Lucida Console"/>
              </a:rPr>
              <a:t>First_GUI.py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module, import</a:t>
            </a:r>
            <a:r>
              <a:rPr sz="2400" spc="-5" dirty="0">
                <a:latin typeface="Palatino Linotype"/>
                <a:cs typeface="Palatino Linotype"/>
              </a:rPr>
              <a:t> </a:t>
            </a:r>
            <a:r>
              <a:rPr sz="2400" spc="-5" dirty="0" err="1" smtClean="0">
                <a:latin typeface="Lucida Console"/>
                <a:cs typeface="Lucida Console"/>
              </a:rPr>
              <a:t>tkinter</a:t>
            </a:r>
            <a:r>
              <a:rPr lang="en-US" sz="2400" dirty="0" smtClean="0">
                <a:latin typeface="Palatino Linotype"/>
                <a:cs typeface="Lucida Console"/>
              </a:rPr>
              <a:t>: </a:t>
            </a:r>
          </a:p>
          <a:p>
            <a:pPr marL="452120">
              <a:lnSpc>
                <a:spcPct val="100000"/>
              </a:lnSpc>
              <a:spcBef>
                <a:spcPts val="285"/>
              </a:spcBef>
              <a:tabLst>
                <a:tab pos="622300" algn="l"/>
              </a:tabLst>
            </a:pPr>
            <a:r>
              <a:rPr lang="en-US" sz="2400" spc="-5" dirty="0">
                <a:latin typeface="Palatino Linotype"/>
                <a:cs typeface="Lucida Console"/>
              </a:rPr>
              <a:t> </a:t>
            </a:r>
            <a:r>
              <a:rPr lang="en-US" sz="2400" spc="-5" dirty="0" smtClean="0">
                <a:latin typeface="Palatino Linotype"/>
                <a:cs typeface="Lucida Console"/>
              </a:rPr>
              <a:t> </a:t>
            </a:r>
            <a:r>
              <a:rPr sz="2400" spc="-5" dirty="0" smtClean="0">
                <a:latin typeface="Lucida Console"/>
                <a:cs typeface="Lucida Console"/>
              </a:rPr>
              <a:t>import</a:t>
            </a:r>
            <a:r>
              <a:rPr sz="2400" spc="-15" dirty="0" smtClean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tkinter</a:t>
            </a:r>
            <a:r>
              <a:rPr sz="2400" spc="-1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as</a:t>
            </a:r>
            <a:r>
              <a:rPr sz="2400" spc="-15" dirty="0">
                <a:latin typeface="Lucida Console"/>
                <a:cs typeface="Lucida Console"/>
              </a:rPr>
              <a:t> </a:t>
            </a:r>
            <a:r>
              <a:rPr sz="2400" spc="-5" dirty="0">
                <a:latin typeface="Lucida Console"/>
                <a:cs typeface="Lucida Console"/>
              </a:rPr>
              <a:t>tk</a:t>
            </a:r>
            <a:endParaRPr sz="2400" dirty="0">
              <a:latin typeface="Lucida Console"/>
              <a:cs typeface="Lucida Consol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9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977862"/>
            <a:ext cx="8458200" cy="148566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Lucida Console"/>
              <a:cs typeface="Lucida Console"/>
            </a:endParaRPr>
          </a:p>
          <a:p>
            <a:pPr marL="584200" marR="1976755">
              <a:lnSpc>
                <a:spcPct val="100000"/>
              </a:lnSpc>
            </a:pPr>
            <a:r>
              <a:rPr sz="2400" dirty="0">
                <a:latin typeface="Palatino Linotype"/>
                <a:cs typeface="Palatino Linotype"/>
              </a:rPr>
              <a:t>The </a:t>
            </a:r>
            <a:r>
              <a:rPr sz="2400" spc="-5" dirty="0">
                <a:latin typeface="Palatino Linotype"/>
                <a:cs typeface="Palatino Linotype"/>
              </a:rPr>
              <a:t>preceding </a:t>
            </a:r>
            <a:r>
              <a:rPr sz="2400" dirty="0">
                <a:latin typeface="Palatino Linotype"/>
                <a:cs typeface="Palatino Linotype"/>
              </a:rPr>
              <a:t>steps </a:t>
            </a:r>
            <a:r>
              <a:rPr sz="2400" spc="-5" dirty="0">
                <a:latin typeface="Palatino Linotype"/>
                <a:cs typeface="Palatino Linotype"/>
              </a:rPr>
              <a:t>produce the </a:t>
            </a:r>
            <a:r>
              <a:rPr sz="2400" dirty="0">
                <a:latin typeface="Palatino Linotype"/>
                <a:cs typeface="Palatino Linotype"/>
              </a:rPr>
              <a:t>following code </a:t>
            </a:r>
            <a:r>
              <a:rPr sz="2400" spc="-250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(</a:t>
            </a:r>
            <a:r>
              <a:rPr sz="2400" spc="-5" dirty="0" err="1" smtClean="0">
                <a:latin typeface="Lucida Console"/>
                <a:cs typeface="Lucida Console"/>
              </a:rPr>
              <a:t>GUI_combobox_widget_readonly.py</a:t>
            </a:r>
            <a:r>
              <a:rPr sz="2400" spc="-5" dirty="0" smtClean="0">
                <a:latin typeface="Palatino Linotype"/>
                <a:cs typeface="Palatino Linotype"/>
              </a:rPr>
              <a:t>:</a:t>
            </a:r>
            <a:endParaRPr sz="24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6700" y="2732174"/>
            <a:ext cx="8001000" cy="2830426"/>
            <a:chOff x="968375" y="3362147"/>
            <a:chExt cx="4921250" cy="7683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075" y="3374847"/>
              <a:ext cx="4840034" cy="742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4725" y="3368497"/>
              <a:ext cx="4908550" cy="755650"/>
            </a:xfrm>
            <a:custGeom>
              <a:avLst/>
              <a:gdLst/>
              <a:ahLst/>
              <a:cxnLst/>
              <a:rect l="l" t="t" r="r" b="b"/>
              <a:pathLst>
                <a:path w="4908550" h="755650">
                  <a:moveTo>
                    <a:pt x="0" y="0"/>
                  </a:moveTo>
                  <a:lnTo>
                    <a:pt x="4908550" y="0"/>
                  </a:lnTo>
                </a:path>
                <a:path w="4908550" h="755650">
                  <a:moveTo>
                    <a:pt x="0" y="0"/>
                  </a:moveTo>
                  <a:lnTo>
                    <a:pt x="0" y="755650"/>
                  </a:lnTo>
                </a:path>
                <a:path w="4908550" h="755650">
                  <a:moveTo>
                    <a:pt x="4908550" y="0"/>
                  </a:moveTo>
                  <a:lnTo>
                    <a:pt x="4908550" y="755650"/>
                  </a:lnTo>
                </a:path>
                <a:path w="4908550" h="755650">
                  <a:moveTo>
                    <a:pt x="0" y="755650"/>
                  </a:moveTo>
                  <a:lnTo>
                    <a:pt x="4908550" y="7556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14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3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759852"/>
            <a:ext cx="8458200" cy="6100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Palatino Linotype"/>
                <a:cs typeface="Palatino Linotype"/>
              </a:rPr>
              <a:t>3.</a:t>
            </a:r>
            <a:r>
              <a:rPr sz="2200" spc="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Run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Palatino Linotype"/>
                <a:cs typeface="Palatino Linotype"/>
              </a:rPr>
              <a:t>Now</a:t>
            </a:r>
            <a:r>
              <a:rPr sz="2200" dirty="0">
                <a:latin typeface="Palatino Linotype"/>
                <a:cs typeface="Palatino Linotype"/>
              </a:rPr>
              <a:t>,</a:t>
            </a:r>
            <a:r>
              <a:rPr sz="2200" spc="-5" dirty="0">
                <a:latin typeface="Palatino Linotype"/>
                <a:cs typeface="Palatino Linotype"/>
              </a:rPr>
              <a:t> user</a:t>
            </a:r>
            <a:r>
              <a:rPr sz="2200" dirty="0">
                <a:latin typeface="Palatino Linotype"/>
                <a:cs typeface="Palatino Linotype"/>
              </a:rPr>
              <a:t>s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can </a:t>
            </a:r>
            <a:r>
              <a:rPr sz="2200" spc="-5" dirty="0">
                <a:latin typeface="Palatino Linotype"/>
                <a:cs typeface="Palatino Linotype"/>
              </a:rPr>
              <a:t>n</a:t>
            </a:r>
            <a:r>
              <a:rPr sz="2200" dirty="0">
                <a:latin typeface="Palatino Linotype"/>
                <a:cs typeface="Palatino Linotype"/>
              </a:rPr>
              <a:t>o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longer </a:t>
            </a:r>
            <a:r>
              <a:rPr sz="2200" spc="-5" dirty="0">
                <a:latin typeface="Palatino Linotype"/>
                <a:cs typeface="Palatino Linotype"/>
              </a:rPr>
              <a:t>typ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values into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 </a:t>
            </a:r>
            <a:r>
              <a:rPr sz="2200" spc="-5" dirty="0">
                <a:latin typeface="Lucida Console"/>
                <a:cs typeface="Lucida Console"/>
              </a:rPr>
              <a:t>Combobox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widget.</a:t>
            </a:r>
          </a:p>
          <a:p>
            <a:pPr marL="12700" marR="66040">
              <a:lnSpc>
                <a:spcPct val="100000"/>
              </a:lnSpc>
              <a:spcBef>
                <a:spcPts val="969"/>
              </a:spcBef>
            </a:pPr>
            <a:r>
              <a:rPr sz="2200" dirty="0">
                <a:latin typeface="Palatino Linotype"/>
                <a:cs typeface="Palatino Linotype"/>
              </a:rPr>
              <a:t>We can display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value chosen </a:t>
            </a:r>
            <a:r>
              <a:rPr sz="2200" spc="-5" dirty="0">
                <a:latin typeface="Palatino Linotype"/>
                <a:cs typeface="Palatino Linotype"/>
              </a:rPr>
              <a:t>by the user by </a:t>
            </a:r>
            <a:r>
              <a:rPr sz="2200" dirty="0">
                <a:latin typeface="Palatino Linotype"/>
                <a:cs typeface="Palatino Linotype"/>
              </a:rPr>
              <a:t>adding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following line of code </a:t>
            </a:r>
            <a:r>
              <a:rPr sz="2200" spc="-5" dirty="0">
                <a:latin typeface="Palatino Linotype"/>
                <a:cs typeface="Palatino Linotype"/>
              </a:rPr>
              <a:t>to </a:t>
            </a:r>
            <a:r>
              <a:rPr sz="2200" dirty="0">
                <a:latin typeface="Palatino Linotype"/>
                <a:cs typeface="Palatino Linotype"/>
              </a:rPr>
              <a:t>our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button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click event callback function: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Start with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GUI_combobox_widget_readonly.py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module and save it as</a:t>
            </a:r>
          </a:p>
          <a:p>
            <a:pPr marR="81280" algn="ctr">
              <a:lnSpc>
                <a:spcPct val="100000"/>
              </a:lnSpc>
              <a:spcBef>
                <a:spcPts val="65"/>
              </a:spcBef>
            </a:pPr>
            <a:r>
              <a:rPr sz="2000" spc="-5" dirty="0">
                <a:latin typeface="Lucida Console"/>
                <a:cs typeface="Lucida Console"/>
              </a:rPr>
              <a:t>GUI_combobox_widget_readonly_plus_display_number.py</a:t>
            </a:r>
            <a:r>
              <a:rPr sz="2000" spc="-5" dirty="0">
                <a:latin typeface="Palatino Linotype"/>
                <a:cs typeface="Palatino Linotype"/>
              </a:rPr>
              <a:t>.</a:t>
            </a:r>
            <a:endParaRPr sz="2000" dirty="0">
              <a:latin typeface="Palatino Linotype"/>
              <a:cs typeface="Palatino Linotype"/>
            </a:endParaRPr>
          </a:p>
          <a:p>
            <a:pPr marL="622300" marR="5080" indent="-170180">
              <a:lnSpc>
                <a:spcPct val="105400"/>
              </a:lnSpc>
              <a:spcBef>
                <a:spcPts val="215"/>
              </a:spcBef>
              <a:buAutoNum type="arabicPeriod" startAt="2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Extend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butto</a:t>
            </a:r>
            <a:r>
              <a:rPr sz="2200" dirty="0">
                <a:latin typeface="Palatino Linotype"/>
                <a:cs typeface="Palatino Linotype"/>
              </a:rPr>
              <a:t>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click event </a:t>
            </a:r>
            <a:r>
              <a:rPr sz="2200" spc="-5" dirty="0">
                <a:latin typeface="Palatino Linotype"/>
                <a:cs typeface="Palatino Linotype"/>
              </a:rPr>
              <a:t>handle</a:t>
            </a:r>
            <a:r>
              <a:rPr sz="2200" dirty="0">
                <a:latin typeface="Palatino Linotype"/>
                <a:cs typeface="Palatino Linotype"/>
              </a:rPr>
              <a:t>r</a:t>
            </a:r>
            <a:r>
              <a:rPr sz="2200" spc="-5" dirty="0">
                <a:latin typeface="Palatino Linotype"/>
                <a:cs typeface="Palatino Linotype"/>
              </a:rPr>
              <a:t> b</a:t>
            </a:r>
            <a:r>
              <a:rPr sz="2200" dirty="0">
                <a:latin typeface="Palatino Linotype"/>
                <a:cs typeface="Palatino Linotype"/>
              </a:rPr>
              <a:t>y</a:t>
            </a:r>
            <a:r>
              <a:rPr sz="2200" spc="-5" dirty="0">
                <a:latin typeface="Palatino Linotype"/>
                <a:cs typeface="Palatino Linotype"/>
              </a:rPr>
              <a:t> usin</a:t>
            </a:r>
            <a:r>
              <a:rPr sz="2200" dirty="0">
                <a:latin typeface="Palatino Linotype"/>
                <a:cs typeface="Palatino Linotype"/>
              </a:rPr>
              <a:t>g</a:t>
            </a:r>
            <a:r>
              <a:rPr sz="2200" spc="-5" dirty="0">
                <a:latin typeface="Palatino Linotype"/>
                <a:cs typeface="Palatino Linotype"/>
              </a:rPr>
              <a:t> th</a:t>
            </a:r>
            <a:r>
              <a:rPr sz="2200" dirty="0">
                <a:latin typeface="Palatino Linotype"/>
                <a:cs typeface="Palatino Linotype"/>
              </a:rPr>
              <a:t>e </a:t>
            </a:r>
            <a:r>
              <a:rPr sz="2200" spc="-5" dirty="0">
                <a:latin typeface="Lucida Console"/>
                <a:cs typeface="Lucida Console"/>
              </a:rPr>
              <a:t>get()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method on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name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variable, use </a:t>
            </a:r>
            <a:r>
              <a:rPr sz="2200" dirty="0">
                <a:latin typeface="Palatino Linotype"/>
                <a:cs typeface="Palatino Linotype"/>
              </a:rPr>
              <a:t>concatenation </a:t>
            </a:r>
            <a:r>
              <a:rPr sz="2200" spc="-5" dirty="0">
                <a:latin typeface="Palatino Linotype"/>
                <a:cs typeface="Palatino Linotype"/>
              </a:rPr>
              <a:t>(</a:t>
            </a:r>
            <a:r>
              <a:rPr sz="2200" spc="-5" dirty="0">
                <a:latin typeface="Lucida Console"/>
                <a:cs typeface="Lucida Console"/>
              </a:rPr>
              <a:t>+ ' '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+</a:t>
            </a:r>
            <a:r>
              <a:rPr sz="2200" spc="-5" dirty="0">
                <a:latin typeface="Palatino Linotype"/>
                <a:cs typeface="Palatino Linotype"/>
              </a:rPr>
              <a:t>), </a:t>
            </a:r>
            <a:r>
              <a:rPr sz="2200" dirty="0">
                <a:latin typeface="Palatino Linotype"/>
                <a:cs typeface="Palatino Linotype"/>
              </a:rPr>
              <a:t>and also </a:t>
            </a:r>
            <a:r>
              <a:rPr sz="2200" spc="-5" dirty="0">
                <a:latin typeface="Palatino Linotype"/>
                <a:cs typeface="Palatino Linotype"/>
              </a:rPr>
              <a:t>get the number </a:t>
            </a:r>
            <a:r>
              <a:rPr sz="2200" dirty="0">
                <a:latin typeface="Palatino Linotype"/>
                <a:cs typeface="Palatino Linotype"/>
              </a:rPr>
              <a:t>from</a:t>
            </a:r>
            <a:r>
              <a:rPr sz="2200" spc="-5" dirty="0">
                <a:latin typeface="Palatino Linotype"/>
                <a:cs typeface="Palatino Linotype"/>
              </a:rPr>
              <a:t> the </a:t>
            </a:r>
            <a:r>
              <a:rPr sz="220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number_chosen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variable (also calling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get()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method on it):</a:t>
            </a:r>
          </a:p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sz="2200" spc="-5" dirty="0">
                <a:latin typeface="Lucida Console"/>
                <a:cs typeface="Lucida Console"/>
              </a:rPr>
              <a:t>def</a:t>
            </a:r>
            <a:r>
              <a:rPr sz="2200" spc="-3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click_me():</a:t>
            </a:r>
            <a:endParaRPr sz="2200" dirty="0">
              <a:latin typeface="Lucida Console"/>
              <a:cs typeface="Lucida Console"/>
            </a:endParaRPr>
          </a:p>
          <a:p>
            <a:pPr marL="1087120" marR="660400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action.configure(text='Hello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'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+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name.get()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+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'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'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+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number_chosen.get())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44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663577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219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003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759852"/>
            <a:ext cx="8458200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 Linotype"/>
                <a:cs typeface="Palatino Linotype"/>
              </a:rPr>
              <a:t>3.</a:t>
            </a:r>
            <a:r>
              <a:rPr sz="2400" spc="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Run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spc="-5" dirty="0">
                <a:latin typeface="Palatino Linotype"/>
                <a:cs typeface="Palatino Linotype"/>
              </a:rPr>
              <a:t>the</a:t>
            </a:r>
            <a:r>
              <a:rPr sz="2400" spc="-15" dirty="0">
                <a:latin typeface="Palatino Linotype"/>
                <a:cs typeface="Palatino Linotype"/>
              </a:rPr>
              <a:t> </a:t>
            </a:r>
            <a:r>
              <a:rPr sz="2400" dirty="0">
                <a:latin typeface="Palatino Linotype"/>
                <a:cs typeface="Palatino Linotype"/>
              </a:rPr>
              <a:t>code</a:t>
            </a:r>
            <a:r>
              <a:rPr sz="2400" dirty="0" smtClean="0">
                <a:latin typeface="Palatino Linotype"/>
                <a:cs typeface="Palatino Linotype"/>
              </a:rPr>
              <a:t>.</a:t>
            </a:r>
            <a:endParaRPr lang="en-US" sz="2400" dirty="0" smtClean="0">
              <a:latin typeface="Palatino Linotype"/>
              <a:cs typeface="Palatino Linotype"/>
            </a:endParaRPr>
          </a:p>
          <a:p>
            <a:pPr marL="452120">
              <a:spcBef>
                <a:spcPts val="100"/>
              </a:spcBef>
            </a:pPr>
            <a:r>
              <a:rPr lang="en-US" sz="2400" dirty="0">
                <a:latin typeface="Palatino Linotype"/>
                <a:cs typeface="Palatino Linotype"/>
              </a:rPr>
              <a:t>After choosing a </a:t>
            </a:r>
            <a:r>
              <a:rPr lang="en-US" sz="2400" spc="-5" dirty="0">
                <a:latin typeface="Palatino Linotype"/>
                <a:cs typeface="Palatino Linotype"/>
              </a:rPr>
              <a:t>number, </a:t>
            </a:r>
            <a:r>
              <a:rPr lang="en-US" sz="2400" dirty="0">
                <a:latin typeface="Palatino Linotype"/>
                <a:cs typeface="Palatino Linotype"/>
              </a:rPr>
              <a:t>entering a </a:t>
            </a:r>
            <a:r>
              <a:rPr lang="en-US" sz="2400" spc="-5" dirty="0">
                <a:latin typeface="Palatino Linotype"/>
                <a:cs typeface="Palatino Linotype"/>
              </a:rPr>
              <a:t>name, </a:t>
            </a:r>
            <a:r>
              <a:rPr lang="en-US" sz="2400" dirty="0">
                <a:latin typeface="Palatino Linotype"/>
                <a:cs typeface="Palatino Linotype"/>
              </a:rPr>
              <a:t>and </a:t>
            </a:r>
            <a:r>
              <a:rPr lang="en-US" sz="2400" spc="-5" dirty="0">
                <a:latin typeface="Palatino Linotype"/>
                <a:cs typeface="Palatino Linotype"/>
              </a:rPr>
              <a:t>then </a:t>
            </a:r>
            <a:r>
              <a:rPr lang="en-US" sz="2400" dirty="0">
                <a:latin typeface="Palatino Linotype"/>
                <a:cs typeface="Palatino Linotype"/>
              </a:rPr>
              <a:t>clicking </a:t>
            </a:r>
            <a:r>
              <a:rPr lang="en-US" sz="2400" spc="-5" dirty="0">
                <a:latin typeface="Palatino Linotype"/>
                <a:cs typeface="Palatino Linotype"/>
              </a:rPr>
              <a:t>the button, </a:t>
            </a:r>
            <a:r>
              <a:rPr lang="en-US" sz="2400" dirty="0">
                <a:latin typeface="Palatino Linotype"/>
                <a:cs typeface="Palatino Linotype"/>
              </a:rPr>
              <a:t>we </a:t>
            </a:r>
            <a:r>
              <a:rPr lang="en-US" sz="2400" spc="-5" dirty="0">
                <a:latin typeface="Palatino Linotype"/>
                <a:cs typeface="Palatino Linotype"/>
              </a:rPr>
              <a:t>get the </a:t>
            </a:r>
            <a:r>
              <a:rPr lang="en-US" sz="2400" dirty="0">
                <a:latin typeface="Palatino Linotype"/>
                <a:cs typeface="Palatino Linotype"/>
              </a:rPr>
              <a:t> following </a:t>
            </a:r>
            <a:r>
              <a:rPr lang="en-US" sz="2400" spc="-5" dirty="0">
                <a:latin typeface="Palatino Linotype"/>
                <a:cs typeface="Palatino Linotype"/>
              </a:rPr>
              <a:t>GUI </a:t>
            </a:r>
            <a:r>
              <a:rPr lang="en-US" sz="2400" dirty="0">
                <a:latin typeface="Palatino Linotype"/>
                <a:cs typeface="Palatino Linotype"/>
              </a:rPr>
              <a:t>result, which </a:t>
            </a:r>
            <a:r>
              <a:rPr lang="en-US" sz="2400" spc="-5" dirty="0">
                <a:latin typeface="Palatino Linotype"/>
                <a:cs typeface="Palatino Linotype"/>
              </a:rPr>
              <a:t>now </a:t>
            </a:r>
            <a:r>
              <a:rPr lang="en-US" sz="2400" dirty="0">
                <a:latin typeface="Palatino Linotype"/>
                <a:cs typeface="Palatino Linotype"/>
              </a:rPr>
              <a:t>also displays </a:t>
            </a:r>
            <a:r>
              <a:rPr lang="en-US" sz="2400" spc="-5" dirty="0">
                <a:latin typeface="Palatino Linotype"/>
                <a:cs typeface="Palatino Linotype"/>
              </a:rPr>
              <a:t>the number </a:t>
            </a:r>
            <a:r>
              <a:rPr lang="en-US" sz="2400" dirty="0">
                <a:latin typeface="Palatino Linotype"/>
                <a:cs typeface="Palatino Linotype"/>
              </a:rPr>
              <a:t>selected </a:t>
            </a:r>
            <a:r>
              <a:rPr lang="en-US" sz="2400" spc="-5" dirty="0">
                <a:latin typeface="Palatino Linotype"/>
                <a:cs typeface="Palatino Linotype"/>
              </a:rPr>
              <a:t>next to the </a:t>
            </a:r>
            <a:r>
              <a:rPr lang="en-US" sz="2400" dirty="0">
                <a:latin typeface="Palatino Linotype"/>
                <a:cs typeface="Palatino Linotype"/>
              </a:rPr>
              <a:t>name </a:t>
            </a:r>
            <a:r>
              <a:rPr lang="en-US" sz="2400" spc="-250" dirty="0">
                <a:latin typeface="Palatino Linotype"/>
                <a:cs typeface="Palatino Linotype"/>
              </a:rPr>
              <a:t> </a:t>
            </a:r>
            <a:r>
              <a:rPr lang="en-US" sz="2400" dirty="0">
                <a:latin typeface="Palatino Linotype"/>
                <a:cs typeface="Palatino Linotype"/>
              </a:rPr>
              <a:t>entered </a:t>
            </a:r>
            <a:r>
              <a:rPr lang="en-US" sz="2400" spc="-5" dirty="0">
                <a:latin typeface="Palatino Linotype"/>
                <a:cs typeface="Palatino Linotype"/>
              </a:rPr>
              <a:t>(</a:t>
            </a:r>
            <a:r>
              <a:rPr lang="en-US" sz="2000" spc="-5" dirty="0" err="1" smtClean="0">
                <a:latin typeface="Lucida Console"/>
                <a:cs typeface="Lucida Console"/>
              </a:rPr>
              <a:t>GUI_combobox_widget_readonly_plus_display_number.py</a:t>
            </a:r>
            <a:r>
              <a:rPr lang="en-US" sz="2400" spc="-5" dirty="0" smtClean="0">
                <a:latin typeface="Palatino Linotype"/>
                <a:cs typeface="Palatino Linotype"/>
              </a:rPr>
              <a:t>:</a:t>
            </a:r>
            <a:endParaRPr lang="en-US" sz="2400" dirty="0">
              <a:latin typeface="Palatino Linotype"/>
              <a:cs typeface="Palatino Linotype"/>
            </a:endParaRPr>
          </a:p>
          <a:p>
            <a:pPr marL="45212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Lucida Console"/>
              <a:cs typeface="Lucida Console"/>
            </a:endParaRPr>
          </a:p>
        </p:txBody>
      </p:sp>
      <p:grpSp>
        <p:nvGrpSpPr>
          <p:cNvPr id="5" name="object 6"/>
          <p:cNvGrpSpPr/>
          <p:nvPr/>
        </p:nvGrpSpPr>
        <p:grpSpPr>
          <a:xfrm>
            <a:off x="1291048" y="3200400"/>
            <a:ext cx="5876104" cy="3266430"/>
            <a:chOff x="2322512" y="1559636"/>
            <a:chExt cx="2277621" cy="679450"/>
          </a:xfrm>
        </p:grpSpPr>
        <p:pic>
          <p:nvPicPr>
            <p:cNvPr id="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9858" y="1565986"/>
              <a:ext cx="2200275" cy="666749"/>
            </a:xfrm>
            <a:prstGeom prst="rect">
              <a:avLst/>
            </a:prstGeom>
          </p:spPr>
        </p:pic>
        <p:sp>
          <p:nvSpPr>
            <p:cNvPr id="7" name="object 8"/>
            <p:cNvSpPr/>
            <p:nvPr/>
          </p:nvSpPr>
          <p:spPr>
            <a:xfrm>
              <a:off x="2322512" y="1559636"/>
              <a:ext cx="2212975" cy="679450"/>
            </a:xfrm>
            <a:custGeom>
              <a:avLst/>
              <a:gdLst/>
              <a:ahLst/>
              <a:cxnLst/>
              <a:rect l="l" t="t" r="r" b="b"/>
              <a:pathLst>
                <a:path w="2212975" h="679450">
                  <a:moveTo>
                    <a:pt x="0" y="0"/>
                  </a:moveTo>
                  <a:lnTo>
                    <a:pt x="2212975" y="0"/>
                  </a:lnTo>
                </a:path>
                <a:path w="2212975" h="679450">
                  <a:moveTo>
                    <a:pt x="0" y="0"/>
                  </a:moveTo>
                  <a:lnTo>
                    <a:pt x="0" y="679449"/>
                  </a:lnTo>
                </a:path>
                <a:path w="2212975" h="679450">
                  <a:moveTo>
                    <a:pt x="2212975" y="0"/>
                  </a:moveTo>
                  <a:lnTo>
                    <a:pt x="2212975" y="679449"/>
                  </a:lnTo>
                </a:path>
                <a:path w="2212975" h="679450">
                  <a:moveTo>
                    <a:pt x="0" y="679449"/>
                  </a:moveTo>
                  <a:lnTo>
                    <a:pt x="2212975" y="6794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4AC8CC-83A1-4B93-9DC9-CD5CCC5E8034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0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749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7305" y="3293631"/>
            <a:ext cx="56388" cy="3707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59" y="0"/>
                </a:moveTo>
                <a:lnTo>
                  <a:pt x="13962" y="1796"/>
                </a:lnTo>
                <a:lnTo>
                  <a:pt x="6696" y="6696"/>
                </a:lnTo>
                <a:lnTo>
                  <a:pt x="1796" y="13962"/>
                </a:lnTo>
                <a:lnTo>
                  <a:pt x="0" y="22860"/>
                </a:lnTo>
                <a:lnTo>
                  <a:pt x="1796" y="31757"/>
                </a:lnTo>
                <a:lnTo>
                  <a:pt x="6696" y="39023"/>
                </a:lnTo>
                <a:lnTo>
                  <a:pt x="13962" y="43923"/>
                </a:lnTo>
                <a:lnTo>
                  <a:pt x="22859" y="45720"/>
                </a:lnTo>
                <a:lnTo>
                  <a:pt x="31757" y="43923"/>
                </a:lnTo>
                <a:lnTo>
                  <a:pt x="39023" y="39023"/>
                </a:lnTo>
                <a:lnTo>
                  <a:pt x="43923" y="31757"/>
                </a:lnTo>
                <a:lnTo>
                  <a:pt x="45719" y="22860"/>
                </a:lnTo>
                <a:lnTo>
                  <a:pt x="43923" y="13962"/>
                </a:lnTo>
                <a:lnTo>
                  <a:pt x="39023" y="6696"/>
                </a:lnTo>
                <a:lnTo>
                  <a:pt x="31757" y="1796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7305" y="3575365"/>
            <a:ext cx="56388" cy="3707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59" y="0"/>
                </a:moveTo>
                <a:lnTo>
                  <a:pt x="13962" y="1796"/>
                </a:lnTo>
                <a:lnTo>
                  <a:pt x="6696" y="6696"/>
                </a:lnTo>
                <a:lnTo>
                  <a:pt x="1796" y="13962"/>
                </a:lnTo>
                <a:lnTo>
                  <a:pt x="0" y="22860"/>
                </a:lnTo>
                <a:lnTo>
                  <a:pt x="1796" y="31757"/>
                </a:lnTo>
                <a:lnTo>
                  <a:pt x="6696" y="39023"/>
                </a:lnTo>
                <a:lnTo>
                  <a:pt x="13962" y="43923"/>
                </a:lnTo>
                <a:lnTo>
                  <a:pt x="22859" y="45720"/>
                </a:lnTo>
                <a:lnTo>
                  <a:pt x="31757" y="43923"/>
                </a:lnTo>
                <a:lnTo>
                  <a:pt x="39023" y="39023"/>
                </a:lnTo>
                <a:lnTo>
                  <a:pt x="43923" y="31757"/>
                </a:lnTo>
                <a:lnTo>
                  <a:pt x="45719" y="22860"/>
                </a:lnTo>
                <a:lnTo>
                  <a:pt x="43923" y="13962"/>
                </a:lnTo>
                <a:lnTo>
                  <a:pt x="39023" y="6696"/>
                </a:lnTo>
                <a:lnTo>
                  <a:pt x="31757" y="1796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7305" y="3857099"/>
            <a:ext cx="56388" cy="3707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59" y="0"/>
                </a:moveTo>
                <a:lnTo>
                  <a:pt x="13962" y="1796"/>
                </a:lnTo>
                <a:lnTo>
                  <a:pt x="6696" y="6696"/>
                </a:lnTo>
                <a:lnTo>
                  <a:pt x="1796" y="13962"/>
                </a:lnTo>
                <a:lnTo>
                  <a:pt x="0" y="22860"/>
                </a:lnTo>
                <a:lnTo>
                  <a:pt x="1796" y="31757"/>
                </a:lnTo>
                <a:lnTo>
                  <a:pt x="6696" y="39023"/>
                </a:lnTo>
                <a:lnTo>
                  <a:pt x="13962" y="43923"/>
                </a:lnTo>
                <a:lnTo>
                  <a:pt x="22859" y="45719"/>
                </a:lnTo>
                <a:lnTo>
                  <a:pt x="31757" y="43923"/>
                </a:lnTo>
                <a:lnTo>
                  <a:pt x="39023" y="39023"/>
                </a:lnTo>
                <a:lnTo>
                  <a:pt x="43923" y="31757"/>
                </a:lnTo>
                <a:lnTo>
                  <a:pt x="45719" y="22860"/>
                </a:lnTo>
                <a:lnTo>
                  <a:pt x="43923" y="13962"/>
                </a:lnTo>
                <a:lnTo>
                  <a:pt x="39023" y="6696"/>
                </a:lnTo>
                <a:lnTo>
                  <a:pt x="31757" y="1796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0" y="771779"/>
            <a:ext cx="8458200" cy="4683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Palatino Linotype"/>
              <a:cs typeface="Palatino Linotype"/>
            </a:endParaRPr>
          </a:p>
          <a:p>
            <a:pPr marL="12700" marR="12700">
              <a:lnSpc>
                <a:spcPct val="100000"/>
              </a:lnSpc>
            </a:pPr>
            <a:r>
              <a:rPr sz="2200" b="1" spc="-5" dirty="0" smtClean="0">
                <a:latin typeface="Arial"/>
                <a:cs typeface="Arial"/>
              </a:rPr>
              <a:t>Creating</a:t>
            </a:r>
            <a:r>
              <a:rPr sz="2200" b="1" spc="-20" dirty="0" smtClean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check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button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with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different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initial </a:t>
            </a:r>
            <a:r>
              <a:rPr sz="2200" b="1" spc="-5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states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200" dirty="0">
                <a:latin typeface="Palatino Linotype"/>
                <a:cs typeface="Palatino Linotype"/>
              </a:rPr>
              <a:t>In</a:t>
            </a:r>
            <a:r>
              <a:rPr sz="2200" spc="-5" dirty="0">
                <a:latin typeface="Palatino Linotype"/>
                <a:cs typeface="Palatino Linotype"/>
              </a:rPr>
              <a:t> this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recipe,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will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add</a:t>
            </a:r>
            <a:r>
              <a:rPr sz="2200" spc="-5" dirty="0">
                <a:latin typeface="Palatino Linotype"/>
                <a:cs typeface="Palatino Linotype"/>
              </a:rPr>
              <a:t> three </a:t>
            </a:r>
            <a:r>
              <a:rPr sz="2200" dirty="0">
                <a:latin typeface="Palatino Linotype"/>
                <a:cs typeface="Palatino Linotype"/>
              </a:rPr>
              <a:t>check</a:t>
            </a:r>
            <a:r>
              <a:rPr sz="2200" spc="-5" dirty="0">
                <a:latin typeface="Palatino Linotype"/>
                <a:cs typeface="Palatino Linotype"/>
              </a:rPr>
              <a:t> button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widgets, each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with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different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initial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state:</a:t>
            </a:r>
          </a:p>
          <a:p>
            <a:pPr marL="622300" marR="265430">
              <a:lnSpc>
                <a:spcPct val="100000"/>
              </a:lnSpc>
              <a:spcBef>
                <a:spcPts val="900"/>
              </a:spcBef>
            </a:pP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first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disabled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5" dirty="0">
                <a:latin typeface="Palatino Linotype"/>
                <a:cs typeface="Palatino Linotype"/>
              </a:rPr>
              <a:t> has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checkmark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it.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</a:t>
            </a:r>
            <a:r>
              <a:rPr sz="2200" spc="-5" dirty="0">
                <a:latin typeface="Palatino Linotype"/>
                <a:cs typeface="Palatino Linotype"/>
              </a:rPr>
              <a:t> user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cannot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remove</a:t>
            </a:r>
            <a:r>
              <a:rPr sz="2200" spc="-5" dirty="0">
                <a:latin typeface="Palatino Linotype"/>
                <a:cs typeface="Palatino Linotype"/>
              </a:rPr>
              <a:t> this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checkmark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as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widget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 disabled.</a:t>
            </a:r>
          </a:p>
          <a:p>
            <a:pPr marL="622300" marR="55244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Palatino Linotype"/>
                <a:cs typeface="Palatino Linotype"/>
              </a:rPr>
              <a:t>The second check </a:t>
            </a:r>
            <a:r>
              <a:rPr sz="2200" spc="-5" dirty="0">
                <a:latin typeface="Palatino Linotype"/>
                <a:cs typeface="Palatino Linotype"/>
              </a:rPr>
              <a:t>button </a:t>
            </a:r>
            <a:r>
              <a:rPr sz="2200" dirty="0">
                <a:latin typeface="Palatino Linotype"/>
                <a:cs typeface="Palatino Linotype"/>
              </a:rPr>
              <a:t>is enabled, and </a:t>
            </a:r>
            <a:r>
              <a:rPr sz="2200" spc="-5" dirty="0">
                <a:latin typeface="Palatino Linotype"/>
                <a:cs typeface="Palatino Linotype"/>
              </a:rPr>
              <a:t>by </a:t>
            </a:r>
            <a:r>
              <a:rPr sz="2200" dirty="0">
                <a:latin typeface="Palatino Linotype"/>
                <a:cs typeface="Palatino Linotype"/>
              </a:rPr>
              <a:t>default </a:t>
            </a:r>
            <a:r>
              <a:rPr sz="2200" spc="-5" dirty="0">
                <a:latin typeface="Palatino Linotype"/>
                <a:cs typeface="Palatino Linotype"/>
              </a:rPr>
              <a:t>has no </a:t>
            </a:r>
            <a:r>
              <a:rPr sz="2200" dirty="0">
                <a:latin typeface="Palatino Linotype"/>
                <a:cs typeface="Palatino Linotype"/>
              </a:rPr>
              <a:t>checkmark in it, </a:t>
            </a:r>
            <a:r>
              <a:rPr sz="2200" spc="-5" dirty="0">
                <a:latin typeface="Palatino Linotype"/>
                <a:cs typeface="Palatino Linotype"/>
              </a:rPr>
              <a:t>but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user </a:t>
            </a:r>
            <a:r>
              <a:rPr sz="2200" dirty="0">
                <a:latin typeface="Palatino Linotype"/>
                <a:cs typeface="Palatino Linotype"/>
              </a:rPr>
              <a:t>can click it</a:t>
            </a:r>
            <a:r>
              <a:rPr sz="2200" spc="-5" dirty="0">
                <a:latin typeface="Palatino Linotype"/>
                <a:cs typeface="Palatino Linotype"/>
              </a:rPr>
              <a:t> to </a:t>
            </a:r>
            <a:r>
              <a:rPr sz="2200" dirty="0">
                <a:latin typeface="Palatino Linotype"/>
                <a:cs typeface="Palatino Linotype"/>
              </a:rPr>
              <a:t>add a checkmark.</a:t>
            </a:r>
          </a:p>
          <a:p>
            <a:pPr marL="622300" marR="148590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Palatino Linotype"/>
                <a:cs typeface="Palatino Linotype"/>
              </a:rPr>
              <a:t>The </a:t>
            </a:r>
            <a:r>
              <a:rPr sz="2200" spc="-5" dirty="0">
                <a:latin typeface="Palatino Linotype"/>
                <a:cs typeface="Palatino Linotype"/>
              </a:rPr>
              <a:t>third </a:t>
            </a:r>
            <a:r>
              <a:rPr sz="2200" dirty="0">
                <a:latin typeface="Palatino Linotype"/>
                <a:cs typeface="Palatino Linotype"/>
              </a:rPr>
              <a:t>check </a:t>
            </a:r>
            <a:r>
              <a:rPr sz="2200" spc="-5" dirty="0">
                <a:latin typeface="Palatino Linotype"/>
                <a:cs typeface="Palatino Linotype"/>
              </a:rPr>
              <a:t>button </a:t>
            </a:r>
            <a:r>
              <a:rPr sz="2200" dirty="0">
                <a:latin typeface="Palatino Linotype"/>
                <a:cs typeface="Palatino Linotype"/>
              </a:rPr>
              <a:t>is </a:t>
            </a:r>
            <a:r>
              <a:rPr sz="2200" spc="-5" dirty="0">
                <a:latin typeface="Palatino Linotype"/>
                <a:cs typeface="Palatino Linotype"/>
              </a:rPr>
              <a:t>both </a:t>
            </a:r>
            <a:r>
              <a:rPr sz="2200" dirty="0">
                <a:latin typeface="Palatino Linotype"/>
                <a:cs typeface="Palatino Linotype"/>
              </a:rPr>
              <a:t>enabled and checked </a:t>
            </a:r>
            <a:r>
              <a:rPr sz="2200" spc="-5" dirty="0">
                <a:latin typeface="Palatino Linotype"/>
                <a:cs typeface="Palatino Linotype"/>
              </a:rPr>
              <a:t>by </a:t>
            </a:r>
            <a:r>
              <a:rPr sz="2200" dirty="0">
                <a:latin typeface="Palatino Linotype"/>
                <a:cs typeface="Palatino Linotype"/>
              </a:rPr>
              <a:t>default. The </a:t>
            </a:r>
            <a:r>
              <a:rPr sz="2200" spc="-5" dirty="0">
                <a:latin typeface="Palatino Linotype"/>
                <a:cs typeface="Palatino Linotype"/>
              </a:rPr>
              <a:t>users </a:t>
            </a:r>
            <a:r>
              <a:rPr sz="2200" dirty="0">
                <a:latin typeface="Palatino Linotype"/>
                <a:cs typeface="Palatino Linotype"/>
              </a:rPr>
              <a:t>can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uncheck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 recheck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 as often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as </a:t>
            </a:r>
            <a:r>
              <a:rPr sz="2200" spc="-5" dirty="0">
                <a:latin typeface="Palatino Linotype"/>
                <a:cs typeface="Palatino Linotype"/>
              </a:rPr>
              <a:t>they </a:t>
            </a:r>
            <a:r>
              <a:rPr sz="2200" dirty="0" smtClean="0">
                <a:latin typeface="Palatino Linotype"/>
                <a:cs typeface="Palatino Linotype"/>
              </a:rPr>
              <a:t>like</a:t>
            </a:r>
            <a:endParaRPr sz="2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Getting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ready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latin typeface="Palatino Linotype"/>
                <a:cs typeface="Palatino Linotype"/>
              </a:rPr>
              <a:t>This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recipe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extends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previous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recipe,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i="1" dirty="0">
                <a:latin typeface="Palatino Linotype"/>
                <a:cs typeface="Palatino Linotype"/>
              </a:rPr>
              <a:t>Creating</a:t>
            </a:r>
            <a:r>
              <a:rPr sz="2200" i="1" spc="-5" dirty="0">
                <a:latin typeface="Palatino Linotype"/>
                <a:cs typeface="Palatino Linotype"/>
              </a:rPr>
              <a:t> </a:t>
            </a:r>
            <a:r>
              <a:rPr sz="2200" i="1" dirty="0">
                <a:latin typeface="Palatino Linotype"/>
                <a:cs typeface="Palatino Linotype"/>
              </a:rPr>
              <a:t>combobox</a:t>
            </a:r>
            <a:r>
              <a:rPr sz="2200" i="1" spc="-10" dirty="0">
                <a:latin typeface="Palatino Linotype"/>
                <a:cs typeface="Palatino Linotype"/>
              </a:rPr>
              <a:t> </a:t>
            </a:r>
            <a:r>
              <a:rPr sz="2200" i="1" spc="-5" dirty="0">
                <a:latin typeface="Palatino Linotype"/>
                <a:cs typeface="Palatino Linotype"/>
              </a:rPr>
              <a:t>widgets</a:t>
            </a:r>
            <a:r>
              <a:rPr sz="2200" spc="-5" dirty="0">
                <a:latin typeface="Palatino Linotype"/>
                <a:cs typeface="Palatino Linotype"/>
              </a:rPr>
              <a:t>.</a:t>
            </a: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4156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Chapter 1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630786"/>
            <a:ext cx="8458200" cy="466858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Palatino Linotype"/>
                <a:cs typeface="Palatino Linotype"/>
              </a:rPr>
              <a:t>Here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 creating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three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check</a:t>
            </a:r>
            <a:r>
              <a:rPr sz="2200" spc="-5" dirty="0">
                <a:latin typeface="Palatino Linotype"/>
                <a:cs typeface="Palatino Linotype"/>
              </a:rPr>
              <a:t> button </a:t>
            </a:r>
            <a:r>
              <a:rPr sz="2200" dirty="0">
                <a:latin typeface="Palatino Linotype"/>
                <a:cs typeface="Palatino Linotype"/>
              </a:rPr>
              <a:t>widgets</a:t>
            </a:r>
            <a:r>
              <a:rPr sz="2200" spc="-5" dirty="0">
                <a:latin typeface="Palatino Linotype"/>
                <a:cs typeface="Palatino Linotype"/>
              </a:rPr>
              <a:t> that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differ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</a:t>
            </a:r>
            <a:r>
              <a:rPr sz="2200" spc="-5" dirty="0">
                <a:latin typeface="Palatino Linotype"/>
                <a:cs typeface="Palatino Linotype"/>
              </a:rPr>
              <a:t> their </a:t>
            </a:r>
            <a:r>
              <a:rPr sz="2200" dirty="0">
                <a:latin typeface="Palatino Linotype"/>
                <a:cs typeface="Palatino Linotype"/>
              </a:rPr>
              <a:t>states: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buAutoNum type="arabicPeriod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Start</a:t>
            </a:r>
            <a:r>
              <a:rPr sz="2200" spc="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with</a:t>
            </a:r>
            <a:r>
              <a:rPr sz="2200" spc="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5" dirty="0">
                <a:latin typeface="Palatino Linotype"/>
                <a:cs typeface="Palatino Linotype"/>
              </a:rPr>
              <a:t> </a:t>
            </a:r>
            <a:r>
              <a:rPr sz="2000" spc="-5" dirty="0" err="1" smtClean="0">
                <a:latin typeface="Lucida Console"/>
                <a:cs typeface="Lucida Console"/>
              </a:rPr>
              <a:t>GUI_combobox_widget_readonly_plus_display_number.py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sz="2000" dirty="0" smtClean="0">
                <a:latin typeface="Palatino Linotype"/>
                <a:cs typeface="Palatino Linotype"/>
              </a:rPr>
              <a:t>module</a:t>
            </a:r>
            <a:r>
              <a:rPr sz="2000" spc="-5" dirty="0" smtClean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save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it as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Lucida Console"/>
                <a:cs typeface="Lucida Console"/>
              </a:rPr>
              <a:t>GUI_checkbutton_widget.py</a:t>
            </a:r>
            <a:r>
              <a:rPr sz="2000" spc="-5" dirty="0">
                <a:latin typeface="Palatino Linotype"/>
                <a:cs typeface="Palatino Linotype"/>
              </a:rPr>
              <a:t>.</a:t>
            </a:r>
            <a:endParaRPr sz="20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Create </a:t>
            </a:r>
            <a:r>
              <a:rPr sz="2200" spc="-5" dirty="0">
                <a:latin typeface="Palatino Linotype"/>
                <a:cs typeface="Palatino Linotype"/>
              </a:rPr>
              <a:t>thre</a:t>
            </a:r>
            <a:r>
              <a:rPr sz="2200" dirty="0">
                <a:latin typeface="Palatino Linotype"/>
                <a:cs typeface="Palatino Linotype"/>
              </a:rPr>
              <a:t>e </a:t>
            </a:r>
            <a:r>
              <a:rPr sz="2200" spc="-5" dirty="0">
                <a:latin typeface="Lucida Console"/>
                <a:cs typeface="Lucida Console"/>
              </a:rPr>
              <a:t>tk.IntVar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instances and save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dirty="0">
                <a:latin typeface="Palatino Linotype"/>
                <a:cs typeface="Palatino Linotype"/>
              </a:rPr>
              <a:t>m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 local variables:</a:t>
            </a:r>
          </a:p>
          <a:p>
            <a:pPr marL="812165" marR="302387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Lucida Console"/>
                <a:cs typeface="Lucida Console"/>
              </a:rPr>
              <a:t>chVarDis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tk.IntVar()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chVarUn = tk.IntVar()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chVarEn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tk.IntVar()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356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Chapter 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630786"/>
            <a:ext cx="8458200" cy="549701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Palatino Linotype"/>
                <a:cs typeface="Palatino Linotype"/>
              </a:rPr>
              <a:t>Here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 creating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three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check</a:t>
            </a:r>
            <a:r>
              <a:rPr sz="2200" spc="-5" dirty="0">
                <a:latin typeface="Palatino Linotype"/>
                <a:cs typeface="Palatino Linotype"/>
              </a:rPr>
              <a:t> button </a:t>
            </a:r>
            <a:r>
              <a:rPr sz="2200" dirty="0">
                <a:latin typeface="Palatino Linotype"/>
                <a:cs typeface="Palatino Linotype"/>
              </a:rPr>
              <a:t>widgets</a:t>
            </a:r>
            <a:r>
              <a:rPr sz="2200" spc="-5" dirty="0">
                <a:latin typeface="Palatino Linotype"/>
                <a:cs typeface="Palatino Linotype"/>
              </a:rPr>
              <a:t> that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differ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</a:t>
            </a:r>
            <a:r>
              <a:rPr sz="2200" spc="-5" dirty="0">
                <a:latin typeface="Palatino Linotype"/>
                <a:cs typeface="Palatino Linotype"/>
              </a:rPr>
              <a:t> their </a:t>
            </a:r>
            <a:r>
              <a:rPr sz="2200" dirty="0">
                <a:latin typeface="Palatino Linotype"/>
                <a:cs typeface="Palatino Linotype"/>
              </a:rPr>
              <a:t>states: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3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Set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text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attributes for each of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Combobox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widgets we are creating:</a:t>
            </a:r>
          </a:p>
          <a:p>
            <a:pPr marL="812165" marR="3435350">
              <a:lnSpc>
                <a:spcPct val="100000"/>
              </a:lnSpc>
              <a:spcBef>
                <a:spcPts val="965"/>
              </a:spcBef>
            </a:pPr>
            <a:r>
              <a:rPr sz="2200" spc="-5" dirty="0">
                <a:latin typeface="Lucida Console"/>
                <a:cs typeface="Lucida Console"/>
              </a:rPr>
              <a:t>text="Disabled"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text="UnChecked"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text="Enabled"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4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Set </a:t>
            </a:r>
            <a:r>
              <a:rPr sz="2200" spc="-5" dirty="0">
                <a:latin typeface="Palatino Linotype"/>
                <a:cs typeface="Palatino Linotype"/>
              </a:rPr>
              <a:t>thei</a:t>
            </a:r>
            <a:r>
              <a:rPr sz="2200" dirty="0">
                <a:latin typeface="Palatino Linotype"/>
                <a:cs typeface="Palatino Linotype"/>
              </a:rPr>
              <a:t>r </a:t>
            </a:r>
            <a:r>
              <a:rPr sz="2200" spc="-5" dirty="0">
                <a:latin typeface="Lucida Console"/>
                <a:cs typeface="Lucida Console"/>
              </a:rPr>
              <a:t>state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</a:t>
            </a:r>
            <a:r>
              <a:rPr sz="2200" dirty="0">
                <a:latin typeface="Palatino Linotype"/>
                <a:cs typeface="Palatino Linotype"/>
              </a:rPr>
              <a:t>o </a:t>
            </a:r>
            <a:r>
              <a:rPr sz="2200" spc="-5" dirty="0">
                <a:latin typeface="Lucida Console"/>
                <a:cs typeface="Lucida Console"/>
              </a:rPr>
              <a:t>deselect</a:t>
            </a:r>
            <a:r>
              <a:rPr sz="2200" spc="-5" dirty="0">
                <a:latin typeface="Palatino Linotype"/>
                <a:cs typeface="Palatino Linotype"/>
              </a:rPr>
              <a:t>/</a:t>
            </a:r>
            <a:r>
              <a:rPr sz="2200" spc="-5" dirty="0">
                <a:latin typeface="Lucida Console"/>
                <a:cs typeface="Lucida Console"/>
              </a:rPr>
              <a:t>select</a:t>
            </a:r>
            <a:r>
              <a:rPr sz="2200" dirty="0">
                <a:latin typeface="Palatino Linotype"/>
                <a:cs typeface="Palatino Linotype"/>
              </a:rPr>
              <a:t>:</a:t>
            </a:r>
          </a:p>
          <a:p>
            <a:pPr marL="812165" marR="3366770">
              <a:lnSpc>
                <a:spcPct val="100000"/>
              </a:lnSpc>
              <a:spcBef>
                <a:spcPts val="965"/>
              </a:spcBef>
            </a:pPr>
            <a:r>
              <a:rPr sz="2200" spc="-5" dirty="0">
                <a:latin typeface="Lucida Console"/>
                <a:cs typeface="Lucida Console"/>
              </a:rPr>
              <a:t>check1.select() 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check2.deselect()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check3.select()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2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630786"/>
            <a:ext cx="8458200" cy="33631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Palatino Linotype"/>
                <a:cs typeface="Palatino Linotype"/>
              </a:rPr>
              <a:t>Here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 creating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three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check</a:t>
            </a:r>
            <a:r>
              <a:rPr sz="2200" spc="-5" dirty="0">
                <a:latin typeface="Palatino Linotype"/>
                <a:cs typeface="Palatino Linotype"/>
              </a:rPr>
              <a:t> button </a:t>
            </a:r>
            <a:r>
              <a:rPr sz="2200" dirty="0">
                <a:latin typeface="Palatino Linotype"/>
                <a:cs typeface="Palatino Linotype"/>
              </a:rPr>
              <a:t>widgets</a:t>
            </a:r>
            <a:r>
              <a:rPr sz="2200" spc="-5" dirty="0">
                <a:latin typeface="Palatino Linotype"/>
                <a:cs typeface="Palatino Linotype"/>
              </a:rPr>
              <a:t> that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differ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</a:t>
            </a:r>
            <a:r>
              <a:rPr sz="2200" spc="-5" dirty="0">
                <a:latin typeface="Palatino Linotype"/>
                <a:cs typeface="Palatino Linotype"/>
              </a:rPr>
              <a:t> their </a:t>
            </a:r>
            <a:r>
              <a:rPr sz="2200" dirty="0">
                <a:latin typeface="Palatino Linotype"/>
                <a:cs typeface="Palatino Linotype"/>
              </a:rPr>
              <a:t>states: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5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Use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grid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</a:t>
            </a:r>
            <a:r>
              <a:rPr sz="2200" dirty="0">
                <a:latin typeface="Palatino Linotype"/>
                <a:cs typeface="Palatino Linotype"/>
              </a:rPr>
              <a:t>o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lay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dirty="0">
                <a:latin typeface="Palatino Linotype"/>
                <a:cs typeface="Palatino Linotype"/>
              </a:rPr>
              <a:t>m out:</a:t>
            </a:r>
          </a:p>
          <a:p>
            <a:pPr marL="12700" marR="1720850">
              <a:spcBef>
                <a:spcPts val="445"/>
              </a:spcBef>
            </a:pPr>
            <a:r>
              <a:rPr lang="en-US" sz="2200" spc="-5" dirty="0">
                <a:latin typeface="Palatino Linotype"/>
                <a:cs typeface="Palatino Linotype"/>
              </a:rPr>
              <a:t>	</a:t>
            </a:r>
            <a:r>
              <a:rPr sz="2200" spc="-5" dirty="0" err="1" smtClean="0">
                <a:latin typeface="Palatino Linotype" pitchFamily="18" charset="0"/>
                <a:cs typeface="Palatino Linotype"/>
              </a:rPr>
              <a:t>check1.grid</a:t>
            </a:r>
            <a:r>
              <a:rPr sz="2200" spc="-5" dirty="0" smtClean="0">
                <a:latin typeface="Palatino Linotype" pitchFamily="18" charset="0"/>
                <a:cs typeface="Palatino Linotype"/>
              </a:rPr>
              <a:t>(column=0,</a:t>
            </a:r>
            <a:r>
              <a:rPr lang="en-US" sz="2200" spc="-5" dirty="0" smtClean="0">
                <a:latin typeface="Palatino Linotype" pitchFamily="18" charset="0"/>
                <a:cs typeface="Palatino Linotype"/>
              </a:rPr>
              <a:t> </a:t>
            </a:r>
            <a:r>
              <a:rPr sz="2200" spc="-5" dirty="0" smtClean="0">
                <a:latin typeface="Palatino Linotype" pitchFamily="18" charset="0"/>
                <a:cs typeface="Palatino Linotype"/>
              </a:rPr>
              <a:t>row=4,</a:t>
            </a:r>
            <a:r>
              <a:rPr lang="en-US" sz="2200" spc="-5" dirty="0">
                <a:latin typeface="Palatino Linotype" pitchFamily="18" charset="0"/>
                <a:cs typeface="Palatino Linotype"/>
              </a:rPr>
              <a:t> </a:t>
            </a:r>
            <a:r>
              <a:rPr sz="2200" spc="-5" dirty="0" smtClean="0">
                <a:latin typeface="Palatino Linotype" pitchFamily="18" charset="0"/>
                <a:cs typeface="Palatino Linotype"/>
              </a:rPr>
              <a:t>sticky</a:t>
            </a:r>
            <a:r>
              <a:rPr lang="en-US" sz="2200" spc="-5" dirty="0" smtClean="0">
                <a:latin typeface="Palatino Linotype" pitchFamily="18" charset="0"/>
                <a:cs typeface="Palatino Linotype"/>
              </a:rPr>
              <a:t>=</a:t>
            </a:r>
            <a:r>
              <a:rPr lang="en-US" sz="2200" spc="-5" dirty="0" err="1" smtClean="0">
                <a:latin typeface="Palatino Linotype" pitchFamily="18" charset="0"/>
                <a:cs typeface="Palatino Linotype"/>
              </a:rPr>
              <a:t>tk.W</a:t>
            </a:r>
            <a:r>
              <a:rPr sz="2200" spc="-5" dirty="0" smtClean="0">
                <a:latin typeface="Palatino Linotype" pitchFamily="18" charset="0"/>
                <a:cs typeface="Palatino Linotype"/>
              </a:rPr>
              <a:t>)  </a:t>
            </a:r>
            <a:endParaRPr lang="en-US" sz="2200" spc="-5" dirty="0">
              <a:latin typeface="Palatino Linotype" pitchFamily="18" charset="0"/>
              <a:cs typeface="Palatino Linotype"/>
            </a:endParaRPr>
          </a:p>
          <a:p>
            <a:pPr marL="12700" marR="1720850">
              <a:lnSpc>
                <a:spcPct val="100000"/>
              </a:lnSpc>
              <a:spcBef>
                <a:spcPts val="445"/>
              </a:spcBef>
            </a:pPr>
            <a:r>
              <a:rPr lang="en-US" sz="2200" spc="-5" dirty="0" smtClean="0">
                <a:latin typeface="Palatino Linotype" pitchFamily="18" charset="0"/>
                <a:cs typeface="Palatino Linotype"/>
              </a:rPr>
              <a:t>	</a:t>
            </a:r>
            <a:r>
              <a:rPr sz="2200" spc="-5" dirty="0" err="1" smtClean="0">
                <a:latin typeface="Palatino Linotype" pitchFamily="18" charset="0"/>
                <a:cs typeface="Palatino Linotype"/>
              </a:rPr>
              <a:t>check2.grid</a:t>
            </a:r>
            <a:r>
              <a:rPr sz="2200" spc="-5" dirty="0" smtClean="0">
                <a:latin typeface="Palatino Linotype" pitchFamily="18" charset="0"/>
                <a:cs typeface="Palatino Linotype"/>
              </a:rPr>
              <a:t>(column=1</a:t>
            </a:r>
            <a:r>
              <a:rPr sz="2200" spc="-5" dirty="0">
                <a:latin typeface="Palatino Linotype" pitchFamily="18" charset="0"/>
                <a:cs typeface="Palatino Linotype"/>
              </a:rPr>
              <a:t>, row=4,</a:t>
            </a:r>
            <a:r>
              <a:rPr lang="en-US" sz="2200" spc="-5" dirty="0">
                <a:latin typeface="Palatino Linotype" pitchFamily="18" charset="0"/>
                <a:cs typeface="Palatino Linotype"/>
              </a:rPr>
              <a:t> </a:t>
            </a:r>
            <a:r>
              <a:rPr sz="2200" spc="-5" dirty="0">
                <a:latin typeface="Palatino Linotype" pitchFamily="18" charset="0"/>
                <a:cs typeface="Palatino Linotype"/>
              </a:rPr>
              <a:t>sticky=</a:t>
            </a:r>
            <a:r>
              <a:rPr sz="2200" spc="-5" dirty="0" err="1">
                <a:latin typeface="Palatino Linotype" pitchFamily="18" charset="0"/>
                <a:cs typeface="Palatino Linotype"/>
              </a:rPr>
              <a:t>tk.W</a:t>
            </a:r>
            <a:r>
              <a:rPr sz="2200" spc="-5" dirty="0">
                <a:latin typeface="Palatino Linotype" pitchFamily="18" charset="0"/>
                <a:cs typeface="Palatino Linotype"/>
              </a:rPr>
              <a:t>)  </a:t>
            </a:r>
            <a:endParaRPr lang="en-US" sz="2200" spc="-5" dirty="0">
              <a:latin typeface="Palatino Linotype" pitchFamily="18" charset="0"/>
              <a:cs typeface="Palatino Linotype"/>
            </a:endParaRPr>
          </a:p>
          <a:p>
            <a:pPr marL="12700" marR="1720850">
              <a:spcBef>
                <a:spcPts val="445"/>
              </a:spcBef>
            </a:pPr>
            <a:r>
              <a:rPr lang="en-US" sz="2200" spc="-5" dirty="0" smtClean="0">
                <a:latin typeface="Palatino Linotype" pitchFamily="18" charset="0"/>
                <a:cs typeface="Palatino Linotype"/>
              </a:rPr>
              <a:t>	</a:t>
            </a:r>
            <a:r>
              <a:rPr sz="2200" spc="-5" dirty="0" err="1" smtClean="0">
                <a:latin typeface="Palatino Linotype" pitchFamily="18" charset="0"/>
                <a:cs typeface="Palatino Linotype"/>
              </a:rPr>
              <a:t>check3.grid</a:t>
            </a:r>
            <a:r>
              <a:rPr sz="2200" spc="-5" dirty="0" smtClean="0">
                <a:latin typeface="Palatino Linotype" pitchFamily="18" charset="0"/>
                <a:cs typeface="Palatino Linotype"/>
              </a:rPr>
              <a:t>(column=2</a:t>
            </a:r>
            <a:r>
              <a:rPr sz="2200" spc="-5" dirty="0">
                <a:latin typeface="Palatino Linotype" pitchFamily="18" charset="0"/>
                <a:cs typeface="Palatino Linotype"/>
              </a:rPr>
              <a:t>, row=4, sticky=tk.W)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6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004" y="717168"/>
            <a:ext cx="668276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The </a:t>
            </a:r>
            <a:r>
              <a:rPr sz="2600" spc="-5" dirty="0">
                <a:latin typeface="Palatino Linotype"/>
                <a:cs typeface="Palatino Linotype"/>
              </a:rPr>
              <a:t>preceding </a:t>
            </a:r>
            <a:r>
              <a:rPr sz="2600" dirty="0">
                <a:latin typeface="Palatino Linotype"/>
                <a:cs typeface="Palatino Linotype"/>
              </a:rPr>
              <a:t>steps will finally </a:t>
            </a:r>
            <a:r>
              <a:rPr sz="2600" spc="-5" dirty="0">
                <a:latin typeface="Palatino Linotype"/>
                <a:cs typeface="Palatino Linotype"/>
              </a:rPr>
              <a:t>produce the </a:t>
            </a:r>
            <a:r>
              <a:rPr sz="2600" dirty="0">
                <a:latin typeface="Palatino Linotype"/>
                <a:cs typeface="Palatino Linotype"/>
              </a:rPr>
              <a:t>following code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(</a:t>
            </a:r>
            <a:r>
              <a:rPr sz="2600" spc="-5" dirty="0">
                <a:latin typeface="Lucida Console"/>
                <a:cs typeface="Lucida Console"/>
              </a:rPr>
              <a:t>GUI_checkbutton_widget.py</a:t>
            </a:r>
            <a:r>
              <a:rPr sz="2600" spc="-5" dirty="0">
                <a:latin typeface="Palatino Linotype"/>
                <a:cs typeface="Palatino Linotype"/>
              </a:rPr>
              <a:t>):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4884" y="1951220"/>
            <a:ext cx="7543800" cy="4800600"/>
            <a:chOff x="977900" y="1393266"/>
            <a:chExt cx="4902200" cy="38639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405966"/>
              <a:ext cx="4797373" cy="38385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4250" y="1399616"/>
              <a:ext cx="4889500" cy="3851275"/>
            </a:xfrm>
            <a:custGeom>
              <a:avLst/>
              <a:gdLst/>
              <a:ahLst/>
              <a:cxnLst/>
              <a:rect l="l" t="t" r="r" b="b"/>
              <a:pathLst>
                <a:path w="4889500" h="3851275">
                  <a:moveTo>
                    <a:pt x="0" y="0"/>
                  </a:moveTo>
                  <a:lnTo>
                    <a:pt x="4889500" y="0"/>
                  </a:lnTo>
                </a:path>
                <a:path w="4889500" h="3851275">
                  <a:moveTo>
                    <a:pt x="0" y="0"/>
                  </a:moveTo>
                  <a:lnTo>
                    <a:pt x="0" y="3851275"/>
                  </a:lnTo>
                </a:path>
                <a:path w="4889500" h="3851275">
                  <a:moveTo>
                    <a:pt x="4889500" y="0"/>
                  </a:moveTo>
                  <a:lnTo>
                    <a:pt x="4889500" y="3851275"/>
                  </a:lnTo>
                </a:path>
                <a:path w="4889500" h="3851275">
                  <a:moveTo>
                    <a:pt x="0" y="3851275"/>
                  </a:moveTo>
                  <a:lnTo>
                    <a:pt x="4889500" y="3851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3900" y="838200"/>
            <a:ext cx="684686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6.</a:t>
            </a:r>
            <a:r>
              <a:rPr sz="2600" spc="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module.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Running</a:t>
            </a:r>
            <a:r>
              <a:rPr sz="2600" spc="-5" dirty="0">
                <a:latin typeface="Palatino Linotype"/>
                <a:cs typeface="Palatino Linotype"/>
              </a:rPr>
              <a:t> the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new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code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results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following</a:t>
            </a:r>
            <a:r>
              <a:rPr sz="2600" spc="-5" dirty="0">
                <a:latin typeface="Palatino Linotype"/>
                <a:cs typeface="Palatino Linotype"/>
              </a:rPr>
              <a:t> GUI: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66900" y="1942311"/>
            <a:ext cx="4439892" cy="2819400"/>
            <a:chOff x="2311400" y="5773877"/>
            <a:chExt cx="2235200" cy="9207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5786577"/>
              <a:ext cx="2209800" cy="8953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17750" y="5780227"/>
              <a:ext cx="2222500" cy="908050"/>
            </a:xfrm>
            <a:custGeom>
              <a:avLst/>
              <a:gdLst/>
              <a:ahLst/>
              <a:cxnLst/>
              <a:rect l="l" t="t" r="r" b="b"/>
              <a:pathLst>
                <a:path w="2222500" h="908050">
                  <a:moveTo>
                    <a:pt x="0" y="0"/>
                  </a:moveTo>
                  <a:lnTo>
                    <a:pt x="2222500" y="0"/>
                  </a:lnTo>
                </a:path>
                <a:path w="2222500" h="908050">
                  <a:moveTo>
                    <a:pt x="0" y="0"/>
                  </a:moveTo>
                  <a:lnTo>
                    <a:pt x="0" y="908050"/>
                  </a:lnTo>
                </a:path>
                <a:path w="2222500" h="908050">
                  <a:moveTo>
                    <a:pt x="2222500" y="0"/>
                  </a:moveTo>
                  <a:lnTo>
                    <a:pt x="2222500" y="908050"/>
                  </a:lnTo>
                </a:path>
                <a:path w="2222500" h="908050">
                  <a:moveTo>
                    <a:pt x="0" y="908050"/>
                  </a:moveTo>
                  <a:lnTo>
                    <a:pt x="2222500" y="9080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74930" cy="4649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Using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radio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button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widgets</a:t>
            </a:r>
            <a:endParaRPr sz="2200" dirty="0">
              <a:latin typeface="Arial"/>
              <a:cs typeface="Arial"/>
            </a:endParaRPr>
          </a:p>
          <a:p>
            <a:pPr marL="12700" marR="156845">
              <a:lnSpc>
                <a:spcPct val="100000"/>
              </a:lnSpc>
              <a:spcBef>
                <a:spcPts val="375"/>
              </a:spcBef>
            </a:pPr>
            <a:r>
              <a:rPr sz="2200" dirty="0">
                <a:latin typeface="Palatino Linotype"/>
                <a:cs typeface="Palatino Linotype"/>
              </a:rPr>
              <a:t>In </a:t>
            </a:r>
            <a:r>
              <a:rPr sz="2200" spc="-5" dirty="0">
                <a:latin typeface="Palatino Linotype"/>
                <a:cs typeface="Palatino Linotype"/>
              </a:rPr>
              <a:t>this </a:t>
            </a:r>
            <a:r>
              <a:rPr sz="2200" dirty="0">
                <a:latin typeface="Palatino Linotype"/>
                <a:cs typeface="Palatino Linotype"/>
              </a:rPr>
              <a:t>recipe, we will create </a:t>
            </a:r>
            <a:r>
              <a:rPr sz="2200" spc="-5" dirty="0">
                <a:latin typeface="Palatino Linotype"/>
                <a:cs typeface="Palatino Linotype"/>
              </a:rPr>
              <a:t>three </a:t>
            </a:r>
            <a:r>
              <a:rPr sz="2200" dirty="0">
                <a:latin typeface="Palatino Linotype"/>
                <a:cs typeface="Palatino Linotype"/>
              </a:rPr>
              <a:t>radio </a:t>
            </a:r>
            <a:r>
              <a:rPr sz="2200" spc="-5" dirty="0">
                <a:latin typeface="Palatino Linotype"/>
                <a:cs typeface="Palatino Linotype"/>
              </a:rPr>
              <a:t>button </a:t>
            </a:r>
            <a:r>
              <a:rPr sz="2200" dirty="0">
                <a:latin typeface="Palatino Linotype"/>
                <a:cs typeface="Palatino Linotype"/>
              </a:rPr>
              <a:t>widgets. We will also add some code </a:t>
            </a:r>
            <a:r>
              <a:rPr sz="2200" spc="-5" dirty="0">
                <a:latin typeface="Palatino Linotype"/>
                <a:cs typeface="Palatino Linotype"/>
              </a:rPr>
              <a:t>that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changes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color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main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form, depending</a:t>
            </a:r>
            <a:r>
              <a:rPr sz="2200" spc="-5" dirty="0">
                <a:latin typeface="Palatino Linotype"/>
                <a:cs typeface="Palatino Linotype"/>
              </a:rPr>
              <a:t> upon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which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radio </a:t>
            </a:r>
            <a:r>
              <a:rPr sz="2200" spc="-5" dirty="0">
                <a:latin typeface="Palatino Linotype"/>
                <a:cs typeface="Palatino Linotype"/>
              </a:rPr>
              <a:t>button </a:t>
            </a:r>
            <a:r>
              <a:rPr sz="2200" dirty="0">
                <a:latin typeface="Palatino Linotype"/>
                <a:cs typeface="Palatino Linotype"/>
              </a:rPr>
              <a:t>is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selected</a:t>
            </a:r>
            <a:r>
              <a:rPr sz="2200" dirty="0" smtClean="0">
                <a:latin typeface="Palatino Linotype"/>
                <a:cs typeface="Palatino Linotype"/>
              </a:rPr>
              <a:t>.</a:t>
            </a:r>
            <a:endParaRPr lang="en-US" sz="2200" dirty="0" smtClean="0">
              <a:latin typeface="Palatino Linotype"/>
              <a:cs typeface="Palatino Linotype"/>
            </a:endParaRPr>
          </a:p>
          <a:p>
            <a:pPr marL="12700" marR="156845">
              <a:lnSpc>
                <a:spcPct val="100000"/>
              </a:lnSpc>
              <a:spcBef>
                <a:spcPts val="375"/>
              </a:spcBef>
            </a:pPr>
            <a:endParaRPr lang="en-US" sz="2200" dirty="0">
              <a:latin typeface="Palatino Linotype"/>
              <a:cs typeface="Palatino Linotype"/>
            </a:endParaRPr>
          </a:p>
          <a:p>
            <a:pPr marL="12700" marR="156845">
              <a:lnSpc>
                <a:spcPct val="100000"/>
              </a:lnSpc>
              <a:spcBef>
                <a:spcPts val="375"/>
              </a:spcBef>
            </a:pPr>
            <a:r>
              <a:rPr lang="en-US" sz="2200" dirty="0">
                <a:latin typeface="Palatino Linotype"/>
                <a:cs typeface="Palatino Linotype"/>
              </a:rPr>
              <a:t>Getting ready</a:t>
            </a:r>
          </a:p>
          <a:p>
            <a:pPr marL="12700" marR="156845">
              <a:lnSpc>
                <a:spcPct val="100000"/>
              </a:lnSpc>
              <a:spcBef>
                <a:spcPts val="375"/>
              </a:spcBef>
            </a:pPr>
            <a:r>
              <a:rPr lang="en-US" sz="2200" dirty="0">
                <a:latin typeface="Palatino Linotype"/>
                <a:cs typeface="Palatino Linotype"/>
              </a:rPr>
              <a:t>This recipe extends the previous recipe, Creating a check button with different initial states.</a:t>
            </a:r>
          </a:p>
          <a:p>
            <a:pPr marL="12700" marR="156845">
              <a:lnSpc>
                <a:spcPct val="100000"/>
              </a:lnSpc>
              <a:spcBef>
                <a:spcPts val="375"/>
              </a:spcBef>
            </a:pPr>
            <a:endParaRPr lang="en-US" sz="2200" dirty="0">
              <a:latin typeface="Palatino Linotype"/>
              <a:cs typeface="Palatino Linotype"/>
            </a:endParaRPr>
          </a:p>
          <a:p>
            <a:pPr marL="12700" marR="156845">
              <a:lnSpc>
                <a:spcPct val="100000"/>
              </a:lnSpc>
              <a:spcBef>
                <a:spcPts val="375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004" y="717166"/>
            <a:ext cx="6682761" cy="3972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2880" algn="l"/>
              </a:tabLst>
            </a:pPr>
            <a:r>
              <a:rPr sz="2600" dirty="0">
                <a:latin typeface="Palatino Linotype"/>
                <a:cs typeface="Palatino Linotype"/>
              </a:rPr>
              <a:t>Create an instance of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 </a:t>
            </a:r>
            <a:r>
              <a:rPr sz="2600" spc="-5" dirty="0">
                <a:latin typeface="Lucida Console"/>
                <a:cs typeface="Lucida Console"/>
              </a:rPr>
              <a:t>Tk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class:</a:t>
            </a: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600" spc="-5" dirty="0">
                <a:latin typeface="Lucida Console"/>
                <a:cs typeface="Lucida Console"/>
              </a:rPr>
              <a:t>win</a:t>
            </a:r>
            <a:r>
              <a:rPr sz="2600" spc="-2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=</a:t>
            </a:r>
            <a:r>
              <a:rPr sz="2600" spc="-2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tk.Tk()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buAutoNum type="arabicPeriod" startAt="4"/>
              <a:tabLst>
                <a:tab pos="182880" algn="l"/>
              </a:tabLst>
            </a:pPr>
            <a:r>
              <a:rPr sz="2600" dirty="0">
                <a:latin typeface="Palatino Linotype"/>
                <a:cs typeface="Palatino Linotype"/>
              </a:rPr>
              <a:t>Use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instance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variable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to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set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title:</a:t>
            </a:r>
            <a:endParaRPr sz="2600" dirty="0">
              <a:latin typeface="Palatino Linotype"/>
              <a:cs typeface="Palatino Linotype"/>
            </a:endParaRPr>
          </a:p>
          <a:p>
            <a:pPr marL="372745">
              <a:lnSpc>
                <a:spcPct val="100000"/>
              </a:lnSpc>
              <a:spcBef>
                <a:spcPts val="894"/>
              </a:spcBef>
            </a:pPr>
            <a:r>
              <a:rPr sz="2600" spc="-5" dirty="0">
                <a:latin typeface="Lucida Console"/>
                <a:cs typeface="Lucida Console"/>
              </a:rPr>
              <a:t>win.title("Python</a:t>
            </a:r>
            <a:r>
              <a:rPr sz="2600" spc="-20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GUI")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buAutoNum type="arabicPeriod" startAt="5"/>
              <a:tabLst>
                <a:tab pos="182880" algn="l"/>
              </a:tabLst>
            </a:pPr>
            <a:r>
              <a:rPr sz="2600" dirty="0">
                <a:latin typeface="Palatino Linotype"/>
                <a:cs typeface="Palatino Linotype"/>
              </a:rPr>
              <a:t>Start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the</a:t>
            </a:r>
            <a:r>
              <a:rPr sz="2600" spc="-1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window's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main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event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loop:</a:t>
            </a:r>
          </a:p>
          <a:p>
            <a:pPr marL="372745">
              <a:lnSpc>
                <a:spcPct val="100000"/>
              </a:lnSpc>
              <a:spcBef>
                <a:spcPts val="900"/>
              </a:spcBef>
            </a:pPr>
            <a:r>
              <a:rPr sz="2600" spc="-5" dirty="0">
                <a:latin typeface="Lucida Console"/>
                <a:cs typeface="Lucida Console"/>
              </a:rPr>
              <a:t>win.mainloop()</a:t>
            </a:r>
            <a:endParaRPr sz="26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2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7"/>
            <a:ext cx="8458200" cy="4544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00" dirty="0">
                <a:latin typeface="Palatino Linotype"/>
                <a:cs typeface="Palatino Linotype"/>
              </a:rPr>
              <a:t>We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add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to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previous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recipe:</a:t>
            </a:r>
          </a:p>
          <a:p>
            <a:pPr marL="622300" indent="-1701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Start with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GUI_checkbutton_widget.py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module and save it as</a:t>
            </a:r>
          </a:p>
          <a:p>
            <a:pPr marL="622300">
              <a:lnSpc>
                <a:spcPct val="100000"/>
              </a:lnSpc>
              <a:spcBef>
                <a:spcPts val="65"/>
              </a:spcBef>
            </a:pPr>
            <a:r>
              <a:rPr sz="2200" spc="-5" dirty="0">
                <a:latin typeface="Lucida Console"/>
                <a:cs typeface="Lucida Console"/>
              </a:rPr>
              <a:t>GUI_radiobutton_widget.py</a:t>
            </a:r>
            <a:r>
              <a:rPr sz="2200" spc="-5" dirty="0">
                <a:latin typeface="Palatino Linotype"/>
                <a:cs typeface="Palatino Linotype"/>
              </a:rPr>
              <a:t>.</a:t>
            </a:r>
            <a:endParaRPr sz="22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Create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three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module-level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global </a:t>
            </a:r>
            <a:r>
              <a:rPr sz="2200" dirty="0">
                <a:latin typeface="Palatino Linotype"/>
                <a:cs typeface="Palatino Linotype"/>
              </a:rPr>
              <a:t>variables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color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names:</a:t>
            </a:r>
          </a:p>
          <a:p>
            <a:pPr marL="812800" marR="3562350" algn="just">
              <a:lnSpc>
                <a:spcPct val="100000"/>
              </a:lnSpc>
              <a:spcBef>
                <a:spcPts val="894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COLOR1</a:t>
            </a:r>
            <a:r>
              <a:rPr sz="2200" spc="-3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=</a:t>
            </a:r>
            <a:r>
              <a:rPr sz="2200" spc="-3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"Blue" </a:t>
            </a:r>
            <a:r>
              <a:rPr sz="2200" spc="-530" dirty="0" smtClean="0">
                <a:latin typeface="Lucida Console"/>
                <a:cs typeface="Lucida Console"/>
              </a:rPr>
              <a:t> </a:t>
            </a:r>
            <a:endParaRPr lang="en-US" sz="2200" spc="-530" dirty="0" smtClean="0">
              <a:latin typeface="Lucida Console"/>
              <a:cs typeface="Lucida Console"/>
            </a:endParaRPr>
          </a:p>
          <a:p>
            <a:pPr marL="812800" marR="3562350" algn="just">
              <a:lnSpc>
                <a:spcPct val="100000"/>
              </a:lnSpc>
              <a:spcBef>
                <a:spcPts val="894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COLOR2</a:t>
            </a:r>
            <a:r>
              <a:rPr sz="2200" spc="-35" dirty="0" smtClean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3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"Gold"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endParaRPr lang="en-US" sz="2200" spc="-530" dirty="0" smtClean="0">
              <a:latin typeface="Lucida Console"/>
              <a:cs typeface="Lucida Console"/>
            </a:endParaRPr>
          </a:p>
          <a:p>
            <a:pPr marL="812800" marR="3562350" algn="just">
              <a:lnSpc>
                <a:spcPct val="100000"/>
              </a:lnSpc>
              <a:spcBef>
                <a:spcPts val="894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COLOR3</a:t>
            </a:r>
            <a:r>
              <a:rPr sz="2200" spc="-25" dirty="0" smtClean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"Red"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7"/>
            <a:ext cx="8458200" cy="5062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00" dirty="0">
                <a:latin typeface="Palatino Linotype"/>
                <a:cs typeface="Palatino Linotype"/>
              </a:rPr>
              <a:t>We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add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to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previous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recipe: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Create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callback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function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radio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buttons:</a:t>
            </a:r>
            <a:endParaRPr sz="2200" dirty="0">
              <a:latin typeface="Palatino Linotype"/>
              <a:cs typeface="Palatino Linotype"/>
            </a:endParaRPr>
          </a:p>
          <a:p>
            <a:pPr marL="812800">
              <a:lnSpc>
                <a:spcPct val="100000"/>
              </a:lnSpc>
              <a:spcBef>
                <a:spcPts val="895"/>
              </a:spcBef>
            </a:pPr>
            <a:r>
              <a:rPr sz="2200" spc="-5" dirty="0">
                <a:latin typeface="Lucida Console"/>
                <a:cs typeface="Lucida Console"/>
              </a:rPr>
              <a:t>if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radSel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==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1:</a:t>
            </a:r>
            <a:r>
              <a:rPr lang="en-US" sz="2200" dirty="0">
                <a:latin typeface="Lucida Console"/>
                <a:cs typeface="Lucida Console"/>
              </a:rPr>
              <a:t> </a:t>
            </a:r>
            <a:endParaRPr lang="en-US" sz="2200" dirty="0" smtClean="0">
              <a:latin typeface="Lucida Console"/>
              <a:cs typeface="Lucida Console"/>
            </a:endParaRPr>
          </a:p>
          <a:p>
            <a:pPr marL="812800">
              <a:lnSpc>
                <a:spcPct val="100000"/>
              </a:lnSpc>
              <a:spcBef>
                <a:spcPts val="895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	</a:t>
            </a:r>
            <a:r>
              <a:rPr lang="en-US" sz="2200" dirty="0">
                <a:latin typeface="Lucida Console"/>
                <a:cs typeface="Lucida Console"/>
              </a:rPr>
              <a:t>	</a:t>
            </a:r>
            <a:r>
              <a:rPr sz="2200" spc="-5" dirty="0" err="1" smtClean="0">
                <a:latin typeface="Lucida Console"/>
                <a:cs typeface="Lucida Console"/>
              </a:rPr>
              <a:t>win.configure</a:t>
            </a:r>
            <a:r>
              <a:rPr sz="2200" spc="-5" dirty="0" smtClean="0">
                <a:latin typeface="Lucida Console"/>
                <a:cs typeface="Lucida Console"/>
              </a:rPr>
              <a:t>(background=</a:t>
            </a:r>
            <a:r>
              <a:rPr sz="2200" spc="-5" dirty="0" err="1" smtClean="0">
                <a:latin typeface="Lucida Console"/>
                <a:cs typeface="Lucida Console"/>
              </a:rPr>
              <a:t>COLOR1</a:t>
            </a:r>
            <a:r>
              <a:rPr sz="2200" spc="-5" dirty="0" smtClean="0">
                <a:latin typeface="Lucida Console"/>
                <a:cs typeface="Lucida Console"/>
              </a:rPr>
              <a:t>)</a:t>
            </a:r>
            <a:endParaRPr lang="en-US" sz="2200" dirty="0">
              <a:latin typeface="Lucida Console"/>
              <a:cs typeface="Lucida Console"/>
            </a:endParaRPr>
          </a:p>
          <a:p>
            <a:pPr marL="812800">
              <a:lnSpc>
                <a:spcPct val="100000"/>
              </a:lnSpc>
              <a:spcBef>
                <a:spcPts val="895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elif</a:t>
            </a:r>
            <a:r>
              <a:rPr sz="2200" dirty="0" smtClean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radSel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==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2: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lang="en-US" sz="2200" spc="5" dirty="0" smtClean="0">
                <a:latin typeface="Lucida Console"/>
                <a:cs typeface="Lucida Console"/>
              </a:rPr>
              <a:t> </a:t>
            </a:r>
          </a:p>
          <a:p>
            <a:pPr marL="812800">
              <a:lnSpc>
                <a:spcPct val="100000"/>
              </a:lnSpc>
              <a:spcBef>
                <a:spcPts val="895"/>
              </a:spcBef>
            </a:pPr>
            <a:r>
              <a:rPr lang="en-US" sz="2200" spc="5" dirty="0" smtClean="0">
                <a:latin typeface="Lucida Console"/>
                <a:cs typeface="Lucida Console"/>
              </a:rPr>
              <a:t>   	</a:t>
            </a:r>
            <a:r>
              <a:rPr sz="2200" spc="-5" dirty="0" err="1" smtClean="0">
                <a:latin typeface="Lucida Console"/>
                <a:cs typeface="Lucida Console"/>
              </a:rPr>
              <a:t>win.configure</a:t>
            </a:r>
            <a:r>
              <a:rPr sz="2200" spc="-5" dirty="0" smtClean="0">
                <a:latin typeface="Lucida Console"/>
                <a:cs typeface="Lucida Console"/>
              </a:rPr>
              <a:t>(background=</a:t>
            </a:r>
            <a:r>
              <a:rPr sz="2200" spc="-5" dirty="0" err="1" smtClean="0">
                <a:latin typeface="Lucida Console"/>
                <a:cs typeface="Lucida Console"/>
              </a:rPr>
              <a:t>COLOR2</a:t>
            </a:r>
            <a:r>
              <a:rPr sz="2200" spc="-5" dirty="0">
                <a:latin typeface="Lucida Console"/>
                <a:cs typeface="Lucida Console"/>
              </a:rPr>
              <a:t>)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endParaRPr lang="en-US" sz="2200" spc="-530" dirty="0">
              <a:latin typeface="Lucida Console"/>
              <a:cs typeface="Lucida Console"/>
            </a:endParaRPr>
          </a:p>
          <a:p>
            <a:pPr marL="812800">
              <a:lnSpc>
                <a:spcPct val="100000"/>
              </a:lnSpc>
              <a:spcBef>
                <a:spcPts val="895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elif</a:t>
            </a:r>
            <a:r>
              <a:rPr sz="2200" dirty="0" smtClean="0">
                <a:latin typeface="Lucida Console"/>
                <a:cs typeface="Lucida Console"/>
              </a:rPr>
              <a:t> </a:t>
            </a:r>
            <a:r>
              <a:rPr sz="2200" spc="-5" dirty="0" err="1" smtClean="0">
                <a:latin typeface="Lucida Console"/>
                <a:cs typeface="Lucida Console"/>
              </a:rPr>
              <a:t>radSel</a:t>
            </a:r>
            <a:r>
              <a:rPr sz="2200" spc="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==</a:t>
            </a:r>
            <a:r>
              <a:rPr sz="2200" spc="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3:</a:t>
            </a:r>
            <a:r>
              <a:rPr sz="2200" spc="5" dirty="0" smtClean="0">
                <a:latin typeface="Lucida Console"/>
                <a:cs typeface="Lucida Console"/>
              </a:rPr>
              <a:t> </a:t>
            </a:r>
            <a:endParaRPr lang="en-US" sz="2200" spc="5" dirty="0" smtClean="0">
              <a:latin typeface="Lucida Console"/>
              <a:cs typeface="Lucida Console"/>
            </a:endParaRPr>
          </a:p>
          <a:p>
            <a:pPr marL="812800">
              <a:lnSpc>
                <a:spcPct val="100000"/>
              </a:lnSpc>
              <a:spcBef>
                <a:spcPts val="895"/>
              </a:spcBef>
            </a:pPr>
            <a:r>
              <a:rPr lang="en-US" sz="2200" spc="-5" dirty="0" smtClean="0">
                <a:latin typeface="Lucida Console"/>
                <a:cs typeface="Lucida Console"/>
              </a:rPr>
              <a:t>		</a:t>
            </a:r>
            <a:r>
              <a:rPr sz="2200" spc="-5" dirty="0" err="1" smtClean="0">
                <a:latin typeface="Lucida Console"/>
                <a:cs typeface="Lucida Console"/>
              </a:rPr>
              <a:t>win.configure</a:t>
            </a:r>
            <a:r>
              <a:rPr sz="2200" spc="-5" dirty="0" smtClean="0">
                <a:latin typeface="Lucida Console"/>
                <a:cs typeface="Lucida Console"/>
              </a:rPr>
              <a:t>(background=</a:t>
            </a:r>
            <a:r>
              <a:rPr sz="2200" spc="-5" dirty="0" err="1" smtClean="0">
                <a:latin typeface="Lucida Console"/>
                <a:cs typeface="Lucida Console"/>
              </a:rPr>
              <a:t>COLOR3</a:t>
            </a:r>
            <a:r>
              <a:rPr sz="2200" spc="-5" dirty="0" smtClean="0">
                <a:latin typeface="Lucida Console"/>
                <a:cs typeface="Lucida Console"/>
              </a:rPr>
              <a:t>)</a:t>
            </a:r>
            <a:endParaRPr sz="2200" dirty="0" smtClean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5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7"/>
            <a:ext cx="8458200" cy="4498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00" dirty="0">
                <a:latin typeface="Palatino Linotype"/>
                <a:cs typeface="Palatino Linotype"/>
              </a:rPr>
              <a:t>We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add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to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previous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recipe: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4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Create </a:t>
            </a:r>
            <a:r>
              <a:rPr sz="2200" spc="-5" dirty="0">
                <a:latin typeface="Palatino Linotype"/>
                <a:cs typeface="Palatino Linotype"/>
              </a:rPr>
              <a:t>thre</a:t>
            </a:r>
            <a:r>
              <a:rPr sz="2200" dirty="0">
                <a:latin typeface="Palatino Linotype"/>
                <a:cs typeface="Palatino Linotype"/>
              </a:rPr>
              <a:t>e </a:t>
            </a:r>
            <a:r>
              <a:rPr sz="2200" spc="-5" dirty="0">
                <a:latin typeface="Lucida Console"/>
                <a:cs typeface="Lucida Console"/>
              </a:rPr>
              <a:t>tk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radio </a:t>
            </a:r>
            <a:r>
              <a:rPr sz="2200" spc="-5" dirty="0">
                <a:latin typeface="Palatino Linotype"/>
                <a:cs typeface="Palatino Linotype"/>
              </a:rPr>
              <a:t>buttons:</a:t>
            </a:r>
            <a:endParaRPr sz="2200" dirty="0">
              <a:latin typeface="Palatino Linotype"/>
              <a:cs typeface="Palatino Linotype"/>
            </a:endParaRPr>
          </a:p>
          <a:p>
            <a:pPr marL="671195">
              <a:lnSpc>
                <a:spcPct val="100000"/>
              </a:lnSpc>
              <a:spcBef>
                <a:spcPts val="965"/>
              </a:spcBef>
            </a:pPr>
            <a:r>
              <a:rPr sz="2200" spc="-5" dirty="0">
                <a:latin typeface="Lucida Console"/>
                <a:cs typeface="Lucida Console"/>
              </a:rPr>
              <a:t>rad1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tk.Radiobutton(win,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text=COLOR1,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variable=radVar,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value=1,</a:t>
            </a:r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command=</a:t>
            </a:r>
            <a:r>
              <a:rPr sz="2200" spc="-5" dirty="0" err="1" smtClean="0">
                <a:latin typeface="Lucida Console"/>
                <a:cs typeface="Lucida Console"/>
              </a:rPr>
              <a:t>radCall</a:t>
            </a:r>
            <a:r>
              <a:rPr sz="2200" spc="-5" dirty="0">
                <a:latin typeface="Lucida Console"/>
                <a:cs typeface="Lucida Console"/>
              </a:rPr>
              <a:t>)</a:t>
            </a:r>
            <a:endParaRPr sz="2200" dirty="0">
              <a:latin typeface="Lucida Console"/>
              <a:cs typeface="Lucida Console"/>
            </a:endParaRPr>
          </a:p>
          <a:p>
            <a:pPr marL="671195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rad2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tk.Radiobutton(win,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text=COLOR2,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variable=radVar,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value=2,</a:t>
            </a:r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command=</a:t>
            </a:r>
            <a:r>
              <a:rPr sz="2200" spc="-5" dirty="0" err="1" smtClean="0">
                <a:latin typeface="Lucida Console"/>
                <a:cs typeface="Lucida Console"/>
              </a:rPr>
              <a:t>radCall</a:t>
            </a:r>
            <a:r>
              <a:rPr sz="2200" spc="-5" dirty="0">
                <a:latin typeface="Lucida Console"/>
                <a:cs typeface="Lucida Console"/>
              </a:rPr>
              <a:t>)</a:t>
            </a:r>
            <a:endParaRPr sz="2200" dirty="0">
              <a:latin typeface="Lucida Console"/>
              <a:cs typeface="Lucida Console"/>
            </a:endParaRPr>
          </a:p>
          <a:p>
            <a:pPr marL="671195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rad3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tk.Radiobutton(win,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text=COLOR3,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variable=radVar,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value=3,</a:t>
            </a:r>
            <a:r>
              <a:rPr lang="en-US" sz="220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command=</a:t>
            </a:r>
            <a:r>
              <a:rPr sz="2200" spc="-5" dirty="0" err="1" smtClean="0">
                <a:latin typeface="Lucida Console"/>
                <a:cs typeface="Lucida Console"/>
              </a:rPr>
              <a:t>radCall</a:t>
            </a:r>
            <a:r>
              <a:rPr sz="2200" spc="-5" dirty="0">
                <a:latin typeface="Lucida Console"/>
                <a:cs typeface="Lucida Console"/>
              </a:rPr>
              <a:t>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5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451177"/>
            <a:ext cx="8458200" cy="3975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622300" indent="-170180">
              <a:lnSpc>
                <a:spcPct val="100000"/>
              </a:lnSpc>
              <a:buAutoNum type="arabicPeriod" startAt="5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Use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grid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layout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to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position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them:</a:t>
            </a:r>
            <a:endParaRPr sz="2200" dirty="0">
              <a:latin typeface="Palatino Linotype"/>
              <a:cs typeface="Palatino Linotype"/>
            </a:endParaRPr>
          </a:p>
          <a:p>
            <a:pPr marL="812800" marR="956310" algn="just">
              <a:lnSpc>
                <a:spcPct val="100000"/>
              </a:lnSpc>
              <a:spcBef>
                <a:spcPts val="894"/>
              </a:spcBef>
            </a:pPr>
            <a:r>
              <a:rPr sz="2200" spc="-5" dirty="0">
                <a:latin typeface="Lucida Console"/>
                <a:cs typeface="Lucida Console"/>
              </a:rPr>
              <a:t>rad1.grid(column=0, row=5, sticky=tk.W, columnspan=3)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endParaRPr lang="en-US" sz="2200" spc="-530" dirty="0" smtClean="0">
              <a:latin typeface="Lucida Console"/>
              <a:cs typeface="Lucida Console"/>
            </a:endParaRPr>
          </a:p>
          <a:p>
            <a:pPr marL="812800" marR="956310" algn="just">
              <a:lnSpc>
                <a:spcPct val="100000"/>
              </a:lnSpc>
              <a:spcBef>
                <a:spcPts val="894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rad2.grid</a:t>
            </a:r>
            <a:r>
              <a:rPr sz="2200" spc="-5" dirty="0" smtClean="0">
                <a:latin typeface="Lucida Console"/>
                <a:cs typeface="Lucida Console"/>
              </a:rPr>
              <a:t>(column=1</a:t>
            </a:r>
            <a:r>
              <a:rPr sz="2200" spc="-5" dirty="0">
                <a:latin typeface="Lucida Console"/>
                <a:cs typeface="Lucida Console"/>
              </a:rPr>
              <a:t>, row=5, sticky=tk.W, columnspan=3)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endParaRPr lang="en-US" sz="2200" spc="-530" dirty="0" smtClean="0">
              <a:latin typeface="Lucida Console"/>
              <a:cs typeface="Lucida Console"/>
            </a:endParaRPr>
          </a:p>
          <a:p>
            <a:pPr marL="812800" marR="956310" algn="just">
              <a:lnSpc>
                <a:spcPct val="100000"/>
              </a:lnSpc>
              <a:spcBef>
                <a:spcPts val="894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rad3.grid</a:t>
            </a:r>
            <a:r>
              <a:rPr sz="2200" spc="-5" dirty="0" smtClean="0">
                <a:latin typeface="Lucida Console"/>
                <a:cs typeface="Lucida Console"/>
              </a:rPr>
              <a:t>(column=2</a:t>
            </a:r>
            <a:r>
              <a:rPr sz="2200" spc="-5" dirty="0">
                <a:latin typeface="Lucida Console"/>
                <a:cs typeface="Lucida Console"/>
              </a:rPr>
              <a:t>,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row=5,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sticky=tk.W,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columnspan=3)</a:t>
            </a: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5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Chapter 1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369" y="717168"/>
            <a:ext cx="66683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Palatino Linotype"/>
                <a:cs typeface="Palatino Linotype"/>
              </a:rPr>
              <a:t>The </a:t>
            </a:r>
            <a:r>
              <a:rPr sz="2200" spc="-5" dirty="0">
                <a:latin typeface="Palatino Linotype"/>
                <a:cs typeface="Palatino Linotype"/>
              </a:rPr>
              <a:t>preceding </a:t>
            </a:r>
            <a:r>
              <a:rPr sz="2200" dirty="0">
                <a:latin typeface="Palatino Linotype"/>
                <a:cs typeface="Palatino Linotype"/>
              </a:rPr>
              <a:t>steps will finally </a:t>
            </a:r>
            <a:r>
              <a:rPr sz="2200" spc="-5" dirty="0">
                <a:latin typeface="Palatino Linotype"/>
                <a:cs typeface="Palatino Linotype"/>
              </a:rPr>
              <a:t>produce the </a:t>
            </a:r>
            <a:r>
              <a:rPr sz="2200" dirty="0">
                <a:latin typeface="Palatino Linotype"/>
                <a:cs typeface="Palatino Linotype"/>
              </a:rPr>
              <a:t>following code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(</a:t>
            </a:r>
            <a:r>
              <a:rPr sz="2200" spc="-5" dirty="0">
                <a:latin typeface="Lucida Console"/>
                <a:cs typeface="Lucida Console"/>
              </a:rPr>
              <a:t>GUI_radiobutton_widget.py</a:t>
            </a:r>
            <a:r>
              <a:rPr sz="2200" spc="-5" dirty="0">
                <a:latin typeface="Palatino Linotype"/>
                <a:cs typeface="Palatino Linotype"/>
              </a:rPr>
              <a:t>):</a:t>
            </a:r>
            <a:endParaRPr sz="22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901" y="1407100"/>
            <a:ext cx="7772400" cy="5298500"/>
            <a:chOff x="792162" y="1393266"/>
            <a:chExt cx="5273675" cy="37211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62" y="1405966"/>
              <a:ext cx="5106429" cy="36957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8512" y="1399616"/>
              <a:ext cx="5260975" cy="3708400"/>
            </a:xfrm>
            <a:custGeom>
              <a:avLst/>
              <a:gdLst/>
              <a:ahLst/>
              <a:cxnLst/>
              <a:rect l="l" t="t" r="r" b="b"/>
              <a:pathLst>
                <a:path w="5260975" h="3708400">
                  <a:moveTo>
                    <a:pt x="0" y="0"/>
                  </a:moveTo>
                  <a:lnTo>
                    <a:pt x="5260975" y="0"/>
                  </a:lnTo>
                </a:path>
                <a:path w="5260975" h="3708400">
                  <a:moveTo>
                    <a:pt x="0" y="0"/>
                  </a:moveTo>
                  <a:lnTo>
                    <a:pt x="0" y="3708400"/>
                  </a:lnTo>
                </a:path>
                <a:path w="5260975" h="3708400">
                  <a:moveTo>
                    <a:pt x="5260975" y="0"/>
                  </a:moveTo>
                  <a:lnTo>
                    <a:pt x="5260975" y="3708400"/>
                  </a:lnTo>
                </a:path>
                <a:path w="5260975" h="3708400">
                  <a:moveTo>
                    <a:pt x="0" y="3708400"/>
                  </a:moveTo>
                  <a:lnTo>
                    <a:pt x="5260975" y="3708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914400"/>
            <a:ext cx="8458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Palatino Linotype"/>
                <a:cs typeface="Palatino Linotype"/>
              </a:rPr>
              <a:t>6.</a:t>
            </a:r>
            <a:r>
              <a:rPr sz="2200" spc="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Run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code.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Running</a:t>
            </a:r>
            <a:r>
              <a:rPr sz="2200" spc="-5" dirty="0">
                <a:latin typeface="Palatino Linotype"/>
                <a:cs typeface="Palatino Linotype"/>
              </a:rPr>
              <a:t> this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selecting</a:t>
            </a:r>
            <a:r>
              <a:rPr sz="2200" spc="-5" dirty="0">
                <a:latin typeface="Palatino Linotype"/>
                <a:cs typeface="Palatino Linotype"/>
              </a:rPr>
              <a:t> 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radio</a:t>
            </a:r>
            <a:r>
              <a:rPr sz="2200" spc="-5" dirty="0">
                <a:latin typeface="Palatino Linotype"/>
                <a:cs typeface="Palatino Linotype"/>
              </a:rPr>
              <a:t> button named </a:t>
            </a:r>
            <a:r>
              <a:rPr sz="2200" b="1" dirty="0">
                <a:latin typeface="Palatino Linotype"/>
                <a:cs typeface="Palatino Linotype"/>
              </a:rPr>
              <a:t>Gold</a:t>
            </a:r>
            <a:endParaRPr sz="2200" dirty="0">
              <a:latin typeface="Palatino Linotype"/>
              <a:cs typeface="Palatino Linotype"/>
            </a:endParaRPr>
          </a:p>
          <a:p>
            <a:pPr marL="182245">
              <a:lnSpc>
                <a:spcPct val="100000"/>
              </a:lnSpc>
            </a:pPr>
            <a:r>
              <a:rPr sz="2200" dirty="0">
                <a:latin typeface="Palatino Linotype"/>
                <a:cs typeface="Palatino Linotype"/>
              </a:rPr>
              <a:t>creates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window: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447800" y="2119725"/>
            <a:ext cx="5562600" cy="3802863"/>
            <a:chOff x="2292350" y="5791479"/>
            <a:chExt cx="2273300" cy="11493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5050" y="5804179"/>
              <a:ext cx="2247900" cy="11239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98700" y="5797829"/>
              <a:ext cx="2260600" cy="1136650"/>
            </a:xfrm>
            <a:custGeom>
              <a:avLst/>
              <a:gdLst/>
              <a:ahLst/>
              <a:cxnLst/>
              <a:rect l="l" t="t" r="r" b="b"/>
              <a:pathLst>
                <a:path w="2260600" h="1136650">
                  <a:moveTo>
                    <a:pt x="0" y="0"/>
                  </a:moveTo>
                  <a:lnTo>
                    <a:pt x="2260600" y="0"/>
                  </a:lnTo>
                </a:path>
                <a:path w="2260600" h="1136650">
                  <a:moveTo>
                    <a:pt x="0" y="0"/>
                  </a:moveTo>
                  <a:lnTo>
                    <a:pt x="0" y="1136650"/>
                  </a:lnTo>
                </a:path>
                <a:path w="2260600" h="1136650">
                  <a:moveTo>
                    <a:pt x="2260600" y="0"/>
                  </a:moveTo>
                  <a:lnTo>
                    <a:pt x="2260600" y="1136650"/>
                  </a:lnTo>
                </a:path>
                <a:path w="2260600" h="1136650">
                  <a:moveTo>
                    <a:pt x="0" y="1136650"/>
                  </a:moveTo>
                  <a:lnTo>
                    <a:pt x="2260600" y="11366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0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74930" cy="2395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There's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more</a:t>
            </a:r>
            <a:r>
              <a:rPr sz="2200" b="1" spc="-5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 marR="205104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Palatino Linotype"/>
                <a:cs typeface="Palatino Linotype"/>
              </a:rPr>
              <a:t>Here </a:t>
            </a:r>
            <a:r>
              <a:rPr sz="2200" dirty="0">
                <a:latin typeface="Palatino Linotype"/>
                <a:cs typeface="Palatino Linotype"/>
              </a:rPr>
              <a:t>is a small sample of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available symbolic color </a:t>
            </a:r>
            <a:r>
              <a:rPr sz="2200" spc="-5" dirty="0">
                <a:latin typeface="Palatino Linotype"/>
                <a:cs typeface="Palatino Linotype"/>
              </a:rPr>
              <a:t>names that you </a:t>
            </a:r>
            <a:r>
              <a:rPr sz="2200" dirty="0">
                <a:latin typeface="Palatino Linotype"/>
                <a:cs typeface="Palatino Linotype"/>
              </a:rPr>
              <a:t>can look </a:t>
            </a:r>
            <a:r>
              <a:rPr sz="2200" spc="-5" dirty="0">
                <a:latin typeface="Palatino Linotype"/>
                <a:cs typeface="Palatino Linotype"/>
              </a:rPr>
              <a:t>up </a:t>
            </a:r>
            <a:r>
              <a:rPr sz="2200" dirty="0">
                <a:latin typeface="Palatino Linotype"/>
                <a:cs typeface="Palatino Linotype"/>
              </a:rPr>
              <a:t>in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official TCL documentation</a:t>
            </a:r>
            <a:r>
              <a:rPr sz="2200" spc="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at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  <a:hlinkClick r:id="rId2"/>
              </a:rPr>
              <a:t>http://www.tcl.tk/man/tcl8.5/TkCmd/colors.htm</a:t>
            </a:r>
            <a:r>
              <a:rPr sz="2200" spc="-5" dirty="0">
                <a:latin typeface="Palatino Linotype"/>
                <a:cs typeface="Palatino Linotype"/>
              </a:rPr>
              <a:t>:</a:t>
            </a:r>
            <a:endParaRPr sz="2200" dirty="0">
              <a:latin typeface="Palatino Linotype"/>
              <a:cs typeface="Palatino Linotyp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4828"/>
              </p:ext>
            </p:extLst>
          </p:nvPr>
        </p:nvGraphicFramePr>
        <p:xfrm>
          <a:off x="872341" y="3200400"/>
          <a:ext cx="6668663" cy="2107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6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7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0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48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74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dirty="0">
                          <a:latin typeface="Palatino Linotype"/>
                          <a:cs typeface="Palatino Linotype"/>
                        </a:rPr>
                        <a:t>Name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081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dirty="0">
                          <a:latin typeface="Palatino Linotype"/>
                          <a:cs typeface="Palatino Linotype"/>
                        </a:rPr>
                        <a:t>Red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081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dirty="0">
                          <a:latin typeface="Palatino Linotype"/>
                          <a:cs typeface="Palatino Linotype"/>
                        </a:rPr>
                        <a:t>Green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081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200" b="1" dirty="0">
                          <a:latin typeface="Palatino Linotype"/>
                          <a:cs typeface="Palatino Linotype"/>
                        </a:rPr>
                        <a:t>Blue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081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5" dirty="0">
                          <a:latin typeface="Lucida Console"/>
                          <a:cs typeface="Lucida Console"/>
                        </a:rPr>
                        <a:t>alice</a:t>
                      </a:r>
                      <a:r>
                        <a:rPr sz="22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200" spc="-5" dirty="0">
                          <a:latin typeface="Lucida Console"/>
                          <a:cs typeface="Lucida Console"/>
                        </a:rPr>
                        <a:t>blue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257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240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248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255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9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5" dirty="0">
                          <a:latin typeface="Lucida Console"/>
                          <a:cs typeface="Lucida Console"/>
                        </a:rPr>
                        <a:t>AliceBlue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257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240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248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255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5" dirty="0">
                          <a:latin typeface="Lucida Console"/>
                          <a:cs typeface="Lucida Console"/>
                        </a:rPr>
                        <a:t>Blue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257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44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44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255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9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5" dirty="0">
                          <a:latin typeface="Lucida Console"/>
                          <a:cs typeface="Lucida Console"/>
                        </a:rPr>
                        <a:t>Gold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257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255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215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44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200" spc="-5" dirty="0">
                          <a:latin typeface="Lucida Console"/>
                          <a:cs typeface="Lucida Console"/>
                        </a:rPr>
                        <a:t>Red</a:t>
                      </a:r>
                      <a:endParaRPr sz="2200">
                        <a:latin typeface="Lucida Console"/>
                        <a:cs typeface="Lucida Console"/>
                      </a:endParaRPr>
                    </a:p>
                  </a:txBody>
                  <a:tcPr marL="0" marR="0" marT="257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255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69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0</a:t>
                      </a:r>
                      <a:endParaRPr sz="2200">
                        <a:latin typeface="Palatino Linotype"/>
                        <a:cs typeface="Palatino Linotype"/>
                      </a:endParaRPr>
                    </a:p>
                  </a:txBody>
                  <a:tcPr marL="0" marR="0" marT="144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dirty="0">
                          <a:latin typeface="Palatino Linotype"/>
                          <a:cs typeface="Palatino Linotype"/>
                        </a:rPr>
                        <a:t>0</a:t>
                      </a:r>
                    </a:p>
                  </a:txBody>
                  <a:tcPr marL="0" marR="0" marT="1441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0" y="5562600"/>
            <a:ext cx="8458200" cy="94448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latin typeface="Palatino Linotype"/>
                <a:cs typeface="Palatino Linotype"/>
              </a:rPr>
              <a:t>Some of </a:t>
            </a:r>
            <a:r>
              <a:rPr sz="2000" spc="-5" dirty="0">
                <a:latin typeface="Palatino Linotype"/>
                <a:cs typeface="Palatino Linotype"/>
              </a:rPr>
              <a:t>th</a:t>
            </a:r>
            <a:r>
              <a:rPr sz="2000" dirty="0">
                <a:latin typeface="Palatino Linotype"/>
                <a:cs typeface="Palatino Linotype"/>
              </a:rPr>
              <a:t>e</a:t>
            </a:r>
            <a:r>
              <a:rPr sz="2000" spc="-5" dirty="0">
                <a:latin typeface="Palatino Linotype"/>
                <a:cs typeface="Palatino Linotype"/>
              </a:rPr>
              <a:t> name</a:t>
            </a:r>
            <a:r>
              <a:rPr sz="2000" dirty="0">
                <a:latin typeface="Palatino Linotype"/>
                <a:cs typeface="Palatino Linotype"/>
              </a:rPr>
              <a:t>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create </a:t>
            </a:r>
            <a:r>
              <a:rPr sz="2000" spc="-5" dirty="0">
                <a:latin typeface="Palatino Linotype"/>
                <a:cs typeface="Palatino Linotype"/>
              </a:rPr>
              <a:t>th</a:t>
            </a:r>
            <a:r>
              <a:rPr sz="2000" dirty="0">
                <a:latin typeface="Palatino Linotype"/>
                <a:cs typeface="Palatino Linotype"/>
              </a:rPr>
              <a:t>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same color, so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b="1" spc="-5" dirty="0">
                <a:latin typeface="Lucida Console"/>
                <a:cs typeface="Lucida Console"/>
              </a:rPr>
              <a:t>alice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Lucida Console"/>
                <a:cs typeface="Lucida Console"/>
              </a:rPr>
              <a:t>blue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creates </a:t>
            </a:r>
            <a:r>
              <a:rPr sz="2000" spc="-5" dirty="0">
                <a:latin typeface="Palatino Linotype"/>
                <a:cs typeface="Palatino Linotype"/>
              </a:rPr>
              <a:t>th</a:t>
            </a:r>
            <a:r>
              <a:rPr sz="2000" dirty="0">
                <a:latin typeface="Palatino Linotype"/>
                <a:cs typeface="Palatino Linotype"/>
              </a:rPr>
              <a:t>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same color </a:t>
            </a:r>
            <a:r>
              <a:rPr sz="2000" dirty="0" smtClean="0">
                <a:latin typeface="Palatino Linotype"/>
                <a:cs typeface="Palatino Linotype"/>
              </a:rPr>
              <a:t>as</a:t>
            </a:r>
            <a:r>
              <a:rPr lang="en-US" sz="2000" dirty="0">
                <a:latin typeface="Palatino Linotype"/>
                <a:cs typeface="Palatino Linotype"/>
              </a:rPr>
              <a:t> </a:t>
            </a:r>
            <a:r>
              <a:rPr sz="2000" b="1" spc="-5" dirty="0" err="1" smtClean="0">
                <a:latin typeface="Lucida Console"/>
                <a:cs typeface="Lucida Console"/>
              </a:rPr>
              <a:t>AliceBlue</a:t>
            </a:r>
            <a:r>
              <a:rPr sz="2000" spc="-5" dirty="0">
                <a:latin typeface="Palatino Linotype"/>
                <a:cs typeface="Palatino Linotype"/>
              </a:rPr>
              <a:t>. </a:t>
            </a:r>
            <a:r>
              <a:rPr sz="2000" dirty="0">
                <a:latin typeface="Palatino Linotype"/>
                <a:cs typeface="Palatino Linotype"/>
              </a:rPr>
              <a:t>In </a:t>
            </a:r>
            <a:r>
              <a:rPr sz="2000" spc="-5" dirty="0">
                <a:latin typeface="Palatino Linotype"/>
                <a:cs typeface="Palatino Linotype"/>
              </a:rPr>
              <a:t>this </a:t>
            </a:r>
            <a:r>
              <a:rPr sz="2000" dirty="0">
                <a:latin typeface="Palatino Linotype"/>
                <a:cs typeface="Palatino Linotype"/>
              </a:rPr>
              <a:t>recipe, we </a:t>
            </a:r>
            <a:r>
              <a:rPr sz="2000" spc="-5" dirty="0">
                <a:latin typeface="Palatino Linotype"/>
                <a:cs typeface="Palatino Linotype"/>
              </a:rPr>
              <a:t>used the </a:t>
            </a:r>
            <a:r>
              <a:rPr sz="2000" dirty="0">
                <a:latin typeface="Palatino Linotype"/>
                <a:cs typeface="Palatino Linotype"/>
              </a:rPr>
              <a:t>symbolic</a:t>
            </a:r>
            <a:r>
              <a:rPr sz="2000" spc="-5" dirty="0">
                <a:latin typeface="Palatino Linotype"/>
                <a:cs typeface="Palatino Linotype"/>
              </a:rPr>
              <a:t> names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b="1" spc="-5" dirty="0">
                <a:latin typeface="Lucida Console"/>
                <a:cs typeface="Lucida Console"/>
              </a:rPr>
              <a:t>Blue</a:t>
            </a:r>
            <a:r>
              <a:rPr sz="2000" b="1" spc="-5" dirty="0">
                <a:latin typeface="Palatino Linotype"/>
                <a:cs typeface="Palatino Linotype"/>
              </a:rPr>
              <a:t>,</a:t>
            </a:r>
            <a:r>
              <a:rPr sz="2000" b="1" dirty="0">
                <a:latin typeface="Palatino Linotype"/>
                <a:cs typeface="Palatino Linotype"/>
              </a:rPr>
              <a:t> </a:t>
            </a:r>
            <a:r>
              <a:rPr sz="2000" b="1" spc="-5" dirty="0">
                <a:latin typeface="Lucida Console"/>
                <a:cs typeface="Lucida Console"/>
              </a:rPr>
              <a:t>Gold</a:t>
            </a:r>
            <a:r>
              <a:rPr sz="2000" b="1" spc="-5" dirty="0">
                <a:latin typeface="Palatino Linotype"/>
                <a:cs typeface="Palatino Linotype"/>
              </a:rPr>
              <a:t>,</a:t>
            </a:r>
            <a:r>
              <a:rPr sz="2000" b="1" dirty="0">
                <a:latin typeface="Palatino Linotype"/>
                <a:cs typeface="Palatino Linotype"/>
              </a:rPr>
              <a:t> and </a:t>
            </a:r>
            <a:r>
              <a:rPr sz="2000" b="1" spc="-5" dirty="0">
                <a:latin typeface="Lucida Console"/>
                <a:cs typeface="Lucida Console"/>
              </a:rPr>
              <a:t>Red</a:t>
            </a:r>
            <a:r>
              <a:rPr sz="2000" b="1" spc="-5" dirty="0" smtClean="0">
                <a:latin typeface="Palatino Linotype"/>
                <a:cs typeface="Palatino Linotype"/>
              </a:rPr>
              <a:t>.</a:t>
            </a:r>
            <a:endParaRPr sz="2000" b="1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749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050" spc="-5" dirty="0" smtClean="0">
                <a:latin typeface="Palatino Linotype"/>
                <a:cs typeface="Palatino Linotype"/>
              </a:rPr>
              <a:t>:</a:t>
            </a:r>
            <a:endParaRPr sz="105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31109"/>
            <a:ext cx="8458200" cy="348569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Using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scrolled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text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widgets</a:t>
            </a:r>
            <a:endParaRPr sz="2200" dirty="0">
              <a:latin typeface="Arial"/>
              <a:cs typeface="Arial"/>
            </a:endParaRPr>
          </a:p>
          <a:p>
            <a:pPr marL="12700" marR="85725">
              <a:lnSpc>
                <a:spcPct val="102699"/>
              </a:lnSpc>
              <a:spcBef>
                <a:spcPts val="340"/>
              </a:spcBef>
            </a:pPr>
            <a:r>
              <a:rPr sz="2200" spc="-5" dirty="0">
                <a:latin typeface="Lucida Console"/>
                <a:cs typeface="Lucida Console"/>
              </a:rPr>
              <a:t>ScrolledText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widgets are much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larger</a:t>
            </a:r>
            <a:r>
              <a:rPr sz="2200" spc="-5" dirty="0">
                <a:latin typeface="Palatino Linotype"/>
                <a:cs typeface="Palatino Linotype"/>
              </a:rPr>
              <a:t> tha</a:t>
            </a:r>
            <a:r>
              <a:rPr sz="2200" dirty="0">
                <a:latin typeface="Palatino Linotype"/>
                <a:cs typeface="Palatino Linotype"/>
              </a:rPr>
              <a:t>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simple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Entry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widgets and span multiple  lines.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They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are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like</a:t>
            </a:r>
            <a:r>
              <a:rPr sz="2200" spc="-5" dirty="0">
                <a:latin typeface="Palatino Linotype"/>
                <a:cs typeface="Palatino Linotype"/>
              </a:rPr>
              <a:t> Notepad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wrap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lines,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automatically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enabling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vertical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scroll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bar</a:t>
            </a:r>
            <a:r>
              <a:rPr sz="2200" dirty="0">
                <a:latin typeface="Palatino Linotype"/>
                <a:cs typeface="Palatino Linotype"/>
              </a:rPr>
              <a:t>s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when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tex</a:t>
            </a:r>
            <a:r>
              <a:rPr sz="2200" dirty="0">
                <a:latin typeface="Palatino Linotype"/>
                <a:cs typeface="Palatino Linotype"/>
              </a:rPr>
              <a:t>t</a:t>
            </a:r>
            <a:r>
              <a:rPr sz="2200" spc="-5" dirty="0">
                <a:latin typeface="Palatino Linotype"/>
                <a:cs typeface="Palatino Linotype"/>
              </a:rPr>
              <a:t> get</a:t>
            </a:r>
            <a:r>
              <a:rPr sz="2200" dirty="0">
                <a:latin typeface="Palatino Linotype"/>
                <a:cs typeface="Palatino Linotype"/>
              </a:rPr>
              <a:t>s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larger </a:t>
            </a:r>
            <a:r>
              <a:rPr sz="2200" spc="-5" dirty="0">
                <a:latin typeface="Palatino Linotype"/>
                <a:cs typeface="Palatino Linotype"/>
              </a:rPr>
              <a:t>tha</a:t>
            </a:r>
            <a:r>
              <a:rPr sz="2200" dirty="0">
                <a:latin typeface="Palatino Linotype"/>
                <a:cs typeface="Palatino Linotype"/>
              </a:rPr>
              <a:t>n</a:t>
            </a:r>
            <a:r>
              <a:rPr sz="2200" spc="-5" dirty="0">
                <a:latin typeface="Palatino Linotype"/>
                <a:cs typeface="Palatino Linotype"/>
              </a:rPr>
              <a:t> 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heigh</a:t>
            </a:r>
            <a:r>
              <a:rPr sz="2200" dirty="0">
                <a:latin typeface="Palatino Linotype"/>
                <a:cs typeface="Palatino Linotype"/>
              </a:rPr>
              <a:t>t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of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ScrolledText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widget.</a:t>
            </a:r>
          </a:p>
          <a:p>
            <a:pPr>
              <a:lnSpc>
                <a:spcPct val="100000"/>
              </a:lnSpc>
            </a:pPr>
            <a:endParaRPr sz="2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749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050" spc="-5" dirty="0" smtClean="0">
                <a:latin typeface="Palatino Linotype"/>
                <a:cs typeface="Palatino Linotype"/>
              </a:rPr>
              <a:t>:</a:t>
            </a:r>
            <a:endParaRPr sz="105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31109"/>
            <a:ext cx="8458200" cy="259622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 smtClean="0">
                <a:latin typeface="Arial"/>
                <a:cs typeface="Arial"/>
              </a:rPr>
              <a:t>How</a:t>
            </a:r>
            <a:r>
              <a:rPr sz="2200" b="1" spc="-20" dirty="0" smtClean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dirty="0">
                <a:latin typeface="Palatino Linotype"/>
                <a:cs typeface="Palatino Linotype"/>
              </a:rPr>
              <a:t>By adding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 lines of code, we create 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ScrolledText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widget:</a:t>
            </a:r>
          </a:p>
          <a:p>
            <a:pPr marL="452120">
              <a:lnSpc>
                <a:spcPct val="100000"/>
              </a:lnSpc>
              <a:spcBef>
                <a:spcPts val="969"/>
              </a:spcBef>
            </a:pPr>
            <a:r>
              <a:rPr sz="2200" dirty="0">
                <a:latin typeface="Palatino Linotype"/>
                <a:cs typeface="Palatino Linotype"/>
              </a:rPr>
              <a:t>1. </a:t>
            </a:r>
            <a:r>
              <a:rPr sz="2200" spc="2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Start with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GUI_radiobutton_widget.py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module and save it </a:t>
            </a:r>
            <a:r>
              <a:rPr sz="2200" dirty="0" smtClean="0">
                <a:latin typeface="Palatino Linotype"/>
                <a:cs typeface="Palatino Linotype"/>
              </a:rPr>
              <a:t>as</a:t>
            </a:r>
            <a:endParaRPr sz="2200" dirty="0">
              <a:latin typeface="Palatino Linotype"/>
              <a:cs typeface="Palatino Linotype"/>
            </a:endParaRPr>
          </a:p>
          <a:p>
            <a:pPr marL="622300">
              <a:lnSpc>
                <a:spcPct val="100000"/>
              </a:lnSpc>
              <a:spcBef>
                <a:spcPts val="65"/>
              </a:spcBef>
            </a:pPr>
            <a:r>
              <a:rPr lang="en-US" sz="2200" spc="-5" dirty="0" smtClean="0">
                <a:latin typeface="Lucida Console"/>
                <a:cs typeface="Lucida Console"/>
              </a:rPr>
              <a:t>  </a:t>
            </a:r>
            <a:r>
              <a:rPr sz="2200" spc="-5" dirty="0" err="1" smtClean="0">
                <a:latin typeface="Lucida Console"/>
                <a:cs typeface="Lucida Console"/>
              </a:rPr>
              <a:t>GUI_scrolledtext_widget.py</a:t>
            </a:r>
            <a:r>
              <a:rPr sz="2200" spc="-5" dirty="0" smtClean="0">
                <a:latin typeface="Palatino Linotype"/>
                <a:cs typeface="Palatino Linotype"/>
              </a:rPr>
              <a:t>.</a:t>
            </a:r>
            <a:endParaRPr lang="en-US" sz="2200" spc="-5" dirty="0" smtClean="0">
              <a:latin typeface="Palatino Linotype"/>
              <a:cs typeface="Palatino Linotype"/>
            </a:endParaRPr>
          </a:p>
          <a:p>
            <a:pPr marL="622300">
              <a:lnSpc>
                <a:spcPct val="100000"/>
              </a:lnSpc>
              <a:spcBef>
                <a:spcPts val="65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39646" y="3276600"/>
            <a:ext cx="6143159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82880" algn="l"/>
              </a:tabLst>
            </a:pPr>
            <a:r>
              <a:rPr sz="2200" dirty="0">
                <a:latin typeface="Palatino Linotype"/>
                <a:cs typeface="Palatino Linotype"/>
              </a:rPr>
              <a:t>Import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scrolledtext</a:t>
            </a:r>
            <a:r>
              <a:rPr sz="2200" spc="-5" dirty="0">
                <a:latin typeface="Palatino Linotype"/>
                <a:cs typeface="Palatino Linotype"/>
              </a:rPr>
              <a:t>:</a:t>
            </a:r>
            <a:endParaRPr sz="2200" dirty="0">
              <a:latin typeface="Palatino Linotype"/>
              <a:cs typeface="Palatino Linotype"/>
            </a:endParaRP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Lucida Console"/>
                <a:cs typeface="Lucida Console"/>
              </a:rPr>
              <a:t>from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tkinter import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scrolledtext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buAutoNum type="arabicPeriod" startAt="3"/>
              <a:tabLst>
                <a:tab pos="182880" algn="l"/>
              </a:tabLst>
            </a:pPr>
            <a:r>
              <a:rPr sz="2200" dirty="0">
                <a:latin typeface="Palatino Linotype"/>
                <a:cs typeface="Palatino Linotype"/>
              </a:rPr>
              <a:t>Define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variables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for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width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height:</a:t>
            </a:r>
          </a:p>
          <a:p>
            <a:pPr marL="372745">
              <a:lnSpc>
                <a:spcPct val="100000"/>
              </a:lnSpc>
              <a:spcBef>
                <a:spcPts val="894"/>
              </a:spcBef>
            </a:pPr>
            <a:r>
              <a:rPr sz="2200" spc="-5" dirty="0">
                <a:latin typeface="Lucida Console"/>
                <a:cs typeface="Lucida Console"/>
              </a:rPr>
              <a:t>scrol_w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2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30</a:t>
            </a:r>
            <a:endParaRPr sz="2200" dirty="0">
              <a:latin typeface="Lucida Console"/>
              <a:cs typeface="Lucida Console"/>
            </a:endParaRPr>
          </a:p>
          <a:p>
            <a:pPr marL="372745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scrol_h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-2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3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4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749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050" spc="-5" dirty="0" smtClean="0">
                <a:latin typeface="Palatino Linotype"/>
                <a:cs typeface="Palatino Linotype"/>
              </a:rPr>
              <a:t>:</a:t>
            </a:r>
            <a:endParaRPr sz="105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31109"/>
            <a:ext cx="8458200" cy="1554913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 smtClean="0">
                <a:latin typeface="Arial"/>
                <a:cs typeface="Arial"/>
              </a:rPr>
              <a:t>How</a:t>
            </a:r>
            <a:r>
              <a:rPr sz="2200" b="1" spc="-20" dirty="0" smtClean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dirty="0">
                <a:latin typeface="Palatino Linotype"/>
                <a:cs typeface="Palatino Linotype"/>
              </a:rPr>
              <a:t>By adding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 lines of code, we create 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ScrolledText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widget:</a:t>
            </a:r>
          </a:p>
          <a:p>
            <a:pPr marL="452120">
              <a:lnSpc>
                <a:spcPct val="100000"/>
              </a:lnSpc>
              <a:spcBef>
                <a:spcPts val="969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14300" y="2057400"/>
            <a:ext cx="8343900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ct val="100000"/>
              </a:lnSpc>
              <a:buAutoNum type="arabicPeriod" startAt="4"/>
              <a:tabLst>
                <a:tab pos="182880" algn="l"/>
              </a:tabLst>
            </a:pPr>
            <a:r>
              <a:rPr sz="2200" dirty="0" smtClean="0">
                <a:latin typeface="Palatino Linotype"/>
                <a:cs typeface="Palatino Linotype"/>
              </a:rPr>
              <a:t>Create </a:t>
            </a:r>
            <a:r>
              <a:rPr sz="2200" dirty="0">
                <a:latin typeface="Palatino Linotype"/>
                <a:cs typeface="Palatino Linotype"/>
              </a:rPr>
              <a:t>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ScrolledText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widget:</a:t>
            </a:r>
          </a:p>
          <a:p>
            <a:pPr marL="372745" marR="5080">
              <a:lnSpc>
                <a:spcPct val="100000"/>
              </a:lnSpc>
              <a:spcBef>
                <a:spcPts val="965"/>
              </a:spcBef>
            </a:pPr>
            <a:r>
              <a:rPr sz="2200" spc="-5" dirty="0" err="1">
                <a:latin typeface="Lucida Console"/>
                <a:cs typeface="Lucida Console"/>
              </a:rPr>
              <a:t>scr</a:t>
            </a:r>
            <a:r>
              <a:rPr sz="2200" spc="15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=</a:t>
            </a:r>
            <a:r>
              <a:rPr lang="en-US" sz="2200" spc="15" dirty="0">
                <a:latin typeface="Lucida Console"/>
                <a:cs typeface="Lucida Console"/>
              </a:rPr>
              <a:t> </a:t>
            </a:r>
            <a:r>
              <a:rPr sz="2200" spc="-5" dirty="0" err="1" smtClean="0">
                <a:latin typeface="Lucida Console"/>
                <a:cs typeface="Lucida Console"/>
              </a:rPr>
              <a:t>scrolledtext.ScrolledText</a:t>
            </a:r>
            <a:r>
              <a:rPr sz="2200" spc="-5" dirty="0" smtClean="0">
                <a:latin typeface="Lucida Console"/>
                <a:cs typeface="Lucida Console"/>
              </a:rPr>
              <a:t>(win</a:t>
            </a:r>
            <a:r>
              <a:rPr sz="2200" spc="-5" dirty="0">
                <a:latin typeface="Lucida Console"/>
                <a:cs typeface="Lucida Console"/>
              </a:rPr>
              <a:t>,</a:t>
            </a:r>
            <a:r>
              <a:rPr sz="2200" spc="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width=scrol_w,</a:t>
            </a:r>
            <a:r>
              <a:rPr sz="2200" spc="15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height=</a:t>
            </a:r>
            <a:r>
              <a:rPr sz="2200" spc="-5" dirty="0" err="1" smtClean="0">
                <a:latin typeface="Lucida Console"/>
                <a:cs typeface="Lucida Console"/>
              </a:rPr>
              <a:t>scrol_h</a:t>
            </a:r>
            <a:r>
              <a:rPr sz="2200" spc="-5" dirty="0" smtClean="0">
                <a:latin typeface="Lucida Console"/>
                <a:cs typeface="Lucida Console"/>
              </a:rPr>
              <a:t>,</a:t>
            </a:r>
            <a:r>
              <a:rPr lang="en-US" sz="2200" spc="-5" dirty="0" smtClean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wrap=</a:t>
            </a:r>
            <a:r>
              <a:rPr sz="2200" spc="-5" dirty="0" err="1" smtClean="0">
                <a:latin typeface="Lucida Console"/>
                <a:cs typeface="Lucida Console"/>
              </a:rPr>
              <a:t>tk.WORD</a:t>
            </a:r>
            <a:r>
              <a:rPr sz="2200" spc="-5" dirty="0">
                <a:latin typeface="Lucida Console"/>
                <a:cs typeface="Lucida Console"/>
              </a:rPr>
              <a:t>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2880" algn="l"/>
              </a:tabLst>
            </a:pPr>
            <a:r>
              <a:rPr sz="2200" dirty="0">
                <a:latin typeface="Palatino Linotype"/>
                <a:cs typeface="Palatino Linotype"/>
              </a:rPr>
              <a:t>Position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2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widget:</a:t>
            </a:r>
          </a:p>
          <a:p>
            <a:pPr marL="372745">
              <a:lnSpc>
                <a:spcPct val="100000"/>
              </a:lnSpc>
              <a:spcBef>
                <a:spcPts val="895"/>
              </a:spcBef>
            </a:pPr>
            <a:r>
              <a:rPr sz="2200" spc="-5" dirty="0">
                <a:latin typeface="Lucida Console"/>
                <a:cs typeface="Lucida Console"/>
              </a:rPr>
              <a:t>scr.grid(column=0,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columnspan=3)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2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C</a:t>
            </a:r>
            <a:r>
              <a:rPr sz="1000" i="1" dirty="0" smtClean="0">
                <a:latin typeface="Palatino Linotype"/>
                <a:cs typeface="Palatino Linotype"/>
              </a:rPr>
              <a:t>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8004" y="717168"/>
            <a:ext cx="6770096" cy="127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5080">
              <a:lnSpc>
                <a:spcPct val="105400"/>
              </a:lnSpc>
            </a:pPr>
            <a:r>
              <a:rPr sz="2600" dirty="0" smtClean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following screenshot shows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four lines of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First_GUI.py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required </a:t>
            </a:r>
            <a:r>
              <a:rPr sz="2600" spc="-5" dirty="0">
                <a:latin typeface="Palatino Linotype"/>
                <a:cs typeface="Palatino Linotype"/>
              </a:rPr>
              <a:t>to  </a:t>
            </a:r>
            <a:r>
              <a:rPr sz="2600" dirty="0">
                <a:latin typeface="Palatino Linotype"/>
                <a:cs typeface="Palatino Linotype"/>
              </a:rPr>
              <a:t>create</a:t>
            </a:r>
            <a:r>
              <a:rPr sz="2600" spc="-5" dirty="0">
                <a:latin typeface="Palatino Linotype"/>
                <a:cs typeface="Palatino Linotype"/>
              </a:rPr>
              <a:t> the </a:t>
            </a:r>
            <a:r>
              <a:rPr sz="2600" dirty="0">
                <a:latin typeface="Palatino Linotype"/>
                <a:cs typeface="Palatino Linotype"/>
              </a:rPr>
              <a:t>resulting </a:t>
            </a:r>
            <a:r>
              <a:rPr sz="2600" spc="-5" dirty="0">
                <a:latin typeface="Palatino Linotype"/>
                <a:cs typeface="Palatino Linotype"/>
              </a:rPr>
              <a:t>GUI: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56344" y="1659351"/>
            <a:ext cx="3036886" cy="2540121"/>
            <a:chOff x="2601912" y="3003232"/>
            <a:chExt cx="1654175" cy="18923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4612" y="3015932"/>
              <a:ext cx="1557267" cy="1866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08262" y="3009582"/>
              <a:ext cx="1641475" cy="1879600"/>
            </a:xfrm>
            <a:custGeom>
              <a:avLst/>
              <a:gdLst/>
              <a:ahLst/>
              <a:cxnLst/>
              <a:rect l="l" t="t" r="r" b="b"/>
              <a:pathLst>
                <a:path w="1641475" h="1879600">
                  <a:moveTo>
                    <a:pt x="0" y="0"/>
                  </a:moveTo>
                  <a:lnTo>
                    <a:pt x="1641475" y="0"/>
                  </a:lnTo>
                </a:path>
                <a:path w="1641475" h="1879600">
                  <a:moveTo>
                    <a:pt x="0" y="0"/>
                  </a:moveTo>
                  <a:lnTo>
                    <a:pt x="0" y="1879600"/>
                  </a:lnTo>
                </a:path>
                <a:path w="1641475" h="1879600">
                  <a:moveTo>
                    <a:pt x="1641475" y="0"/>
                  </a:moveTo>
                  <a:lnTo>
                    <a:pt x="1641475" y="1879600"/>
                  </a:lnTo>
                </a:path>
                <a:path w="1641475" h="1879600">
                  <a:moveTo>
                    <a:pt x="0" y="1879600"/>
                  </a:moveTo>
                  <a:lnTo>
                    <a:pt x="1641475" y="1879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04900" y="4216521"/>
            <a:ext cx="7314119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Palatino Linotype"/>
                <a:cs typeface="Palatino Linotype"/>
              </a:rPr>
              <a:t>6.</a:t>
            </a:r>
            <a:r>
              <a:rPr sz="2600" spc="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Run </a:t>
            </a:r>
            <a:r>
              <a:rPr sz="2600" spc="-5" dirty="0">
                <a:latin typeface="Palatino Linotype"/>
                <a:cs typeface="Palatino Linotype"/>
              </a:rPr>
              <a:t>the GUI </a:t>
            </a:r>
            <a:r>
              <a:rPr sz="2600" dirty="0">
                <a:latin typeface="Palatino Linotype"/>
                <a:cs typeface="Palatino Linotype"/>
              </a:rPr>
              <a:t>module. </a:t>
            </a:r>
            <a:r>
              <a:rPr sz="2600" spc="-5" dirty="0">
                <a:latin typeface="Palatino Linotype"/>
                <a:cs typeface="Palatino Linotype"/>
              </a:rPr>
              <a:t>On </a:t>
            </a:r>
            <a:r>
              <a:rPr sz="2600" dirty="0">
                <a:latin typeface="Palatino Linotype"/>
                <a:cs typeface="Palatino Linotype"/>
              </a:rPr>
              <a:t>executing </a:t>
            </a:r>
            <a:r>
              <a:rPr sz="2600" spc="-5" dirty="0">
                <a:latin typeface="Palatino Linotype"/>
                <a:cs typeface="Palatino Linotype"/>
              </a:rPr>
              <a:t>the preceding </a:t>
            </a:r>
            <a:r>
              <a:rPr sz="2600" dirty="0">
                <a:latin typeface="Palatino Linotype"/>
                <a:cs typeface="Palatino Linotype"/>
              </a:rPr>
              <a:t>code,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following output is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obtained: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933700" y="5016520"/>
            <a:ext cx="4135120" cy="1612880"/>
            <a:chOff x="2344737" y="5572188"/>
            <a:chExt cx="2168525" cy="5778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7437" y="5632513"/>
              <a:ext cx="2143125" cy="5048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51087" y="5578538"/>
              <a:ext cx="2155825" cy="565150"/>
            </a:xfrm>
            <a:custGeom>
              <a:avLst/>
              <a:gdLst/>
              <a:ahLst/>
              <a:cxnLst/>
              <a:rect l="l" t="t" r="r" b="b"/>
              <a:pathLst>
                <a:path w="2155825" h="565150">
                  <a:moveTo>
                    <a:pt x="0" y="0"/>
                  </a:moveTo>
                  <a:lnTo>
                    <a:pt x="2155825" y="0"/>
                  </a:lnTo>
                </a:path>
                <a:path w="2155825" h="565150">
                  <a:moveTo>
                    <a:pt x="0" y="0"/>
                  </a:moveTo>
                  <a:lnTo>
                    <a:pt x="0" y="565150"/>
                  </a:lnTo>
                </a:path>
                <a:path w="2155825" h="565150">
                  <a:moveTo>
                    <a:pt x="2155825" y="0"/>
                  </a:moveTo>
                  <a:lnTo>
                    <a:pt x="2155825" y="565150"/>
                  </a:lnTo>
                </a:path>
                <a:path w="2155825" h="565150">
                  <a:moveTo>
                    <a:pt x="0" y="565150"/>
                  </a:moveTo>
                  <a:lnTo>
                    <a:pt x="2155825" y="565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41" y="451178"/>
            <a:ext cx="66749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050" spc="-5" dirty="0" smtClean="0">
                <a:latin typeface="Palatino Linotype"/>
                <a:cs typeface="Palatino Linotype"/>
              </a:rPr>
              <a:t>:</a:t>
            </a:r>
            <a:endParaRPr sz="105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931109"/>
            <a:ext cx="8458200" cy="1554913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 smtClean="0">
                <a:latin typeface="Arial"/>
                <a:cs typeface="Arial"/>
              </a:rPr>
              <a:t>How</a:t>
            </a:r>
            <a:r>
              <a:rPr sz="2200" b="1" spc="-20" dirty="0" smtClean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dirty="0">
                <a:latin typeface="Palatino Linotype"/>
                <a:cs typeface="Palatino Linotype"/>
              </a:rPr>
              <a:t>By adding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following lines of code, we create 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ScrolledText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widget:</a:t>
            </a:r>
          </a:p>
          <a:p>
            <a:pPr marL="452120">
              <a:lnSpc>
                <a:spcPct val="100000"/>
              </a:lnSpc>
              <a:spcBef>
                <a:spcPts val="969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0" y="2057400"/>
            <a:ext cx="845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1316990">
              <a:lnSpc>
                <a:spcPct val="100000"/>
              </a:lnSpc>
            </a:pPr>
            <a:r>
              <a:rPr sz="2200" dirty="0" smtClean="0">
                <a:latin typeface="Palatino Linotype"/>
                <a:cs typeface="Palatino Linotype"/>
              </a:rPr>
              <a:t>The </a:t>
            </a:r>
            <a:r>
              <a:rPr sz="2200" spc="-5" dirty="0">
                <a:latin typeface="Palatino Linotype"/>
                <a:cs typeface="Palatino Linotype"/>
              </a:rPr>
              <a:t>preceding </a:t>
            </a:r>
            <a:r>
              <a:rPr sz="2200" dirty="0">
                <a:latin typeface="Palatino Linotype"/>
                <a:cs typeface="Palatino Linotype"/>
              </a:rPr>
              <a:t>steps will finally </a:t>
            </a:r>
            <a:r>
              <a:rPr sz="2200" spc="-5" dirty="0">
                <a:latin typeface="Palatino Linotype"/>
                <a:cs typeface="Palatino Linotype"/>
              </a:rPr>
              <a:t>produce the </a:t>
            </a:r>
            <a:r>
              <a:rPr sz="2200" dirty="0">
                <a:latin typeface="Palatino Linotype"/>
                <a:cs typeface="Palatino Linotype"/>
              </a:rPr>
              <a:t>following code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(</a:t>
            </a:r>
            <a:r>
              <a:rPr sz="2200" spc="-5" dirty="0">
                <a:latin typeface="Lucida Console"/>
                <a:cs typeface="Lucida Console"/>
              </a:rPr>
              <a:t>GUI_scrolledtext_widget.py</a:t>
            </a:r>
            <a:r>
              <a:rPr sz="2200" spc="-5" dirty="0">
                <a:latin typeface="Palatino Linotype"/>
                <a:cs typeface="Palatino Linotype"/>
              </a:rPr>
              <a:t>):</a:t>
            </a:r>
            <a:endParaRPr sz="2200" dirty="0">
              <a:latin typeface="Palatino Linotype"/>
              <a:cs typeface="Palatino Linotype"/>
            </a:endParaRPr>
          </a:p>
        </p:txBody>
      </p:sp>
      <p:grpSp>
        <p:nvGrpSpPr>
          <p:cNvPr id="6" name="object 8"/>
          <p:cNvGrpSpPr/>
          <p:nvPr/>
        </p:nvGrpSpPr>
        <p:grpSpPr>
          <a:xfrm>
            <a:off x="428851" y="2867795"/>
            <a:ext cx="7620000" cy="3810000"/>
            <a:chOff x="720001" y="3819969"/>
            <a:chExt cx="5418455" cy="2622550"/>
          </a:xfrm>
        </p:grpSpPr>
        <p:pic>
          <p:nvPicPr>
            <p:cNvPr id="8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133" y="3899010"/>
              <a:ext cx="5136710" cy="24261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351" y="3826319"/>
              <a:ext cx="5405755" cy="2609850"/>
            </a:xfrm>
            <a:custGeom>
              <a:avLst/>
              <a:gdLst/>
              <a:ahLst/>
              <a:cxnLst/>
              <a:rect l="l" t="t" r="r" b="b"/>
              <a:pathLst>
                <a:path w="5405755" h="2609850">
                  <a:moveTo>
                    <a:pt x="0" y="0"/>
                  </a:moveTo>
                  <a:lnTo>
                    <a:pt x="5405297" y="0"/>
                  </a:lnTo>
                </a:path>
                <a:path w="5405755" h="2609850">
                  <a:moveTo>
                    <a:pt x="0" y="0"/>
                  </a:moveTo>
                  <a:lnTo>
                    <a:pt x="0" y="2609481"/>
                  </a:lnTo>
                </a:path>
                <a:path w="5405755" h="2609850">
                  <a:moveTo>
                    <a:pt x="5405297" y="0"/>
                  </a:moveTo>
                  <a:lnTo>
                    <a:pt x="5405297" y="2609481"/>
                  </a:lnTo>
                </a:path>
                <a:path w="5405755" h="2609850">
                  <a:moveTo>
                    <a:pt x="0" y="2609481"/>
                  </a:moveTo>
                  <a:lnTo>
                    <a:pt x="5405297" y="26094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6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005" y="838200"/>
            <a:ext cx="668276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Palatino Linotype"/>
                <a:cs typeface="Palatino Linotype"/>
              </a:rPr>
              <a:t>6.</a:t>
            </a:r>
            <a:r>
              <a:rPr sz="2200" spc="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Run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code. We can actually </a:t>
            </a:r>
            <a:r>
              <a:rPr sz="2200" spc="-5" dirty="0">
                <a:latin typeface="Palatino Linotype"/>
                <a:cs typeface="Palatino Linotype"/>
              </a:rPr>
              <a:t>type </a:t>
            </a:r>
            <a:r>
              <a:rPr sz="2200" dirty="0">
                <a:latin typeface="Palatino Linotype"/>
                <a:cs typeface="Palatino Linotype"/>
              </a:rPr>
              <a:t>into our widget, and if we </a:t>
            </a:r>
            <a:r>
              <a:rPr sz="2200" spc="-5" dirty="0">
                <a:latin typeface="Palatino Linotype"/>
                <a:cs typeface="Palatino Linotype"/>
              </a:rPr>
              <a:t>type </a:t>
            </a:r>
            <a:r>
              <a:rPr sz="2200" dirty="0">
                <a:latin typeface="Palatino Linotype"/>
                <a:cs typeface="Palatino Linotype"/>
              </a:rPr>
              <a:t>enough </a:t>
            </a:r>
            <a:r>
              <a:rPr sz="2200" spc="-254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words,</a:t>
            </a:r>
            <a:r>
              <a:rPr sz="2200" spc="-5" dirty="0">
                <a:latin typeface="Palatino Linotype"/>
                <a:cs typeface="Palatino Linotype"/>
              </a:rPr>
              <a:t> the </a:t>
            </a:r>
            <a:r>
              <a:rPr sz="2200" dirty="0">
                <a:latin typeface="Palatino Linotype"/>
                <a:cs typeface="Palatino Linotype"/>
              </a:rPr>
              <a:t>lines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will automatically wraparound:</a:t>
            </a:r>
          </a:p>
        </p:txBody>
      </p:sp>
      <p:grpSp>
        <p:nvGrpSpPr>
          <p:cNvPr id="13" name="object 7"/>
          <p:cNvGrpSpPr/>
          <p:nvPr/>
        </p:nvGrpSpPr>
        <p:grpSpPr>
          <a:xfrm>
            <a:off x="2552700" y="1876983"/>
            <a:ext cx="3352800" cy="2166175"/>
            <a:chOff x="2263775" y="899998"/>
            <a:chExt cx="2330450" cy="1625600"/>
          </a:xfrm>
        </p:grpSpPr>
        <p:pic>
          <p:nvPicPr>
            <p:cNvPr id="14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475" y="912698"/>
              <a:ext cx="2305050" cy="1600200"/>
            </a:xfrm>
            <a:prstGeom prst="rect">
              <a:avLst/>
            </a:prstGeom>
          </p:spPr>
        </p:pic>
        <p:sp>
          <p:nvSpPr>
            <p:cNvPr id="15" name="object 9"/>
            <p:cNvSpPr/>
            <p:nvPr/>
          </p:nvSpPr>
          <p:spPr>
            <a:xfrm>
              <a:off x="2270125" y="906348"/>
              <a:ext cx="2317750" cy="1612900"/>
            </a:xfrm>
            <a:custGeom>
              <a:avLst/>
              <a:gdLst/>
              <a:ahLst/>
              <a:cxnLst/>
              <a:rect l="l" t="t" r="r" b="b"/>
              <a:pathLst>
                <a:path w="2317750" h="1612900">
                  <a:moveTo>
                    <a:pt x="0" y="0"/>
                  </a:moveTo>
                  <a:lnTo>
                    <a:pt x="2317750" y="0"/>
                  </a:lnTo>
                </a:path>
                <a:path w="2317750" h="1612900">
                  <a:moveTo>
                    <a:pt x="0" y="0"/>
                  </a:moveTo>
                  <a:lnTo>
                    <a:pt x="0" y="1612900"/>
                  </a:lnTo>
                </a:path>
                <a:path w="2317750" h="1612900">
                  <a:moveTo>
                    <a:pt x="2317750" y="0"/>
                  </a:moveTo>
                  <a:lnTo>
                    <a:pt x="2317750" y="1612900"/>
                  </a:lnTo>
                </a:path>
                <a:path w="2317750" h="1612900">
                  <a:moveTo>
                    <a:pt x="0" y="1612900"/>
                  </a:moveTo>
                  <a:lnTo>
                    <a:pt x="2317750" y="1612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/>
          <p:cNvSpPr txBox="1"/>
          <p:nvPr/>
        </p:nvSpPr>
        <p:spPr>
          <a:xfrm>
            <a:off x="419100" y="4043159"/>
            <a:ext cx="754379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Palatino Linotype"/>
                <a:cs typeface="Palatino Linotype"/>
              </a:rPr>
              <a:t>Once </a:t>
            </a:r>
            <a:r>
              <a:rPr sz="2200" dirty="0">
                <a:latin typeface="Palatino Linotype"/>
                <a:cs typeface="Palatino Linotype"/>
              </a:rPr>
              <a:t>we </a:t>
            </a:r>
            <a:r>
              <a:rPr sz="2200" spc="-5" dirty="0">
                <a:latin typeface="Palatino Linotype"/>
                <a:cs typeface="Palatino Linotype"/>
              </a:rPr>
              <a:t>type </a:t>
            </a:r>
            <a:r>
              <a:rPr sz="2200" dirty="0">
                <a:latin typeface="Palatino Linotype"/>
                <a:cs typeface="Palatino Linotype"/>
              </a:rPr>
              <a:t>in more words </a:t>
            </a:r>
            <a:r>
              <a:rPr sz="2200" spc="-5" dirty="0">
                <a:latin typeface="Palatino Linotype"/>
                <a:cs typeface="Palatino Linotype"/>
              </a:rPr>
              <a:t>than the height </a:t>
            </a:r>
            <a:r>
              <a:rPr sz="2200" dirty="0">
                <a:latin typeface="Palatino Linotype"/>
                <a:cs typeface="Palatino Linotype"/>
              </a:rPr>
              <a:t>of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widget can display,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vertical scroll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bar becomes </a:t>
            </a:r>
            <a:r>
              <a:rPr sz="2200" dirty="0">
                <a:latin typeface="Palatino Linotype"/>
                <a:cs typeface="Palatino Linotype"/>
              </a:rPr>
              <a:t>enabled. This all works out of </a:t>
            </a:r>
            <a:r>
              <a:rPr sz="2200" spc="-5" dirty="0">
                <a:latin typeface="Palatino Linotype"/>
                <a:cs typeface="Palatino Linotype"/>
              </a:rPr>
              <a:t>the box </a:t>
            </a:r>
            <a:r>
              <a:rPr sz="2200" dirty="0">
                <a:latin typeface="Palatino Linotype"/>
                <a:cs typeface="Palatino Linotype"/>
              </a:rPr>
              <a:t>without </a:t>
            </a:r>
            <a:r>
              <a:rPr sz="2200" spc="-5" dirty="0">
                <a:latin typeface="Palatino Linotype"/>
                <a:cs typeface="Palatino Linotype"/>
              </a:rPr>
              <a:t>us needing to </a:t>
            </a:r>
            <a:r>
              <a:rPr sz="2200" dirty="0">
                <a:latin typeface="Palatino Linotype"/>
                <a:cs typeface="Palatino Linotype"/>
              </a:rPr>
              <a:t>write any more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to </a:t>
            </a:r>
            <a:r>
              <a:rPr sz="2200" dirty="0">
                <a:latin typeface="Palatino Linotype"/>
                <a:cs typeface="Palatino Linotype"/>
              </a:rPr>
              <a:t>achieve </a:t>
            </a:r>
            <a:r>
              <a:rPr sz="2200" spc="-5" dirty="0">
                <a:latin typeface="Palatino Linotype"/>
                <a:cs typeface="Palatino Linotype"/>
              </a:rPr>
              <a:t>this:</a:t>
            </a:r>
            <a:endParaRPr sz="2200" dirty="0">
              <a:latin typeface="Palatino Linotype"/>
              <a:cs typeface="Palatino Linotype"/>
            </a:endParaRPr>
          </a:p>
        </p:txBody>
      </p:sp>
      <p:grpSp>
        <p:nvGrpSpPr>
          <p:cNvPr id="17" name="object 11"/>
          <p:cNvGrpSpPr/>
          <p:nvPr/>
        </p:nvGrpSpPr>
        <p:grpSpPr>
          <a:xfrm>
            <a:off x="3314700" y="5105400"/>
            <a:ext cx="2721504" cy="1671178"/>
            <a:chOff x="2325687" y="3334842"/>
            <a:chExt cx="2206625" cy="1549400"/>
          </a:xfrm>
        </p:grpSpPr>
        <p:pic>
          <p:nvPicPr>
            <p:cNvPr id="18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8387" y="3347542"/>
              <a:ext cx="2181225" cy="1524000"/>
            </a:xfrm>
            <a:prstGeom prst="rect">
              <a:avLst/>
            </a:prstGeom>
          </p:spPr>
        </p:pic>
        <p:sp>
          <p:nvSpPr>
            <p:cNvPr id="19" name="object 13"/>
            <p:cNvSpPr/>
            <p:nvPr/>
          </p:nvSpPr>
          <p:spPr>
            <a:xfrm>
              <a:off x="2332037" y="3341192"/>
              <a:ext cx="2193925" cy="1536700"/>
            </a:xfrm>
            <a:custGeom>
              <a:avLst/>
              <a:gdLst/>
              <a:ahLst/>
              <a:cxnLst/>
              <a:rect l="l" t="t" r="r" b="b"/>
              <a:pathLst>
                <a:path w="2193925" h="1536700">
                  <a:moveTo>
                    <a:pt x="0" y="0"/>
                  </a:moveTo>
                  <a:lnTo>
                    <a:pt x="2193925" y="0"/>
                  </a:lnTo>
                </a:path>
                <a:path w="2193925" h="1536700">
                  <a:moveTo>
                    <a:pt x="0" y="0"/>
                  </a:moveTo>
                  <a:lnTo>
                    <a:pt x="0" y="1536700"/>
                  </a:lnTo>
                </a:path>
                <a:path w="2193925" h="1536700">
                  <a:moveTo>
                    <a:pt x="2193925" y="0"/>
                  </a:moveTo>
                  <a:lnTo>
                    <a:pt x="2193925" y="1536700"/>
                  </a:lnTo>
                </a:path>
                <a:path w="2193925" h="1536700">
                  <a:moveTo>
                    <a:pt x="0" y="1536700"/>
                  </a:moveTo>
                  <a:lnTo>
                    <a:pt x="2193925" y="153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39" y="451177"/>
            <a:ext cx="6713305" cy="5670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Adding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several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widgets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loop</a:t>
            </a:r>
            <a:endParaRPr sz="2200" dirty="0">
              <a:latin typeface="Arial"/>
              <a:cs typeface="Arial"/>
            </a:endParaRPr>
          </a:p>
          <a:p>
            <a:pPr marL="12700" marR="177800">
              <a:lnSpc>
                <a:spcPct val="100000"/>
              </a:lnSpc>
              <a:spcBef>
                <a:spcPts val="370"/>
              </a:spcBef>
            </a:pPr>
            <a:r>
              <a:rPr sz="2200" dirty="0">
                <a:latin typeface="Palatino Linotype"/>
                <a:cs typeface="Palatino Linotype"/>
              </a:rPr>
              <a:t>So far, we </a:t>
            </a:r>
            <a:r>
              <a:rPr sz="2200" spc="-5" dirty="0">
                <a:latin typeface="Palatino Linotype"/>
                <a:cs typeface="Palatino Linotype"/>
              </a:rPr>
              <a:t>have </a:t>
            </a:r>
            <a:r>
              <a:rPr sz="2200" dirty="0">
                <a:latin typeface="Palatino Linotype"/>
                <a:cs typeface="Palatino Linotype"/>
              </a:rPr>
              <a:t>created several widgets of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same </a:t>
            </a:r>
            <a:r>
              <a:rPr sz="2200" spc="-5" dirty="0">
                <a:latin typeface="Palatino Linotype"/>
                <a:cs typeface="Palatino Linotype"/>
              </a:rPr>
              <a:t>type </a:t>
            </a:r>
            <a:r>
              <a:rPr sz="2200" dirty="0">
                <a:latin typeface="Palatino Linotype"/>
                <a:cs typeface="Palatino Linotype"/>
              </a:rPr>
              <a:t>(for example, a radio </a:t>
            </a:r>
            <a:r>
              <a:rPr sz="2200" spc="-5" dirty="0">
                <a:latin typeface="Palatino Linotype"/>
                <a:cs typeface="Palatino Linotype"/>
              </a:rPr>
              <a:t>button) by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basically </a:t>
            </a:r>
            <a:r>
              <a:rPr sz="2200" dirty="0">
                <a:latin typeface="Palatino Linotype"/>
                <a:cs typeface="Palatino Linotype"/>
              </a:rPr>
              <a:t>copying and </a:t>
            </a:r>
            <a:r>
              <a:rPr sz="2200" spc="-5" dirty="0">
                <a:latin typeface="Palatino Linotype"/>
                <a:cs typeface="Palatino Linotype"/>
              </a:rPr>
              <a:t>pasting the </a:t>
            </a:r>
            <a:r>
              <a:rPr sz="2200" dirty="0">
                <a:latin typeface="Palatino Linotype"/>
                <a:cs typeface="Palatino Linotype"/>
              </a:rPr>
              <a:t>same code and </a:t>
            </a:r>
            <a:r>
              <a:rPr sz="2200" spc="-5" dirty="0">
                <a:latin typeface="Palatino Linotype"/>
                <a:cs typeface="Palatino Linotype"/>
              </a:rPr>
              <a:t>then </a:t>
            </a:r>
            <a:r>
              <a:rPr sz="2200" dirty="0">
                <a:latin typeface="Palatino Linotype"/>
                <a:cs typeface="Palatino Linotype"/>
              </a:rPr>
              <a:t>modifying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variations (for </a:t>
            </a:r>
            <a:r>
              <a:rPr sz="2200" spc="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example,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column </a:t>
            </a:r>
            <a:r>
              <a:rPr sz="2200" spc="-5" dirty="0">
                <a:latin typeface="Palatino Linotype"/>
                <a:cs typeface="Palatino Linotype"/>
              </a:rPr>
              <a:t>number). </a:t>
            </a:r>
            <a:r>
              <a:rPr sz="2200" dirty="0">
                <a:latin typeface="Palatino Linotype"/>
                <a:cs typeface="Palatino Linotype"/>
              </a:rPr>
              <a:t>In </a:t>
            </a:r>
            <a:r>
              <a:rPr sz="2200" spc="-5" dirty="0">
                <a:latin typeface="Palatino Linotype"/>
                <a:cs typeface="Palatino Linotype"/>
              </a:rPr>
              <a:t>this </a:t>
            </a:r>
            <a:r>
              <a:rPr sz="2200" dirty="0">
                <a:latin typeface="Palatino Linotype"/>
                <a:cs typeface="Palatino Linotype"/>
              </a:rPr>
              <a:t>recipe, we start refactoring our code </a:t>
            </a:r>
            <a:r>
              <a:rPr sz="2200" spc="-5" dirty="0">
                <a:latin typeface="Palatino Linotype"/>
                <a:cs typeface="Palatino Linotype"/>
              </a:rPr>
              <a:t>to </a:t>
            </a:r>
            <a:r>
              <a:rPr sz="2200" dirty="0">
                <a:latin typeface="Palatino Linotype"/>
                <a:cs typeface="Palatino Linotype"/>
              </a:rPr>
              <a:t>make it less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redundant.</a:t>
            </a:r>
          </a:p>
          <a:p>
            <a:pPr>
              <a:lnSpc>
                <a:spcPct val="100000"/>
              </a:lnSpc>
            </a:pPr>
            <a:endParaRPr sz="2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Getting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ready</a:t>
            </a:r>
            <a:endParaRPr sz="2200" dirty="0">
              <a:latin typeface="Arial"/>
              <a:cs typeface="Arial"/>
            </a:endParaRPr>
          </a:p>
          <a:p>
            <a:pPr marL="12700" marR="213360">
              <a:lnSpc>
                <a:spcPct val="100000"/>
              </a:lnSpc>
              <a:spcBef>
                <a:spcPts val="365"/>
              </a:spcBef>
            </a:pPr>
            <a:r>
              <a:rPr sz="2200" dirty="0">
                <a:latin typeface="Palatino Linotype"/>
                <a:cs typeface="Palatino Linotype"/>
              </a:rPr>
              <a:t>We are refactoring some </a:t>
            </a:r>
            <a:r>
              <a:rPr sz="2200" spc="-5" dirty="0">
                <a:latin typeface="Palatino Linotype"/>
                <a:cs typeface="Palatino Linotype"/>
              </a:rPr>
              <a:t>parts </a:t>
            </a:r>
            <a:r>
              <a:rPr sz="2200" dirty="0">
                <a:latin typeface="Palatino Linotype"/>
                <a:cs typeface="Palatino Linotype"/>
              </a:rPr>
              <a:t>of </a:t>
            </a:r>
            <a:r>
              <a:rPr sz="2200" spc="-5" dirty="0">
                <a:latin typeface="Palatino Linotype"/>
                <a:cs typeface="Palatino Linotype"/>
              </a:rPr>
              <a:t>the previous </a:t>
            </a:r>
            <a:r>
              <a:rPr sz="2200" dirty="0">
                <a:latin typeface="Palatino Linotype"/>
                <a:cs typeface="Palatino Linotype"/>
              </a:rPr>
              <a:t>recipe's code, </a:t>
            </a:r>
            <a:r>
              <a:rPr sz="2200" i="1" dirty="0">
                <a:latin typeface="Palatino Linotype"/>
                <a:cs typeface="Palatino Linotype"/>
              </a:rPr>
              <a:t>Using </a:t>
            </a:r>
            <a:r>
              <a:rPr sz="2200" i="1" spc="-5" dirty="0">
                <a:latin typeface="Palatino Linotype"/>
                <a:cs typeface="Palatino Linotype"/>
              </a:rPr>
              <a:t>scrolled </a:t>
            </a:r>
            <a:r>
              <a:rPr sz="2200" i="1" dirty="0">
                <a:latin typeface="Palatino Linotype"/>
                <a:cs typeface="Palatino Linotype"/>
              </a:rPr>
              <a:t>text </a:t>
            </a:r>
            <a:r>
              <a:rPr sz="2200" i="1" spc="-5" dirty="0">
                <a:latin typeface="Palatino Linotype"/>
                <a:cs typeface="Palatino Linotype"/>
              </a:rPr>
              <a:t>widgets</a:t>
            </a:r>
            <a:r>
              <a:rPr sz="2200" spc="-5" dirty="0">
                <a:latin typeface="Palatino Linotype"/>
                <a:cs typeface="Palatino Linotype"/>
              </a:rPr>
              <a:t>, </a:t>
            </a:r>
            <a:r>
              <a:rPr sz="2200" dirty="0">
                <a:latin typeface="Palatino Linotype"/>
                <a:cs typeface="Palatino Linotype"/>
              </a:rPr>
              <a:t>so </a:t>
            </a:r>
            <a:r>
              <a:rPr sz="2200" spc="-25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you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need that </a:t>
            </a:r>
            <a:r>
              <a:rPr sz="2200" dirty="0">
                <a:latin typeface="Palatino Linotype"/>
                <a:cs typeface="Palatino Linotype"/>
              </a:rPr>
              <a:t>code for </a:t>
            </a:r>
            <a:r>
              <a:rPr sz="2200" spc="-5" dirty="0">
                <a:latin typeface="Palatino Linotype"/>
                <a:cs typeface="Palatino Linotype"/>
              </a:rPr>
              <a:t>this </a:t>
            </a:r>
            <a:r>
              <a:rPr sz="2200" dirty="0">
                <a:latin typeface="Palatino Linotype"/>
                <a:cs typeface="Palatino Linotype"/>
              </a:rPr>
              <a:t>recipe.</a:t>
            </a:r>
          </a:p>
          <a:p>
            <a:pPr>
              <a:lnSpc>
                <a:spcPct val="100000"/>
              </a:lnSpc>
            </a:pPr>
            <a:endParaRPr sz="2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2339" y="451177"/>
            <a:ext cx="6713305" cy="4547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sz="1000" i="1" dirty="0">
                <a:latin typeface="Palatino Linotype"/>
                <a:cs typeface="Palatino Linotype"/>
              </a:rPr>
              <a:t>Creating 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Adding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several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widgets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loop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How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dirty="0">
                <a:latin typeface="Lucida Sans"/>
                <a:cs typeface="Lucida Sans"/>
              </a:rPr>
              <a:t>…</a:t>
            </a:r>
            <a:endParaRPr sz="2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200" spc="-5" dirty="0">
                <a:latin typeface="Palatino Linotype"/>
                <a:cs typeface="Palatino Linotype"/>
              </a:rPr>
              <a:t>Here's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how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we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refactor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our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code:</a:t>
            </a:r>
          </a:p>
          <a:p>
            <a:pPr marL="622300" indent="-1701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Start with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GUI_scrolledtext_widget.py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module and save it as</a:t>
            </a:r>
          </a:p>
          <a:p>
            <a:pPr marL="622300">
              <a:lnSpc>
                <a:spcPct val="100000"/>
              </a:lnSpc>
              <a:spcBef>
                <a:spcPts val="65"/>
              </a:spcBef>
            </a:pPr>
            <a:r>
              <a:rPr lang="en-US" sz="2200" spc="-5" dirty="0" smtClean="0">
                <a:latin typeface="Lucida Console"/>
                <a:cs typeface="Lucida Console"/>
              </a:rPr>
              <a:t> </a:t>
            </a:r>
            <a:r>
              <a:rPr sz="2200" spc="-5" dirty="0" err="1" smtClean="0">
                <a:latin typeface="Lucida Console"/>
                <a:cs typeface="Lucida Console"/>
              </a:rPr>
              <a:t>GUI_adding_widgets_in_loop.py</a:t>
            </a:r>
            <a:r>
              <a:rPr sz="2200" spc="-5" dirty="0">
                <a:latin typeface="Palatino Linotype"/>
                <a:cs typeface="Palatino Linotype"/>
              </a:rPr>
              <a:t>.</a:t>
            </a:r>
            <a:endParaRPr sz="22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622300" algn="l"/>
              </a:tabLst>
            </a:pPr>
            <a:r>
              <a:rPr sz="2200" dirty="0">
                <a:latin typeface="Palatino Linotype"/>
                <a:cs typeface="Palatino Linotype"/>
              </a:rPr>
              <a:t>Delete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global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name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variables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create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Python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list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instead:</a:t>
            </a:r>
          </a:p>
          <a:p>
            <a:pPr marL="812800">
              <a:lnSpc>
                <a:spcPct val="100000"/>
              </a:lnSpc>
              <a:spcBef>
                <a:spcPts val="894"/>
              </a:spcBef>
            </a:pPr>
            <a:r>
              <a:rPr sz="2200" spc="-5" dirty="0">
                <a:latin typeface="Lucida Console"/>
                <a:cs typeface="Lucida Console"/>
              </a:rPr>
              <a:t>colors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 ["Blue", "Gold",</a:t>
            </a:r>
            <a:r>
              <a:rPr sz="2200" spc="-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"Red"]</a:t>
            </a: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717168"/>
            <a:ext cx="7810500" cy="4716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7018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2880" algn="l"/>
              </a:tabLst>
            </a:pPr>
            <a:r>
              <a:rPr sz="2200" dirty="0">
                <a:latin typeface="Palatino Linotype"/>
                <a:cs typeface="Palatino Linotype"/>
              </a:rPr>
              <a:t>Use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get()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function on </a:t>
            </a:r>
            <a:r>
              <a:rPr sz="2200" spc="-5" dirty="0">
                <a:latin typeface="Palatino Linotype"/>
                <a:cs typeface="Palatino Linotype"/>
              </a:rPr>
              <a:t>th</a:t>
            </a:r>
            <a:r>
              <a:rPr sz="2200" dirty="0">
                <a:latin typeface="Palatino Linotype"/>
                <a:cs typeface="Palatino Linotype"/>
              </a:rPr>
              <a:t>e radio </a:t>
            </a:r>
            <a:r>
              <a:rPr sz="2200" spc="-5" dirty="0">
                <a:latin typeface="Palatino Linotype"/>
                <a:cs typeface="Palatino Linotype"/>
              </a:rPr>
              <a:t>butto</a:t>
            </a:r>
            <a:r>
              <a:rPr sz="2200" dirty="0">
                <a:latin typeface="Palatino Linotype"/>
                <a:cs typeface="Palatino Linotype"/>
              </a:rPr>
              <a:t>n variable:</a:t>
            </a: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Lucida Console"/>
                <a:cs typeface="Lucida Console"/>
              </a:rPr>
              <a:t>radSel=radVar.get()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buAutoNum type="arabicPeriod" startAt="4"/>
              <a:tabLst>
                <a:tab pos="182880" algn="l"/>
              </a:tabLst>
            </a:pPr>
            <a:r>
              <a:rPr sz="2200" dirty="0">
                <a:latin typeface="Palatino Linotype"/>
                <a:cs typeface="Palatino Linotype"/>
              </a:rPr>
              <a:t>Create logic with an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if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...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elif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structure:</a:t>
            </a: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Lucida Console"/>
                <a:cs typeface="Lucida Console"/>
              </a:rPr>
              <a:t>if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radSel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==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0</a:t>
            </a:r>
            <a:r>
              <a:rPr lang="en-US" sz="2200" spc="-5" dirty="0" smtClean="0">
                <a:latin typeface="Lucida Console"/>
                <a:cs typeface="Lucida Console"/>
              </a:rPr>
              <a:t>:</a:t>
            </a: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lang="en-US" sz="2200" spc="-5" dirty="0" smtClean="0">
                <a:latin typeface="Lucida Console"/>
                <a:cs typeface="Lucida Console"/>
              </a:rPr>
              <a:t>	</a:t>
            </a:r>
            <a:r>
              <a:rPr sz="2200" spc="-5" dirty="0" err="1" smtClean="0">
                <a:latin typeface="Lucida Console"/>
                <a:cs typeface="Lucida Console"/>
              </a:rPr>
              <a:t>win.configure</a:t>
            </a:r>
            <a:r>
              <a:rPr sz="2200" spc="-5" dirty="0" smtClean="0">
                <a:latin typeface="Lucida Console"/>
                <a:cs typeface="Lucida Console"/>
              </a:rPr>
              <a:t>(background=colors[0])</a:t>
            </a:r>
            <a:endParaRPr lang="en-US" sz="2200" dirty="0">
              <a:latin typeface="Lucida Console"/>
              <a:cs typeface="Lucida Console"/>
            </a:endParaRP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200" spc="-5" dirty="0" err="1" smtClean="0">
                <a:latin typeface="Lucida Console"/>
                <a:cs typeface="Lucida Console"/>
              </a:rPr>
              <a:t>elif</a:t>
            </a:r>
            <a:r>
              <a:rPr sz="2200" spc="5" dirty="0" smtClean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radSel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==</a:t>
            </a:r>
            <a:r>
              <a:rPr sz="2200" spc="5" dirty="0">
                <a:latin typeface="Lucida Console"/>
                <a:cs typeface="Lucida Console"/>
              </a:rPr>
              <a:t> </a:t>
            </a:r>
            <a:r>
              <a:rPr sz="2200" spc="-5" dirty="0" smtClean="0">
                <a:latin typeface="Lucida Console"/>
                <a:cs typeface="Lucida Console"/>
              </a:rPr>
              <a:t>1:</a:t>
            </a:r>
            <a:endParaRPr lang="en-US" sz="2200" spc="-5" dirty="0" smtClean="0">
              <a:latin typeface="Lucida Console"/>
              <a:cs typeface="Lucida Console"/>
            </a:endParaRPr>
          </a:p>
          <a:p>
            <a:pPr marL="647065" marR="760095">
              <a:lnSpc>
                <a:spcPct val="100000"/>
              </a:lnSpc>
            </a:pPr>
            <a:r>
              <a:rPr lang="en-US" sz="2200" spc="-5" dirty="0">
                <a:latin typeface="Lucida Console"/>
                <a:cs typeface="Lucida Console"/>
              </a:rPr>
              <a:t>	</a:t>
            </a:r>
            <a:r>
              <a:rPr sz="2200" spc="-5" dirty="0" err="1" smtClean="0">
                <a:latin typeface="Lucida Console"/>
                <a:cs typeface="Lucida Console"/>
              </a:rPr>
              <a:t>win.configure</a:t>
            </a:r>
            <a:r>
              <a:rPr sz="2200" spc="-5" dirty="0" smtClean="0">
                <a:latin typeface="Lucida Console"/>
                <a:cs typeface="Lucida Console"/>
              </a:rPr>
              <a:t>(background=color[1]</a:t>
            </a:r>
            <a:r>
              <a:rPr lang="en-US" sz="2200" spc="-5" dirty="0" smtClean="0">
                <a:latin typeface="Lucida Console"/>
                <a:cs typeface="Lucida Console"/>
              </a:rPr>
              <a:t>)</a:t>
            </a:r>
            <a:endParaRPr lang="en-US" sz="2200" spc="-5" dirty="0">
              <a:latin typeface="Lucida Console"/>
              <a:cs typeface="Lucida Console"/>
            </a:endParaRPr>
          </a:p>
          <a:p>
            <a:pPr marL="372745" marR="760095">
              <a:spcBef>
                <a:spcPts val="960"/>
              </a:spcBef>
            </a:pPr>
            <a:r>
              <a:rPr sz="2200" spc="-5" dirty="0" err="1">
                <a:latin typeface="Lucida Console"/>
                <a:cs typeface="Lucida Console"/>
              </a:rPr>
              <a:t>elif</a:t>
            </a:r>
            <a:r>
              <a:rPr sz="2200" spc="-5" dirty="0">
                <a:latin typeface="Lucida Console"/>
                <a:cs typeface="Lucida Console"/>
              </a:rPr>
              <a:t> radSel == 2: </a:t>
            </a:r>
            <a:endParaRPr lang="en-US" sz="2200" spc="-5" dirty="0">
              <a:latin typeface="Lucida Console"/>
              <a:cs typeface="Lucida Console"/>
            </a:endParaRPr>
          </a:p>
          <a:p>
            <a:pPr marL="647065" marR="760095">
              <a:lnSpc>
                <a:spcPct val="100000"/>
              </a:lnSpc>
            </a:pPr>
            <a:r>
              <a:rPr lang="en-US" sz="2200" spc="5" dirty="0" smtClean="0">
                <a:latin typeface="Lucida Console"/>
                <a:cs typeface="Lucida Console"/>
              </a:rPr>
              <a:t>	</a:t>
            </a:r>
            <a:r>
              <a:rPr sz="2200" spc="-5" dirty="0" err="1" smtClean="0">
                <a:latin typeface="Lucida Console"/>
                <a:cs typeface="Lucida Console"/>
              </a:rPr>
              <a:t>win.configure</a:t>
            </a:r>
            <a:r>
              <a:rPr sz="2200" spc="-5" dirty="0" smtClean="0">
                <a:latin typeface="Lucida Console"/>
                <a:cs typeface="Lucida Console"/>
              </a:rPr>
              <a:t>(background=color[2</a:t>
            </a:r>
            <a:r>
              <a:rPr sz="2200" spc="-5" dirty="0">
                <a:latin typeface="Lucida Console"/>
                <a:cs typeface="Lucida Console"/>
              </a:rPr>
              <a:t>])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12065">
              <a:lnSpc>
                <a:spcPct val="100000"/>
              </a:lnSpc>
              <a:tabLst>
                <a:tab pos="182880" algn="l"/>
              </a:tabLst>
            </a:pPr>
            <a:endParaRPr sz="2200" dirty="0">
              <a:latin typeface="Palatino Linotype"/>
              <a:cs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717168"/>
            <a:ext cx="8458200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buAutoNum type="arabicPeriod" startAt="5"/>
              <a:tabLst>
                <a:tab pos="182880" algn="l"/>
              </a:tabLst>
            </a:pPr>
            <a:r>
              <a:rPr sz="2200" dirty="0">
                <a:latin typeface="Palatino Linotype"/>
                <a:cs typeface="Palatino Linotype"/>
              </a:rPr>
              <a:t>Use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loop</a:t>
            </a:r>
            <a:r>
              <a:rPr sz="2200" spc="-5" dirty="0">
                <a:latin typeface="Palatino Linotype"/>
                <a:cs typeface="Palatino Linotype"/>
              </a:rPr>
              <a:t> to</a:t>
            </a:r>
            <a:r>
              <a:rPr sz="2200" spc="-1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create</a:t>
            </a:r>
            <a:r>
              <a:rPr sz="2200" spc="-5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and</a:t>
            </a:r>
            <a:r>
              <a:rPr sz="2200" spc="-5" dirty="0">
                <a:latin typeface="Palatino Linotype"/>
                <a:cs typeface="Palatino Linotype"/>
              </a:rPr>
              <a:t> position</a:t>
            </a:r>
            <a:r>
              <a:rPr sz="2200" spc="-15" dirty="0">
                <a:latin typeface="Palatino Linotype"/>
                <a:cs typeface="Palatino Linotype"/>
              </a:rPr>
              <a:t> </a:t>
            </a:r>
            <a:r>
              <a:rPr sz="2200" spc="-5" dirty="0">
                <a:latin typeface="Palatino Linotype"/>
                <a:cs typeface="Palatino Linotype"/>
              </a:rPr>
              <a:t>the </a:t>
            </a:r>
            <a:r>
              <a:rPr sz="2200" dirty="0">
                <a:latin typeface="Palatino Linotype"/>
                <a:cs typeface="Palatino Linotype"/>
              </a:rPr>
              <a:t>radio</a:t>
            </a:r>
            <a:r>
              <a:rPr sz="2200" spc="-5" dirty="0">
                <a:latin typeface="Palatino Linotype"/>
                <a:cs typeface="Palatino Linotype"/>
              </a:rPr>
              <a:t> buttons:</a:t>
            </a:r>
            <a:endParaRPr sz="2200" dirty="0">
              <a:latin typeface="Palatino Linotype"/>
              <a:cs typeface="Palatino Linotype"/>
            </a:endParaRPr>
          </a:p>
          <a:p>
            <a:pPr marL="372745">
              <a:lnSpc>
                <a:spcPct val="100000"/>
              </a:lnSpc>
              <a:spcBef>
                <a:spcPts val="894"/>
              </a:spcBef>
            </a:pPr>
            <a:r>
              <a:rPr sz="2200" spc="-5" dirty="0">
                <a:latin typeface="Lucida Console"/>
                <a:cs typeface="Lucida Console"/>
              </a:rPr>
              <a:t>for</a:t>
            </a:r>
            <a:r>
              <a:rPr sz="2200" spc="-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col</a:t>
            </a:r>
            <a:r>
              <a:rPr sz="2200" spc="-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in</a:t>
            </a:r>
            <a:r>
              <a:rPr sz="2200" spc="-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range(3):</a:t>
            </a:r>
            <a:endParaRPr sz="2200" dirty="0">
              <a:latin typeface="Lucida Console"/>
              <a:cs typeface="Lucida Console"/>
            </a:endParaRPr>
          </a:p>
          <a:p>
            <a:pPr marL="647065" marR="5080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curRad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=</a:t>
            </a:r>
            <a:r>
              <a:rPr sz="2200" spc="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tk.Radiobutton(win,</a:t>
            </a:r>
            <a:r>
              <a:rPr sz="2200" spc="1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text=colors[col],</a:t>
            </a:r>
            <a:r>
              <a:rPr sz="2200" spc="15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cariable=radVar, </a:t>
            </a:r>
            <a:r>
              <a:rPr sz="2200" spc="-53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value, command=radCall)</a:t>
            </a:r>
            <a:endParaRPr sz="2200" dirty="0">
              <a:latin typeface="Lucida Console"/>
              <a:cs typeface="Lucida Console"/>
            </a:endParaRPr>
          </a:p>
          <a:p>
            <a:pPr marL="647065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curRad.brid(column=col,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row=5,</a:t>
            </a:r>
            <a:r>
              <a:rPr sz="2200" dirty="0">
                <a:latin typeface="Lucida Console"/>
                <a:cs typeface="Lucida Console"/>
              </a:rPr>
              <a:t> </a:t>
            </a:r>
            <a:r>
              <a:rPr sz="2200" spc="-5" dirty="0">
                <a:latin typeface="Lucida Console"/>
                <a:cs typeface="Lucida Console"/>
              </a:rPr>
              <a:t>sticky=tk.W)</a:t>
            </a:r>
            <a:endParaRPr sz="22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Lucida Console"/>
              <a:cs typeface="Lucida Console"/>
            </a:endParaRPr>
          </a:p>
          <a:p>
            <a:pPr marL="182245" indent="-17018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182880" algn="l"/>
              </a:tabLst>
            </a:pPr>
            <a:r>
              <a:rPr sz="2200" dirty="0">
                <a:latin typeface="Palatino Linotype"/>
                <a:cs typeface="Palatino Linotype"/>
              </a:rPr>
              <a:t>Run</a:t>
            </a:r>
            <a:r>
              <a:rPr sz="2200" spc="-5" dirty="0">
                <a:latin typeface="Palatino Linotype"/>
                <a:cs typeface="Palatino Linotype"/>
              </a:rPr>
              <a:t> the </a:t>
            </a:r>
            <a:r>
              <a:rPr sz="2200" dirty="0">
                <a:latin typeface="Palatino Linotype"/>
                <a:cs typeface="Palatino Linotype"/>
              </a:rPr>
              <a:t>code</a:t>
            </a:r>
            <a:r>
              <a:rPr sz="2200" spc="-5" dirty="0">
                <a:latin typeface="Palatino Linotype"/>
                <a:cs typeface="Palatino Linotype"/>
              </a:rPr>
              <a:t> (</a:t>
            </a:r>
            <a:r>
              <a:rPr sz="2200" spc="-5" dirty="0">
                <a:latin typeface="Lucida Console"/>
                <a:cs typeface="Lucida Console"/>
              </a:rPr>
              <a:t>GUI_adding_widgets_in_loop.py</a:t>
            </a:r>
            <a:r>
              <a:rPr sz="2200" spc="-5" dirty="0">
                <a:latin typeface="Palatino Linotype"/>
                <a:cs typeface="Palatino Linotype"/>
              </a:rPr>
              <a:t>):</a:t>
            </a:r>
            <a:endParaRPr sz="2200" dirty="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4607" y="3657600"/>
            <a:ext cx="6682761" cy="2748864"/>
            <a:chOff x="720001" y="3565080"/>
            <a:chExt cx="5418455" cy="33902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428" y="3667507"/>
              <a:ext cx="5213143" cy="32391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26351" y="3571430"/>
              <a:ext cx="5405755" cy="3377565"/>
            </a:xfrm>
            <a:custGeom>
              <a:avLst/>
              <a:gdLst/>
              <a:ahLst/>
              <a:cxnLst/>
              <a:rect l="l" t="t" r="r" b="b"/>
              <a:pathLst>
                <a:path w="5405755" h="3377565">
                  <a:moveTo>
                    <a:pt x="0" y="0"/>
                  </a:moveTo>
                  <a:lnTo>
                    <a:pt x="5405297" y="0"/>
                  </a:lnTo>
                </a:path>
                <a:path w="5405755" h="3377565">
                  <a:moveTo>
                    <a:pt x="0" y="0"/>
                  </a:moveTo>
                  <a:lnTo>
                    <a:pt x="0" y="3377463"/>
                  </a:lnTo>
                </a:path>
                <a:path w="5405755" h="3377565">
                  <a:moveTo>
                    <a:pt x="5405297" y="0"/>
                  </a:moveTo>
                  <a:lnTo>
                    <a:pt x="5405297" y="3377463"/>
                  </a:lnTo>
                </a:path>
                <a:path w="5405755" h="3377565">
                  <a:moveTo>
                    <a:pt x="0" y="3377463"/>
                  </a:moveTo>
                  <a:lnTo>
                    <a:pt x="5405297" y="33774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/>
          <p:cNvSpPr txBox="1"/>
          <p:nvPr/>
        </p:nvSpPr>
        <p:spPr>
          <a:xfrm>
            <a:off x="0" y="6541047"/>
            <a:ext cx="84582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Palatino Linotype"/>
                <a:cs typeface="Palatino Linotype"/>
              </a:rPr>
              <a:t>Running </a:t>
            </a:r>
            <a:r>
              <a:rPr sz="1050" spc="-5" dirty="0">
                <a:latin typeface="Palatino Linotype"/>
                <a:cs typeface="Palatino Linotype"/>
              </a:rPr>
              <a:t>this </a:t>
            </a:r>
            <a:r>
              <a:rPr sz="1050" dirty="0">
                <a:latin typeface="Palatino Linotype"/>
                <a:cs typeface="Palatino Linotype"/>
              </a:rPr>
              <a:t>code will create </a:t>
            </a:r>
            <a:r>
              <a:rPr sz="1050" spc="-5" dirty="0">
                <a:latin typeface="Palatino Linotype"/>
                <a:cs typeface="Palatino Linotype"/>
              </a:rPr>
              <a:t>the </a:t>
            </a:r>
            <a:r>
              <a:rPr sz="1050" dirty="0">
                <a:latin typeface="Palatino Linotype"/>
                <a:cs typeface="Palatino Linotype"/>
              </a:rPr>
              <a:t>same window as </a:t>
            </a:r>
            <a:r>
              <a:rPr sz="1050" spc="-5" dirty="0">
                <a:latin typeface="Palatino Linotype"/>
                <a:cs typeface="Palatino Linotype"/>
              </a:rPr>
              <a:t>before, but </a:t>
            </a:r>
            <a:r>
              <a:rPr sz="1050" dirty="0">
                <a:latin typeface="Palatino Linotype"/>
                <a:cs typeface="Palatino Linotype"/>
              </a:rPr>
              <a:t>our code is much cleaner and </a:t>
            </a:r>
            <a:r>
              <a:rPr sz="1050" spc="-25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easier</a:t>
            </a:r>
            <a:r>
              <a:rPr sz="1050" spc="-5" dirty="0">
                <a:latin typeface="Palatino Linotype"/>
                <a:cs typeface="Palatino Linotype"/>
              </a:rPr>
              <a:t> to</a:t>
            </a:r>
            <a:r>
              <a:rPr sz="1050" spc="-10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maintain. This</a:t>
            </a:r>
            <a:r>
              <a:rPr sz="1050" spc="-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will </a:t>
            </a:r>
            <a:r>
              <a:rPr sz="1050" spc="-5" dirty="0">
                <a:latin typeface="Palatino Linotype"/>
                <a:cs typeface="Palatino Linotype"/>
              </a:rPr>
              <a:t>help</a:t>
            </a:r>
            <a:r>
              <a:rPr sz="1050" spc="-10" dirty="0">
                <a:latin typeface="Palatino Linotype"/>
                <a:cs typeface="Palatino Linotype"/>
              </a:rPr>
              <a:t> </a:t>
            </a:r>
            <a:r>
              <a:rPr sz="1050" spc="-5" dirty="0">
                <a:latin typeface="Palatino Linotype"/>
                <a:cs typeface="Palatino Linotype"/>
              </a:rPr>
              <a:t>us </a:t>
            </a:r>
            <a:r>
              <a:rPr sz="1050" dirty="0">
                <a:latin typeface="Palatino Linotype"/>
                <a:cs typeface="Palatino Linotype"/>
              </a:rPr>
              <a:t>when</a:t>
            </a:r>
            <a:r>
              <a:rPr sz="1050" spc="-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we expand</a:t>
            </a:r>
            <a:r>
              <a:rPr sz="1050" spc="-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our</a:t>
            </a:r>
            <a:r>
              <a:rPr sz="1050" spc="-5" dirty="0">
                <a:latin typeface="Palatino Linotype"/>
                <a:cs typeface="Palatino Linotype"/>
              </a:rPr>
              <a:t> GUI </a:t>
            </a:r>
            <a:r>
              <a:rPr sz="1050" dirty="0">
                <a:latin typeface="Palatino Linotype"/>
                <a:cs typeface="Palatino Linotype"/>
              </a:rPr>
              <a:t>in</a:t>
            </a:r>
            <a:r>
              <a:rPr sz="1050" spc="-5" dirty="0">
                <a:latin typeface="Palatino Linotype"/>
                <a:cs typeface="Palatino Linotype"/>
              </a:rPr>
              <a:t> the </a:t>
            </a:r>
            <a:r>
              <a:rPr sz="1050" dirty="0">
                <a:latin typeface="Palatino Linotype"/>
                <a:cs typeface="Palatino Linotype"/>
              </a:rPr>
              <a:t>coming</a:t>
            </a:r>
            <a:r>
              <a:rPr sz="1050" spc="-5" dirty="0">
                <a:latin typeface="Palatino Linotype"/>
                <a:cs typeface="Palatino Linotype"/>
              </a:rPr>
              <a:t> </a:t>
            </a:r>
            <a:r>
              <a:rPr sz="1050" dirty="0">
                <a:latin typeface="Palatino Linotype"/>
                <a:cs typeface="Palatino Linotype"/>
              </a:rPr>
              <a:t>recipes.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9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1498" y="451176"/>
            <a:ext cx="287735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Palatino Linotype"/>
                <a:cs typeface="Palatino Linotype"/>
              </a:rPr>
              <a:t>Creating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the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GUI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</a:t>
            </a:r>
            <a:r>
              <a:rPr sz="1000" i="1" spc="-1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and</a:t>
            </a:r>
            <a:r>
              <a:rPr sz="1000" i="1" spc="-15" dirty="0">
                <a:latin typeface="Palatino Linotype"/>
                <a:cs typeface="Palatino Linotype"/>
              </a:rPr>
              <a:t> </a:t>
            </a:r>
            <a:r>
              <a:rPr sz="1000" i="1" spc="-5" dirty="0">
                <a:latin typeface="Palatino Linotype"/>
                <a:cs typeface="Palatino Linotype"/>
              </a:rPr>
              <a:t>Adding</a:t>
            </a:r>
            <a:r>
              <a:rPr sz="1000" i="1" spc="-20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3230" y="451176"/>
            <a:ext cx="6539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8004" y="797563"/>
            <a:ext cx="6682761" cy="37830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 smtClean="0">
                <a:latin typeface="Arial"/>
                <a:cs typeface="Arial"/>
              </a:rPr>
              <a:t>Preventing</a:t>
            </a:r>
            <a:r>
              <a:rPr sz="2600" b="1" spc="-15" dirty="0" smtClean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GUI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from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being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resized</a:t>
            </a:r>
            <a:endParaRPr sz="2600" dirty="0">
              <a:latin typeface="Arial"/>
              <a:cs typeface="Arial"/>
            </a:endParaRPr>
          </a:p>
          <a:p>
            <a:pPr marL="12700" marR="99060">
              <a:lnSpc>
                <a:spcPct val="101800"/>
              </a:lnSpc>
              <a:spcBef>
                <a:spcPts val="350"/>
              </a:spcBef>
            </a:pPr>
            <a:endParaRPr lang="en-US" sz="2600" dirty="0" smtClean="0">
              <a:latin typeface="Palatino Linotype"/>
              <a:cs typeface="Palatino Linotype"/>
            </a:endParaRPr>
          </a:p>
          <a:p>
            <a:pPr marL="12700" marR="99060">
              <a:lnSpc>
                <a:spcPct val="101800"/>
              </a:lnSpc>
              <a:spcBef>
                <a:spcPts val="350"/>
              </a:spcBef>
            </a:pPr>
            <a:r>
              <a:rPr sz="2600" dirty="0" smtClean="0">
                <a:latin typeface="Palatino Linotype"/>
                <a:cs typeface="Palatino Linotype"/>
              </a:rPr>
              <a:t>By </a:t>
            </a:r>
            <a:r>
              <a:rPr sz="2600" dirty="0">
                <a:latin typeface="Palatino Linotype"/>
                <a:cs typeface="Palatino Linotype"/>
              </a:rPr>
              <a:t>default, a </a:t>
            </a:r>
            <a:r>
              <a:rPr sz="2600" spc="-5" dirty="0">
                <a:latin typeface="Palatino Linotype"/>
                <a:cs typeface="Palatino Linotype"/>
              </a:rPr>
              <a:t>GU</a:t>
            </a:r>
            <a:r>
              <a:rPr sz="2600" dirty="0">
                <a:latin typeface="Palatino Linotype"/>
                <a:cs typeface="Palatino Linotype"/>
              </a:rPr>
              <a:t>I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created</a:t>
            </a:r>
            <a:r>
              <a:rPr sz="2600" spc="-5" dirty="0">
                <a:latin typeface="Palatino Linotype"/>
                <a:cs typeface="Palatino Linotype"/>
              </a:rPr>
              <a:t> usin</a:t>
            </a:r>
            <a:r>
              <a:rPr sz="2600" dirty="0">
                <a:latin typeface="Palatino Linotype"/>
                <a:cs typeface="Palatino Linotype"/>
              </a:rPr>
              <a:t>g </a:t>
            </a:r>
            <a:r>
              <a:rPr sz="2600" spc="-5" dirty="0">
                <a:latin typeface="Lucida Console"/>
                <a:cs typeface="Lucida Console"/>
              </a:rPr>
              <a:t>tkinter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can </a:t>
            </a:r>
            <a:r>
              <a:rPr sz="2600" spc="-5" dirty="0">
                <a:latin typeface="Palatino Linotype"/>
                <a:cs typeface="Palatino Linotype"/>
              </a:rPr>
              <a:t>b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resized. This is </a:t>
            </a:r>
            <a:r>
              <a:rPr sz="2600" spc="-5" dirty="0">
                <a:latin typeface="Palatino Linotype"/>
                <a:cs typeface="Palatino Linotype"/>
              </a:rPr>
              <a:t>no</a:t>
            </a:r>
            <a:r>
              <a:rPr sz="2600" dirty="0">
                <a:latin typeface="Palatino Linotype"/>
                <a:cs typeface="Palatino Linotype"/>
              </a:rPr>
              <a:t>t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always ideal. The  widgets we </a:t>
            </a:r>
            <a:r>
              <a:rPr sz="2600" spc="-5" dirty="0">
                <a:latin typeface="Palatino Linotype"/>
                <a:cs typeface="Palatino Linotype"/>
              </a:rPr>
              <a:t>place </a:t>
            </a:r>
            <a:r>
              <a:rPr sz="2600" dirty="0">
                <a:latin typeface="Palatino Linotype"/>
                <a:cs typeface="Palatino Linotype"/>
              </a:rPr>
              <a:t>onto our </a:t>
            </a:r>
            <a:r>
              <a:rPr sz="2600" spc="-5" dirty="0">
                <a:latin typeface="Palatino Linotype"/>
                <a:cs typeface="Palatino Linotype"/>
              </a:rPr>
              <a:t>GUI </a:t>
            </a:r>
            <a:r>
              <a:rPr sz="2600" dirty="0">
                <a:latin typeface="Palatino Linotype"/>
                <a:cs typeface="Palatino Linotype"/>
              </a:rPr>
              <a:t>forms might end </a:t>
            </a:r>
            <a:r>
              <a:rPr sz="2600" spc="-5" dirty="0">
                <a:latin typeface="Palatino Linotype"/>
                <a:cs typeface="Palatino Linotype"/>
              </a:rPr>
              <a:t>up being </a:t>
            </a:r>
            <a:r>
              <a:rPr sz="2600" dirty="0">
                <a:latin typeface="Palatino Linotype"/>
                <a:cs typeface="Palatino Linotype"/>
              </a:rPr>
              <a:t>resized in an improper way, so </a:t>
            </a:r>
            <a:r>
              <a:rPr sz="2600" spc="-254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in </a:t>
            </a:r>
            <a:r>
              <a:rPr sz="2600" spc="-5" dirty="0">
                <a:latin typeface="Palatino Linotype"/>
                <a:cs typeface="Palatino Linotype"/>
              </a:rPr>
              <a:t>this </a:t>
            </a:r>
            <a:r>
              <a:rPr sz="2600" dirty="0">
                <a:latin typeface="Palatino Linotype"/>
                <a:cs typeface="Palatino Linotype"/>
              </a:rPr>
              <a:t>recipe, we will learn </a:t>
            </a:r>
            <a:r>
              <a:rPr sz="2600" spc="-5" dirty="0">
                <a:latin typeface="Palatino Linotype"/>
                <a:cs typeface="Palatino Linotype"/>
              </a:rPr>
              <a:t>how to prevent </a:t>
            </a:r>
            <a:r>
              <a:rPr sz="2600" dirty="0">
                <a:latin typeface="Palatino Linotype"/>
                <a:cs typeface="Palatino Linotype"/>
              </a:rPr>
              <a:t>our </a:t>
            </a:r>
            <a:r>
              <a:rPr sz="2600" spc="-5" dirty="0">
                <a:latin typeface="Palatino Linotype"/>
                <a:cs typeface="Palatino Linotype"/>
              </a:rPr>
              <a:t>GUI </a:t>
            </a:r>
            <a:r>
              <a:rPr sz="2600" dirty="0">
                <a:latin typeface="Palatino Linotype"/>
                <a:cs typeface="Palatino Linotype"/>
              </a:rPr>
              <a:t>from </a:t>
            </a:r>
            <a:r>
              <a:rPr sz="2600" spc="-5" dirty="0">
                <a:latin typeface="Palatino Linotype"/>
                <a:cs typeface="Palatino Linotype"/>
              </a:rPr>
              <a:t>being </a:t>
            </a:r>
            <a:r>
              <a:rPr sz="2600" dirty="0">
                <a:latin typeface="Palatino Linotype"/>
                <a:cs typeface="Palatino Linotype"/>
              </a:rPr>
              <a:t>resized </a:t>
            </a:r>
            <a:r>
              <a:rPr sz="2600" spc="-5" dirty="0">
                <a:latin typeface="Palatino Linotype"/>
                <a:cs typeface="Palatino Linotype"/>
              </a:rPr>
              <a:t>by the user </a:t>
            </a:r>
            <a:r>
              <a:rPr sz="2600" dirty="0">
                <a:latin typeface="Palatino Linotype"/>
                <a:cs typeface="Palatino Linotype"/>
              </a:rPr>
              <a:t>of our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GUI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application.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700" y="451178"/>
            <a:ext cx="7620000" cy="2995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          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950" dirty="0" smtClean="0">
                <a:latin typeface="Palatino Linotype"/>
                <a:cs typeface="Palatino Linotype"/>
              </a:rPr>
              <a:t> </a:t>
            </a:r>
            <a:endParaRPr sz="95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622300" algn="l"/>
              </a:tabLst>
            </a:pPr>
            <a:r>
              <a:rPr sz="2600" dirty="0" smtClean="0">
                <a:latin typeface="Palatino Linotype"/>
                <a:cs typeface="Palatino Linotype"/>
              </a:rPr>
              <a:t>Start</a:t>
            </a:r>
            <a:r>
              <a:rPr sz="2600" spc="-10" dirty="0" smtClean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with</a:t>
            </a:r>
            <a:r>
              <a:rPr sz="2600" spc="-5" dirty="0">
                <a:latin typeface="Palatino Linotype"/>
                <a:cs typeface="Palatino Linotype"/>
              </a:rPr>
              <a:t> 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module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from</a:t>
            </a:r>
            <a:r>
              <a:rPr sz="2600" spc="-5" dirty="0">
                <a:latin typeface="Palatino Linotype"/>
                <a:cs typeface="Palatino Linotype"/>
              </a:rPr>
              <a:t> the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previous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recipe</a:t>
            </a:r>
            <a:r>
              <a:rPr sz="2600" spc="-10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and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save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it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as</a:t>
            </a:r>
          </a:p>
          <a:p>
            <a:pPr marL="621665">
              <a:lnSpc>
                <a:spcPct val="100000"/>
              </a:lnSpc>
            </a:pPr>
            <a:r>
              <a:rPr lang="en-US" sz="2600" spc="-5" dirty="0" smtClean="0">
                <a:latin typeface="Lucida Console"/>
                <a:cs typeface="Lucida Console"/>
              </a:rPr>
              <a:t> </a:t>
            </a:r>
            <a:r>
              <a:rPr sz="2600" spc="-5" dirty="0" err="1" smtClean="0">
                <a:latin typeface="Lucida Console"/>
                <a:cs typeface="Lucida Console"/>
              </a:rPr>
              <a:t>Gui_not_resizable.py</a:t>
            </a:r>
            <a:r>
              <a:rPr sz="2600" spc="-5" dirty="0">
                <a:latin typeface="Palatino Linotype"/>
                <a:cs typeface="Palatino Linotype"/>
              </a:rPr>
              <a:t>.</a:t>
            </a:r>
            <a:endParaRPr sz="2600" dirty="0">
              <a:latin typeface="Palatino Linotype"/>
              <a:cs typeface="Palatino Linotype"/>
            </a:endParaRPr>
          </a:p>
          <a:p>
            <a:pPr marL="622300" indent="-170180">
              <a:lnSpc>
                <a:spcPct val="100000"/>
              </a:lnSpc>
              <a:spcBef>
                <a:spcPts val="280"/>
              </a:spcBef>
              <a:buAutoNum type="arabicPeriod" startAt="2"/>
              <a:tabLst>
                <a:tab pos="622300" algn="l"/>
              </a:tabLst>
            </a:pPr>
            <a:r>
              <a:rPr sz="2600" dirty="0">
                <a:latin typeface="Palatino Linotype"/>
                <a:cs typeface="Palatino Linotype"/>
              </a:rPr>
              <a:t>Use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Tk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instance variable,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win</a:t>
            </a:r>
            <a:r>
              <a:rPr sz="2600" dirty="0">
                <a:latin typeface="Palatino Linotype"/>
                <a:cs typeface="Palatino Linotype"/>
              </a:rPr>
              <a:t>, </a:t>
            </a:r>
            <a:r>
              <a:rPr sz="2600" spc="-5" dirty="0">
                <a:latin typeface="Palatino Linotype"/>
                <a:cs typeface="Palatino Linotype"/>
              </a:rPr>
              <a:t>t</a:t>
            </a:r>
            <a:r>
              <a:rPr sz="2600" dirty="0">
                <a:latin typeface="Palatino Linotype"/>
                <a:cs typeface="Palatino Linotype"/>
              </a:rPr>
              <a:t>o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call </a:t>
            </a:r>
            <a:r>
              <a:rPr sz="2600" spc="-5" dirty="0">
                <a:latin typeface="Palatino Linotype"/>
                <a:cs typeface="Palatino Linotype"/>
              </a:rPr>
              <a:t>th</a:t>
            </a:r>
            <a:r>
              <a:rPr sz="2600" dirty="0">
                <a:latin typeface="Palatino Linotype"/>
                <a:cs typeface="Palatino Linotype"/>
              </a:rPr>
              <a:t>e</a:t>
            </a:r>
            <a:r>
              <a:rPr sz="2600" spc="-5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resizable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alatino Linotype"/>
                <a:cs typeface="Palatino Linotype"/>
              </a:rPr>
              <a:t>method:</a:t>
            </a:r>
          </a:p>
          <a:p>
            <a:pPr marL="812800">
              <a:lnSpc>
                <a:spcPct val="100000"/>
              </a:lnSpc>
              <a:spcBef>
                <a:spcPts val="965"/>
              </a:spcBef>
            </a:pPr>
            <a:r>
              <a:rPr sz="2600" spc="-5" dirty="0">
                <a:latin typeface="Lucida Console"/>
                <a:cs typeface="Lucida Console"/>
              </a:rPr>
              <a:t>win.resizable(False,</a:t>
            </a:r>
            <a:r>
              <a:rPr sz="2600" spc="-15" dirty="0">
                <a:latin typeface="Lucida Console"/>
                <a:cs typeface="Lucida Console"/>
              </a:rPr>
              <a:t> </a:t>
            </a:r>
            <a:r>
              <a:rPr sz="2600" spc="-5" dirty="0">
                <a:latin typeface="Lucida Console"/>
                <a:cs typeface="Lucida Console"/>
              </a:rPr>
              <a:t>False</a:t>
            </a:r>
            <a:r>
              <a:rPr sz="2600" spc="-5" dirty="0" smtClean="0">
                <a:latin typeface="Lucida Console"/>
                <a:cs typeface="Lucida Console"/>
              </a:rPr>
              <a:t>)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004" y="616756"/>
            <a:ext cx="6682761" cy="0"/>
          </a:xfrm>
          <a:custGeom>
            <a:avLst/>
            <a:gdLst/>
            <a:ahLst/>
            <a:cxnLst/>
            <a:rect l="l" t="t" r="r" b="b"/>
            <a:pathLst>
              <a:path w="5418455">
                <a:moveTo>
                  <a:pt x="0" y="0"/>
                </a:moveTo>
                <a:lnTo>
                  <a:pt x="54179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900" y="451178"/>
            <a:ext cx="6934200" cy="122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  <a:tabLst>
                <a:tab pos="4893945" algn="l"/>
              </a:tabLst>
            </a:pPr>
            <a:r>
              <a:rPr lang="en-US" sz="1000" i="1" dirty="0" smtClean="0">
                <a:latin typeface="Palatino Linotype"/>
                <a:cs typeface="Palatino Linotype"/>
              </a:rPr>
              <a:t>    </a:t>
            </a:r>
            <a:r>
              <a:rPr sz="1000" i="1" dirty="0" smtClean="0">
                <a:latin typeface="Palatino Linotype"/>
                <a:cs typeface="Palatino Linotype"/>
              </a:rPr>
              <a:t>Creating </a:t>
            </a:r>
            <a:r>
              <a:rPr sz="1000" i="1" dirty="0">
                <a:latin typeface="Palatino Linotype"/>
                <a:cs typeface="Palatino Linotype"/>
              </a:rPr>
              <a:t>the </a:t>
            </a:r>
            <a:r>
              <a:rPr sz="1000" i="1" spc="-5" dirty="0">
                <a:latin typeface="Palatino Linotype"/>
                <a:cs typeface="Palatino Linotype"/>
              </a:rPr>
              <a:t>GU</a:t>
            </a:r>
            <a:r>
              <a:rPr sz="1000" i="1" dirty="0">
                <a:latin typeface="Palatino Linotype"/>
                <a:cs typeface="Palatino Linotype"/>
              </a:rPr>
              <a:t>I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Form and </a:t>
            </a:r>
            <a:r>
              <a:rPr sz="1000" i="1" spc="-5" dirty="0">
                <a:latin typeface="Palatino Linotype"/>
                <a:cs typeface="Palatino Linotype"/>
              </a:rPr>
              <a:t>Addin</a:t>
            </a:r>
            <a:r>
              <a:rPr sz="1000" i="1" dirty="0">
                <a:latin typeface="Palatino Linotype"/>
                <a:cs typeface="Palatino Linotype"/>
              </a:rPr>
              <a:t>g</a:t>
            </a:r>
            <a:r>
              <a:rPr sz="1000" i="1" spc="-5" dirty="0">
                <a:latin typeface="Palatino Linotype"/>
                <a:cs typeface="Palatino Linotype"/>
              </a:rPr>
              <a:t> </a:t>
            </a:r>
            <a:r>
              <a:rPr sz="1000" i="1" dirty="0">
                <a:latin typeface="Palatino Linotype"/>
                <a:cs typeface="Palatino Linotype"/>
              </a:rPr>
              <a:t>Widgets	</a:t>
            </a:r>
            <a:r>
              <a:rPr lang="en-US" sz="1000" i="1" dirty="0" smtClean="0">
                <a:latin typeface="Palatino Linotype"/>
                <a:cs typeface="Palatino Linotype"/>
              </a:rPr>
              <a:t>                                               </a:t>
            </a:r>
            <a:r>
              <a:rPr sz="1000" i="1" dirty="0" smtClean="0">
                <a:latin typeface="Palatino Linotype"/>
                <a:cs typeface="Palatino Linotype"/>
              </a:rPr>
              <a:t>Chapter </a:t>
            </a:r>
            <a:r>
              <a:rPr sz="1000" i="1" dirty="0">
                <a:latin typeface="Palatino Linotype"/>
                <a:cs typeface="Palatino Linotype"/>
              </a:rPr>
              <a:t>1</a:t>
            </a:r>
            <a:endParaRPr sz="10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Palatino Linotype"/>
              <a:cs typeface="Palatino Linotype"/>
            </a:endParaRPr>
          </a:p>
          <a:p>
            <a:pPr marL="452120">
              <a:lnSpc>
                <a:spcPct val="100000"/>
              </a:lnSpc>
              <a:spcBef>
                <a:spcPts val="900"/>
              </a:spcBef>
              <a:tabLst>
                <a:tab pos="622300" algn="l"/>
              </a:tabLst>
            </a:pPr>
            <a:r>
              <a:rPr sz="2600" spc="-5" dirty="0" smtClean="0">
                <a:latin typeface="Palatino Linotype"/>
                <a:cs typeface="Palatino Linotype"/>
              </a:rPr>
              <a:t>Here </a:t>
            </a:r>
            <a:r>
              <a:rPr sz="2600" dirty="0">
                <a:latin typeface="Palatino Linotype"/>
                <a:cs typeface="Palatino Linotype"/>
              </a:rPr>
              <a:t>is </a:t>
            </a:r>
            <a:r>
              <a:rPr sz="2600" spc="-5" dirty="0">
                <a:latin typeface="Palatino Linotype"/>
                <a:cs typeface="Palatino Linotype"/>
              </a:rPr>
              <a:t>the </a:t>
            </a:r>
            <a:r>
              <a:rPr sz="2600" dirty="0">
                <a:latin typeface="Palatino Linotype"/>
                <a:cs typeface="Palatino Linotype"/>
              </a:rPr>
              <a:t>code </a:t>
            </a:r>
            <a:r>
              <a:rPr sz="2600" spc="-5" dirty="0">
                <a:latin typeface="Palatino Linotype"/>
                <a:cs typeface="Palatino Linotype"/>
              </a:rPr>
              <a:t>to prevent the GUI </a:t>
            </a:r>
            <a:r>
              <a:rPr sz="2600" dirty="0">
                <a:latin typeface="Palatino Linotype"/>
                <a:cs typeface="Palatino Linotype"/>
              </a:rPr>
              <a:t>from </a:t>
            </a:r>
            <a:r>
              <a:rPr sz="2600" spc="-5" dirty="0">
                <a:latin typeface="Palatino Linotype"/>
                <a:cs typeface="Palatino Linotype"/>
              </a:rPr>
              <a:t>being </a:t>
            </a:r>
            <a:r>
              <a:rPr sz="2600" dirty="0">
                <a:latin typeface="Palatino Linotype"/>
                <a:cs typeface="Palatino Linotype"/>
              </a:rPr>
              <a:t>resized </a:t>
            </a:r>
            <a:r>
              <a:rPr sz="2600" spc="-250" dirty="0">
                <a:latin typeface="Palatino Linotype"/>
                <a:cs typeface="Palatino Linotype"/>
              </a:rPr>
              <a:t> </a:t>
            </a:r>
            <a:r>
              <a:rPr sz="2600" spc="-5" dirty="0">
                <a:latin typeface="Palatino Linotype"/>
                <a:cs typeface="Palatino Linotype"/>
              </a:rPr>
              <a:t>(</a:t>
            </a:r>
            <a:r>
              <a:rPr sz="2600" spc="-5" dirty="0">
                <a:latin typeface="Lucida Console"/>
                <a:cs typeface="Lucida Console"/>
              </a:rPr>
              <a:t>GUI_not_resizable.py</a:t>
            </a:r>
            <a:r>
              <a:rPr sz="2600" spc="-5" dirty="0">
                <a:latin typeface="Palatino Linotype"/>
                <a:cs typeface="Palatino Linotype"/>
              </a:rPr>
              <a:t>):</a:t>
            </a:r>
            <a:endParaRPr sz="2600" dirty="0">
              <a:latin typeface="Palatino Linotype"/>
              <a:cs typeface="Palatino Linotyp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707" y="1806116"/>
            <a:ext cx="7786785" cy="4854117"/>
            <a:chOff x="1684039" y="4198048"/>
            <a:chExt cx="3437236" cy="2717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4039" y="4204398"/>
              <a:ext cx="3297470" cy="2705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36725" y="4198048"/>
              <a:ext cx="3384550" cy="2717800"/>
            </a:xfrm>
            <a:custGeom>
              <a:avLst/>
              <a:gdLst/>
              <a:ahLst/>
              <a:cxnLst/>
              <a:rect l="l" t="t" r="r" b="b"/>
              <a:pathLst>
                <a:path w="3384550" h="2717800">
                  <a:moveTo>
                    <a:pt x="0" y="0"/>
                  </a:moveTo>
                  <a:lnTo>
                    <a:pt x="3384550" y="0"/>
                  </a:lnTo>
                </a:path>
                <a:path w="3384550" h="2717800">
                  <a:moveTo>
                    <a:pt x="0" y="0"/>
                  </a:moveTo>
                  <a:lnTo>
                    <a:pt x="0" y="2717800"/>
                  </a:lnTo>
                </a:path>
                <a:path w="3384550" h="2717800">
                  <a:moveTo>
                    <a:pt x="3384550" y="0"/>
                  </a:moveTo>
                  <a:lnTo>
                    <a:pt x="3384550" y="2717800"/>
                  </a:lnTo>
                </a:path>
                <a:path w="3384550" h="2717800">
                  <a:moveTo>
                    <a:pt x="0" y="2717800"/>
                  </a:moveTo>
                  <a:lnTo>
                    <a:pt x="3384550" y="2717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8B6938-47B1-4AEE-BB9E-D8D5F108DBB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2216</Words>
  <Application>Microsoft Office PowerPoint</Application>
  <PresentationFormat>Custom</PresentationFormat>
  <Paragraphs>568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Edge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do it…</vt:lpstr>
      <vt:lpstr>How to do it…</vt:lpstr>
      <vt:lpstr>How to do it…</vt:lpstr>
      <vt:lpstr>How to do it…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Nguyen Thi My</dc:creator>
  <cp:lastModifiedBy>Admin</cp:lastModifiedBy>
  <cp:revision>129</cp:revision>
  <dcterms:created xsi:type="dcterms:W3CDTF">2022-05-10T06:07:03Z</dcterms:created>
  <dcterms:modified xsi:type="dcterms:W3CDTF">2022-05-13T07:58:30Z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2022-05-10T00:00:00Z</vt:filetime>
  </property>
  <property fmtid="{D5CDD505-2E9C-101B-9397-08002B2CF9AE}" pid="3" name="LastSaved">
    <vt:filetime>2022-05-10T00:00:00Z</vt:filetime>
  </property>
</Properties>
</file>