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75"/>
  </p:notesMasterIdLst>
  <p:sldIdLst>
    <p:sldId id="256" r:id="rId3"/>
    <p:sldId id="295" r:id="rId4"/>
    <p:sldId id="257" r:id="rId5"/>
    <p:sldId id="258" r:id="rId6"/>
    <p:sldId id="297" r:id="rId7"/>
    <p:sldId id="298" r:id="rId8"/>
    <p:sldId id="299" r:id="rId9"/>
    <p:sldId id="259" r:id="rId10"/>
    <p:sldId id="302" r:id="rId11"/>
    <p:sldId id="303" r:id="rId12"/>
    <p:sldId id="304" r:id="rId13"/>
    <p:sldId id="261" r:id="rId14"/>
    <p:sldId id="262" r:id="rId15"/>
    <p:sldId id="305" r:id="rId16"/>
    <p:sldId id="263" r:id="rId17"/>
    <p:sldId id="307" r:id="rId18"/>
    <p:sldId id="308" r:id="rId19"/>
    <p:sldId id="309" r:id="rId20"/>
    <p:sldId id="310" r:id="rId21"/>
    <p:sldId id="311" r:id="rId22"/>
    <p:sldId id="314" r:id="rId23"/>
    <p:sldId id="313" r:id="rId24"/>
    <p:sldId id="320" r:id="rId25"/>
    <p:sldId id="322" r:id="rId26"/>
    <p:sldId id="328" r:id="rId27"/>
    <p:sldId id="330" r:id="rId28"/>
    <p:sldId id="331" r:id="rId29"/>
    <p:sldId id="333" r:id="rId30"/>
    <p:sldId id="334" r:id="rId31"/>
    <p:sldId id="332" r:id="rId32"/>
    <p:sldId id="325" r:id="rId33"/>
    <p:sldId id="335" r:id="rId34"/>
    <p:sldId id="337" r:id="rId35"/>
    <p:sldId id="338" r:id="rId36"/>
    <p:sldId id="271" r:id="rId37"/>
    <p:sldId id="272" r:id="rId38"/>
    <p:sldId id="315" r:id="rId39"/>
    <p:sldId id="273" r:id="rId40"/>
    <p:sldId id="316" r:id="rId41"/>
    <p:sldId id="274" r:id="rId42"/>
    <p:sldId id="317" r:id="rId43"/>
    <p:sldId id="318" r:id="rId44"/>
    <p:sldId id="275" r:id="rId45"/>
    <p:sldId id="319" r:id="rId46"/>
    <p:sldId id="276" r:id="rId47"/>
    <p:sldId id="277" r:id="rId48"/>
    <p:sldId id="339" r:id="rId49"/>
    <p:sldId id="278" r:id="rId50"/>
    <p:sldId id="340" r:id="rId51"/>
    <p:sldId id="279" r:id="rId52"/>
    <p:sldId id="341" r:id="rId53"/>
    <p:sldId id="280" r:id="rId54"/>
    <p:sldId id="342" r:id="rId55"/>
    <p:sldId id="281" r:id="rId56"/>
    <p:sldId id="283" r:id="rId57"/>
    <p:sldId id="284" r:id="rId58"/>
    <p:sldId id="285" r:id="rId59"/>
    <p:sldId id="343" r:id="rId60"/>
    <p:sldId id="286" r:id="rId61"/>
    <p:sldId id="344" r:id="rId62"/>
    <p:sldId id="287" r:id="rId63"/>
    <p:sldId id="346" r:id="rId64"/>
    <p:sldId id="288" r:id="rId65"/>
    <p:sldId id="289" r:id="rId66"/>
    <p:sldId id="347" r:id="rId67"/>
    <p:sldId id="290" r:id="rId68"/>
    <p:sldId id="349" r:id="rId69"/>
    <p:sldId id="291" r:id="rId70"/>
    <p:sldId id="292" r:id="rId71"/>
    <p:sldId id="350" r:id="rId72"/>
    <p:sldId id="293" r:id="rId73"/>
    <p:sldId id="294" r:id="rId74"/>
  </p:sldIdLst>
  <p:sldSz cx="8458200" cy="6858000"/>
  <p:notesSz cx="6858000" cy="8458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44" y="-90"/>
      </p:cViewPr>
      <p:guideLst>
        <p:guide orient="horz" pos="2335"/>
        <p:guide pos="26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222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22275"/>
          </a:xfrm>
          <a:prstGeom prst="rect">
            <a:avLst/>
          </a:prstGeom>
        </p:spPr>
        <p:txBody>
          <a:bodyPr vert="horz" lIns="91440" tIns="45720" rIns="91440" bIns="45720" rtlCol="0"/>
          <a:lstStyle>
            <a:lvl1pPr algn="r">
              <a:defRPr sz="1200"/>
            </a:lvl1pPr>
          </a:lstStyle>
          <a:p>
            <a:fld id="{A04410B0-91D4-4A97-A444-F4FCB6E6F4D0}" type="datetimeFigureOut">
              <a:rPr lang="en-US" smtClean="0"/>
              <a:t>5/20/2022</a:t>
            </a:fld>
            <a:endParaRPr lang="en-US"/>
          </a:p>
        </p:txBody>
      </p:sp>
      <p:sp>
        <p:nvSpPr>
          <p:cNvPr id="4" name="Slide Image Placeholder 3"/>
          <p:cNvSpPr>
            <a:spLocks noGrp="1" noRot="1" noChangeAspect="1"/>
          </p:cNvSpPr>
          <p:nvPr>
            <p:ph type="sldImg" idx="2"/>
          </p:nvPr>
        </p:nvSpPr>
        <p:spPr>
          <a:xfrm>
            <a:off x="1473200" y="635000"/>
            <a:ext cx="3911600" cy="31718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17963"/>
            <a:ext cx="5486400" cy="38052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034338"/>
            <a:ext cx="2971800" cy="4222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034338"/>
            <a:ext cx="2971800" cy="422275"/>
          </a:xfrm>
          <a:prstGeom prst="rect">
            <a:avLst/>
          </a:prstGeom>
        </p:spPr>
        <p:txBody>
          <a:bodyPr vert="horz" lIns="91440" tIns="45720" rIns="91440" bIns="45720" rtlCol="0" anchor="b"/>
          <a:lstStyle>
            <a:lvl1pPr algn="r">
              <a:defRPr sz="1200"/>
            </a:lvl1pPr>
          </a:lstStyle>
          <a:p>
            <a:fld id="{4C921856-254A-4CFE-8C35-475C6004044D}" type="slidenum">
              <a:rPr lang="en-US" smtClean="0"/>
              <a:t>‹#›</a:t>
            </a:fld>
            <a:endParaRPr lang="en-US"/>
          </a:p>
        </p:txBody>
      </p:sp>
    </p:spTree>
    <p:extLst>
      <p:ext uri="{BB962C8B-B14F-4D97-AF65-F5344CB8AC3E}">
        <p14:creationId xmlns:p14="http://schemas.microsoft.com/office/powerpoint/2010/main" val="1163437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algn="ctr" eaLnBrk="0" fontAlgn="base" hangingPunct="0">
              <a:spcBef>
                <a:spcPct val="50000"/>
              </a:spcBef>
              <a:spcAft>
                <a:spcPct val="0"/>
              </a:spcAft>
              <a:defRPr>
                <a:solidFill>
                  <a:schemeClr val="tx1"/>
                </a:solidFill>
                <a:latin typeface="Tahoma" pitchFamily="34" charset="0"/>
              </a:defRPr>
            </a:lvl6pPr>
            <a:lvl7pPr marL="2971800" indent="-228600" algn="ctr" eaLnBrk="0" fontAlgn="base" hangingPunct="0">
              <a:spcBef>
                <a:spcPct val="50000"/>
              </a:spcBef>
              <a:spcAft>
                <a:spcPct val="0"/>
              </a:spcAft>
              <a:defRPr>
                <a:solidFill>
                  <a:schemeClr val="tx1"/>
                </a:solidFill>
                <a:latin typeface="Tahoma" pitchFamily="34" charset="0"/>
              </a:defRPr>
            </a:lvl7pPr>
            <a:lvl8pPr marL="3429000" indent="-228600" algn="ctr" eaLnBrk="0" fontAlgn="base" hangingPunct="0">
              <a:spcBef>
                <a:spcPct val="50000"/>
              </a:spcBef>
              <a:spcAft>
                <a:spcPct val="0"/>
              </a:spcAft>
              <a:defRPr>
                <a:solidFill>
                  <a:schemeClr val="tx1"/>
                </a:solidFill>
                <a:latin typeface="Tahoma" pitchFamily="34" charset="0"/>
              </a:defRPr>
            </a:lvl8pPr>
            <a:lvl9pPr marL="3886200" indent="-228600" algn="ctr" eaLnBrk="0" fontAlgn="base" hangingPunct="0">
              <a:spcBef>
                <a:spcPct val="50000"/>
              </a:spcBef>
              <a:spcAft>
                <a:spcPct val="0"/>
              </a:spcAft>
              <a:defRPr>
                <a:solidFill>
                  <a:schemeClr val="tx1"/>
                </a:solidFill>
                <a:latin typeface="Tahoma" pitchFamily="34" charset="0"/>
              </a:defRPr>
            </a:lvl9pPr>
          </a:lstStyle>
          <a:p>
            <a:pPr eaLnBrk="1" hangingPunct="1"/>
            <a:fld id="{D8BEB472-4CA2-42B8-8B05-2F71C6884950}" type="slidenum">
              <a:rPr lang="en-US">
                <a:solidFill>
                  <a:prstClr val="black"/>
                </a:solidFill>
                <a:latin typeface="Arial" charset="0"/>
              </a:rPr>
              <a:pPr eaLnBrk="1" hangingPunct="1"/>
              <a:t>2</a:t>
            </a:fld>
            <a:endParaRPr lang="en-US">
              <a:solidFill>
                <a:prstClr val="black"/>
              </a:solidFill>
              <a:latin typeface="Arial" charset="0"/>
            </a:endParaRPr>
          </a:p>
        </p:txBody>
      </p:sp>
      <p:sp>
        <p:nvSpPr>
          <p:cNvPr id="46083" name="Rectangle 2"/>
          <p:cNvSpPr>
            <a:spLocks noGrp="1" noRot="1" noChangeAspect="1" noChangeArrowheads="1" noTextEdit="1"/>
          </p:cNvSpPr>
          <p:nvPr>
            <p:ph type="sldImg"/>
          </p:nvPr>
        </p:nvSpPr>
        <p:spPr>
          <a:xfrm>
            <a:off x="1473200" y="635000"/>
            <a:ext cx="3911600" cy="3171825"/>
          </a:xfrm>
          <a:ln/>
        </p:spPr>
      </p:sp>
      <p:sp>
        <p:nvSpPr>
          <p:cNvPr id="46084"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34365" y="2125980"/>
            <a:ext cx="7189470" cy="9233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268730" y="3840480"/>
            <a:ext cx="59207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spc="-30" dirty="0" smtClean="0"/>
              <a:t> </a:t>
            </a:r>
            <a:fld id="{81D60167-4931-47E6-BA6A-407CBD079E47}" type="slidenum">
              <a:rPr/>
              <a:t>‹#›</a:t>
            </a:fld>
            <a:r>
              <a:rPr spc="-30" dirty="0"/>
              <a:t> </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2910" y="274638"/>
            <a:ext cx="761238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2913" y="1535113"/>
            <a:ext cx="37371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2913" y="2174875"/>
            <a:ext cx="37371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296651" y="1535113"/>
            <a:ext cx="373864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96651" y="2174875"/>
            <a:ext cx="373864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83F8DB7D-1542-4276-84FC-DF0ADAF796D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9802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8F7D29E3-AEBE-4308-85A6-5F9E87F3CD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7453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DF8B6938-47B1-4AEE-BB9E-D8D5F108DBB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25442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2914" y="273051"/>
            <a:ext cx="278269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306925" y="273054"/>
            <a:ext cx="472836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22914" y="1435100"/>
            <a:ext cx="278269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E9427DAA-B5B5-456B-801D-411013D1780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29758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7866" y="4800600"/>
            <a:ext cx="50749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657866" y="612775"/>
            <a:ext cx="5074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657866" y="5367338"/>
            <a:ext cx="5074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2B8F8BFB-0FEC-496E-9F8D-2DEBD3D6A76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0656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4B9CB27F-42DC-4601-9E5C-591CA410AB1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2811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32195" y="354013"/>
            <a:ext cx="1903095" cy="5776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2910" y="354013"/>
            <a:ext cx="5568315" cy="5776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5CD35156-1982-42D9-BD23-9946125A153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9660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7972637" y="6678712"/>
            <a:ext cx="485563" cy="156389"/>
          </a:xfrm>
        </p:spPr>
        <p:txBody>
          <a:bodyPr lIns="0" tIns="0" rIns="0" bIns="0"/>
          <a:lstStyle>
            <a:lvl1pPr>
              <a:defRPr sz="1200" b="1" i="0">
                <a:solidFill>
                  <a:schemeClr val="tx1"/>
                </a:solidFill>
                <a:latin typeface="Palatino Linotype"/>
                <a:cs typeface="Palatino Linotype"/>
              </a:defRPr>
            </a:lvl1pPr>
          </a:lstStyle>
          <a:p>
            <a:pPr marL="12700">
              <a:lnSpc>
                <a:spcPts val="1220"/>
              </a:lnSpc>
            </a:pPr>
            <a:fld id="{81D60167-4931-47E6-BA6A-407CBD079E47}" type="slidenum">
              <a:rPr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sz="half" idx="2"/>
          </p:nvPr>
        </p:nvSpPr>
        <p:spPr>
          <a:xfrm>
            <a:off x="422910" y="1577340"/>
            <a:ext cx="367931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355973" y="1577340"/>
            <a:ext cx="367931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spc="-30" dirty="0" smtClean="0"/>
              <a:t> </a:t>
            </a:r>
            <a:fld id="{81D60167-4931-47E6-BA6A-407CBD079E47}" type="slidenum">
              <a:rPr/>
              <a:t>‹#›</a:t>
            </a:fld>
            <a:r>
              <a:rPr spc="-30" dirty="0"/>
              <a:t> </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spc="-30" dirty="0" smtClean="0"/>
              <a:t> </a:t>
            </a:r>
            <a:fld id="{81D60167-4931-47E6-BA6A-407CBD079E47}" type="slidenum">
              <a:rPr/>
              <a:t>‹#›</a:t>
            </a:fld>
            <a:r>
              <a:rPr spc="-30" dirty="0"/>
              <a:t> </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spc="-30" dirty="0" smtClean="0"/>
              <a:t> </a:t>
            </a:r>
            <a:fld id="{81D60167-4931-47E6-BA6A-407CBD079E47}" type="slidenum">
              <a:rPr/>
              <a:t>‹#›</a:t>
            </a:fld>
            <a:r>
              <a:rPr spc="-30" dirty="0"/>
              <a:t> </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845820" y="2057400"/>
            <a:ext cx="7048500" cy="1752600"/>
          </a:xfrm>
        </p:spPr>
        <p:txBody>
          <a:bodyPr/>
          <a:lstStyle>
            <a:lvl1pPr>
              <a:defRPr sz="4800" b="0"/>
            </a:lvl1pPr>
          </a:lstStyle>
          <a:p>
            <a:pPr lvl="0"/>
            <a:r>
              <a:rPr lang="en-US" altLang="en-US" noProof="0" smtClean="0"/>
              <a:t>Click to edit Master title style</a:t>
            </a:r>
          </a:p>
        </p:txBody>
      </p:sp>
      <p:sp>
        <p:nvSpPr>
          <p:cNvPr id="14339" name="Rectangle 3"/>
          <p:cNvSpPr>
            <a:spLocks noGrp="1" noChangeArrowheads="1"/>
          </p:cNvSpPr>
          <p:nvPr>
            <p:ph type="subTitle" idx="1"/>
          </p:nvPr>
        </p:nvSpPr>
        <p:spPr>
          <a:xfrm>
            <a:off x="1127760" y="5029200"/>
            <a:ext cx="6061710" cy="1752600"/>
          </a:xfrm>
        </p:spPr>
        <p:txBody>
          <a:bodyPr/>
          <a:lstStyle>
            <a:lvl1pPr marL="0" indent="0">
              <a:buFont typeface="Wingdings 2" pitchFamily="18" charset="2"/>
              <a:buNone/>
              <a:defRPr sz="2400"/>
            </a:lvl1pPr>
          </a:lstStyle>
          <a:p>
            <a:pPr lvl="0"/>
            <a:r>
              <a:rPr lang="en-US" altLang="en-US" noProof="0" dirty="0" smtClean="0"/>
              <a:t>Click to edit Master subtitle style</a:t>
            </a:r>
          </a:p>
        </p:txBody>
      </p:sp>
      <p:sp>
        <p:nvSpPr>
          <p:cNvPr id="4" name="Rectangle 3"/>
          <p:cNvSpPr>
            <a:spLocks noGrp="1" noChangeArrowheads="1"/>
          </p:cNvSpPr>
          <p:nvPr>
            <p:ph type="ftr" sz="quarter" idx="10"/>
          </p:nvPr>
        </p:nvSpPr>
        <p:spPr/>
        <p:txBody>
          <a:bodyPr/>
          <a:lstStyle>
            <a:lvl1pPr>
              <a:defRPr smtClean="0"/>
            </a:lvl1pPr>
          </a:lstStyle>
          <a:p>
            <a:pPr>
              <a:defRPr/>
            </a:pPr>
            <a:endParaRPr lang="en-US" altLang="en-US">
              <a:solidFill>
                <a:srgbClr val="000000"/>
              </a:solidFill>
            </a:endParaRPr>
          </a:p>
        </p:txBody>
      </p:sp>
      <p:sp>
        <p:nvSpPr>
          <p:cNvPr id="5" name="Rectangle 4"/>
          <p:cNvSpPr>
            <a:spLocks noGrp="1" noChangeArrowheads="1"/>
          </p:cNvSpPr>
          <p:nvPr>
            <p:ph type="sldNum" sz="quarter" idx="11"/>
          </p:nvPr>
        </p:nvSpPr>
        <p:spPr>
          <a:xfrm>
            <a:off x="6061710" y="6400800"/>
            <a:ext cx="1973580" cy="457200"/>
          </a:xfrm>
        </p:spPr>
        <p:txBody>
          <a:bodyPr/>
          <a:lstStyle>
            <a:lvl1pPr>
              <a:defRPr smtClean="0"/>
            </a:lvl1pPr>
          </a:lstStyle>
          <a:p>
            <a:pPr>
              <a:defRPr/>
            </a:pPr>
            <a:fld id="{DC294AD3-4BC6-4C17-ACEC-FAD8EAE3A4B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674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9B4AC8CC-83A1-4B93-9DC9-CD5CCC5E803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535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8140" y="4406904"/>
            <a:ext cx="71894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68140" y="2906717"/>
            <a:ext cx="71894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1924A680-6806-43FA-A8BB-05CC7C9CB10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4685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2910" y="1219202"/>
            <a:ext cx="3735705"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99585" y="1219202"/>
            <a:ext cx="3735705"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7740D540-5331-4F98-AC9D-038FE8FE2A8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67916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9257" y="566351"/>
            <a:ext cx="6639687" cy="923330"/>
          </a:xfrm>
          <a:prstGeom prst="rect">
            <a:avLst/>
          </a:prstGeom>
        </p:spPr>
        <p:txBody>
          <a:bodyPr wrap="square" lIns="0" tIns="0" rIns="0" bIns="0">
            <a:spAutoFit/>
          </a:bodyPr>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a:xfrm>
            <a:off x="872339" y="1828503"/>
            <a:ext cx="671352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875788" y="6377940"/>
            <a:ext cx="2706624"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22910" y="6377940"/>
            <a:ext cx="1945386" cy="276999"/>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7972637" y="6678712"/>
            <a:ext cx="485563" cy="153888"/>
          </a:xfrm>
          <a:prstGeom prst="rect">
            <a:avLst/>
          </a:prstGeom>
        </p:spPr>
        <p:txBody>
          <a:bodyPr wrap="square" lIns="0" tIns="0" rIns="0" bIns="0">
            <a:spAutoFit/>
          </a:bodyPr>
          <a:lstStyle>
            <a:lvl1pPr>
              <a:defRPr sz="1200" b="1" i="0">
                <a:solidFill>
                  <a:schemeClr val="tx1"/>
                </a:solidFill>
                <a:latin typeface="Palatino Linotype"/>
                <a:cs typeface="Palatino Linotype"/>
              </a:defRPr>
            </a:lvl1pPr>
          </a:lstStyle>
          <a:p>
            <a:pPr marL="12700">
              <a:lnSpc>
                <a:spcPts val="1220"/>
              </a:lnSpc>
            </a:pPr>
            <a:r>
              <a:rPr spc="-30" dirty="0" smtClean="0"/>
              <a:t> </a:t>
            </a:r>
            <a:fld id="{81D60167-4931-47E6-BA6A-407CBD079E47}" type="slidenum">
              <a:rPr/>
              <a:t>‹#›</a:t>
            </a:fld>
            <a:r>
              <a:rPr spc="-30" dirty="0"/>
              <a:t> </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2910" y="354015"/>
            <a:ext cx="761238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22910" y="1219202"/>
            <a:ext cx="761238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7" name="Rectangle 5"/>
          <p:cNvSpPr>
            <a:spLocks noGrp="1" noChangeArrowheads="1"/>
          </p:cNvSpPr>
          <p:nvPr>
            <p:ph type="ftr" sz="quarter" idx="3"/>
          </p:nvPr>
        </p:nvSpPr>
        <p:spPr bwMode="auto">
          <a:xfrm>
            <a:off x="2889885" y="6400800"/>
            <a:ext cx="267843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smtClean="0">
                <a:latin typeface="+mn-lt"/>
              </a:defRPr>
            </a:lvl1pPr>
          </a:lstStyle>
          <a:p>
            <a:pPr>
              <a:defRPr/>
            </a:pPr>
            <a:endParaRPr lang="en-US" altLang="en-US">
              <a:solidFill>
                <a:srgbClr val="000000"/>
              </a:solidFill>
            </a:endParaRPr>
          </a:p>
        </p:txBody>
      </p:sp>
      <p:sp>
        <p:nvSpPr>
          <p:cNvPr id="13318" name="Rectangle 6"/>
          <p:cNvSpPr>
            <a:spLocks noGrp="1" noChangeArrowheads="1"/>
          </p:cNvSpPr>
          <p:nvPr>
            <p:ph type="sldNum" sz="quarter" idx="4"/>
          </p:nvPr>
        </p:nvSpPr>
        <p:spPr bwMode="auto">
          <a:xfrm>
            <a:off x="6061710" y="6396038"/>
            <a:ext cx="19735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000" smtClean="0">
                <a:latin typeface="+mn-lt"/>
              </a:defRPr>
            </a:lvl1pPr>
          </a:lstStyle>
          <a:p>
            <a:pPr>
              <a:defRPr/>
            </a:pPr>
            <a:fld id="{1AF7DE9C-7F48-42FF-91E9-36F3B17CB8B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6289287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1"/>
          </a:solidFill>
          <a:latin typeface="+mj-lt"/>
          <a:ea typeface="+mj-ea"/>
          <a:cs typeface="+mj-cs"/>
        </a:defRPr>
      </a:lvl1pPr>
      <a:lvl2pPr algn="l" rtl="0" eaLnBrk="0" fontAlgn="base" hangingPunct="0">
        <a:spcBef>
          <a:spcPct val="0"/>
        </a:spcBef>
        <a:spcAft>
          <a:spcPct val="0"/>
        </a:spcAft>
        <a:defRPr sz="3900" b="1">
          <a:solidFill>
            <a:schemeClr val="tx1"/>
          </a:solidFill>
          <a:latin typeface="Verdana" pitchFamily="34" charset="0"/>
        </a:defRPr>
      </a:lvl2pPr>
      <a:lvl3pPr algn="l" rtl="0" eaLnBrk="0" fontAlgn="base" hangingPunct="0">
        <a:spcBef>
          <a:spcPct val="0"/>
        </a:spcBef>
        <a:spcAft>
          <a:spcPct val="0"/>
        </a:spcAft>
        <a:defRPr sz="3900" b="1">
          <a:solidFill>
            <a:schemeClr val="tx1"/>
          </a:solidFill>
          <a:latin typeface="Verdana" pitchFamily="34" charset="0"/>
        </a:defRPr>
      </a:lvl3pPr>
      <a:lvl4pPr algn="l" rtl="0" eaLnBrk="0" fontAlgn="base" hangingPunct="0">
        <a:spcBef>
          <a:spcPct val="0"/>
        </a:spcBef>
        <a:spcAft>
          <a:spcPct val="0"/>
        </a:spcAft>
        <a:defRPr sz="3900" b="1">
          <a:solidFill>
            <a:schemeClr val="tx1"/>
          </a:solidFill>
          <a:latin typeface="Verdana" pitchFamily="34" charset="0"/>
        </a:defRPr>
      </a:lvl4pPr>
      <a:lvl5pPr algn="l" rtl="0" eaLnBrk="0" fontAlgn="base" hangingPunct="0">
        <a:spcBef>
          <a:spcPct val="0"/>
        </a:spcBef>
        <a:spcAft>
          <a:spcPct val="0"/>
        </a:spcAft>
        <a:defRPr sz="3900" b="1">
          <a:solidFill>
            <a:schemeClr val="tx1"/>
          </a:solidFill>
          <a:latin typeface="Verdana" pitchFamily="34" charset="0"/>
        </a:defRPr>
      </a:lvl5pPr>
      <a:lvl6pPr marL="457200" algn="l" rtl="0" fontAlgn="base">
        <a:spcBef>
          <a:spcPct val="0"/>
        </a:spcBef>
        <a:spcAft>
          <a:spcPct val="0"/>
        </a:spcAft>
        <a:defRPr sz="3900" b="1">
          <a:solidFill>
            <a:schemeClr val="tx1"/>
          </a:solidFill>
          <a:latin typeface="Verdana" pitchFamily="34" charset="0"/>
        </a:defRPr>
      </a:lvl6pPr>
      <a:lvl7pPr marL="914400" algn="l" rtl="0" fontAlgn="base">
        <a:spcBef>
          <a:spcPct val="0"/>
        </a:spcBef>
        <a:spcAft>
          <a:spcPct val="0"/>
        </a:spcAft>
        <a:defRPr sz="3900" b="1">
          <a:solidFill>
            <a:schemeClr val="tx1"/>
          </a:solidFill>
          <a:latin typeface="Verdana" pitchFamily="34" charset="0"/>
        </a:defRPr>
      </a:lvl7pPr>
      <a:lvl8pPr marL="1371600" algn="l" rtl="0" fontAlgn="base">
        <a:spcBef>
          <a:spcPct val="0"/>
        </a:spcBef>
        <a:spcAft>
          <a:spcPct val="0"/>
        </a:spcAft>
        <a:defRPr sz="3900" b="1">
          <a:solidFill>
            <a:schemeClr val="tx1"/>
          </a:solidFill>
          <a:latin typeface="Verdana" pitchFamily="34" charset="0"/>
        </a:defRPr>
      </a:lvl8pPr>
      <a:lvl9pPr marL="1828800" algn="l" rtl="0" fontAlgn="base">
        <a:spcBef>
          <a:spcPct val="0"/>
        </a:spcBef>
        <a:spcAft>
          <a:spcPct val="0"/>
        </a:spcAft>
        <a:defRPr sz="3900" b="1">
          <a:solidFill>
            <a:schemeClr val="tx1"/>
          </a:solidFill>
          <a:latin typeface="Verdana" pitchFamily="34" charset="0"/>
        </a:defRPr>
      </a:lvl9pPr>
    </p:titleStyle>
    <p:bodyStyle>
      <a:lvl1pPr marL="342900" indent="-342900" algn="just" rtl="0" eaLnBrk="0" fontAlgn="base" hangingPunct="0">
        <a:spcBef>
          <a:spcPct val="20000"/>
        </a:spcBef>
        <a:spcAft>
          <a:spcPct val="0"/>
        </a:spcAft>
        <a:buClr>
          <a:srgbClr val="CC0000"/>
        </a:buClr>
        <a:buFont typeface="Wingdings 2" pitchFamily="18" charset="2"/>
        <a:buChar char="¡"/>
        <a:defRPr sz="2600">
          <a:solidFill>
            <a:schemeClr val="tx1"/>
          </a:solidFill>
          <a:latin typeface="+mn-lt"/>
          <a:ea typeface="+mn-ea"/>
          <a:cs typeface="+mn-cs"/>
        </a:defRPr>
      </a:lvl1pPr>
      <a:lvl2pPr marL="669925" indent="-325438" algn="just" rtl="0" eaLnBrk="0" fontAlgn="base" hangingPunct="0">
        <a:spcBef>
          <a:spcPct val="20000"/>
        </a:spcBef>
        <a:spcAft>
          <a:spcPct val="0"/>
        </a:spcAft>
        <a:buClr>
          <a:srgbClr val="CC0000"/>
        </a:buClr>
        <a:buFont typeface="Arial" charset="0"/>
        <a:buChar char="-"/>
        <a:defRPr sz="2300">
          <a:solidFill>
            <a:schemeClr val="tx1"/>
          </a:solidFill>
          <a:latin typeface="+mn-lt"/>
        </a:defRPr>
      </a:lvl2pPr>
      <a:lvl3pPr marL="1022350" indent="-350838" algn="just" rtl="0" eaLnBrk="0" fontAlgn="base" hangingPunct="0">
        <a:spcBef>
          <a:spcPct val="20000"/>
        </a:spcBef>
        <a:spcAft>
          <a:spcPct val="0"/>
        </a:spcAft>
        <a:buClr>
          <a:srgbClr val="CC0000"/>
        </a:buClr>
        <a:buFont typeface="Wingdings" pitchFamily="2" charset="2"/>
        <a:buChar char=""/>
        <a:defRPr sz="2000">
          <a:solidFill>
            <a:schemeClr val="tx1"/>
          </a:solidFill>
          <a:latin typeface="+mn-lt"/>
        </a:defRPr>
      </a:lvl3pPr>
      <a:lvl4pPr marL="1339850" indent="-315913" algn="just" rtl="0" eaLnBrk="0" fontAlgn="base" hangingPunct="0">
        <a:spcBef>
          <a:spcPct val="20000"/>
        </a:spcBef>
        <a:spcAft>
          <a:spcPct val="0"/>
        </a:spcAft>
        <a:buClr>
          <a:srgbClr val="CC0000"/>
        </a:buClr>
        <a:buFont typeface="Symbol" pitchFamily="18" charset="2"/>
        <a:buChar char="*"/>
        <a:defRPr sz="1700">
          <a:solidFill>
            <a:schemeClr val="tx1"/>
          </a:solidFill>
          <a:latin typeface="+mn-lt"/>
        </a:defRPr>
      </a:lvl4pPr>
      <a:lvl5pPr marL="1681163" indent="-339725" algn="just"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5pPr>
      <a:lvl6pPr marL="21383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6pPr>
      <a:lvl7pPr marL="25955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7pPr>
      <a:lvl8pPr marL="30527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8pPr>
      <a:lvl9pPr marL="35099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0500" y="1381372"/>
            <a:ext cx="7395143" cy="689932"/>
          </a:xfrm>
          <a:prstGeom prst="rect">
            <a:avLst/>
          </a:prstGeom>
        </p:spPr>
        <p:txBody>
          <a:bodyPr vert="horz" wrap="square" lIns="0" tIns="12700" rIns="0" bIns="0" rtlCol="0">
            <a:spAutoFit/>
          </a:bodyPr>
          <a:lstStyle/>
          <a:p>
            <a:pPr marL="1957070">
              <a:lnSpc>
                <a:spcPct val="100000"/>
              </a:lnSpc>
              <a:spcBef>
                <a:spcPts val="100"/>
              </a:spcBef>
            </a:pPr>
            <a:r>
              <a:rPr sz="4400" spc="-5" dirty="0" smtClean="0">
                <a:latin typeface="Arial"/>
                <a:cs typeface="Arial"/>
              </a:rPr>
              <a:t>Layout</a:t>
            </a:r>
            <a:r>
              <a:rPr sz="4400" spc="-90" dirty="0" smtClean="0">
                <a:latin typeface="Arial"/>
                <a:cs typeface="Arial"/>
              </a:rPr>
              <a:t> </a:t>
            </a:r>
            <a:r>
              <a:rPr sz="4400" dirty="0" smtClean="0">
                <a:latin typeface="Arial"/>
                <a:cs typeface="Arial"/>
              </a:rPr>
              <a:t>Management</a:t>
            </a:r>
            <a:endParaRPr sz="4400" dirty="0">
              <a:latin typeface="Arial"/>
              <a:cs typeface="Arial"/>
            </a:endParaRPr>
          </a:p>
        </p:txBody>
      </p:sp>
      <p:sp>
        <p:nvSpPr>
          <p:cNvPr id="3" name="Rectangle 2"/>
          <p:cNvSpPr txBox="1">
            <a:spLocks noChangeArrowheads="1"/>
          </p:cNvSpPr>
          <p:nvPr/>
        </p:nvSpPr>
        <p:spPr bwMode="auto">
          <a:xfrm>
            <a:off x="417850" y="466973"/>
            <a:ext cx="67830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900" b="1">
                <a:solidFill>
                  <a:schemeClr val="tx1"/>
                </a:solidFill>
                <a:latin typeface="+mj-lt"/>
                <a:ea typeface="+mj-ea"/>
                <a:cs typeface="+mj-cs"/>
              </a:defRPr>
            </a:lvl1pPr>
            <a:lvl2pPr algn="l" rtl="0" eaLnBrk="0" fontAlgn="base" hangingPunct="0">
              <a:spcBef>
                <a:spcPct val="0"/>
              </a:spcBef>
              <a:spcAft>
                <a:spcPct val="0"/>
              </a:spcAft>
              <a:defRPr sz="3900" b="1">
                <a:solidFill>
                  <a:schemeClr val="tx1"/>
                </a:solidFill>
                <a:latin typeface="Verdana" pitchFamily="34" charset="0"/>
              </a:defRPr>
            </a:lvl2pPr>
            <a:lvl3pPr algn="l" rtl="0" eaLnBrk="0" fontAlgn="base" hangingPunct="0">
              <a:spcBef>
                <a:spcPct val="0"/>
              </a:spcBef>
              <a:spcAft>
                <a:spcPct val="0"/>
              </a:spcAft>
              <a:defRPr sz="3900" b="1">
                <a:solidFill>
                  <a:schemeClr val="tx1"/>
                </a:solidFill>
                <a:latin typeface="Verdana" pitchFamily="34" charset="0"/>
              </a:defRPr>
            </a:lvl3pPr>
            <a:lvl4pPr algn="l" rtl="0" eaLnBrk="0" fontAlgn="base" hangingPunct="0">
              <a:spcBef>
                <a:spcPct val="0"/>
              </a:spcBef>
              <a:spcAft>
                <a:spcPct val="0"/>
              </a:spcAft>
              <a:defRPr sz="3900" b="1">
                <a:solidFill>
                  <a:schemeClr val="tx1"/>
                </a:solidFill>
                <a:latin typeface="Verdana" pitchFamily="34" charset="0"/>
              </a:defRPr>
            </a:lvl4pPr>
            <a:lvl5pPr algn="l" rtl="0" eaLnBrk="0" fontAlgn="base" hangingPunct="0">
              <a:spcBef>
                <a:spcPct val="0"/>
              </a:spcBef>
              <a:spcAft>
                <a:spcPct val="0"/>
              </a:spcAft>
              <a:defRPr sz="3900" b="1">
                <a:solidFill>
                  <a:schemeClr val="tx1"/>
                </a:solidFill>
                <a:latin typeface="Verdana" pitchFamily="34" charset="0"/>
              </a:defRPr>
            </a:lvl5pPr>
            <a:lvl6pPr marL="457200" algn="l" rtl="0" fontAlgn="base">
              <a:spcBef>
                <a:spcPct val="0"/>
              </a:spcBef>
              <a:spcAft>
                <a:spcPct val="0"/>
              </a:spcAft>
              <a:defRPr sz="3900" b="1">
                <a:solidFill>
                  <a:schemeClr val="tx1"/>
                </a:solidFill>
                <a:latin typeface="Verdana" pitchFamily="34" charset="0"/>
              </a:defRPr>
            </a:lvl6pPr>
            <a:lvl7pPr marL="914400" algn="l" rtl="0" fontAlgn="base">
              <a:spcBef>
                <a:spcPct val="0"/>
              </a:spcBef>
              <a:spcAft>
                <a:spcPct val="0"/>
              </a:spcAft>
              <a:defRPr sz="3900" b="1">
                <a:solidFill>
                  <a:schemeClr val="tx1"/>
                </a:solidFill>
                <a:latin typeface="Verdana" pitchFamily="34" charset="0"/>
              </a:defRPr>
            </a:lvl7pPr>
            <a:lvl8pPr marL="1371600" algn="l" rtl="0" fontAlgn="base">
              <a:spcBef>
                <a:spcPct val="0"/>
              </a:spcBef>
              <a:spcAft>
                <a:spcPct val="0"/>
              </a:spcAft>
              <a:defRPr sz="3900" b="1">
                <a:solidFill>
                  <a:schemeClr val="tx1"/>
                </a:solidFill>
                <a:latin typeface="Verdana" pitchFamily="34" charset="0"/>
              </a:defRPr>
            </a:lvl8pPr>
            <a:lvl9pPr marL="1828800" algn="l" rtl="0" fontAlgn="base">
              <a:spcBef>
                <a:spcPct val="0"/>
              </a:spcBef>
              <a:spcAft>
                <a:spcPct val="0"/>
              </a:spcAft>
              <a:defRPr sz="3900" b="1">
                <a:solidFill>
                  <a:schemeClr val="tx1"/>
                </a:solidFill>
                <a:latin typeface="Verdana" pitchFamily="34" charset="0"/>
              </a:defRPr>
            </a:lvl9pPr>
          </a:lstStyle>
          <a:p>
            <a:pPr algn="r" eaLnBrk="1" hangingPunct="1">
              <a:defRPr/>
            </a:pPr>
            <a:r>
              <a:rPr lang="en-US" sz="4400" b="0" dirty="0" smtClean="0">
                <a:effectLst>
                  <a:outerShdw blurRad="38100" dist="38100" dir="2700000" algn="tl">
                    <a:srgbClr val="C0C0C0"/>
                  </a:outerShdw>
                </a:effectLst>
              </a:rPr>
              <a:t>Chapter 2</a:t>
            </a:r>
          </a:p>
        </p:txBody>
      </p:sp>
      <p:sp>
        <p:nvSpPr>
          <p:cNvPr id="4" name="Slide Number Placeholder 3"/>
          <p:cNvSpPr>
            <a:spLocks noGrp="1"/>
          </p:cNvSpPr>
          <p:nvPr>
            <p:ph type="sldNum" sz="quarter" idx="7"/>
          </p:nvPr>
        </p:nvSpPr>
        <p:spPr/>
        <p:txBody>
          <a:bodyPr/>
          <a:lstStyle/>
          <a:p>
            <a:pPr marL="12700">
              <a:lnSpc>
                <a:spcPts val="1220"/>
              </a:lnSpc>
            </a:pPr>
            <a:r>
              <a:rPr lang="en-US" dirty="0" smtClean="0"/>
              <a:t>[</a:t>
            </a:r>
            <a:r>
              <a:rPr lang="en-US" spc="-30" dirty="0" smtClean="0"/>
              <a:t> </a:t>
            </a:r>
            <a:fld id="{81D60167-4931-47E6-BA6A-407CBD079E47}" type="slidenum">
              <a:rPr lang="en-US" smtClean="0"/>
              <a:t>1</a:t>
            </a:fld>
            <a:r>
              <a:rPr lang="en-US" spc="-30" dirty="0" smtClean="0"/>
              <a:t> </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0" y="451176"/>
            <a:ext cx="8458200" cy="4988545"/>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12700" marR="408940">
              <a:lnSpc>
                <a:spcPct val="100000"/>
              </a:lnSpc>
            </a:pPr>
            <a:r>
              <a:rPr sz="2200" dirty="0">
                <a:latin typeface="Palatino Linotype"/>
                <a:cs typeface="Palatino Linotype"/>
              </a:rPr>
              <a:t>In</a:t>
            </a:r>
            <a:r>
              <a:rPr sz="2200" spc="-10" dirty="0">
                <a:latin typeface="Palatino Linotype"/>
                <a:cs typeface="Palatino Linotype"/>
              </a:rPr>
              <a:t> </a:t>
            </a:r>
            <a:r>
              <a:rPr sz="2200" dirty="0">
                <a:latin typeface="Palatino Linotype"/>
                <a:cs typeface="Palatino Linotype"/>
              </a:rPr>
              <a:t>addition,</a:t>
            </a:r>
            <a:r>
              <a:rPr sz="2200" spc="-5" dirty="0">
                <a:latin typeface="Palatino Linotype"/>
                <a:cs typeface="Palatino Linotype"/>
              </a:rPr>
              <a:t> </a:t>
            </a:r>
            <a:r>
              <a:rPr sz="2200" dirty="0">
                <a:latin typeface="Palatino Linotype"/>
                <a:cs typeface="Palatino Linotype"/>
              </a:rPr>
              <a:t>we</a:t>
            </a:r>
            <a:r>
              <a:rPr sz="2200" spc="-10" dirty="0">
                <a:latin typeface="Palatino Linotype"/>
                <a:cs typeface="Palatino Linotype"/>
              </a:rPr>
              <a:t> </a:t>
            </a:r>
            <a:r>
              <a:rPr sz="2200" dirty="0">
                <a:latin typeface="Palatino Linotype"/>
                <a:cs typeface="Palatino Linotype"/>
              </a:rPr>
              <a:t>can</a:t>
            </a:r>
            <a:r>
              <a:rPr sz="2200" spc="-5" dirty="0">
                <a:latin typeface="Palatino Linotype"/>
                <a:cs typeface="Palatino Linotype"/>
              </a:rPr>
              <a:t> </a:t>
            </a:r>
            <a:r>
              <a:rPr sz="2200" dirty="0">
                <a:latin typeface="Palatino Linotype"/>
                <a:cs typeface="Palatino Linotype"/>
              </a:rPr>
              <a:t>easily</a:t>
            </a:r>
            <a:r>
              <a:rPr sz="2200" spc="-5" dirty="0">
                <a:latin typeface="Palatino Linotype"/>
                <a:cs typeface="Palatino Linotype"/>
              </a:rPr>
              <a:t> </a:t>
            </a:r>
            <a:r>
              <a:rPr sz="2200" dirty="0">
                <a:latin typeface="Palatino Linotype"/>
                <a:cs typeface="Palatino Linotype"/>
              </a:rPr>
              <a:t>align</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labels</a:t>
            </a:r>
            <a:r>
              <a:rPr sz="2200" spc="-5" dirty="0">
                <a:latin typeface="Palatino Linotype"/>
                <a:cs typeface="Palatino Linotype"/>
              </a:rPr>
              <a:t> </a:t>
            </a:r>
            <a:r>
              <a:rPr sz="2200" dirty="0">
                <a:latin typeface="Palatino Linotype"/>
                <a:cs typeface="Palatino Linotype"/>
              </a:rPr>
              <a:t>vertically</a:t>
            </a:r>
            <a:r>
              <a:rPr sz="2200" spc="-5" dirty="0">
                <a:latin typeface="Palatino Linotype"/>
                <a:cs typeface="Palatino Linotype"/>
              </a:rPr>
              <a:t> by</a:t>
            </a:r>
            <a:r>
              <a:rPr sz="2200" spc="-10" dirty="0">
                <a:latin typeface="Palatino Linotype"/>
                <a:cs typeface="Palatino Linotype"/>
              </a:rPr>
              <a:t> </a:t>
            </a:r>
            <a:r>
              <a:rPr sz="2200" dirty="0">
                <a:latin typeface="Palatino Linotype"/>
                <a:cs typeface="Palatino Linotype"/>
              </a:rPr>
              <a:t>changing</a:t>
            </a:r>
            <a:r>
              <a:rPr sz="2200" spc="-5" dirty="0">
                <a:latin typeface="Palatino Linotype"/>
                <a:cs typeface="Palatino Linotype"/>
              </a:rPr>
              <a:t> </a:t>
            </a:r>
            <a:r>
              <a:rPr sz="2200" dirty="0">
                <a:latin typeface="Palatino Linotype"/>
                <a:cs typeface="Palatino Linotype"/>
              </a:rPr>
              <a:t>our</a:t>
            </a:r>
            <a:r>
              <a:rPr sz="2200" spc="-10" dirty="0">
                <a:latin typeface="Palatino Linotype"/>
                <a:cs typeface="Palatino Linotype"/>
              </a:rPr>
              <a:t> </a:t>
            </a:r>
            <a:r>
              <a:rPr sz="2200" dirty="0">
                <a:latin typeface="Palatino Linotype"/>
                <a:cs typeface="Palatino Linotype"/>
              </a:rPr>
              <a:t>code.</a:t>
            </a:r>
            <a:r>
              <a:rPr sz="2200" spc="-5" dirty="0">
                <a:latin typeface="Palatino Linotype"/>
                <a:cs typeface="Palatino Linotype"/>
              </a:rPr>
              <a:t> </a:t>
            </a:r>
            <a:r>
              <a:rPr sz="2200" dirty="0">
                <a:latin typeface="Palatino Linotype"/>
                <a:cs typeface="Palatino Linotype"/>
              </a:rPr>
              <a:t>To</a:t>
            </a:r>
            <a:r>
              <a:rPr sz="2200" spc="-5" dirty="0">
                <a:latin typeface="Palatino Linotype"/>
                <a:cs typeface="Palatino Linotype"/>
              </a:rPr>
              <a:t> </a:t>
            </a:r>
            <a:r>
              <a:rPr sz="2200" dirty="0">
                <a:latin typeface="Palatino Linotype"/>
                <a:cs typeface="Palatino Linotype"/>
              </a:rPr>
              <a:t>do</a:t>
            </a:r>
            <a:r>
              <a:rPr sz="2200" spc="-5" dirty="0">
                <a:latin typeface="Palatino Linotype"/>
                <a:cs typeface="Palatino Linotype"/>
              </a:rPr>
              <a:t> this </a:t>
            </a:r>
            <a:r>
              <a:rPr sz="2200" spc="-250" dirty="0">
                <a:latin typeface="Palatino Linotype"/>
                <a:cs typeface="Palatino Linotype"/>
              </a:rPr>
              <a:t> </a:t>
            </a:r>
            <a:r>
              <a:rPr sz="2200" spc="-5" dirty="0">
                <a:latin typeface="Palatino Linotype"/>
                <a:cs typeface="Palatino Linotype"/>
              </a:rPr>
              <a:t>perform</a:t>
            </a:r>
            <a:r>
              <a:rPr sz="2200" spc="-10" dirty="0">
                <a:latin typeface="Palatino Linotype"/>
                <a:cs typeface="Palatino Linotype"/>
              </a:rPr>
              <a:t> </a:t>
            </a:r>
            <a:r>
              <a:rPr sz="2200" spc="-5" dirty="0">
                <a:latin typeface="Palatino Linotype"/>
                <a:cs typeface="Palatino Linotype"/>
              </a:rPr>
              <a:t>the </a:t>
            </a:r>
            <a:r>
              <a:rPr sz="2200" dirty="0">
                <a:latin typeface="Palatino Linotype"/>
                <a:cs typeface="Palatino Linotype"/>
              </a:rPr>
              <a:t>following steps:</a:t>
            </a:r>
          </a:p>
          <a:p>
            <a:pPr>
              <a:lnSpc>
                <a:spcPct val="100000"/>
              </a:lnSpc>
              <a:spcBef>
                <a:spcPts val="25"/>
              </a:spcBef>
            </a:pPr>
            <a:endParaRPr sz="650" dirty="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GUI_LabelFrame_column_one.py</a:t>
            </a:r>
            <a:r>
              <a:rPr sz="2200" spc="10" dirty="0">
                <a:latin typeface="Times New Roman"/>
                <a:cs typeface="Times New Roman"/>
              </a:rPr>
              <a:t> </a:t>
            </a:r>
            <a:r>
              <a:rPr sz="2200" dirty="0">
                <a:latin typeface="Palatino Linotype"/>
                <a:cs typeface="Palatino Linotype"/>
              </a:rPr>
              <a:t>and save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module </a:t>
            </a:r>
            <a:r>
              <a:rPr sz="2200" dirty="0" smtClean="0">
                <a:latin typeface="Palatino Linotype"/>
                <a:cs typeface="Palatino Linotype"/>
              </a:rPr>
              <a:t>as</a:t>
            </a:r>
            <a:endParaRPr lang="en-US" sz="2200" dirty="0" smtClean="0">
              <a:latin typeface="Palatino Linotype"/>
              <a:cs typeface="Palatino Linotype"/>
            </a:endParaRPr>
          </a:p>
          <a:p>
            <a:pPr marL="621665">
              <a:lnSpc>
                <a:spcPct val="100000"/>
              </a:lnSpc>
              <a:spcBef>
                <a:spcPts val="70"/>
              </a:spcBef>
            </a:pPr>
            <a:r>
              <a:rPr sz="2200" spc="-5" dirty="0" err="1" smtClean="0">
                <a:latin typeface="Lucida Console"/>
                <a:cs typeface="Lucida Console"/>
              </a:rPr>
              <a:t>GUI_LabelFrame_column_one_vertical.py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0"/>
              </a:spcBef>
              <a:buAutoNum type="arabicPeriod" startAt="2"/>
              <a:tabLst>
                <a:tab pos="622300" algn="l"/>
              </a:tabLst>
            </a:pPr>
            <a:r>
              <a:rPr sz="2200" dirty="0">
                <a:latin typeface="Palatino Linotype"/>
                <a:cs typeface="Palatino Linotype"/>
              </a:rPr>
              <a:t>Change</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column</a:t>
            </a:r>
            <a:r>
              <a:rPr sz="2200" spc="-10" dirty="0">
                <a:latin typeface="Palatino Linotype"/>
                <a:cs typeface="Palatino Linotype"/>
              </a:rPr>
              <a:t> </a:t>
            </a:r>
            <a:r>
              <a:rPr sz="2200" dirty="0">
                <a:latin typeface="Palatino Linotype"/>
                <a:cs typeface="Palatino Linotype"/>
              </a:rPr>
              <a:t>and</a:t>
            </a:r>
            <a:r>
              <a:rPr sz="2200" spc="-10" dirty="0">
                <a:latin typeface="Palatino Linotype"/>
                <a:cs typeface="Palatino Linotype"/>
              </a:rPr>
              <a:t> </a:t>
            </a:r>
            <a:r>
              <a:rPr sz="2200" dirty="0">
                <a:latin typeface="Palatino Linotype"/>
                <a:cs typeface="Palatino Linotype"/>
              </a:rPr>
              <a:t>row</a:t>
            </a:r>
            <a:r>
              <a:rPr sz="2200" spc="-10" dirty="0">
                <a:latin typeface="Palatino Linotype"/>
                <a:cs typeface="Palatino Linotype"/>
              </a:rPr>
              <a:t> </a:t>
            </a:r>
            <a:r>
              <a:rPr sz="2200" dirty="0">
                <a:latin typeface="Palatino Linotype"/>
                <a:cs typeface="Palatino Linotype"/>
              </a:rPr>
              <a:t>values,</a:t>
            </a:r>
            <a:r>
              <a:rPr sz="2200" spc="-10" dirty="0">
                <a:latin typeface="Palatino Linotype"/>
                <a:cs typeface="Palatino Linotype"/>
              </a:rPr>
              <a:t> </a:t>
            </a:r>
            <a:r>
              <a:rPr sz="2200" dirty="0">
                <a:latin typeface="Palatino Linotype"/>
                <a:cs typeface="Palatino Linotype"/>
              </a:rPr>
              <a:t>as</a:t>
            </a:r>
            <a:r>
              <a:rPr sz="2200" spc="-10" dirty="0">
                <a:latin typeface="Palatino Linotype"/>
                <a:cs typeface="Palatino Linotype"/>
              </a:rPr>
              <a:t> </a:t>
            </a:r>
            <a:r>
              <a:rPr sz="2200" dirty="0">
                <a:latin typeface="Palatino Linotype"/>
                <a:cs typeface="Palatino Linotype"/>
              </a:rPr>
              <a:t>follows:</a:t>
            </a:r>
          </a:p>
          <a:p>
            <a:pPr marL="812800" marR="476250">
              <a:lnSpc>
                <a:spcPct val="100000"/>
              </a:lnSpc>
              <a:spcBef>
                <a:spcPts val="894"/>
              </a:spcBef>
            </a:pPr>
            <a:r>
              <a:rPr sz="2200" spc="-5" dirty="0">
                <a:latin typeface="Lucida Console"/>
                <a:cs typeface="Lucida Console"/>
              </a:rPr>
              <a:t>ttk.Label(button_frame, text="Label1").</a:t>
            </a:r>
            <a:r>
              <a:rPr sz="2200" spc="-5" dirty="0" smtClean="0">
                <a:latin typeface="Lucida Console"/>
                <a:cs typeface="Lucida Console"/>
              </a:rPr>
              <a:t>grid(column=</a:t>
            </a:r>
            <a:r>
              <a:rPr sz="2200" spc="-5" dirty="0" err="1" smtClean="0">
                <a:latin typeface="Lucida Console"/>
                <a:cs typeface="Lucida Console"/>
              </a:rPr>
              <a:t>0,row</a:t>
            </a:r>
            <a:r>
              <a:rPr sz="2200" spc="-5" dirty="0" smtClean="0">
                <a:latin typeface="Lucida Console"/>
                <a:cs typeface="Lucida Console"/>
              </a:rPr>
              <a:t>=0</a:t>
            </a:r>
            <a:r>
              <a:rPr sz="2200" spc="-5" dirty="0">
                <a:latin typeface="Lucida Console"/>
                <a:cs typeface="Lucida Console"/>
              </a:rPr>
              <a:t>) </a:t>
            </a:r>
            <a:r>
              <a:rPr sz="2200" spc="-530" dirty="0">
                <a:latin typeface="Lucida Console"/>
                <a:cs typeface="Lucida Console"/>
              </a:rPr>
              <a:t> </a:t>
            </a:r>
            <a:r>
              <a:rPr sz="2200" spc="-5" dirty="0">
                <a:latin typeface="Lucida Console"/>
                <a:cs typeface="Lucida Console"/>
              </a:rPr>
              <a:t>ttk.Label(button_frame, text="Label2").</a:t>
            </a:r>
            <a:r>
              <a:rPr sz="2200" spc="-5" dirty="0" smtClean="0">
                <a:latin typeface="Lucida Console"/>
                <a:cs typeface="Lucida Console"/>
              </a:rPr>
              <a:t>grid(column=</a:t>
            </a:r>
            <a:r>
              <a:rPr sz="2200" spc="-5" dirty="0" err="1" smtClean="0">
                <a:latin typeface="Lucida Console"/>
                <a:cs typeface="Lucida Console"/>
              </a:rPr>
              <a:t>0</a:t>
            </a:r>
            <a:r>
              <a:rPr lang="en-US" sz="2200" spc="-5" dirty="0" err="1" smtClean="0">
                <a:latin typeface="Lucida Console"/>
                <a:cs typeface="Lucida Console"/>
              </a:rPr>
              <a:t>,</a:t>
            </a:r>
            <a:r>
              <a:rPr sz="2200" spc="-5" dirty="0" err="1" smtClean="0">
                <a:latin typeface="Lucida Console"/>
                <a:cs typeface="Lucida Console"/>
              </a:rPr>
              <a:t>row</a:t>
            </a:r>
            <a:r>
              <a:rPr sz="2200" spc="-5" dirty="0" smtClean="0">
                <a:latin typeface="Lucida Console"/>
                <a:cs typeface="Lucida Console"/>
              </a:rPr>
              <a:t>=1</a:t>
            </a:r>
            <a:r>
              <a:rPr sz="2200" spc="-5" dirty="0">
                <a:latin typeface="Lucida Console"/>
                <a:cs typeface="Lucida Console"/>
              </a:rPr>
              <a:t>) </a:t>
            </a:r>
            <a:r>
              <a:rPr sz="2200" spc="-530" dirty="0">
                <a:latin typeface="Lucida Console"/>
                <a:cs typeface="Lucida Console"/>
              </a:rPr>
              <a:t> </a:t>
            </a:r>
            <a:r>
              <a:rPr sz="2200" spc="-5" dirty="0">
                <a:latin typeface="Lucida Console"/>
                <a:cs typeface="Lucida Console"/>
              </a:rPr>
              <a:t>ttk.Label(button_frame,</a:t>
            </a:r>
            <a:r>
              <a:rPr sz="2200" spc="25" dirty="0">
                <a:latin typeface="Lucida Console"/>
                <a:cs typeface="Lucida Console"/>
              </a:rPr>
              <a:t> </a:t>
            </a:r>
            <a:r>
              <a:rPr sz="2200" spc="-5" dirty="0">
                <a:latin typeface="Lucida Console"/>
                <a:cs typeface="Lucida Console"/>
              </a:rPr>
              <a:t>text="Label3").</a:t>
            </a:r>
            <a:r>
              <a:rPr sz="2200" spc="-5" dirty="0" smtClean="0">
                <a:latin typeface="Lucida Console"/>
                <a:cs typeface="Lucida Console"/>
              </a:rPr>
              <a:t>grid(column=</a:t>
            </a:r>
            <a:r>
              <a:rPr sz="2200" spc="-5" dirty="0" err="1" smtClean="0">
                <a:latin typeface="Lucida Console"/>
                <a:cs typeface="Lucida Console"/>
              </a:rPr>
              <a:t>0,row</a:t>
            </a:r>
            <a:r>
              <a:rPr sz="2200" spc="-5" dirty="0" smtClean="0">
                <a:latin typeface="Lucida Console"/>
                <a:cs typeface="Lucida Console"/>
              </a:rPr>
              <a:t>=2</a:t>
            </a:r>
            <a:r>
              <a:rPr sz="2200" spc="-5" dirty="0">
                <a:latin typeface="Lucida Console"/>
                <a:cs typeface="Lucida Console"/>
              </a:rPr>
              <a:t>)</a:t>
            </a:r>
            <a:endParaRPr sz="2200" dirty="0">
              <a:latin typeface="Lucida Console"/>
              <a:cs typeface="Lucida Console"/>
            </a:endParaRPr>
          </a:p>
          <a:p>
            <a:pPr>
              <a:lnSpc>
                <a:spcPct val="100000"/>
              </a:lnSpc>
              <a:spcBef>
                <a:spcPts val="20"/>
              </a:spcBef>
            </a:pPr>
            <a:endParaRPr sz="2200" dirty="0">
              <a:latin typeface="Lucida Console"/>
              <a:cs typeface="Lucida Console"/>
            </a:endParaRPr>
          </a:p>
        </p:txBody>
      </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10</a:t>
            </a:fld>
            <a:r>
              <a:rPr lang="en-US" spc="-30" smtClean="0"/>
              <a:t> </a:t>
            </a:r>
            <a:r>
              <a:rPr lang="en-US" smtClean="0"/>
              <a:t>]</a:t>
            </a:r>
            <a:endParaRPr lang="en-US" dirty="0"/>
          </a:p>
        </p:txBody>
      </p:sp>
    </p:spTree>
    <p:extLst>
      <p:ext uri="{BB962C8B-B14F-4D97-AF65-F5344CB8AC3E}">
        <p14:creationId xmlns:p14="http://schemas.microsoft.com/office/powerpoint/2010/main" val="754314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872338" y="451176"/>
            <a:ext cx="6674930"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p:txBody>
      </p:sp>
      <p:sp>
        <p:nvSpPr>
          <p:cNvPr id="7" name="object 7"/>
          <p:cNvSpPr txBox="1"/>
          <p:nvPr/>
        </p:nvSpPr>
        <p:spPr>
          <a:xfrm>
            <a:off x="495300" y="771777"/>
            <a:ext cx="7239000" cy="1079270"/>
          </a:xfrm>
          <a:prstGeom prst="rect">
            <a:avLst/>
          </a:prstGeom>
        </p:spPr>
        <p:txBody>
          <a:bodyPr vert="horz" wrap="square" lIns="0" tIns="12700" rIns="0" bIns="0" rtlCol="0">
            <a:spAutoFit/>
          </a:bodyPr>
          <a:lstStyle/>
          <a:p>
            <a:pPr marL="182245" marR="5080" indent="-170180">
              <a:lnSpc>
                <a:spcPct val="105400"/>
              </a:lnSpc>
              <a:spcBef>
                <a:spcPts val="100"/>
              </a:spcBef>
            </a:pPr>
            <a:r>
              <a:rPr sz="2200" dirty="0">
                <a:latin typeface="Palatino Linotype"/>
                <a:cs typeface="Palatino Linotype"/>
              </a:rPr>
              <a:t>3.</a:t>
            </a:r>
            <a:r>
              <a:rPr sz="2200" spc="30"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the</a:t>
            </a:r>
            <a:r>
              <a:rPr sz="2200" dirty="0">
                <a:latin typeface="Palatino Linotype"/>
                <a:cs typeface="Palatino Linotype"/>
              </a:rPr>
              <a:t> </a:t>
            </a:r>
            <a:r>
              <a:rPr sz="2200" spc="-5" dirty="0">
                <a:latin typeface="Lucida Console"/>
                <a:cs typeface="Lucida Console"/>
              </a:rPr>
              <a:t>GUI_LabelFrame_column_one_vertical.py</a:t>
            </a:r>
            <a:r>
              <a:rPr sz="2200" spc="-340" dirty="0">
                <a:latin typeface="Lucida Console"/>
                <a:cs typeface="Lucida Console"/>
              </a:rPr>
              <a:t> </a:t>
            </a:r>
            <a:r>
              <a:rPr sz="2200" dirty="0">
                <a:latin typeface="Palatino Linotype"/>
                <a:cs typeface="Palatino Linotype"/>
              </a:rPr>
              <a:t>file. </a:t>
            </a:r>
            <a:r>
              <a:rPr sz="2200" spc="-5" dirty="0">
                <a:latin typeface="Palatino Linotype"/>
                <a:cs typeface="Palatino Linotype"/>
              </a:rPr>
              <a:t>Now the GUI</a:t>
            </a:r>
            <a:r>
              <a:rPr sz="2200" dirty="0">
                <a:latin typeface="Palatino Linotype"/>
                <a:cs typeface="Palatino Linotype"/>
              </a:rPr>
              <a:t> label </a:t>
            </a:r>
            <a:r>
              <a:rPr sz="2200" spc="-250" dirty="0">
                <a:latin typeface="Palatino Linotype"/>
                <a:cs typeface="Palatino Linotype"/>
              </a:rPr>
              <a:t> </a:t>
            </a:r>
            <a:r>
              <a:rPr sz="2200" dirty="0">
                <a:latin typeface="Palatino Linotype"/>
                <a:cs typeface="Palatino Linotype"/>
              </a:rPr>
              <a:t>frame</a:t>
            </a:r>
            <a:r>
              <a:rPr sz="2200" spc="-5" dirty="0">
                <a:latin typeface="Palatino Linotype"/>
                <a:cs typeface="Palatino Linotype"/>
              </a:rPr>
              <a:t> </a:t>
            </a:r>
            <a:r>
              <a:rPr sz="2200" dirty="0">
                <a:latin typeface="Palatino Linotype"/>
                <a:cs typeface="Palatino Linotype"/>
              </a:rPr>
              <a:t>will look as follows:</a:t>
            </a:r>
          </a:p>
        </p:txBody>
      </p:sp>
      <p:grpSp>
        <p:nvGrpSpPr>
          <p:cNvPr id="8" name="object 8"/>
          <p:cNvGrpSpPr/>
          <p:nvPr/>
        </p:nvGrpSpPr>
        <p:grpSpPr>
          <a:xfrm>
            <a:off x="2109355" y="1991461"/>
            <a:ext cx="3948544" cy="3637081"/>
            <a:chOff x="2047027" y="3788600"/>
            <a:chExt cx="2596275" cy="2251075"/>
          </a:xfrm>
        </p:grpSpPr>
        <p:pic>
          <p:nvPicPr>
            <p:cNvPr id="9" name="object 9"/>
            <p:cNvPicPr/>
            <p:nvPr/>
          </p:nvPicPr>
          <p:blipFill>
            <a:blip r:embed="rId2" cstate="print"/>
            <a:stretch>
              <a:fillRect/>
            </a:stretch>
          </p:blipFill>
          <p:spPr>
            <a:xfrm>
              <a:off x="2047027" y="3794950"/>
              <a:ext cx="2581275" cy="2238375"/>
            </a:xfrm>
            <a:prstGeom prst="rect">
              <a:avLst/>
            </a:prstGeom>
          </p:spPr>
        </p:pic>
        <p:sp>
          <p:nvSpPr>
            <p:cNvPr id="10" name="object 10"/>
            <p:cNvSpPr/>
            <p:nvPr/>
          </p:nvSpPr>
          <p:spPr>
            <a:xfrm>
              <a:off x="2049327" y="3788600"/>
              <a:ext cx="2593975" cy="2251075"/>
            </a:xfrm>
            <a:custGeom>
              <a:avLst/>
              <a:gdLst/>
              <a:ahLst/>
              <a:cxnLst/>
              <a:rect l="l" t="t" r="r" b="b"/>
              <a:pathLst>
                <a:path w="2593975" h="2251075">
                  <a:moveTo>
                    <a:pt x="0" y="0"/>
                  </a:moveTo>
                  <a:lnTo>
                    <a:pt x="2593975" y="0"/>
                  </a:lnTo>
                </a:path>
                <a:path w="2593975" h="2251075">
                  <a:moveTo>
                    <a:pt x="0" y="0"/>
                  </a:moveTo>
                  <a:lnTo>
                    <a:pt x="0" y="2251075"/>
                  </a:lnTo>
                </a:path>
                <a:path w="2593975" h="2251075">
                  <a:moveTo>
                    <a:pt x="2593975" y="0"/>
                  </a:moveTo>
                  <a:lnTo>
                    <a:pt x="2593975" y="2251075"/>
                  </a:lnTo>
                </a:path>
                <a:path w="2593975" h="2251075">
                  <a:moveTo>
                    <a:pt x="0" y="2251075"/>
                  </a:moveTo>
                  <a:lnTo>
                    <a:pt x="2593975" y="2251075"/>
                  </a:lnTo>
                </a:path>
              </a:pathLst>
            </a:custGeom>
            <a:ln w="12700">
              <a:solidFill>
                <a:srgbClr val="000000"/>
              </a:solidFill>
            </a:ln>
          </p:spPr>
          <p:txBody>
            <a:bodyPr wrap="square" lIns="0" tIns="0" rIns="0" bIns="0" rtlCol="0"/>
            <a:lstStyle/>
            <a:p>
              <a:endParaRPr/>
            </a:p>
          </p:txBody>
        </p:sp>
      </p:gr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11</a:t>
            </a:fld>
            <a:r>
              <a:rPr lang="en-US" spc="-30" smtClean="0"/>
              <a:t> </a:t>
            </a:r>
            <a:r>
              <a:rPr lang="en-US" smtClean="0"/>
              <a:t>]</a:t>
            </a:r>
            <a:endParaRPr lang="en-US" dirty="0"/>
          </a:p>
        </p:txBody>
      </p:sp>
    </p:spTree>
    <p:extLst>
      <p:ext uri="{BB962C8B-B14F-4D97-AF65-F5344CB8AC3E}">
        <p14:creationId xmlns:p14="http://schemas.microsoft.com/office/powerpoint/2010/main" val="754314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872338" y="451176"/>
            <a:ext cx="6685894" cy="312906"/>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a:t>
            </a:r>
            <a:r>
              <a:rPr sz="1000" i="1" spc="-60" dirty="0" smtClean="0">
                <a:latin typeface="Palatino Linotype"/>
                <a:cs typeface="Palatino Linotype"/>
              </a:rPr>
              <a:t> </a:t>
            </a:r>
            <a:r>
              <a:rPr sz="1000" i="1" dirty="0">
                <a:latin typeface="Palatino Linotype"/>
                <a:cs typeface="Palatino Linotype"/>
              </a:rPr>
              <a:t>2</a:t>
            </a:r>
            <a:endParaRPr sz="1000" dirty="0">
              <a:latin typeface="Palatino Linotype"/>
              <a:cs typeface="Palatino Linotype"/>
            </a:endParaRPr>
          </a:p>
          <a:p>
            <a:pPr>
              <a:lnSpc>
                <a:spcPct val="100000"/>
              </a:lnSpc>
              <a:spcBef>
                <a:spcPts val="25"/>
              </a:spcBef>
            </a:pPr>
            <a:endParaRPr sz="950" dirty="0">
              <a:latin typeface="Palatino Linotype"/>
              <a:cs typeface="Palatino Linotype"/>
            </a:endParaRPr>
          </a:p>
        </p:txBody>
      </p:sp>
      <p:sp>
        <p:nvSpPr>
          <p:cNvPr id="8" name="object 8"/>
          <p:cNvSpPr txBox="1"/>
          <p:nvPr/>
        </p:nvSpPr>
        <p:spPr>
          <a:xfrm>
            <a:off x="840318" y="616756"/>
            <a:ext cx="7122582" cy="1756891"/>
          </a:xfrm>
          <a:prstGeom prst="rect">
            <a:avLst/>
          </a:prstGeom>
        </p:spPr>
        <p:txBody>
          <a:bodyPr vert="horz" wrap="square" lIns="0" tIns="12700" rIns="0" bIns="0" rtlCol="0">
            <a:spAutoFit/>
          </a:bodyPr>
          <a:lstStyle/>
          <a:p>
            <a:pPr>
              <a:lnSpc>
                <a:spcPct val="100000"/>
              </a:lnSpc>
              <a:spcBef>
                <a:spcPts val="55"/>
              </a:spcBef>
            </a:pPr>
            <a:endParaRPr sz="2200" dirty="0">
              <a:latin typeface="Palatino Linotype"/>
              <a:cs typeface="Palatino Linotype"/>
            </a:endParaRPr>
          </a:p>
          <a:p>
            <a:pPr marL="12700">
              <a:lnSpc>
                <a:spcPct val="100000"/>
              </a:lnSpc>
            </a:pPr>
            <a:r>
              <a:rPr sz="2200" b="1" spc="-5" dirty="0">
                <a:latin typeface="Arial"/>
                <a:cs typeface="Arial"/>
              </a:rPr>
              <a:t>Using</a:t>
            </a:r>
            <a:r>
              <a:rPr sz="2200" b="1" spc="-20" dirty="0">
                <a:latin typeface="Arial"/>
                <a:cs typeface="Arial"/>
              </a:rPr>
              <a:t> </a:t>
            </a:r>
            <a:r>
              <a:rPr sz="2200" b="1" dirty="0">
                <a:latin typeface="Arial"/>
                <a:cs typeface="Arial"/>
              </a:rPr>
              <a:t>padding</a:t>
            </a:r>
            <a:r>
              <a:rPr sz="2200" b="1" spc="-10" dirty="0">
                <a:latin typeface="Arial"/>
                <a:cs typeface="Arial"/>
              </a:rPr>
              <a:t> </a:t>
            </a:r>
            <a:r>
              <a:rPr sz="2200" b="1" dirty="0">
                <a:latin typeface="Arial"/>
                <a:cs typeface="Arial"/>
              </a:rPr>
              <a:t>to</a:t>
            </a:r>
            <a:r>
              <a:rPr sz="2200" b="1" spc="-10" dirty="0">
                <a:latin typeface="Arial"/>
                <a:cs typeface="Arial"/>
              </a:rPr>
              <a:t> </a:t>
            </a:r>
            <a:r>
              <a:rPr sz="2200" b="1" spc="-5" dirty="0">
                <a:latin typeface="Arial"/>
                <a:cs typeface="Arial"/>
              </a:rPr>
              <a:t>add</a:t>
            </a:r>
            <a:r>
              <a:rPr sz="2200" b="1" spc="-15" dirty="0">
                <a:latin typeface="Arial"/>
                <a:cs typeface="Arial"/>
              </a:rPr>
              <a:t> </a:t>
            </a:r>
            <a:r>
              <a:rPr sz="2200" b="1" spc="-5" dirty="0">
                <a:latin typeface="Arial"/>
                <a:cs typeface="Arial"/>
              </a:rPr>
              <a:t>space</a:t>
            </a:r>
            <a:r>
              <a:rPr sz="2200" b="1" spc="-15" dirty="0">
                <a:latin typeface="Arial"/>
                <a:cs typeface="Arial"/>
              </a:rPr>
              <a:t> </a:t>
            </a:r>
            <a:r>
              <a:rPr sz="2200" b="1" spc="-5" dirty="0">
                <a:latin typeface="Arial"/>
                <a:cs typeface="Arial"/>
              </a:rPr>
              <a:t>around</a:t>
            </a:r>
            <a:r>
              <a:rPr sz="2200" b="1" spc="-15" dirty="0">
                <a:latin typeface="Arial"/>
                <a:cs typeface="Arial"/>
              </a:rPr>
              <a:t> </a:t>
            </a:r>
            <a:r>
              <a:rPr sz="2200" b="1" dirty="0">
                <a:latin typeface="Arial"/>
                <a:cs typeface="Arial"/>
              </a:rPr>
              <a:t>widgets</a:t>
            </a:r>
            <a:endParaRPr sz="2200" dirty="0">
              <a:latin typeface="Arial"/>
              <a:cs typeface="Arial"/>
            </a:endParaRPr>
          </a:p>
          <a:p>
            <a:pPr marL="12700" marR="5080">
              <a:lnSpc>
                <a:spcPct val="100000"/>
              </a:lnSpc>
              <a:spcBef>
                <a:spcPts val="370"/>
              </a:spcBef>
            </a:pPr>
            <a:r>
              <a:rPr lang="en-US" sz="2200" spc="-5" dirty="0">
                <a:latin typeface="Palatino Linotype"/>
                <a:cs typeface="Palatino Linotype"/>
              </a:rPr>
              <a:t>W</a:t>
            </a:r>
            <a:r>
              <a:rPr sz="2200" dirty="0" smtClean="0">
                <a:latin typeface="Palatino Linotype"/>
                <a:cs typeface="Palatino Linotype"/>
              </a:rPr>
              <a:t>e </a:t>
            </a:r>
            <a:r>
              <a:rPr sz="2200" dirty="0">
                <a:latin typeface="Palatino Linotype"/>
                <a:cs typeface="Palatino Linotype"/>
              </a:rPr>
              <a:t>will improve </a:t>
            </a:r>
            <a:r>
              <a:rPr sz="2200" spc="-5" dirty="0">
                <a:latin typeface="Palatino Linotype"/>
                <a:cs typeface="Palatino Linotype"/>
              </a:rPr>
              <a:t>the </a:t>
            </a:r>
            <a:r>
              <a:rPr sz="2200" dirty="0">
                <a:latin typeface="Palatino Linotype"/>
                <a:cs typeface="Palatino Linotype"/>
              </a:rPr>
              <a:t>visual aspects of our widgets </a:t>
            </a:r>
            <a:r>
              <a:rPr sz="2200" spc="-5" dirty="0">
                <a:latin typeface="Palatino Linotype"/>
                <a:cs typeface="Palatino Linotype"/>
              </a:rPr>
              <a:t>by </a:t>
            </a:r>
            <a:r>
              <a:rPr sz="2200" spc="-250" dirty="0">
                <a:latin typeface="Palatino Linotype"/>
                <a:cs typeface="Palatino Linotype"/>
              </a:rPr>
              <a:t> </a:t>
            </a:r>
            <a:r>
              <a:rPr sz="2200" dirty="0">
                <a:latin typeface="Palatino Linotype"/>
                <a:cs typeface="Palatino Linotype"/>
              </a:rPr>
              <a:t>adding</a:t>
            </a:r>
            <a:r>
              <a:rPr sz="2200" spc="-5" dirty="0">
                <a:latin typeface="Palatino Linotype"/>
                <a:cs typeface="Palatino Linotype"/>
              </a:rPr>
              <a:t> </a:t>
            </a:r>
            <a:r>
              <a:rPr sz="2200" dirty="0">
                <a:latin typeface="Palatino Linotype"/>
                <a:cs typeface="Palatino Linotype"/>
              </a:rPr>
              <a:t>a little space around</a:t>
            </a:r>
            <a:r>
              <a:rPr sz="2200" spc="-5" dirty="0">
                <a:latin typeface="Palatino Linotype"/>
                <a:cs typeface="Palatino Linotype"/>
              </a:rPr>
              <a:t> them </a:t>
            </a:r>
            <a:r>
              <a:rPr sz="2200" dirty="0">
                <a:latin typeface="Palatino Linotype"/>
                <a:cs typeface="Palatino Linotype"/>
              </a:rPr>
              <a:t>so </a:t>
            </a:r>
            <a:r>
              <a:rPr sz="2200" spc="-5" dirty="0">
                <a:latin typeface="Palatino Linotype"/>
                <a:cs typeface="Palatino Linotype"/>
              </a:rPr>
              <a:t>that they</a:t>
            </a:r>
            <a:r>
              <a:rPr sz="2200" spc="-10" dirty="0">
                <a:latin typeface="Palatino Linotype"/>
                <a:cs typeface="Palatino Linotype"/>
              </a:rPr>
              <a:t> </a:t>
            </a:r>
            <a:r>
              <a:rPr sz="2200" dirty="0">
                <a:latin typeface="Palatino Linotype"/>
                <a:cs typeface="Palatino Linotype"/>
              </a:rPr>
              <a:t>can </a:t>
            </a:r>
            <a:r>
              <a:rPr sz="2200" spc="-5" dirty="0">
                <a:latin typeface="Palatino Linotype"/>
                <a:cs typeface="Palatino Linotype"/>
              </a:rPr>
              <a:t>breathe.</a:t>
            </a:r>
            <a:endParaRPr sz="2200" dirty="0">
              <a:latin typeface="Palatino Linotype"/>
              <a:cs typeface="Palatino Linotype"/>
            </a:endParaRPr>
          </a:p>
        </p:txBody>
      </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12</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190500" y="451176"/>
            <a:ext cx="8077199" cy="5083443"/>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25"/>
              </a:spcBef>
            </a:pPr>
            <a:endParaRPr sz="950" dirty="0">
              <a:latin typeface="Palatino Linotype"/>
              <a:cs typeface="Palatino Linotype"/>
            </a:endParaRPr>
          </a:p>
          <a:p>
            <a:pPr marL="12700">
              <a:lnSpc>
                <a:spcPct val="100000"/>
              </a:lnSpc>
            </a:pPr>
            <a:r>
              <a:rPr sz="2200" b="1" dirty="0">
                <a:latin typeface="Arial"/>
                <a:cs typeface="Arial"/>
              </a:rPr>
              <a:t>Getting</a:t>
            </a:r>
            <a:r>
              <a:rPr sz="2200" b="1" spc="-25" dirty="0">
                <a:latin typeface="Arial"/>
                <a:cs typeface="Arial"/>
              </a:rPr>
              <a:t> </a:t>
            </a:r>
            <a:r>
              <a:rPr sz="2200" b="1" spc="-5" dirty="0" smtClean="0">
                <a:latin typeface="Arial"/>
                <a:cs typeface="Arial"/>
              </a:rPr>
              <a:t>ready</a:t>
            </a:r>
            <a:endParaRPr sz="2200" dirty="0">
              <a:latin typeface="Palatino Linotype"/>
              <a:cs typeface="Palatino Linotype"/>
            </a:endParaRPr>
          </a:p>
          <a:p>
            <a:r>
              <a:rPr lang="en-US" sz="2400" dirty="0"/>
              <a:t>While </a:t>
            </a:r>
            <a:r>
              <a:rPr lang="en-US" sz="2400" dirty="0" err="1"/>
              <a:t>tkinter</a:t>
            </a:r>
            <a:r>
              <a:rPr lang="en-US" sz="2400" dirty="0"/>
              <a:t> might have had a reputation for creating not-so-pretty GUIs, this </a:t>
            </a:r>
            <a:r>
              <a:rPr lang="en-US" sz="2400" dirty="0" smtClean="0"/>
              <a:t>has dramatically </a:t>
            </a:r>
            <a:r>
              <a:rPr lang="en-US" sz="2400" dirty="0"/>
              <a:t>changed since version 8.5</a:t>
            </a:r>
            <a:r>
              <a:rPr lang="en-US" sz="2400" dirty="0" smtClean="0"/>
              <a:t>.</a:t>
            </a:r>
          </a:p>
          <a:p>
            <a:endParaRPr lang="en-US" sz="2400" dirty="0">
              <a:latin typeface="Palatino Linotype"/>
              <a:cs typeface="Palatino Linotype"/>
            </a:endParaRPr>
          </a:p>
          <a:p>
            <a:r>
              <a:rPr lang="en-US" sz="2400" dirty="0" err="1"/>
              <a:t>tkinter</a:t>
            </a:r>
            <a:r>
              <a:rPr lang="en-US" sz="2400" dirty="0"/>
              <a:t> version 8.6 ships with Python 3.7. There's no need to </a:t>
            </a:r>
            <a:r>
              <a:rPr lang="en-US" sz="2400" dirty="0" smtClean="0"/>
              <a:t>install anything </a:t>
            </a:r>
            <a:r>
              <a:rPr lang="en-US" sz="2400" dirty="0"/>
              <a:t>other than Python in order to use it</a:t>
            </a:r>
            <a:r>
              <a:rPr lang="en-US" sz="2400" dirty="0" smtClean="0"/>
              <a:t>.</a:t>
            </a:r>
          </a:p>
          <a:p>
            <a:endParaRPr lang="en-US" sz="2400" dirty="0">
              <a:latin typeface="Palatino Linotype"/>
              <a:cs typeface="Palatino Linotype"/>
            </a:endParaRPr>
          </a:p>
          <a:p>
            <a:r>
              <a:rPr lang="en-US" sz="2400" dirty="0"/>
              <a:t>A simple way of adding spacing around widgets will be shown first, and then we will use </a:t>
            </a:r>
            <a:r>
              <a:rPr lang="en-US" sz="2400" dirty="0" smtClean="0"/>
              <a:t>a loop </a:t>
            </a:r>
            <a:r>
              <a:rPr lang="en-US" sz="2400" dirty="0"/>
              <a:t>to achieve the same thing in a much better way</a:t>
            </a:r>
            <a:r>
              <a:rPr lang="en-US" sz="2400" dirty="0" smtClean="0"/>
              <a:t>.</a:t>
            </a:r>
          </a:p>
          <a:p>
            <a:endParaRPr lang="en-US" sz="2400" dirty="0"/>
          </a:p>
          <a:p>
            <a:r>
              <a:rPr lang="en-US" sz="2400" dirty="0"/>
              <a:t>Our </a:t>
            </a:r>
            <a:r>
              <a:rPr lang="en-US" sz="2400" dirty="0" err="1"/>
              <a:t>LabelFrame</a:t>
            </a:r>
            <a:r>
              <a:rPr lang="en-US" sz="2400" dirty="0"/>
              <a:t> looks a bit tight as it blends into the main window toward the bottom</a:t>
            </a:r>
            <a:r>
              <a:rPr lang="en-US" sz="2400" dirty="0" smtClean="0"/>
              <a:t>.</a:t>
            </a:r>
            <a:endParaRPr lang="en-US" sz="2400" dirty="0"/>
          </a:p>
        </p:txBody>
      </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13</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872337" y="451176"/>
            <a:ext cx="6674930" cy="312906"/>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25"/>
              </a:spcBef>
            </a:pPr>
            <a:endParaRPr sz="950" dirty="0">
              <a:latin typeface="Palatino Linotype"/>
              <a:cs typeface="Palatino Linotype"/>
            </a:endParaRPr>
          </a:p>
        </p:txBody>
      </p:sp>
      <p:sp>
        <p:nvSpPr>
          <p:cNvPr id="8" name="object 8"/>
          <p:cNvSpPr txBox="1"/>
          <p:nvPr/>
        </p:nvSpPr>
        <p:spPr>
          <a:xfrm>
            <a:off x="0" y="685800"/>
            <a:ext cx="8458199" cy="3277820"/>
          </a:xfrm>
          <a:prstGeom prst="rect">
            <a:avLst/>
          </a:prstGeom>
        </p:spPr>
        <p:txBody>
          <a:bodyPr vert="horz" wrap="square" lIns="0" tIns="12700" rIns="0" bIns="0" rtlCol="0">
            <a:spAutoFit/>
          </a:bodyPr>
          <a:lstStyle/>
          <a:p>
            <a:pPr>
              <a:lnSpc>
                <a:spcPct val="100000"/>
              </a:lnSpc>
              <a:spcBef>
                <a:spcPts val="50"/>
              </a:spcBef>
            </a:pPr>
            <a:endParaRPr sz="2200" dirty="0">
              <a:latin typeface="Palatino Linotype"/>
              <a:cs typeface="Palatino Linotype"/>
            </a:endParaRPr>
          </a:p>
          <a:p>
            <a:pPr marL="12700">
              <a:lnSpc>
                <a:spcPct val="100000"/>
              </a:lnSpc>
            </a:pPr>
            <a:r>
              <a:rPr sz="2200" b="1" spc="-5" dirty="0">
                <a:latin typeface="Arial"/>
                <a:cs typeface="Arial"/>
              </a:rPr>
              <a:t>How</a:t>
            </a:r>
            <a:r>
              <a:rPr sz="2200" b="1" spc="-20" dirty="0">
                <a:latin typeface="Arial"/>
                <a:cs typeface="Arial"/>
              </a:rPr>
              <a:t> </a:t>
            </a:r>
            <a:r>
              <a:rPr sz="2200" b="1" dirty="0">
                <a:latin typeface="Arial"/>
                <a:cs typeface="Arial"/>
              </a:rPr>
              <a:t>to</a:t>
            </a:r>
            <a:r>
              <a:rPr sz="2200" b="1" spc="-15" dirty="0">
                <a:latin typeface="Arial"/>
                <a:cs typeface="Arial"/>
              </a:rPr>
              <a:t> </a:t>
            </a:r>
            <a:r>
              <a:rPr sz="2200" b="1" dirty="0">
                <a:latin typeface="Arial"/>
                <a:cs typeface="Arial"/>
              </a:rPr>
              <a:t>do</a:t>
            </a:r>
            <a:r>
              <a:rPr sz="2200" b="1" spc="-15" dirty="0">
                <a:latin typeface="Arial"/>
                <a:cs typeface="Arial"/>
              </a:rPr>
              <a:t> </a:t>
            </a:r>
            <a:r>
              <a:rPr sz="2200" b="1" dirty="0">
                <a:latin typeface="Arial"/>
                <a:cs typeface="Arial"/>
              </a:rPr>
              <a:t>it</a:t>
            </a:r>
            <a:r>
              <a:rPr sz="2200" b="1" dirty="0">
                <a:latin typeface="Lucida Sans"/>
                <a:cs typeface="Lucida Sans"/>
              </a:rPr>
              <a:t>…</a:t>
            </a:r>
            <a:endParaRPr sz="2200" dirty="0">
              <a:latin typeface="Lucida Sans"/>
              <a:cs typeface="Lucida Sans"/>
            </a:endParaRPr>
          </a:p>
          <a:p>
            <a:pPr marL="12700">
              <a:lnSpc>
                <a:spcPct val="100000"/>
              </a:lnSpc>
              <a:spcBef>
                <a:spcPts val="445"/>
              </a:spcBef>
            </a:pPr>
            <a:r>
              <a:rPr sz="2200" spc="-5" dirty="0">
                <a:latin typeface="Palatino Linotype"/>
                <a:cs typeface="Palatino Linotype"/>
              </a:rPr>
              <a:t>Follow</a:t>
            </a:r>
            <a:r>
              <a:rPr sz="2200" spc="-15" dirty="0">
                <a:latin typeface="Palatino Linotype"/>
                <a:cs typeface="Palatino Linotype"/>
              </a:rPr>
              <a:t> </a:t>
            </a:r>
            <a:r>
              <a:rPr sz="2200" spc="-5" dirty="0">
                <a:latin typeface="Palatino Linotype"/>
                <a:cs typeface="Palatino Linotype"/>
              </a:rPr>
              <a:t>these</a:t>
            </a:r>
            <a:r>
              <a:rPr sz="2200" spc="-10" dirty="0">
                <a:latin typeface="Palatino Linotype"/>
                <a:cs typeface="Palatino Linotype"/>
              </a:rPr>
              <a:t> </a:t>
            </a:r>
            <a:r>
              <a:rPr sz="2200" dirty="0">
                <a:latin typeface="Palatino Linotype"/>
                <a:cs typeface="Palatino Linotype"/>
              </a:rPr>
              <a:t>steps</a:t>
            </a:r>
            <a:r>
              <a:rPr sz="2200" spc="-5" dirty="0">
                <a:latin typeface="Palatino Linotype"/>
                <a:cs typeface="Palatino Linotype"/>
              </a:rPr>
              <a:t> to</a:t>
            </a:r>
            <a:r>
              <a:rPr sz="2200" spc="-10" dirty="0">
                <a:latin typeface="Palatino Linotype"/>
                <a:cs typeface="Palatino Linotype"/>
              </a:rPr>
              <a:t> </a:t>
            </a:r>
            <a:r>
              <a:rPr sz="2200" dirty="0">
                <a:latin typeface="Palatino Linotype"/>
                <a:cs typeface="Palatino Linotype"/>
              </a:rPr>
              <a:t>add</a:t>
            </a:r>
            <a:r>
              <a:rPr sz="2200" spc="-5" dirty="0">
                <a:latin typeface="Palatino Linotype"/>
                <a:cs typeface="Palatino Linotype"/>
              </a:rPr>
              <a:t> padding</a:t>
            </a:r>
            <a:r>
              <a:rPr sz="2200" spc="-10" dirty="0">
                <a:latin typeface="Palatino Linotype"/>
                <a:cs typeface="Palatino Linotype"/>
              </a:rPr>
              <a:t> </a:t>
            </a:r>
            <a:r>
              <a:rPr sz="2200" dirty="0">
                <a:latin typeface="Palatino Linotype"/>
                <a:cs typeface="Palatino Linotype"/>
              </a:rPr>
              <a:t>around</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widgets:</a:t>
            </a:r>
          </a:p>
          <a:p>
            <a:pPr>
              <a:lnSpc>
                <a:spcPct val="100000"/>
              </a:lnSpc>
              <a:spcBef>
                <a:spcPts val="20"/>
              </a:spcBef>
            </a:pPr>
            <a:endParaRPr sz="2200" dirty="0">
              <a:latin typeface="Palatino Linotype"/>
              <a:cs typeface="Palatino Linotype"/>
            </a:endParaRPr>
          </a:p>
          <a:p>
            <a:pPr marL="622300" indent="-170180">
              <a:lnSpc>
                <a:spcPct val="100000"/>
              </a:lnSpc>
              <a:spcBef>
                <a:spcPts val="5"/>
              </a:spcBef>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GUI_LabelFrame_column_one.py</a:t>
            </a:r>
            <a:r>
              <a:rPr sz="2200" spc="-340" dirty="0">
                <a:latin typeface="Lucida Console"/>
                <a:cs typeface="Lucida Console"/>
              </a:rPr>
              <a:t> </a:t>
            </a:r>
            <a:r>
              <a:rPr sz="2200" dirty="0">
                <a:latin typeface="Palatino Linotype"/>
                <a:cs typeface="Palatino Linotype"/>
              </a:rPr>
              <a:t>and</a:t>
            </a:r>
            <a:r>
              <a:rPr sz="2200" spc="5" dirty="0">
                <a:latin typeface="Palatino Linotype"/>
                <a:cs typeface="Palatino Linotype"/>
              </a:rPr>
              <a:t> </a:t>
            </a:r>
            <a:r>
              <a:rPr sz="2200" dirty="0">
                <a:latin typeface="Palatino Linotype"/>
                <a:cs typeface="Palatino Linotype"/>
              </a:rPr>
              <a:t>save</a:t>
            </a:r>
            <a:r>
              <a:rPr sz="2200" spc="5" dirty="0">
                <a:latin typeface="Palatino Linotype"/>
                <a:cs typeface="Palatino Linotype"/>
              </a:rPr>
              <a:t> </a:t>
            </a:r>
            <a:r>
              <a:rPr sz="2200" dirty="0">
                <a:latin typeface="Palatino Linotype"/>
                <a:cs typeface="Palatino Linotype"/>
              </a:rPr>
              <a:t>it as </a:t>
            </a:r>
            <a:r>
              <a:rPr sz="2200" spc="-5" dirty="0">
                <a:latin typeface="Lucida Console"/>
                <a:cs typeface="Lucida Console"/>
              </a:rPr>
              <a:t>GUI_add_padding.py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0"/>
              </a:spcBef>
              <a:buAutoNum type="arabicPeriod"/>
              <a:tabLst>
                <a:tab pos="622300" algn="l"/>
              </a:tabLst>
            </a:pPr>
            <a:r>
              <a:rPr sz="2200" dirty="0">
                <a:latin typeface="Palatino Linotype"/>
                <a:cs typeface="Palatino Linotype"/>
              </a:rPr>
              <a:t>Add</a:t>
            </a:r>
            <a:r>
              <a:rPr sz="2200" spc="-5" dirty="0">
                <a:latin typeface="Palatino Linotype"/>
                <a:cs typeface="Palatino Linotype"/>
              </a:rPr>
              <a:t> </a:t>
            </a:r>
            <a:r>
              <a:rPr sz="2200" spc="-5" dirty="0">
                <a:latin typeface="Lucida Console"/>
                <a:cs typeface="Lucida Console"/>
              </a:rPr>
              <a:t>padx</a:t>
            </a:r>
            <a:r>
              <a:rPr sz="2200" spc="10" dirty="0">
                <a:latin typeface="Times New Roman"/>
                <a:cs typeface="Times New Roman"/>
              </a:rPr>
              <a:t> </a:t>
            </a:r>
            <a:r>
              <a:rPr sz="2200" dirty="0">
                <a:latin typeface="Palatino Linotype"/>
                <a:cs typeface="Palatino Linotype"/>
              </a:rPr>
              <a:t>and </a:t>
            </a:r>
            <a:r>
              <a:rPr sz="2200" spc="-5" dirty="0">
                <a:latin typeface="Lucida Console"/>
                <a:cs typeface="Lucida Console"/>
              </a:rPr>
              <a:t>pady</a:t>
            </a:r>
            <a:r>
              <a:rPr sz="2200" spc="10" dirty="0">
                <a:latin typeface="Times New Roman"/>
                <a:cs typeface="Times New Roman"/>
              </a:rPr>
              <a:t>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gri</a:t>
            </a:r>
            <a:r>
              <a:rPr sz="2200" dirty="0">
                <a:latin typeface="Palatino Linotype"/>
                <a:cs typeface="Palatino Linotype"/>
              </a:rPr>
              <a:t>d</a:t>
            </a:r>
            <a:r>
              <a:rPr sz="2200" spc="-5" dirty="0">
                <a:latin typeface="Palatino Linotype"/>
                <a:cs typeface="Palatino Linotype"/>
              </a:rPr>
              <a:t> </a:t>
            </a:r>
            <a:r>
              <a:rPr sz="2200" dirty="0">
                <a:latin typeface="Palatino Linotype"/>
                <a:cs typeface="Palatino Linotype"/>
              </a:rPr>
              <a:t>method:</a:t>
            </a:r>
          </a:p>
          <a:p>
            <a:pPr marL="812800" marR="969644">
              <a:lnSpc>
                <a:spcPct val="100000"/>
              </a:lnSpc>
              <a:spcBef>
                <a:spcPts val="965"/>
              </a:spcBef>
            </a:pPr>
            <a:r>
              <a:rPr sz="2200" spc="-5" dirty="0">
                <a:latin typeface="Lucida Console"/>
                <a:cs typeface="Lucida Console"/>
              </a:rPr>
              <a:t>buttons_frame.grid(column=0,</a:t>
            </a:r>
            <a:r>
              <a:rPr sz="2200" spc="5" dirty="0">
                <a:latin typeface="Lucida Console"/>
                <a:cs typeface="Lucida Console"/>
              </a:rPr>
              <a:t> </a:t>
            </a:r>
            <a:r>
              <a:rPr sz="2200" spc="-5" dirty="0">
                <a:latin typeface="Lucida Console"/>
                <a:cs typeface="Lucida Console"/>
              </a:rPr>
              <a:t>row=7,</a:t>
            </a:r>
            <a:r>
              <a:rPr sz="2200" spc="10" dirty="0">
                <a:latin typeface="Lucida Console"/>
                <a:cs typeface="Lucida Console"/>
              </a:rPr>
              <a:t> </a:t>
            </a:r>
            <a:r>
              <a:rPr sz="2200" spc="-5" dirty="0">
                <a:latin typeface="Lucida Console"/>
                <a:cs typeface="Lucida Console"/>
              </a:rPr>
              <a:t>padx=20,</a:t>
            </a:r>
            <a:r>
              <a:rPr sz="2200" spc="10" dirty="0">
                <a:latin typeface="Lucida Console"/>
                <a:cs typeface="Lucida Console"/>
              </a:rPr>
              <a:t> </a:t>
            </a:r>
            <a:r>
              <a:rPr sz="2200" spc="-5" dirty="0">
                <a:latin typeface="Lucida Console"/>
                <a:cs typeface="Lucida Console"/>
              </a:rPr>
              <a:t>pady=40) </a:t>
            </a:r>
            <a:r>
              <a:rPr sz="2200" spc="-525" dirty="0">
                <a:latin typeface="Lucida Console"/>
                <a:cs typeface="Lucida Console"/>
              </a:rPr>
              <a:t> </a:t>
            </a:r>
            <a:r>
              <a:rPr sz="2200" spc="-5" dirty="0">
                <a:latin typeface="Lucida Console"/>
                <a:cs typeface="Lucida Console"/>
              </a:rPr>
              <a:t># padx, pady</a:t>
            </a:r>
            <a:endParaRPr sz="2200" dirty="0">
              <a:latin typeface="Lucida Console"/>
              <a:cs typeface="Lucida Console"/>
            </a:endParaRPr>
          </a:p>
        </p:txBody>
      </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14</a:t>
            </a:fld>
            <a:r>
              <a:rPr lang="en-US" spc="-30" smtClean="0"/>
              <a:t> </a:t>
            </a:r>
            <a:r>
              <a:rPr lang="en-US" smtClean="0"/>
              <a:t>]</a:t>
            </a:r>
            <a:endParaRPr lang="en-US" dirty="0"/>
          </a:p>
        </p:txBody>
      </p:sp>
    </p:spTree>
    <p:extLst>
      <p:ext uri="{BB962C8B-B14F-4D97-AF65-F5344CB8AC3E}">
        <p14:creationId xmlns:p14="http://schemas.microsoft.com/office/powerpoint/2010/main" val="1012213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79431"/>
            <a:ext cx="8458200" cy="1023870"/>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marL="590550" marR="100965" indent="-170180">
              <a:lnSpc>
                <a:spcPct val="105400"/>
              </a:lnSpc>
            </a:pPr>
            <a:r>
              <a:rPr sz="2200" dirty="0" err="1" smtClean="0">
                <a:latin typeface="Palatino Linotype"/>
                <a:cs typeface="Palatino Linotype"/>
              </a:rPr>
              <a:t>3.Run</a:t>
            </a:r>
            <a:r>
              <a:rPr sz="2200" dirty="0" smtClean="0">
                <a:latin typeface="Palatino Linotype"/>
                <a:cs typeface="Palatino Linotype"/>
              </a:rPr>
              <a:t>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code. </a:t>
            </a:r>
            <a:r>
              <a:rPr sz="2200" spc="-5" dirty="0">
                <a:latin typeface="Palatino Linotype"/>
                <a:cs typeface="Palatino Linotype"/>
              </a:rPr>
              <a:t>No</a:t>
            </a:r>
            <a:r>
              <a:rPr sz="2200" dirty="0">
                <a:latin typeface="Palatino Linotype"/>
                <a:cs typeface="Palatino Linotype"/>
              </a:rPr>
              <a:t>w</a:t>
            </a:r>
            <a:r>
              <a:rPr sz="2200" spc="-5" dirty="0">
                <a:latin typeface="Palatino Linotype"/>
                <a:cs typeface="Palatino Linotype"/>
              </a:rPr>
              <a:t> </a:t>
            </a:r>
            <a:r>
              <a:rPr sz="2200" dirty="0">
                <a:latin typeface="Palatino Linotype"/>
                <a:cs typeface="Palatino Linotype"/>
              </a:rPr>
              <a:t>our</a:t>
            </a:r>
            <a:r>
              <a:rPr sz="2200" spc="-5" dirty="0">
                <a:latin typeface="Palatino Linotype"/>
                <a:cs typeface="Palatino Linotype"/>
              </a:rPr>
              <a:t> </a:t>
            </a:r>
            <a:r>
              <a:rPr sz="2200" spc="-5" dirty="0">
                <a:latin typeface="Lucida Console"/>
                <a:cs typeface="Lucida Console"/>
              </a:rPr>
              <a:t>LabelFrame</a:t>
            </a:r>
            <a:r>
              <a:rPr sz="2200" spc="10" dirty="0">
                <a:latin typeface="Times New Roman"/>
                <a:cs typeface="Times New Roman"/>
              </a:rPr>
              <a:t> </a:t>
            </a:r>
            <a:r>
              <a:rPr sz="2200" spc="-5" dirty="0">
                <a:latin typeface="Palatino Linotype"/>
                <a:cs typeface="Palatino Linotype"/>
              </a:rPr>
              <a:t>ha</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some </a:t>
            </a:r>
            <a:r>
              <a:rPr sz="2200" spc="-5" dirty="0">
                <a:latin typeface="Palatino Linotype"/>
                <a:cs typeface="Palatino Linotype"/>
              </a:rPr>
              <a:t>breathin</a:t>
            </a:r>
            <a:r>
              <a:rPr sz="2200" dirty="0">
                <a:latin typeface="Palatino Linotype"/>
                <a:cs typeface="Palatino Linotype"/>
              </a:rPr>
              <a:t>g</a:t>
            </a:r>
            <a:r>
              <a:rPr sz="2200" spc="-5" dirty="0">
                <a:latin typeface="Palatino Linotype"/>
                <a:cs typeface="Palatino Linotype"/>
              </a:rPr>
              <a:t> </a:t>
            </a:r>
            <a:r>
              <a:rPr sz="2200" dirty="0">
                <a:latin typeface="Palatino Linotype"/>
                <a:cs typeface="Palatino Linotype"/>
              </a:rPr>
              <a:t>space. We can see </a:t>
            </a:r>
            <a:r>
              <a:rPr sz="2200" spc="-5" dirty="0">
                <a:latin typeface="Palatino Linotype"/>
                <a:cs typeface="Palatino Linotype"/>
              </a:rPr>
              <a:t>this  </a:t>
            </a:r>
            <a:r>
              <a:rPr sz="2200" dirty="0">
                <a:latin typeface="Palatino Linotype"/>
                <a:cs typeface="Palatino Linotype"/>
              </a:rPr>
              <a:t>in</a:t>
            </a:r>
            <a:r>
              <a:rPr sz="2200" spc="-5" dirty="0">
                <a:latin typeface="Palatino Linotype"/>
                <a:cs typeface="Palatino Linotype"/>
              </a:rPr>
              <a:t> the </a:t>
            </a:r>
            <a:r>
              <a:rPr sz="2200" dirty="0">
                <a:latin typeface="Palatino Linotype"/>
                <a:cs typeface="Palatino Linotype"/>
              </a:rPr>
              <a:t>following screenshot:</a:t>
            </a:r>
          </a:p>
        </p:txBody>
      </p:sp>
      <p:grpSp>
        <p:nvGrpSpPr>
          <p:cNvPr id="6" name="object 6"/>
          <p:cNvGrpSpPr/>
          <p:nvPr/>
        </p:nvGrpSpPr>
        <p:grpSpPr>
          <a:xfrm>
            <a:off x="2594239" y="1529043"/>
            <a:ext cx="3238394" cy="2198822"/>
            <a:chOff x="2116137" y="1420698"/>
            <a:chExt cx="2625725" cy="1235075"/>
          </a:xfrm>
        </p:grpSpPr>
        <p:pic>
          <p:nvPicPr>
            <p:cNvPr id="7" name="object 7"/>
            <p:cNvPicPr/>
            <p:nvPr/>
          </p:nvPicPr>
          <p:blipFill>
            <a:blip r:embed="rId2" cstate="print"/>
            <a:stretch>
              <a:fillRect/>
            </a:stretch>
          </p:blipFill>
          <p:spPr>
            <a:xfrm>
              <a:off x="2128837" y="1433398"/>
              <a:ext cx="2600325" cy="1209675"/>
            </a:xfrm>
            <a:prstGeom prst="rect">
              <a:avLst/>
            </a:prstGeom>
          </p:spPr>
        </p:pic>
        <p:sp>
          <p:nvSpPr>
            <p:cNvPr id="8" name="object 8"/>
            <p:cNvSpPr/>
            <p:nvPr/>
          </p:nvSpPr>
          <p:spPr>
            <a:xfrm>
              <a:off x="2122487" y="1427048"/>
              <a:ext cx="2613025" cy="1222375"/>
            </a:xfrm>
            <a:custGeom>
              <a:avLst/>
              <a:gdLst/>
              <a:ahLst/>
              <a:cxnLst/>
              <a:rect l="l" t="t" r="r" b="b"/>
              <a:pathLst>
                <a:path w="2613025" h="1222375">
                  <a:moveTo>
                    <a:pt x="0" y="0"/>
                  </a:moveTo>
                  <a:lnTo>
                    <a:pt x="2613025" y="0"/>
                  </a:lnTo>
                </a:path>
                <a:path w="2613025" h="1222375">
                  <a:moveTo>
                    <a:pt x="0" y="0"/>
                  </a:moveTo>
                  <a:lnTo>
                    <a:pt x="0" y="1222375"/>
                  </a:lnTo>
                </a:path>
                <a:path w="2613025" h="1222375">
                  <a:moveTo>
                    <a:pt x="2613025" y="0"/>
                  </a:moveTo>
                  <a:lnTo>
                    <a:pt x="2613025" y="1222375"/>
                  </a:lnTo>
                </a:path>
                <a:path w="2613025" h="1222375">
                  <a:moveTo>
                    <a:pt x="0" y="1222375"/>
                  </a:moveTo>
                  <a:lnTo>
                    <a:pt x="2613025" y="1222375"/>
                  </a:lnTo>
                </a:path>
              </a:pathLst>
            </a:custGeom>
            <a:ln w="12700">
              <a:solidFill>
                <a:srgbClr val="000000"/>
              </a:solidFill>
            </a:ln>
          </p:spPr>
          <p:txBody>
            <a:bodyPr wrap="square" lIns="0" tIns="0" rIns="0" bIns="0" rtlCol="0"/>
            <a:lstStyle/>
            <a:p>
              <a:endParaRPr/>
            </a:p>
          </p:txBody>
        </p:sp>
      </p:gr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15</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79431"/>
            <a:ext cx="8458200" cy="312906"/>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p:txBody>
      </p:sp>
      <p:sp>
        <p:nvSpPr>
          <p:cNvPr id="9" name="object 9"/>
          <p:cNvSpPr txBox="1"/>
          <p:nvPr/>
        </p:nvSpPr>
        <p:spPr>
          <a:xfrm>
            <a:off x="0" y="762000"/>
            <a:ext cx="8458200" cy="3701526"/>
          </a:xfrm>
          <a:prstGeom prst="rect">
            <a:avLst/>
          </a:prstGeom>
        </p:spPr>
        <p:txBody>
          <a:bodyPr vert="horz" wrap="square" lIns="0" tIns="12700" rIns="0" bIns="0" rtlCol="0">
            <a:spAutoFit/>
          </a:bodyPr>
          <a:lstStyle/>
          <a:p>
            <a:pPr marL="12700" marR="5080">
              <a:lnSpc>
                <a:spcPct val="105400"/>
              </a:lnSpc>
              <a:spcBef>
                <a:spcPts val="100"/>
              </a:spcBef>
            </a:pPr>
            <a:r>
              <a:rPr sz="2200" dirty="0">
                <a:latin typeface="Palatino Linotype"/>
                <a:cs typeface="Palatino Linotype"/>
              </a:rPr>
              <a:t>We can </a:t>
            </a:r>
            <a:r>
              <a:rPr sz="2200" spc="-5" dirty="0">
                <a:latin typeface="Palatino Linotype"/>
                <a:cs typeface="Palatino Linotype"/>
              </a:rPr>
              <a:t>use </a:t>
            </a:r>
            <a:r>
              <a:rPr sz="2200" dirty="0">
                <a:latin typeface="Palatino Linotype"/>
                <a:cs typeface="Palatino Linotype"/>
              </a:rPr>
              <a:t>a loop </a:t>
            </a:r>
            <a:r>
              <a:rPr sz="2200" spc="-5" dirty="0">
                <a:latin typeface="Palatino Linotype"/>
                <a:cs typeface="Palatino Linotype"/>
              </a:rPr>
              <a:t>to </a:t>
            </a:r>
            <a:r>
              <a:rPr sz="2200" dirty="0">
                <a:latin typeface="Palatino Linotype"/>
                <a:cs typeface="Palatino Linotype"/>
              </a:rPr>
              <a:t>add space around </a:t>
            </a:r>
            <a:r>
              <a:rPr sz="2200" spc="-5" dirty="0">
                <a:latin typeface="Palatino Linotype"/>
                <a:cs typeface="Palatino Linotype"/>
              </a:rPr>
              <a:t>the </a:t>
            </a:r>
            <a:r>
              <a:rPr sz="2200" dirty="0">
                <a:latin typeface="Palatino Linotype"/>
                <a:cs typeface="Palatino Linotype"/>
              </a:rPr>
              <a:t>labels contained within </a:t>
            </a:r>
            <a:r>
              <a:rPr sz="2200" spc="-5" dirty="0">
                <a:latin typeface="Lucida Console"/>
                <a:cs typeface="Lucida Console"/>
              </a:rPr>
              <a:t>LabelFrame</a:t>
            </a:r>
            <a:r>
              <a:rPr sz="2200" spc="-5" dirty="0">
                <a:latin typeface="Palatino Linotype"/>
                <a:cs typeface="Palatino Linotype"/>
              </a:rPr>
              <a:t>. Follow </a:t>
            </a:r>
            <a:r>
              <a:rPr sz="2200" spc="-250" dirty="0">
                <a:latin typeface="Palatino Linotype"/>
                <a:cs typeface="Palatino Linotype"/>
              </a:rPr>
              <a:t> </a:t>
            </a:r>
            <a:r>
              <a:rPr sz="2200" spc="-5" dirty="0">
                <a:latin typeface="Palatino Linotype"/>
                <a:cs typeface="Palatino Linotype"/>
              </a:rPr>
              <a:t>these</a:t>
            </a:r>
            <a:r>
              <a:rPr sz="2200" spc="-10" dirty="0">
                <a:latin typeface="Palatino Linotype"/>
                <a:cs typeface="Palatino Linotype"/>
              </a:rPr>
              <a:t> </a:t>
            </a:r>
            <a:r>
              <a:rPr sz="2200" dirty="0">
                <a:latin typeface="Palatino Linotype"/>
                <a:cs typeface="Palatino Linotype"/>
              </a:rPr>
              <a:t>steps </a:t>
            </a:r>
            <a:r>
              <a:rPr sz="2200" spc="-5" dirty="0">
                <a:latin typeface="Palatino Linotype"/>
                <a:cs typeface="Palatino Linotype"/>
              </a:rPr>
              <a:t>to </a:t>
            </a:r>
            <a:r>
              <a:rPr sz="2200" dirty="0">
                <a:latin typeface="Palatino Linotype"/>
                <a:cs typeface="Palatino Linotype"/>
              </a:rPr>
              <a:t>do so:</a:t>
            </a:r>
          </a:p>
          <a:p>
            <a:pPr marL="622300" indent="-170180">
              <a:lnSpc>
                <a:spcPct val="100000"/>
              </a:lnSpc>
              <a:spcBef>
                <a:spcPts val="900"/>
              </a:spcBef>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GUI_add_padding.py</a:t>
            </a:r>
            <a:r>
              <a:rPr sz="2200" spc="-345" dirty="0">
                <a:latin typeface="Lucida Console"/>
                <a:cs typeface="Lucida Console"/>
              </a:rPr>
              <a:t> </a:t>
            </a:r>
            <a:r>
              <a:rPr sz="2200" dirty="0">
                <a:latin typeface="Palatino Linotype"/>
                <a:cs typeface="Palatino Linotype"/>
              </a:rPr>
              <a:t>and</a:t>
            </a:r>
            <a:r>
              <a:rPr sz="2200" spc="5" dirty="0">
                <a:latin typeface="Palatino Linotype"/>
                <a:cs typeface="Palatino Linotype"/>
              </a:rPr>
              <a:t> </a:t>
            </a:r>
            <a:r>
              <a:rPr sz="2200" dirty="0">
                <a:latin typeface="Palatino Linotype"/>
                <a:cs typeface="Palatino Linotype"/>
              </a:rPr>
              <a:t>save it as</a:t>
            </a:r>
            <a:r>
              <a:rPr sz="2200" spc="-5" dirty="0">
                <a:latin typeface="Palatino Linotype"/>
                <a:cs typeface="Palatino Linotype"/>
              </a:rPr>
              <a:t> </a:t>
            </a:r>
            <a:r>
              <a:rPr sz="2200" spc="-5" dirty="0">
                <a:latin typeface="Lucida Console"/>
                <a:cs typeface="Lucida Console"/>
              </a:rPr>
              <a:t>GUI_add_padding_loop.py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0"/>
              </a:spcBef>
              <a:buAutoNum type="arabicPeriod"/>
              <a:tabLst>
                <a:tab pos="622300" algn="l"/>
              </a:tabLst>
            </a:pPr>
            <a:r>
              <a:rPr sz="2200" dirty="0">
                <a:latin typeface="Palatino Linotype"/>
                <a:cs typeface="Palatino Linotype"/>
              </a:rPr>
              <a:t>Add</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loop</a:t>
            </a:r>
            <a:r>
              <a:rPr sz="2200" spc="-5" dirty="0">
                <a:latin typeface="Palatino Linotype"/>
                <a:cs typeface="Palatino Linotype"/>
              </a:rPr>
              <a:t> below</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creation</a:t>
            </a:r>
            <a:r>
              <a:rPr sz="2200" spc="-5" dirty="0">
                <a:latin typeface="Palatino Linotype"/>
                <a:cs typeface="Palatino Linotype"/>
              </a:rPr>
              <a:t> </a:t>
            </a:r>
            <a:r>
              <a:rPr sz="2200" dirty="0">
                <a:latin typeface="Palatino Linotype"/>
                <a:cs typeface="Palatino Linotype"/>
              </a:rPr>
              <a:t>of</a:t>
            </a:r>
            <a:r>
              <a:rPr sz="2200" spc="-5" dirty="0">
                <a:latin typeface="Palatino Linotype"/>
                <a:cs typeface="Palatino Linotype"/>
              </a:rPr>
              <a:t> the</a:t>
            </a:r>
            <a:r>
              <a:rPr sz="2200" spc="-10" dirty="0">
                <a:latin typeface="Palatino Linotype"/>
                <a:cs typeface="Palatino Linotype"/>
              </a:rPr>
              <a:t> </a:t>
            </a:r>
            <a:r>
              <a:rPr sz="2200" spc="-5" dirty="0">
                <a:latin typeface="Palatino Linotype"/>
                <a:cs typeface="Palatino Linotype"/>
              </a:rPr>
              <a:t>three</a:t>
            </a:r>
            <a:r>
              <a:rPr sz="2200" spc="-10" dirty="0">
                <a:latin typeface="Palatino Linotype"/>
                <a:cs typeface="Palatino Linotype"/>
              </a:rPr>
              <a:t> </a:t>
            </a:r>
            <a:r>
              <a:rPr sz="2200" dirty="0">
                <a:latin typeface="Palatino Linotype"/>
                <a:cs typeface="Palatino Linotype"/>
              </a:rPr>
              <a:t>Labels:</a:t>
            </a:r>
          </a:p>
          <a:p>
            <a:pPr marL="1087120" marR="1386840" indent="-274320">
              <a:lnSpc>
                <a:spcPct val="100000"/>
              </a:lnSpc>
              <a:spcBef>
                <a:spcPts val="894"/>
              </a:spcBef>
            </a:pPr>
            <a:r>
              <a:rPr sz="2200" spc="-5" dirty="0">
                <a:latin typeface="Lucida Console"/>
                <a:cs typeface="Lucida Console"/>
              </a:rPr>
              <a:t>for</a:t>
            </a:r>
            <a:r>
              <a:rPr sz="2200" dirty="0">
                <a:latin typeface="Lucida Console"/>
                <a:cs typeface="Lucida Console"/>
              </a:rPr>
              <a:t> </a:t>
            </a:r>
            <a:r>
              <a:rPr sz="2200" spc="-5" dirty="0">
                <a:latin typeface="Lucida Console"/>
                <a:cs typeface="Lucida Console"/>
              </a:rPr>
              <a:t>child</a:t>
            </a:r>
            <a:r>
              <a:rPr sz="2200" dirty="0">
                <a:latin typeface="Lucida Console"/>
                <a:cs typeface="Lucida Console"/>
              </a:rPr>
              <a:t> </a:t>
            </a:r>
            <a:r>
              <a:rPr sz="2200" spc="-5" dirty="0">
                <a:latin typeface="Lucida Console"/>
                <a:cs typeface="Lucida Console"/>
              </a:rPr>
              <a:t>in</a:t>
            </a:r>
            <a:r>
              <a:rPr sz="2200" dirty="0">
                <a:latin typeface="Lucida Console"/>
                <a:cs typeface="Lucida Console"/>
              </a:rPr>
              <a:t> </a:t>
            </a:r>
            <a:r>
              <a:rPr sz="2200" spc="-5" dirty="0">
                <a:latin typeface="Lucida Console"/>
                <a:cs typeface="Lucida Console"/>
              </a:rPr>
              <a:t>buttons_frame.winfo_children(): </a:t>
            </a:r>
            <a:r>
              <a:rPr sz="2200" spc="-525" dirty="0">
                <a:latin typeface="Lucida Console"/>
                <a:cs typeface="Lucida Console"/>
              </a:rPr>
              <a:t> </a:t>
            </a:r>
            <a:r>
              <a:rPr sz="2200" spc="-5" dirty="0">
                <a:latin typeface="Lucida Console"/>
                <a:cs typeface="Lucida Console"/>
              </a:rPr>
              <a:t>child.grid_configure(padx=8, pady=4)</a:t>
            </a:r>
            <a:endParaRPr sz="2200" dirty="0">
              <a:latin typeface="Lucida Console"/>
              <a:cs typeface="Lucida Console"/>
            </a:endParaRPr>
          </a:p>
          <a:p>
            <a:pPr>
              <a:lnSpc>
                <a:spcPct val="100000"/>
              </a:lnSpc>
              <a:spcBef>
                <a:spcPts val="20"/>
              </a:spcBef>
            </a:pPr>
            <a:endParaRPr sz="2200" dirty="0">
              <a:latin typeface="Lucida Console"/>
              <a:cs typeface="Lucida Console"/>
            </a:endParaRPr>
          </a:p>
        </p:txBody>
      </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16</a:t>
            </a:fld>
            <a:r>
              <a:rPr lang="en-US" spc="-30" smtClean="0"/>
              <a:t> </a:t>
            </a:r>
            <a:r>
              <a:rPr lang="en-US" smtClean="0"/>
              <a:t>]</a:t>
            </a:r>
            <a:endParaRPr lang="en-US" dirty="0"/>
          </a:p>
        </p:txBody>
      </p:sp>
    </p:spTree>
    <p:extLst>
      <p:ext uri="{BB962C8B-B14F-4D97-AF65-F5344CB8AC3E}">
        <p14:creationId xmlns:p14="http://schemas.microsoft.com/office/powerpoint/2010/main" val="2166773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79431"/>
            <a:ext cx="8458200" cy="312906"/>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p:txBody>
      </p:sp>
      <p:sp>
        <p:nvSpPr>
          <p:cNvPr id="9" name="object 9"/>
          <p:cNvSpPr txBox="1"/>
          <p:nvPr/>
        </p:nvSpPr>
        <p:spPr>
          <a:xfrm>
            <a:off x="0" y="762000"/>
            <a:ext cx="8458200" cy="351378"/>
          </a:xfrm>
          <a:prstGeom prst="rect">
            <a:avLst/>
          </a:prstGeom>
        </p:spPr>
        <p:txBody>
          <a:bodyPr vert="horz" wrap="square" lIns="0" tIns="12700" rIns="0" bIns="0" rtlCol="0">
            <a:spAutoFit/>
          </a:bodyPr>
          <a:lstStyle/>
          <a:p>
            <a:pPr marL="584200">
              <a:lnSpc>
                <a:spcPct val="100000"/>
              </a:lnSpc>
            </a:pPr>
            <a:r>
              <a:rPr sz="2200" dirty="0" smtClean="0">
                <a:latin typeface="Palatino Linotype"/>
                <a:cs typeface="Palatino Linotype"/>
              </a:rPr>
              <a:t>The</a:t>
            </a:r>
            <a:r>
              <a:rPr sz="2200" spc="-10" dirty="0" smtClean="0">
                <a:latin typeface="Palatino Linotype"/>
                <a:cs typeface="Palatino Linotype"/>
              </a:rPr>
              <a:t> </a:t>
            </a:r>
            <a:r>
              <a:rPr sz="2200" spc="-5" dirty="0">
                <a:latin typeface="Palatino Linotype"/>
                <a:cs typeface="Palatino Linotype"/>
              </a:rPr>
              <a:t>preceding</a:t>
            </a:r>
            <a:r>
              <a:rPr sz="2200" spc="-15" dirty="0">
                <a:latin typeface="Palatino Linotype"/>
                <a:cs typeface="Palatino Linotype"/>
              </a:rPr>
              <a:t> </a:t>
            </a:r>
            <a:r>
              <a:rPr sz="2200" dirty="0">
                <a:latin typeface="Palatino Linotype"/>
                <a:cs typeface="Palatino Linotype"/>
              </a:rPr>
              <a:t>instructions</a:t>
            </a:r>
            <a:r>
              <a:rPr sz="2200" spc="-10" dirty="0">
                <a:latin typeface="Palatino Linotype"/>
                <a:cs typeface="Palatino Linotype"/>
              </a:rPr>
              <a:t> </a:t>
            </a:r>
            <a:r>
              <a:rPr sz="2200" spc="-5" dirty="0">
                <a:latin typeface="Palatino Linotype"/>
                <a:cs typeface="Palatino Linotype"/>
              </a:rPr>
              <a:t>produce</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10" dirty="0">
                <a:latin typeface="Palatino Linotype"/>
                <a:cs typeface="Palatino Linotype"/>
              </a:rPr>
              <a:t> </a:t>
            </a:r>
            <a:r>
              <a:rPr sz="2200" dirty="0">
                <a:latin typeface="Palatino Linotype"/>
                <a:cs typeface="Palatino Linotype"/>
              </a:rPr>
              <a:t>code:</a:t>
            </a:r>
          </a:p>
        </p:txBody>
      </p:sp>
      <p:grpSp>
        <p:nvGrpSpPr>
          <p:cNvPr id="10" name="object 10"/>
          <p:cNvGrpSpPr/>
          <p:nvPr/>
        </p:nvGrpSpPr>
        <p:grpSpPr>
          <a:xfrm>
            <a:off x="723901" y="1138812"/>
            <a:ext cx="6846862" cy="5185788"/>
            <a:chOff x="1649412" y="4454969"/>
            <a:chExt cx="3559175" cy="1501775"/>
          </a:xfrm>
        </p:grpSpPr>
        <p:pic>
          <p:nvPicPr>
            <p:cNvPr id="11" name="object 11"/>
            <p:cNvPicPr/>
            <p:nvPr/>
          </p:nvPicPr>
          <p:blipFill>
            <a:blip r:embed="rId2" cstate="print"/>
            <a:stretch>
              <a:fillRect/>
            </a:stretch>
          </p:blipFill>
          <p:spPr>
            <a:xfrm>
              <a:off x="1662112" y="4467669"/>
              <a:ext cx="3451940" cy="1476375"/>
            </a:xfrm>
            <a:prstGeom prst="rect">
              <a:avLst/>
            </a:prstGeom>
          </p:spPr>
        </p:pic>
        <p:sp>
          <p:nvSpPr>
            <p:cNvPr id="12" name="object 12"/>
            <p:cNvSpPr/>
            <p:nvPr/>
          </p:nvSpPr>
          <p:spPr>
            <a:xfrm>
              <a:off x="1655762" y="4461319"/>
              <a:ext cx="3546475" cy="1489075"/>
            </a:xfrm>
            <a:custGeom>
              <a:avLst/>
              <a:gdLst/>
              <a:ahLst/>
              <a:cxnLst/>
              <a:rect l="l" t="t" r="r" b="b"/>
              <a:pathLst>
                <a:path w="3546475" h="1489075">
                  <a:moveTo>
                    <a:pt x="0" y="0"/>
                  </a:moveTo>
                  <a:lnTo>
                    <a:pt x="3546475" y="0"/>
                  </a:lnTo>
                </a:path>
                <a:path w="3546475" h="1489075">
                  <a:moveTo>
                    <a:pt x="0" y="0"/>
                  </a:moveTo>
                  <a:lnTo>
                    <a:pt x="0" y="1489074"/>
                  </a:lnTo>
                </a:path>
                <a:path w="3546475" h="1489075">
                  <a:moveTo>
                    <a:pt x="3546475" y="0"/>
                  </a:moveTo>
                  <a:lnTo>
                    <a:pt x="3546475" y="1489074"/>
                  </a:lnTo>
                </a:path>
                <a:path w="3546475" h="1489075">
                  <a:moveTo>
                    <a:pt x="0" y="1489074"/>
                  </a:moveTo>
                  <a:lnTo>
                    <a:pt x="3546475" y="1489074"/>
                  </a:lnTo>
                </a:path>
              </a:pathLst>
            </a:custGeom>
            <a:ln w="12700">
              <a:solidFill>
                <a:srgbClr val="000000"/>
              </a:solidFill>
            </a:ln>
          </p:spPr>
          <p:txBody>
            <a:bodyPr wrap="square" lIns="0" tIns="0" rIns="0" bIns="0" rtlCol="0"/>
            <a:lstStyle/>
            <a:p>
              <a:endParaRPr/>
            </a:p>
          </p:txBody>
        </p:sp>
      </p:gr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17</a:t>
            </a:fld>
            <a:r>
              <a:rPr lang="en-US" spc="-30" smtClean="0"/>
              <a:t> </a:t>
            </a:r>
            <a:r>
              <a:rPr lang="en-US" smtClean="0"/>
              <a:t>]</a:t>
            </a:r>
            <a:endParaRPr lang="en-US" dirty="0"/>
          </a:p>
        </p:txBody>
      </p:sp>
    </p:spTree>
    <p:extLst>
      <p:ext uri="{BB962C8B-B14F-4D97-AF65-F5344CB8AC3E}">
        <p14:creationId xmlns:p14="http://schemas.microsoft.com/office/powerpoint/2010/main" val="2423394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1349087"/>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420370">
              <a:lnSpc>
                <a:spcPct val="100000"/>
              </a:lnSpc>
            </a:pPr>
            <a:r>
              <a:rPr sz="2200" dirty="0">
                <a:latin typeface="Palatino Linotype"/>
                <a:cs typeface="Palatino Linotype"/>
              </a:rPr>
              <a:t>3. </a:t>
            </a:r>
            <a:r>
              <a:rPr sz="2200" spc="2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GUI_add_padding_loop.py</a:t>
            </a:r>
            <a:r>
              <a:rPr sz="2200" spc="10" dirty="0">
                <a:latin typeface="Times New Roman"/>
                <a:cs typeface="Times New Roman"/>
              </a:rPr>
              <a:t> </a:t>
            </a:r>
            <a:r>
              <a:rPr sz="2200" dirty="0">
                <a:latin typeface="Palatino Linotype"/>
                <a:cs typeface="Palatino Linotype"/>
              </a:rPr>
              <a:t>file code. </a:t>
            </a:r>
            <a:r>
              <a:rPr sz="2200" spc="-5" dirty="0">
                <a:latin typeface="Palatino Linotype"/>
                <a:cs typeface="Palatino Linotype"/>
              </a:rPr>
              <a:t>No</a:t>
            </a:r>
            <a:r>
              <a:rPr sz="2200" dirty="0">
                <a:latin typeface="Palatino Linotype"/>
                <a:cs typeface="Palatino Linotype"/>
              </a:rPr>
              <a:t>w</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labels within </a:t>
            </a:r>
            <a:r>
              <a:rPr sz="2200" spc="-5" dirty="0" smtClean="0">
                <a:latin typeface="Palatino Linotype"/>
                <a:cs typeface="Palatino Linotype"/>
              </a:rPr>
              <a:t>the</a:t>
            </a:r>
            <a:r>
              <a:rPr lang="en-US" sz="2200" dirty="0">
                <a:latin typeface="Palatino Linotype"/>
                <a:cs typeface="Palatino Linotype"/>
              </a:rPr>
              <a:t> </a:t>
            </a:r>
            <a:r>
              <a:rPr lang="en-US" sz="2200" dirty="0" smtClean="0">
                <a:latin typeface="Palatino Linotype"/>
                <a:cs typeface="Palatino Linotype"/>
              </a:rPr>
              <a:t> </a:t>
            </a:r>
            <a:r>
              <a:rPr sz="2200" spc="-5" dirty="0" err="1" smtClean="0">
                <a:latin typeface="Lucida Console"/>
                <a:cs typeface="Lucida Console"/>
              </a:rPr>
              <a:t>LabelFrame</a:t>
            </a:r>
            <a:r>
              <a:rPr sz="2200" spc="10" dirty="0" smtClean="0">
                <a:latin typeface="Times New Roman"/>
                <a:cs typeface="Times New Roman"/>
              </a:rPr>
              <a:t> </a:t>
            </a:r>
            <a:r>
              <a:rPr sz="2200" dirty="0">
                <a:latin typeface="Palatino Linotype"/>
                <a:cs typeface="Palatino Linotype"/>
              </a:rPr>
              <a:t>widget </a:t>
            </a:r>
            <a:r>
              <a:rPr sz="2200" spc="-5" dirty="0">
                <a:latin typeface="Palatino Linotype"/>
                <a:cs typeface="Palatino Linotype"/>
              </a:rPr>
              <a:t>hav</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some space around </a:t>
            </a:r>
            <a:r>
              <a:rPr sz="2200" spc="-5" dirty="0">
                <a:latin typeface="Palatino Linotype"/>
                <a:cs typeface="Palatino Linotype"/>
              </a:rPr>
              <a:t>the</a:t>
            </a:r>
            <a:r>
              <a:rPr sz="2200" dirty="0">
                <a:latin typeface="Palatino Linotype"/>
                <a:cs typeface="Palatino Linotype"/>
              </a:rPr>
              <a:t>m</a:t>
            </a:r>
            <a:r>
              <a:rPr sz="2200" spc="-5" dirty="0">
                <a:latin typeface="Palatino Linotype"/>
                <a:cs typeface="Palatino Linotype"/>
              </a:rPr>
              <a:t> too:</a:t>
            </a:r>
            <a:endParaRPr sz="2200" dirty="0">
              <a:latin typeface="Palatino Linotype"/>
              <a:cs typeface="Palatino Linotype"/>
            </a:endParaRPr>
          </a:p>
        </p:txBody>
      </p:sp>
      <p:grpSp>
        <p:nvGrpSpPr>
          <p:cNvPr id="6" name="object 6"/>
          <p:cNvGrpSpPr/>
          <p:nvPr/>
        </p:nvGrpSpPr>
        <p:grpSpPr>
          <a:xfrm>
            <a:off x="1638300" y="1506604"/>
            <a:ext cx="4114800" cy="2150995"/>
            <a:chOff x="2744787" y="1429321"/>
            <a:chExt cx="1368425" cy="1168400"/>
          </a:xfrm>
        </p:grpSpPr>
        <p:pic>
          <p:nvPicPr>
            <p:cNvPr id="7" name="object 7"/>
            <p:cNvPicPr/>
            <p:nvPr/>
          </p:nvPicPr>
          <p:blipFill>
            <a:blip r:embed="rId2" cstate="print"/>
            <a:stretch>
              <a:fillRect/>
            </a:stretch>
          </p:blipFill>
          <p:spPr>
            <a:xfrm>
              <a:off x="2757487" y="1442021"/>
              <a:ext cx="1343025" cy="1142999"/>
            </a:xfrm>
            <a:prstGeom prst="rect">
              <a:avLst/>
            </a:prstGeom>
          </p:spPr>
        </p:pic>
        <p:sp>
          <p:nvSpPr>
            <p:cNvPr id="8" name="object 8"/>
            <p:cNvSpPr/>
            <p:nvPr/>
          </p:nvSpPr>
          <p:spPr>
            <a:xfrm>
              <a:off x="2751137" y="1435671"/>
              <a:ext cx="1355725" cy="1155700"/>
            </a:xfrm>
            <a:custGeom>
              <a:avLst/>
              <a:gdLst/>
              <a:ahLst/>
              <a:cxnLst/>
              <a:rect l="l" t="t" r="r" b="b"/>
              <a:pathLst>
                <a:path w="1355725" h="1155700">
                  <a:moveTo>
                    <a:pt x="0" y="0"/>
                  </a:moveTo>
                  <a:lnTo>
                    <a:pt x="1355725" y="0"/>
                  </a:lnTo>
                </a:path>
                <a:path w="1355725" h="1155700">
                  <a:moveTo>
                    <a:pt x="0" y="0"/>
                  </a:moveTo>
                  <a:lnTo>
                    <a:pt x="0" y="1155700"/>
                  </a:lnTo>
                </a:path>
                <a:path w="1355725" h="1155700">
                  <a:moveTo>
                    <a:pt x="1355725" y="0"/>
                  </a:moveTo>
                  <a:lnTo>
                    <a:pt x="1355725" y="1155700"/>
                  </a:lnTo>
                </a:path>
                <a:path w="1355725" h="1155700">
                  <a:moveTo>
                    <a:pt x="0" y="1155700"/>
                  </a:moveTo>
                  <a:lnTo>
                    <a:pt x="1355725" y="1155700"/>
                  </a:lnTo>
                </a:path>
              </a:pathLst>
            </a:custGeom>
            <a:ln w="12700">
              <a:solidFill>
                <a:srgbClr val="000000"/>
              </a:solidFill>
            </a:ln>
          </p:spPr>
          <p:txBody>
            <a:bodyPr wrap="square" lIns="0" tIns="0" rIns="0" bIns="0" rtlCol="0"/>
            <a:lstStyle/>
            <a:p>
              <a:endParaRPr/>
            </a:p>
          </p:txBody>
        </p:sp>
      </p:gr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18</a:t>
            </a:fld>
            <a:r>
              <a:rPr lang="en-US" spc="-30" smtClean="0"/>
              <a:t> </a:t>
            </a:r>
            <a:r>
              <a:rPr lang="en-US" smtClean="0"/>
              <a:t>]</a:t>
            </a:r>
            <a:endParaRPr lang="en-US" dirty="0"/>
          </a:p>
        </p:txBody>
      </p:sp>
    </p:spTree>
    <p:extLst>
      <p:ext uri="{BB962C8B-B14F-4D97-AF65-F5344CB8AC3E}">
        <p14:creationId xmlns:p14="http://schemas.microsoft.com/office/powerpoint/2010/main" val="3284823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659155"/>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420370">
              <a:lnSpc>
                <a:spcPct val="100000"/>
              </a:lnSpc>
            </a:pPr>
            <a:endParaRPr sz="2200" dirty="0">
              <a:latin typeface="Palatino Linotype"/>
              <a:cs typeface="Palatino Linotype"/>
            </a:endParaRPr>
          </a:p>
        </p:txBody>
      </p:sp>
      <p:sp>
        <p:nvSpPr>
          <p:cNvPr id="9" name="object 9"/>
          <p:cNvSpPr txBox="1"/>
          <p:nvPr/>
        </p:nvSpPr>
        <p:spPr>
          <a:xfrm>
            <a:off x="-1" y="826352"/>
            <a:ext cx="8458199" cy="2887970"/>
          </a:xfrm>
          <a:prstGeom prst="rect">
            <a:avLst/>
          </a:prstGeom>
        </p:spPr>
        <p:txBody>
          <a:bodyPr vert="horz" wrap="square" lIns="0" tIns="12700" rIns="0" bIns="0" rtlCol="0">
            <a:spAutoFit/>
          </a:bodyPr>
          <a:lstStyle/>
          <a:p>
            <a:pPr marL="12700">
              <a:lnSpc>
                <a:spcPct val="100000"/>
              </a:lnSpc>
              <a:spcBef>
                <a:spcPts val="100"/>
              </a:spcBef>
            </a:pPr>
            <a:r>
              <a:rPr sz="2200" dirty="0">
                <a:latin typeface="Palatino Linotype"/>
                <a:cs typeface="Palatino Linotype"/>
              </a:rPr>
              <a:t>To</a:t>
            </a:r>
            <a:r>
              <a:rPr sz="2200" spc="-10" dirty="0">
                <a:latin typeface="Palatino Linotype"/>
                <a:cs typeface="Palatino Linotype"/>
              </a:rPr>
              <a:t> </a:t>
            </a:r>
            <a:r>
              <a:rPr sz="2200" dirty="0">
                <a:latin typeface="Palatino Linotype"/>
                <a:cs typeface="Palatino Linotype"/>
              </a:rPr>
              <a:t>see</a:t>
            </a:r>
            <a:r>
              <a:rPr sz="2200" spc="-5" dirty="0">
                <a:latin typeface="Palatino Linotype"/>
                <a:cs typeface="Palatino Linotype"/>
              </a:rPr>
              <a:t> this</a:t>
            </a:r>
            <a:r>
              <a:rPr sz="2200" spc="-15" dirty="0">
                <a:latin typeface="Palatino Linotype"/>
                <a:cs typeface="Palatino Linotype"/>
              </a:rPr>
              <a:t> </a:t>
            </a:r>
            <a:r>
              <a:rPr sz="2200" dirty="0">
                <a:latin typeface="Palatino Linotype"/>
                <a:cs typeface="Palatino Linotype"/>
              </a:rPr>
              <a:t>effect</a:t>
            </a:r>
            <a:r>
              <a:rPr sz="2200" spc="-5" dirty="0">
                <a:latin typeface="Palatino Linotype"/>
                <a:cs typeface="Palatino Linotype"/>
              </a:rPr>
              <a:t> better,</a:t>
            </a:r>
            <a:r>
              <a:rPr sz="2200" spc="-15" dirty="0">
                <a:latin typeface="Palatino Linotype"/>
                <a:cs typeface="Palatino Linotype"/>
              </a:rPr>
              <a:t> </a:t>
            </a:r>
            <a:r>
              <a:rPr sz="2200" dirty="0">
                <a:latin typeface="Palatino Linotype"/>
                <a:cs typeface="Palatino Linotype"/>
              </a:rPr>
              <a:t>let's</a:t>
            </a:r>
            <a:r>
              <a:rPr sz="2200" spc="-5" dirty="0">
                <a:latin typeface="Palatino Linotype"/>
                <a:cs typeface="Palatino Linotype"/>
              </a:rPr>
              <a:t> </a:t>
            </a:r>
            <a:r>
              <a:rPr sz="2200" dirty="0">
                <a:latin typeface="Palatino Linotype"/>
                <a:cs typeface="Palatino Linotype"/>
              </a:rPr>
              <a:t>do</a:t>
            </a:r>
            <a:r>
              <a:rPr sz="2200" spc="-5" dirty="0">
                <a:latin typeface="Palatino Linotype"/>
                <a:cs typeface="Palatino Linotype"/>
              </a:rPr>
              <a:t> the</a:t>
            </a:r>
            <a:r>
              <a:rPr sz="2200" spc="-15" dirty="0">
                <a:latin typeface="Palatino Linotype"/>
                <a:cs typeface="Palatino Linotype"/>
              </a:rPr>
              <a:t> </a:t>
            </a:r>
            <a:r>
              <a:rPr sz="2200" dirty="0">
                <a:latin typeface="Palatino Linotype"/>
                <a:cs typeface="Palatino Linotype"/>
              </a:rPr>
              <a:t>following:</a:t>
            </a:r>
          </a:p>
          <a:p>
            <a:pPr>
              <a:lnSpc>
                <a:spcPct val="100000"/>
              </a:lnSpc>
              <a:spcBef>
                <a:spcPts val="20"/>
              </a:spcBef>
            </a:pPr>
            <a:endParaRPr sz="2200" dirty="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GUI_add_padding_loop.py</a:t>
            </a:r>
            <a:r>
              <a:rPr sz="2200" spc="-345" dirty="0">
                <a:latin typeface="Lucida Console"/>
                <a:cs typeface="Lucida Console"/>
              </a:rPr>
              <a:t> </a:t>
            </a:r>
            <a:r>
              <a:rPr sz="2200" dirty="0">
                <a:latin typeface="Palatino Linotype"/>
                <a:cs typeface="Palatino Linotype"/>
              </a:rPr>
              <a:t>and</a:t>
            </a:r>
            <a:r>
              <a:rPr sz="2200" spc="5" dirty="0">
                <a:latin typeface="Palatino Linotype"/>
                <a:cs typeface="Palatino Linotype"/>
              </a:rPr>
              <a:t> </a:t>
            </a:r>
            <a:r>
              <a:rPr sz="2200" dirty="0">
                <a:latin typeface="Palatino Linotype"/>
                <a:cs typeface="Palatino Linotype"/>
              </a:rPr>
              <a:t>save it as</a:t>
            </a:r>
            <a:r>
              <a:rPr sz="2200" spc="-5" dirty="0">
                <a:latin typeface="Palatino Linotype"/>
                <a:cs typeface="Palatino Linotype"/>
              </a:rPr>
              <a:t> </a:t>
            </a:r>
            <a:r>
              <a:rPr sz="2200" spc="-5" dirty="0">
                <a:latin typeface="Lucida Console"/>
                <a:cs typeface="Lucida Console"/>
              </a:rPr>
              <a:t>GUI_long_label.py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5"/>
              </a:spcBef>
              <a:buAutoNum type="arabicPeriod"/>
              <a:tabLst>
                <a:tab pos="622300" algn="l"/>
              </a:tabLst>
            </a:pPr>
            <a:r>
              <a:rPr sz="2200" dirty="0">
                <a:latin typeface="Palatino Linotype"/>
                <a:cs typeface="Palatino Linotype"/>
              </a:rPr>
              <a:t>Change</a:t>
            </a:r>
            <a:r>
              <a:rPr sz="2200" spc="-15"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spc="-5" dirty="0">
                <a:latin typeface="Palatino Linotype"/>
                <a:cs typeface="Palatino Linotype"/>
              </a:rPr>
              <a:t>text</a:t>
            </a:r>
            <a:r>
              <a:rPr sz="2200" spc="-15" dirty="0">
                <a:latin typeface="Palatino Linotype"/>
                <a:cs typeface="Palatino Linotype"/>
              </a:rPr>
              <a:t> </a:t>
            </a:r>
            <a:r>
              <a:rPr sz="2200" dirty="0">
                <a:latin typeface="Palatino Linotype"/>
                <a:cs typeface="Palatino Linotype"/>
              </a:rPr>
              <a:t>of</a:t>
            </a:r>
            <a:r>
              <a:rPr sz="2200" spc="-15" dirty="0">
                <a:latin typeface="Palatino Linotype"/>
                <a:cs typeface="Palatino Linotype"/>
              </a:rPr>
              <a:t> </a:t>
            </a:r>
            <a:r>
              <a:rPr sz="2200" spc="-5" dirty="0">
                <a:latin typeface="Lucida Console"/>
                <a:cs typeface="Lucida Console"/>
              </a:rPr>
              <a:t>Label1</a:t>
            </a:r>
            <a:r>
              <a:rPr sz="2200" spc="-5" dirty="0">
                <a:latin typeface="Palatino Linotype"/>
                <a:cs typeface="Palatino Linotype"/>
              </a:rPr>
              <a:t>,</a:t>
            </a:r>
            <a:r>
              <a:rPr sz="2200" spc="-10" dirty="0">
                <a:latin typeface="Palatino Linotype"/>
                <a:cs typeface="Palatino Linotype"/>
              </a:rPr>
              <a:t> </a:t>
            </a:r>
            <a:r>
              <a:rPr sz="2200" dirty="0">
                <a:latin typeface="Palatino Linotype"/>
                <a:cs typeface="Palatino Linotype"/>
              </a:rPr>
              <a:t>like</a:t>
            </a:r>
            <a:r>
              <a:rPr sz="2200" spc="-15" dirty="0">
                <a:latin typeface="Palatino Linotype"/>
                <a:cs typeface="Palatino Linotype"/>
              </a:rPr>
              <a:t> </a:t>
            </a:r>
            <a:r>
              <a:rPr sz="2200" dirty="0">
                <a:latin typeface="Palatino Linotype"/>
                <a:cs typeface="Palatino Linotype"/>
              </a:rPr>
              <a:t>so:</a:t>
            </a:r>
          </a:p>
          <a:p>
            <a:pPr marL="881380" marR="1055370" indent="-68580">
              <a:spcBef>
                <a:spcPts val="965"/>
              </a:spcBef>
            </a:pPr>
            <a:r>
              <a:rPr sz="2200" dirty="0">
                <a:latin typeface="Palatino Linotype"/>
                <a:cs typeface="Palatino Linotype"/>
              </a:rPr>
              <a:t>ttk.Label(buttons_frame, text="</a:t>
            </a:r>
            <a:r>
              <a:rPr sz="2200" dirty="0" err="1">
                <a:latin typeface="Palatino Linotype"/>
                <a:cs typeface="Palatino Linotype"/>
              </a:rPr>
              <a:t>Label1</a:t>
            </a:r>
            <a:r>
              <a:rPr sz="2200" dirty="0">
                <a:latin typeface="Palatino Linotype"/>
                <a:cs typeface="Palatino Linotype"/>
              </a:rPr>
              <a:t> </a:t>
            </a:r>
            <a:r>
              <a:rPr lang="en-US" sz="2200" dirty="0" smtClean="0">
                <a:latin typeface="Palatino Linotype"/>
                <a:cs typeface="Palatino Linotype"/>
              </a:rPr>
              <a:t>–</a:t>
            </a:r>
            <a:r>
              <a:rPr sz="2200" dirty="0" smtClean="0">
                <a:latin typeface="Palatino Linotype"/>
                <a:cs typeface="Palatino Linotype"/>
              </a:rPr>
              <a:t> so</a:t>
            </a:r>
            <a:r>
              <a:rPr lang="en-US" sz="2200" dirty="0" smtClean="0">
                <a:latin typeface="Palatino Linotype"/>
                <a:cs typeface="Palatino Linotype"/>
              </a:rPr>
              <a:t> </a:t>
            </a:r>
            <a:r>
              <a:rPr sz="2200" dirty="0" smtClean="0">
                <a:latin typeface="Palatino Linotype"/>
                <a:cs typeface="Palatino Linotype"/>
              </a:rPr>
              <a:t>much</a:t>
            </a:r>
            <a:r>
              <a:rPr lang="en-US" sz="2200" dirty="0" smtClean="0">
                <a:latin typeface="Palatino Linotype"/>
                <a:cs typeface="Palatino Linotype"/>
              </a:rPr>
              <a:t> </a:t>
            </a:r>
            <a:r>
              <a:rPr sz="2200" dirty="0" smtClean="0">
                <a:latin typeface="Palatino Linotype"/>
                <a:cs typeface="Palatino Linotype"/>
              </a:rPr>
              <a:t>longer</a:t>
            </a:r>
            <a:r>
              <a:rPr sz="2200" dirty="0">
                <a:latin typeface="Palatino Linotype"/>
                <a:cs typeface="Palatino Linotype"/>
              </a:rPr>
              <a:t>...").grid(column=0, row=0)</a:t>
            </a:r>
          </a:p>
          <a:p>
            <a:pPr>
              <a:lnSpc>
                <a:spcPct val="100000"/>
              </a:lnSpc>
              <a:spcBef>
                <a:spcPts val="45"/>
              </a:spcBef>
            </a:pPr>
            <a:endParaRPr sz="2200" dirty="0">
              <a:latin typeface="Lucida Console"/>
              <a:cs typeface="Lucida Console"/>
            </a:endParaRPr>
          </a:p>
        </p:txBody>
      </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19</a:t>
            </a:fld>
            <a:r>
              <a:rPr lang="en-US" spc="-30" smtClean="0"/>
              <a:t> </a:t>
            </a:r>
            <a:r>
              <a:rPr lang="en-US" smtClean="0"/>
              <a:t>]</a:t>
            </a:r>
            <a:endParaRPr lang="en-US" dirty="0"/>
          </a:p>
        </p:txBody>
      </p:sp>
    </p:spTree>
    <p:extLst>
      <p:ext uri="{BB962C8B-B14F-4D97-AF65-F5344CB8AC3E}">
        <p14:creationId xmlns:p14="http://schemas.microsoft.com/office/powerpoint/2010/main" val="3145645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42900" y="354013"/>
            <a:ext cx="7612380" cy="620712"/>
          </a:xfrm>
        </p:spPr>
        <p:txBody>
          <a:bodyPr/>
          <a:lstStyle/>
          <a:p>
            <a:pPr eaLnBrk="1" hangingPunct="1"/>
            <a:r>
              <a:rPr lang="en-US" sz="3500" dirty="0" smtClean="0"/>
              <a:t>Content</a:t>
            </a:r>
          </a:p>
        </p:txBody>
      </p:sp>
      <p:sp>
        <p:nvSpPr>
          <p:cNvPr id="4100" name="Rectangle 3"/>
          <p:cNvSpPr>
            <a:spLocks noGrp="1" noChangeArrowheads="1"/>
          </p:cNvSpPr>
          <p:nvPr>
            <p:ph idx="1"/>
          </p:nvPr>
        </p:nvSpPr>
        <p:spPr>
          <a:xfrm>
            <a:off x="0" y="990600"/>
            <a:ext cx="8191500" cy="4953000"/>
          </a:xfrm>
        </p:spPr>
        <p:txBody>
          <a:bodyPr/>
          <a:lstStyle/>
          <a:p>
            <a:r>
              <a:rPr lang="en-US" dirty="0" smtClean="0"/>
              <a:t>Arranging </a:t>
            </a:r>
            <a:r>
              <a:rPr lang="en-US" dirty="0"/>
              <a:t>several labels within a label </a:t>
            </a:r>
            <a:r>
              <a:rPr lang="en-US" dirty="0" smtClean="0"/>
              <a:t>frame Widget</a:t>
            </a:r>
          </a:p>
          <a:p>
            <a:r>
              <a:rPr lang="en-US" dirty="0"/>
              <a:t>Using padding to add space around </a:t>
            </a:r>
            <a:r>
              <a:rPr lang="en-US" dirty="0" smtClean="0"/>
              <a:t>widgets</a:t>
            </a:r>
          </a:p>
          <a:p>
            <a:r>
              <a:rPr lang="en-US" dirty="0"/>
              <a:t>Dynamically expanding the GUI </a:t>
            </a:r>
            <a:r>
              <a:rPr lang="en-US" dirty="0" smtClean="0"/>
              <a:t>using widgets</a:t>
            </a:r>
          </a:p>
          <a:p>
            <a:r>
              <a:rPr lang="en-US" dirty="0"/>
              <a:t>Aligning GUI widgets by embedding </a:t>
            </a:r>
            <a:r>
              <a:rPr lang="en-US" dirty="0" smtClean="0"/>
              <a:t>frames within </a:t>
            </a:r>
            <a:r>
              <a:rPr lang="en-US" dirty="0"/>
              <a:t>frames</a:t>
            </a:r>
          </a:p>
          <a:p>
            <a:r>
              <a:rPr lang="en-US" dirty="0"/>
              <a:t>Creating menu </a:t>
            </a:r>
            <a:r>
              <a:rPr lang="en-US" dirty="0" smtClean="0"/>
              <a:t>bars</a:t>
            </a:r>
          </a:p>
          <a:p>
            <a:r>
              <a:rPr lang="en-US" dirty="0"/>
              <a:t>Creating tabbed </a:t>
            </a:r>
            <a:r>
              <a:rPr lang="en-US" dirty="0" smtClean="0"/>
              <a:t>widgets</a:t>
            </a:r>
          </a:p>
          <a:p>
            <a:r>
              <a:rPr lang="en-US" dirty="0"/>
              <a:t>Using the grid layout manager</a:t>
            </a:r>
          </a:p>
        </p:txBody>
      </p:sp>
      <p:sp>
        <p:nvSpPr>
          <p:cNvPr id="6" name="Slide Number Placeholder 3"/>
          <p:cNvSpPr txBox="1">
            <a:spLocks/>
          </p:cNvSpPr>
          <p:nvPr/>
        </p:nvSpPr>
        <p:spPr>
          <a:xfrm>
            <a:off x="7972637" y="6678712"/>
            <a:ext cx="485563" cy="156389"/>
          </a:xfrm>
          <a:prstGeom prst="rect">
            <a:avLst/>
          </a:prstGeom>
        </p:spPr>
        <p:txBody>
          <a:bodyPr wrap="square" lIns="0" tIns="0" rIns="0" bIns="0">
            <a:spAutoFit/>
          </a:bodyPr>
          <a:lstStyle>
            <a:defPPr>
              <a:defRPr lang="en-US"/>
            </a:defPPr>
            <a:lvl1pPr marL="0" algn="l" defTabSz="914400" rtl="0" eaLnBrk="1" latinLnBrk="0" hangingPunct="1">
              <a:defRPr sz="1200" b="1"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220"/>
              </a:lnSpc>
              <a:spcBef>
                <a:spcPts val="0"/>
              </a:spcBef>
              <a:spcAft>
                <a:spcPts val="0"/>
              </a:spcAft>
              <a:buClrTx/>
              <a:buSzTx/>
              <a:buFontTx/>
              <a:buNone/>
              <a:tabLst/>
              <a:defRPr/>
            </a:pPr>
            <a:r>
              <a:rPr kumimoji="0" lang="en-US" sz="1200" b="1" i="0" u="none" strike="noStrike" kern="1200" cap="none" spc="0" normalizeH="0" baseline="0" noProof="0" smtClean="0">
                <a:ln>
                  <a:noFill/>
                </a:ln>
                <a:solidFill>
                  <a:sysClr val="windowText" lastClr="000000"/>
                </a:solidFill>
                <a:effectLst/>
                <a:uLnTx/>
                <a:uFillTx/>
                <a:latin typeface="Palatino Linotype"/>
                <a:ea typeface="+mn-ea"/>
              </a:rPr>
              <a:t>[</a:t>
            </a:r>
            <a:r>
              <a:rPr kumimoji="0" lang="en-US" sz="1200" b="1" i="0" u="none" strike="noStrike" kern="1200" cap="none" spc="-30" normalizeH="0" baseline="0" noProof="0" smtClean="0">
                <a:ln>
                  <a:noFill/>
                </a:ln>
                <a:solidFill>
                  <a:sysClr val="windowText" lastClr="000000"/>
                </a:solidFill>
                <a:effectLst/>
                <a:uLnTx/>
                <a:uFillTx/>
                <a:latin typeface="Palatino Linotype"/>
                <a:ea typeface="+mn-ea"/>
              </a:rPr>
              <a:t> </a:t>
            </a:r>
            <a:fld id="{81D60167-4931-47E6-BA6A-407CBD079E47}" type="slidenum">
              <a:rPr kumimoji="0" lang="en-US" sz="1200" b="1" i="0" u="none" strike="noStrike" kern="1200" cap="none" spc="0" normalizeH="0" baseline="0" noProof="0" smtClean="0">
                <a:ln>
                  <a:noFill/>
                </a:ln>
                <a:solidFill>
                  <a:sysClr val="windowText" lastClr="000000"/>
                </a:solidFill>
                <a:effectLst/>
                <a:uLnTx/>
                <a:uFillTx/>
                <a:latin typeface="Palatino Linotype"/>
                <a:ea typeface="+mn-ea"/>
              </a:rPr>
              <a:pPr marL="12700" marR="0" lvl="0" indent="0" algn="l" defTabSz="914400" rtl="0" eaLnBrk="1" fontAlgn="auto" latinLnBrk="0" hangingPunct="1">
                <a:lnSpc>
                  <a:spcPts val="1220"/>
                </a:lnSpc>
                <a:spcBef>
                  <a:spcPts val="0"/>
                </a:spcBef>
                <a:spcAft>
                  <a:spcPts val="0"/>
                </a:spcAft>
                <a:buClrTx/>
                <a:buSzTx/>
                <a:buFontTx/>
                <a:buNone/>
                <a:tabLst/>
                <a:defRPr/>
              </a:pPr>
              <a:t>2</a:t>
            </a:fld>
            <a:r>
              <a:rPr kumimoji="0" lang="en-US" sz="1200" b="1" i="0" u="none" strike="noStrike" kern="1200" cap="none" spc="-30" normalizeH="0" baseline="0" noProof="0" smtClean="0">
                <a:ln>
                  <a:noFill/>
                </a:ln>
                <a:solidFill>
                  <a:sysClr val="windowText" lastClr="000000"/>
                </a:solidFill>
                <a:effectLst/>
                <a:uLnTx/>
                <a:uFillTx/>
                <a:latin typeface="Palatino Linotype"/>
                <a:ea typeface="+mn-ea"/>
              </a:rPr>
              <a:t> </a:t>
            </a:r>
            <a:r>
              <a:rPr kumimoji="0" lang="en-US" sz="1200" b="1" i="0" u="none" strike="noStrike" kern="1200" cap="none" spc="0" normalizeH="0" baseline="0" noProof="0" smtClean="0">
                <a:ln>
                  <a:noFill/>
                </a:ln>
                <a:solidFill>
                  <a:sysClr val="windowText" lastClr="000000"/>
                </a:solidFill>
                <a:effectLst/>
                <a:uLnTx/>
                <a:uFillTx/>
                <a:latin typeface="Palatino Linotype"/>
                <a:ea typeface="+mn-ea"/>
              </a:rPr>
              <a:t>]</a:t>
            </a:r>
            <a:endParaRPr kumimoji="0" lang="en-US" sz="1200" b="1" i="0" u="none" strike="noStrike" kern="1200" cap="none" spc="0" normalizeH="0" baseline="0" noProof="0" dirty="0">
              <a:ln>
                <a:noFill/>
              </a:ln>
              <a:solidFill>
                <a:sysClr val="windowText" lastClr="000000"/>
              </a:solidFill>
              <a:effectLst/>
              <a:uLnTx/>
              <a:uFillTx/>
              <a:latin typeface="Palatino Linotype"/>
              <a:ea typeface="+mn-ea"/>
            </a:endParaRPr>
          </a:p>
        </p:txBody>
      </p:sp>
    </p:spTree>
    <p:extLst>
      <p:ext uri="{BB962C8B-B14F-4D97-AF65-F5344CB8AC3E}">
        <p14:creationId xmlns:p14="http://schemas.microsoft.com/office/powerpoint/2010/main" val="2021415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659155"/>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420370">
              <a:lnSpc>
                <a:spcPct val="100000"/>
              </a:lnSpc>
            </a:pPr>
            <a:endParaRPr sz="2200" dirty="0">
              <a:latin typeface="Palatino Linotype"/>
              <a:cs typeface="Palatino Linotype"/>
            </a:endParaRPr>
          </a:p>
        </p:txBody>
      </p:sp>
      <p:sp>
        <p:nvSpPr>
          <p:cNvPr id="9" name="object 9"/>
          <p:cNvSpPr txBox="1"/>
          <p:nvPr/>
        </p:nvSpPr>
        <p:spPr>
          <a:xfrm>
            <a:off x="-1" y="826352"/>
            <a:ext cx="8458199" cy="2416687"/>
          </a:xfrm>
          <a:prstGeom prst="rect">
            <a:avLst/>
          </a:prstGeom>
        </p:spPr>
        <p:txBody>
          <a:bodyPr vert="horz" wrap="square" lIns="0" tIns="12700" rIns="0" bIns="0" rtlCol="0">
            <a:spAutoFit/>
          </a:bodyPr>
          <a:lstStyle/>
          <a:p>
            <a:pPr marL="12700">
              <a:lnSpc>
                <a:spcPct val="100000"/>
              </a:lnSpc>
              <a:spcBef>
                <a:spcPts val="100"/>
              </a:spcBef>
            </a:pPr>
            <a:r>
              <a:rPr sz="2200" dirty="0">
                <a:latin typeface="Palatino Linotype"/>
                <a:cs typeface="Palatino Linotype"/>
              </a:rPr>
              <a:t>To</a:t>
            </a:r>
            <a:r>
              <a:rPr sz="2200" spc="-10" dirty="0">
                <a:latin typeface="Palatino Linotype"/>
                <a:cs typeface="Palatino Linotype"/>
              </a:rPr>
              <a:t> </a:t>
            </a:r>
            <a:r>
              <a:rPr sz="2200" dirty="0">
                <a:latin typeface="Palatino Linotype"/>
                <a:cs typeface="Palatino Linotype"/>
              </a:rPr>
              <a:t>see</a:t>
            </a:r>
            <a:r>
              <a:rPr sz="2200" spc="-5" dirty="0">
                <a:latin typeface="Palatino Linotype"/>
                <a:cs typeface="Palatino Linotype"/>
              </a:rPr>
              <a:t> this</a:t>
            </a:r>
            <a:r>
              <a:rPr sz="2200" spc="-15" dirty="0">
                <a:latin typeface="Palatino Linotype"/>
                <a:cs typeface="Palatino Linotype"/>
              </a:rPr>
              <a:t> </a:t>
            </a:r>
            <a:r>
              <a:rPr sz="2200" dirty="0">
                <a:latin typeface="Palatino Linotype"/>
                <a:cs typeface="Palatino Linotype"/>
              </a:rPr>
              <a:t>effect</a:t>
            </a:r>
            <a:r>
              <a:rPr sz="2200" spc="-5" dirty="0">
                <a:latin typeface="Palatino Linotype"/>
                <a:cs typeface="Palatino Linotype"/>
              </a:rPr>
              <a:t> better,</a:t>
            </a:r>
            <a:r>
              <a:rPr sz="2200" spc="-15" dirty="0">
                <a:latin typeface="Palatino Linotype"/>
                <a:cs typeface="Palatino Linotype"/>
              </a:rPr>
              <a:t> </a:t>
            </a:r>
            <a:r>
              <a:rPr sz="2200" dirty="0">
                <a:latin typeface="Palatino Linotype"/>
                <a:cs typeface="Palatino Linotype"/>
              </a:rPr>
              <a:t>let's</a:t>
            </a:r>
            <a:r>
              <a:rPr sz="2200" spc="-5" dirty="0">
                <a:latin typeface="Palatino Linotype"/>
                <a:cs typeface="Palatino Linotype"/>
              </a:rPr>
              <a:t> </a:t>
            </a:r>
            <a:r>
              <a:rPr sz="2200" dirty="0">
                <a:latin typeface="Palatino Linotype"/>
                <a:cs typeface="Palatino Linotype"/>
              </a:rPr>
              <a:t>do</a:t>
            </a:r>
            <a:r>
              <a:rPr sz="2200" spc="-5" dirty="0">
                <a:latin typeface="Palatino Linotype"/>
                <a:cs typeface="Palatino Linotype"/>
              </a:rPr>
              <a:t> the</a:t>
            </a:r>
            <a:r>
              <a:rPr sz="2200" spc="-15" dirty="0">
                <a:latin typeface="Palatino Linotype"/>
                <a:cs typeface="Palatino Linotype"/>
              </a:rPr>
              <a:t> </a:t>
            </a:r>
            <a:r>
              <a:rPr sz="2200" dirty="0">
                <a:latin typeface="Palatino Linotype"/>
                <a:cs typeface="Palatino Linotype"/>
              </a:rPr>
              <a:t>following:</a:t>
            </a:r>
          </a:p>
          <a:p>
            <a:pPr>
              <a:lnSpc>
                <a:spcPct val="100000"/>
              </a:lnSpc>
              <a:spcBef>
                <a:spcPts val="20"/>
              </a:spcBef>
            </a:pPr>
            <a:endParaRPr sz="2200" dirty="0">
              <a:latin typeface="Palatino Linotype"/>
              <a:cs typeface="Palatino Linotype"/>
            </a:endParaRPr>
          </a:p>
          <a:p>
            <a:pPr marL="621665" marR="5080" indent="-170180">
              <a:lnSpc>
                <a:spcPct val="101800"/>
              </a:lnSpc>
              <a:buAutoNum type="arabicPeriod" startAt="3"/>
              <a:tabLst>
                <a:tab pos="622300" algn="l"/>
              </a:tabLst>
            </a:pPr>
            <a:r>
              <a:rPr sz="2200" dirty="0" smtClean="0">
                <a:latin typeface="Palatino Linotype"/>
                <a:cs typeface="Palatino Linotype"/>
              </a:rPr>
              <a:t>Run </a:t>
            </a:r>
            <a:r>
              <a:rPr sz="2200" spc="-5" dirty="0">
                <a:latin typeface="Palatino Linotype"/>
                <a:cs typeface="Palatino Linotype"/>
              </a:rPr>
              <a:t>the </a:t>
            </a:r>
            <a:r>
              <a:rPr sz="2200" dirty="0">
                <a:latin typeface="Palatino Linotype"/>
                <a:cs typeface="Palatino Linotype"/>
              </a:rPr>
              <a:t>code. This will </a:t>
            </a:r>
            <a:r>
              <a:rPr sz="2200" spc="-5" dirty="0">
                <a:latin typeface="Palatino Linotype"/>
                <a:cs typeface="Palatino Linotype"/>
              </a:rPr>
              <a:t>generate </a:t>
            </a:r>
            <a:r>
              <a:rPr sz="2200" dirty="0">
                <a:latin typeface="Palatino Linotype"/>
                <a:cs typeface="Palatino Linotype"/>
              </a:rPr>
              <a:t>what's shown in </a:t>
            </a:r>
            <a:r>
              <a:rPr sz="2200" spc="-5" dirty="0">
                <a:latin typeface="Palatino Linotype"/>
                <a:cs typeface="Palatino Linotype"/>
              </a:rPr>
              <a:t>the </a:t>
            </a:r>
            <a:r>
              <a:rPr sz="2200" dirty="0">
                <a:latin typeface="Palatino Linotype"/>
                <a:cs typeface="Palatino Linotype"/>
              </a:rPr>
              <a:t>following screenshot, which </a:t>
            </a:r>
            <a:r>
              <a:rPr sz="2200" spc="-250" dirty="0">
                <a:latin typeface="Palatino Linotype"/>
                <a:cs typeface="Palatino Linotype"/>
              </a:rPr>
              <a:t> </a:t>
            </a:r>
            <a:r>
              <a:rPr sz="2200" dirty="0">
                <a:latin typeface="Palatino Linotype"/>
                <a:cs typeface="Palatino Linotype"/>
              </a:rPr>
              <a:t>shows our </a:t>
            </a:r>
            <a:r>
              <a:rPr sz="2200" spc="-5" dirty="0">
                <a:latin typeface="Palatino Linotype"/>
                <a:cs typeface="Palatino Linotype"/>
              </a:rPr>
              <a:t>GUI. Note how there </a:t>
            </a:r>
            <a:r>
              <a:rPr sz="2200" dirty="0">
                <a:latin typeface="Palatino Linotype"/>
                <a:cs typeface="Palatino Linotype"/>
              </a:rPr>
              <a:t>is </a:t>
            </a:r>
            <a:r>
              <a:rPr sz="2200" spc="-5" dirty="0">
                <a:latin typeface="Palatino Linotype"/>
                <a:cs typeface="Palatino Linotype"/>
              </a:rPr>
              <a:t>now </a:t>
            </a:r>
            <a:r>
              <a:rPr sz="2200" dirty="0">
                <a:latin typeface="Palatino Linotype"/>
                <a:cs typeface="Palatino Linotype"/>
              </a:rPr>
              <a:t>space </a:t>
            </a:r>
            <a:r>
              <a:rPr sz="2200" spc="-5" dirty="0">
                <a:latin typeface="Palatino Linotype"/>
                <a:cs typeface="Palatino Linotype"/>
              </a:rPr>
              <a:t>to the </a:t>
            </a:r>
            <a:r>
              <a:rPr sz="2200" dirty="0">
                <a:latin typeface="Palatino Linotype"/>
                <a:cs typeface="Palatino Linotype"/>
              </a:rPr>
              <a:t>right of </a:t>
            </a:r>
            <a:r>
              <a:rPr sz="2200" spc="-5" dirty="0">
                <a:latin typeface="Palatino Linotype"/>
                <a:cs typeface="Palatino Linotype"/>
              </a:rPr>
              <a:t>the </a:t>
            </a:r>
            <a:r>
              <a:rPr sz="2200" dirty="0">
                <a:latin typeface="Palatino Linotype"/>
                <a:cs typeface="Palatino Linotype"/>
              </a:rPr>
              <a:t>long label, </a:t>
            </a:r>
            <a:r>
              <a:rPr sz="2200" spc="-5" dirty="0">
                <a:latin typeface="Palatino Linotype"/>
                <a:cs typeface="Palatino Linotype"/>
              </a:rPr>
              <a:t>next to </a:t>
            </a:r>
            <a:r>
              <a:rPr sz="2200" spc="-250" dirty="0">
                <a:latin typeface="Palatino Linotype"/>
                <a:cs typeface="Palatino Linotype"/>
              </a:rPr>
              <a:t> </a:t>
            </a:r>
            <a:r>
              <a:rPr sz="2200" spc="-5" dirty="0">
                <a:latin typeface="Palatino Linotype"/>
                <a:cs typeface="Palatino Linotype"/>
              </a:rPr>
              <a:t>the </a:t>
            </a:r>
            <a:r>
              <a:rPr sz="2200" dirty="0">
                <a:latin typeface="Palatino Linotype"/>
                <a:cs typeface="Palatino Linotype"/>
              </a:rPr>
              <a:t>dots. The last dot doesn't </a:t>
            </a:r>
            <a:r>
              <a:rPr sz="2200" spc="-5" dirty="0">
                <a:latin typeface="Palatino Linotype"/>
                <a:cs typeface="Palatino Linotype"/>
              </a:rPr>
              <a:t>touch </a:t>
            </a:r>
            <a:r>
              <a:rPr sz="2200" spc="-5" dirty="0">
                <a:latin typeface="Lucida Console"/>
                <a:cs typeface="Lucida Console"/>
              </a:rPr>
              <a:t>LabelFrame</a:t>
            </a:r>
            <a:r>
              <a:rPr sz="2200" spc="-5" dirty="0">
                <a:latin typeface="Palatino Linotype"/>
                <a:cs typeface="Palatino Linotype"/>
              </a:rPr>
              <a:t>, </a:t>
            </a:r>
            <a:r>
              <a:rPr sz="2200" dirty="0">
                <a:latin typeface="Palatino Linotype"/>
                <a:cs typeface="Palatino Linotype"/>
              </a:rPr>
              <a:t>which it otherwise would have </a:t>
            </a:r>
            <a:r>
              <a:rPr sz="2200" spc="5" dirty="0">
                <a:latin typeface="Palatino Linotype"/>
                <a:cs typeface="Palatino Linotype"/>
              </a:rPr>
              <a:t> </a:t>
            </a:r>
            <a:r>
              <a:rPr sz="2200" dirty="0">
                <a:latin typeface="Palatino Linotype"/>
                <a:cs typeface="Palatino Linotype"/>
              </a:rPr>
              <a:t>without</a:t>
            </a:r>
            <a:r>
              <a:rPr sz="2200" spc="-5" dirty="0">
                <a:latin typeface="Palatino Linotype"/>
                <a:cs typeface="Palatino Linotype"/>
              </a:rPr>
              <a:t> the </a:t>
            </a:r>
            <a:r>
              <a:rPr sz="2200" dirty="0">
                <a:latin typeface="Palatino Linotype"/>
                <a:cs typeface="Palatino Linotype"/>
              </a:rPr>
              <a:t>added space:</a:t>
            </a:r>
          </a:p>
        </p:txBody>
      </p:sp>
      <p:grpSp>
        <p:nvGrpSpPr>
          <p:cNvPr id="10" name="object 10"/>
          <p:cNvGrpSpPr/>
          <p:nvPr/>
        </p:nvGrpSpPr>
        <p:grpSpPr>
          <a:xfrm>
            <a:off x="2285017" y="3381910"/>
            <a:ext cx="3888161" cy="3095090"/>
            <a:chOff x="2268537" y="4753025"/>
            <a:chExt cx="2320925" cy="1130300"/>
          </a:xfrm>
        </p:grpSpPr>
        <p:pic>
          <p:nvPicPr>
            <p:cNvPr id="11" name="object 11"/>
            <p:cNvPicPr/>
            <p:nvPr/>
          </p:nvPicPr>
          <p:blipFill>
            <a:blip r:embed="rId2" cstate="print"/>
            <a:stretch>
              <a:fillRect/>
            </a:stretch>
          </p:blipFill>
          <p:spPr>
            <a:xfrm>
              <a:off x="2281237" y="4765725"/>
              <a:ext cx="2295525" cy="1104899"/>
            </a:xfrm>
            <a:prstGeom prst="rect">
              <a:avLst/>
            </a:prstGeom>
          </p:spPr>
        </p:pic>
        <p:sp>
          <p:nvSpPr>
            <p:cNvPr id="12" name="object 12"/>
            <p:cNvSpPr/>
            <p:nvPr/>
          </p:nvSpPr>
          <p:spPr>
            <a:xfrm>
              <a:off x="2274887" y="4759375"/>
              <a:ext cx="2308225" cy="1117600"/>
            </a:xfrm>
            <a:custGeom>
              <a:avLst/>
              <a:gdLst/>
              <a:ahLst/>
              <a:cxnLst/>
              <a:rect l="l" t="t" r="r" b="b"/>
              <a:pathLst>
                <a:path w="2308225" h="1117600">
                  <a:moveTo>
                    <a:pt x="0" y="0"/>
                  </a:moveTo>
                  <a:lnTo>
                    <a:pt x="2308225" y="0"/>
                  </a:lnTo>
                </a:path>
                <a:path w="2308225" h="1117600">
                  <a:moveTo>
                    <a:pt x="0" y="0"/>
                  </a:moveTo>
                  <a:lnTo>
                    <a:pt x="0" y="1117599"/>
                  </a:lnTo>
                </a:path>
                <a:path w="2308225" h="1117600">
                  <a:moveTo>
                    <a:pt x="2308225" y="0"/>
                  </a:moveTo>
                  <a:lnTo>
                    <a:pt x="2308225" y="1117599"/>
                  </a:lnTo>
                </a:path>
                <a:path w="2308225" h="1117600">
                  <a:moveTo>
                    <a:pt x="0" y="1117599"/>
                  </a:moveTo>
                  <a:lnTo>
                    <a:pt x="2308225" y="1117599"/>
                  </a:lnTo>
                </a:path>
              </a:pathLst>
            </a:custGeom>
            <a:ln w="12700">
              <a:solidFill>
                <a:srgbClr val="000000"/>
              </a:solidFill>
            </a:ln>
          </p:spPr>
          <p:txBody>
            <a:bodyPr wrap="square" lIns="0" tIns="0" rIns="0" bIns="0" rtlCol="0"/>
            <a:lstStyle/>
            <a:p>
              <a:endParaRPr/>
            </a:p>
          </p:txBody>
        </p:sp>
      </p:gr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20</a:t>
            </a:fld>
            <a:r>
              <a:rPr lang="en-US" spc="-30" smtClean="0"/>
              <a:t> </a:t>
            </a:r>
            <a:r>
              <a:rPr lang="en-US" smtClean="0"/>
              <a:t>]</a:t>
            </a:r>
            <a:endParaRPr lang="en-US" dirty="0"/>
          </a:p>
        </p:txBody>
      </p:sp>
    </p:spTree>
    <p:extLst>
      <p:ext uri="{BB962C8B-B14F-4D97-AF65-F5344CB8AC3E}">
        <p14:creationId xmlns:p14="http://schemas.microsoft.com/office/powerpoint/2010/main" val="216411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29648"/>
            <a:ext cx="8575968" cy="3283463"/>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marL="12700" marR="19685">
              <a:lnSpc>
                <a:spcPct val="105400"/>
              </a:lnSpc>
            </a:pPr>
            <a:r>
              <a:rPr sz="2200" dirty="0">
                <a:latin typeface="Palatino Linotype"/>
                <a:cs typeface="Palatino Linotype"/>
              </a:rPr>
              <a:t>We can also</a:t>
            </a:r>
            <a:r>
              <a:rPr sz="2200" spc="-5" dirty="0">
                <a:latin typeface="Palatino Linotype"/>
                <a:cs typeface="Palatino Linotype"/>
              </a:rPr>
              <a:t> </a:t>
            </a:r>
            <a:r>
              <a:rPr sz="2200" dirty="0">
                <a:latin typeface="Palatino Linotype"/>
                <a:cs typeface="Palatino Linotype"/>
              </a:rPr>
              <a:t>remove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LabelFrame</a:t>
            </a:r>
            <a:r>
              <a:rPr sz="2200" spc="10" dirty="0">
                <a:latin typeface="Times New Roman"/>
                <a:cs typeface="Times New Roman"/>
              </a:rPr>
              <a:t> </a:t>
            </a:r>
            <a:r>
              <a:rPr sz="2200" dirty="0">
                <a:latin typeface="Palatino Linotype"/>
                <a:cs typeface="Palatino Linotype"/>
              </a:rPr>
              <a:t>name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see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effect </a:t>
            </a:r>
            <a:r>
              <a:rPr sz="2200" spc="-5" dirty="0">
                <a:latin typeface="Lucida Console"/>
                <a:cs typeface="Lucida Console"/>
              </a:rPr>
              <a:t>padx</a:t>
            </a:r>
            <a:r>
              <a:rPr sz="2200" spc="10" dirty="0">
                <a:latin typeface="Times New Roman"/>
                <a:cs typeface="Times New Roman"/>
              </a:rPr>
              <a:t> </a:t>
            </a:r>
            <a:r>
              <a:rPr sz="2200" spc="-5" dirty="0">
                <a:latin typeface="Palatino Linotype"/>
                <a:cs typeface="Palatino Linotype"/>
              </a:rPr>
              <a:t>ha</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on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positio</a:t>
            </a:r>
            <a:r>
              <a:rPr sz="2200" dirty="0">
                <a:latin typeface="Palatino Linotype"/>
                <a:cs typeface="Palatino Linotype"/>
              </a:rPr>
              <a:t>n</a:t>
            </a:r>
            <a:r>
              <a:rPr sz="2200" spc="-5" dirty="0">
                <a:latin typeface="Palatino Linotype"/>
                <a:cs typeface="Palatino Linotype"/>
              </a:rPr>
              <a:t> </a:t>
            </a:r>
            <a:r>
              <a:rPr sz="2200" dirty="0">
                <a:latin typeface="Palatino Linotype"/>
                <a:cs typeface="Palatino Linotype"/>
              </a:rPr>
              <a:t>of our  labels.</a:t>
            </a:r>
            <a:r>
              <a:rPr sz="2200" spc="-5" dirty="0">
                <a:latin typeface="Palatino Linotype"/>
                <a:cs typeface="Palatino Linotype"/>
              </a:rPr>
              <a:t> </a:t>
            </a:r>
            <a:r>
              <a:rPr sz="2200" dirty="0">
                <a:latin typeface="Palatino Linotype"/>
                <a:cs typeface="Palatino Linotype"/>
              </a:rPr>
              <a:t>Let's </a:t>
            </a:r>
            <a:r>
              <a:rPr sz="2200" spc="-5" dirty="0">
                <a:latin typeface="Palatino Linotype"/>
                <a:cs typeface="Palatino Linotype"/>
              </a:rPr>
              <a:t>get </a:t>
            </a:r>
            <a:r>
              <a:rPr sz="2200" dirty="0">
                <a:latin typeface="Palatino Linotype"/>
                <a:cs typeface="Palatino Linotype"/>
              </a:rPr>
              <a:t>started:</a:t>
            </a:r>
          </a:p>
          <a:p>
            <a:pPr>
              <a:lnSpc>
                <a:spcPct val="100000"/>
              </a:lnSpc>
              <a:spcBef>
                <a:spcPts val="25"/>
              </a:spcBef>
            </a:pPr>
            <a:endParaRPr sz="2200" dirty="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GUI_add_padding_loop.py</a:t>
            </a:r>
            <a:r>
              <a:rPr sz="2200" spc="10" dirty="0">
                <a:latin typeface="Times New Roman"/>
                <a:cs typeface="Times New Roman"/>
              </a:rPr>
              <a:t> </a:t>
            </a:r>
            <a:r>
              <a:rPr sz="2200" dirty="0">
                <a:latin typeface="Palatino Linotype"/>
                <a:cs typeface="Palatino Linotype"/>
              </a:rPr>
              <a:t>and save it as</a:t>
            </a:r>
          </a:p>
          <a:p>
            <a:pPr marL="622300">
              <a:lnSpc>
                <a:spcPct val="100000"/>
              </a:lnSpc>
              <a:spcBef>
                <a:spcPts val="70"/>
              </a:spcBef>
            </a:pPr>
            <a:r>
              <a:rPr sz="2200" spc="-5" dirty="0">
                <a:latin typeface="Lucida Console"/>
                <a:cs typeface="Lucida Console"/>
              </a:rPr>
              <a:t>GUI_LabelFrame_no_name.py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0"/>
              </a:spcBef>
              <a:buAutoNum type="arabicPeriod" startAt="2"/>
              <a:tabLst>
                <a:tab pos="622300" algn="l"/>
              </a:tabLst>
            </a:pPr>
            <a:r>
              <a:rPr sz="2200" dirty="0">
                <a:latin typeface="Palatino Linotype"/>
                <a:cs typeface="Palatino Linotype"/>
              </a:rPr>
              <a:t>When</a:t>
            </a:r>
            <a:r>
              <a:rPr sz="2200" spc="-5" dirty="0">
                <a:latin typeface="Palatino Linotype"/>
                <a:cs typeface="Palatino Linotype"/>
              </a:rPr>
              <a:t> </a:t>
            </a:r>
            <a:r>
              <a:rPr sz="2200" dirty="0">
                <a:latin typeface="Palatino Linotype"/>
                <a:cs typeface="Palatino Linotype"/>
              </a:rPr>
              <a:t>creating</a:t>
            </a:r>
            <a:r>
              <a:rPr sz="2200" spc="-10" dirty="0">
                <a:latin typeface="Palatino Linotype"/>
                <a:cs typeface="Palatino Linotype"/>
              </a:rPr>
              <a:t> </a:t>
            </a:r>
            <a:r>
              <a:rPr sz="2200" spc="-5" dirty="0">
                <a:latin typeface="Palatino Linotype"/>
                <a:cs typeface="Palatino Linotype"/>
              </a:rPr>
              <a:t>the button,</a:t>
            </a:r>
            <a:r>
              <a:rPr sz="2200" spc="-10" dirty="0">
                <a:latin typeface="Palatino Linotype"/>
                <a:cs typeface="Palatino Linotype"/>
              </a:rPr>
              <a:t> </a:t>
            </a:r>
            <a:r>
              <a:rPr sz="2200" dirty="0">
                <a:latin typeface="Palatino Linotype"/>
                <a:cs typeface="Palatino Linotype"/>
              </a:rPr>
              <a:t>set</a:t>
            </a:r>
            <a:r>
              <a:rPr sz="2200" spc="-5" dirty="0">
                <a:latin typeface="Palatino Linotype"/>
                <a:cs typeface="Palatino Linotype"/>
              </a:rPr>
              <a:t> the</a:t>
            </a:r>
            <a:r>
              <a:rPr sz="2200" spc="-10" dirty="0">
                <a:latin typeface="Palatino Linotype"/>
                <a:cs typeface="Palatino Linotype"/>
              </a:rPr>
              <a:t> </a:t>
            </a:r>
            <a:r>
              <a:rPr sz="2200" spc="-5" dirty="0">
                <a:latin typeface="Palatino Linotype"/>
                <a:cs typeface="Palatino Linotype"/>
              </a:rPr>
              <a:t>text</a:t>
            </a:r>
            <a:r>
              <a:rPr sz="2200" spc="-10" dirty="0">
                <a:latin typeface="Palatino Linotype"/>
                <a:cs typeface="Palatino Linotype"/>
              </a:rPr>
              <a:t> </a:t>
            </a:r>
            <a:r>
              <a:rPr sz="2200" dirty="0">
                <a:latin typeface="Palatino Linotype"/>
                <a:cs typeface="Palatino Linotype"/>
              </a:rPr>
              <a:t>attribute</a:t>
            </a:r>
            <a:r>
              <a:rPr sz="2200" spc="-5" dirty="0">
                <a:latin typeface="Palatino Linotype"/>
                <a:cs typeface="Palatino Linotype"/>
              </a:rPr>
              <a:t> to</a:t>
            </a:r>
            <a:r>
              <a:rPr sz="2200" spc="-10" dirty="0">
                <a:latin typeface="Palatino Linotype"/>
                <a:cs typeface="Palatino Linotype"/>
              </a:rPr>
              <a:t> </a:t>
            </a:r>
            <a:r>
              <a:rPr sz="2200" dirty="0">
                <a:latin typeface="Palatino Linotype"/>
                <a:cs typeface="Palatino Linotype"/>
              </a:rPr>
              <a:t>an</a:t>
            </a:r>
            <a:r>
              <a:rPr sz="2200" spc="-5" dirty="0">
                <a:latin typeface="Palatino Linotype"/>
                <a:cs typeface="Palatino Linotype"/>
              </a:rPr>
              <a:t> </a:t>
            </a:r>
            <a:r>
              <a:rPr sz="2200" dirty="0">
                <a:latin typeface="Palatino Linotype"/>
                <a:cs typeface="Palatino Linotype"/>
              </a:rPr>
              <a:t>empty</a:t>
            </a:r>
            <a:r>
              <a:rPr sz="2200" spc="-5" dirty="0">
                <a:latin typeface="Palatino Linotype"/>
                <a:cs typeface="Palatino Linotype"/>
              </a:rPr>
              <a:t> </a:t>
            </a:r>
            <a:r>
              <a:rPr sz="2200" dirty="0">
                <a:latin typeface="Palatino Linotype"/>
                <a:cs typeface="Palatino Linotype"/>
              </a:rPr>
              <a:t>string:</a:t>
            </a:r>
          </a:p>
          <a:p>
            <a:pPr marL="812800" marR="681990">
              <a:lnSpc>
                <a:spcPct val="100000"/>
              </a:lnSpc>
              <a:spcBef>
                <a:spcPts val="894"/>
              </a:spcBef>
              <a:tabLst>
                <a:tab pos="4446905" algn="l"/>
              </a:tabLst>
            </a:pPr>
            <a:r>
              <a:rPr sz="2600" dirty="0">
                <a:latin typeface="Palatino Linotype"/>
                <a:cs typeface="Palatino Linotype"/>
              </a:rPr>
              <a:t>buttons_frame = </a:t>
            </a:r>
            <a:r>
              <a:rPr sz="2600" dirty="0" err="1">
                <a:latin typeface="Palatino Linotype"/>
                <a:cs typeface="Palatino Linotype"/>
              </a:rPr>
              <a:t>ttk.LabelFrame</a:t>
            </a:r>
            <a:r>
              <a:rPr sz="2600" dirty="0">
                <a:latin typeface="Palatino Linotype"/>
                <a:cs typeface="Palatino Linotype"/>
              </a:rPr>
              <a:t>(win,</a:t>
            </a:r>
            <a:r>
              <a:rPr lang="en-US" sz="2600" dirty="0">
                <a:latin typeface="Palatino Linotype"/>
                <a:cs typeface="Palatino Linotype"/>
              </a:rPr>
              <a:t> </a:t>
            </a:r>
            <a:r>
              <a:rPr sz="2600" dirty="0">
                <a:latin typeface="Palatino Linotype"/>
                <a:cs typeface="Palatino Linotype"/>
              </a:rPr>
              <a:t>text</a:t>
            </a:r>
            <a:r>
              <a:rPr sz="2600" dirty="0" smtClean="0">
                <a:latin typeface="Palatino Linotype"/>
                <a:cs typeface="Palatino Linotype"/>
              </a:rPr>
              <a:t>='')</a:t>
            </a:r>
            <a:r>
              <a:rPr sz="2200" spc="-5" dirty="0">
                <a:latin typeface="Times New Roman"/>
                <a:cs typeface="Times New Roman"/>
              </a:rPr>
              <a:t>	</a:t>
            </a:r>
            <a:endParaRPr sz="2200" dirty="0">
              <a:latin typeface="Lucida Console"/>
              <a:cs typeface="Lucida Console"/>
            </a:endParaRPr>
          </a:p>
        </p:txBody>
      </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21</a:t>
            </a:fld>
            <a:r>
              <a:rPr lang="en-US" spc="-30" smtClean="0"/>
              <a:t> </a:t>
            </a:r>
            <a:r>
              <a:rPr lang="en-US" smtClean="0"/>
              <a:t>]</a:t>
            </a:r>
            <a:endParaRPr lang="en-US" dirty="0"/>
          </a:p>
        </p:txBody>
      </p:sp>
    </p:spTree>
    <p:extLst>
      <p:ext uri="{BB962C8B-B14F-4D97-AF65-F5344CB8AC3E}">
        <p14:creationId xmlns:p14="http://schemas.microsoft.com/office/powerpoint/2010/main" val="1295759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200" cy="1873333"/>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a:lnSpc>
                <a:spcPct val="100000"/>
              </a:lnSpc>
            </a:pPr>
            <a:endParaRPr sz="900" dirty="0">
              <a:latin typeface="Lucida Console"/>
              <a:cs typeface="Lucida Console"/>
            </a:endParaRPr>
          </a:p>
          <a:p>
            <a:pPr marL="622300" marR="198755" indent="-170180">
              <a:lnSpc>
                <a:spcPct val="105400"/>
              </a:lnSpc>
              <a:buAutoNum type="arabicPeriod" startAt="3"/>
              <a:tabLst>
                <a:tab pos="622300" algn="l"/>
              </a:tabLst>
            </a:pPr>
            <a:r>
              <a:rPr sz="2200" dirty="0">
                <a:latin typeface="Palatino Linotype"/>
                <a:cs typeface="Palatino Linotype"/>
              </a:rPr>
              <a:t>Run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code. By setting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spc="-5" dirty="0">
                <a:latin typeface="Lucida Console"/>
                <a:cs typeface="Lucida Console"/>
              </a:rPr>
              <a:t>text</a:t>
            </a:r>
            <a:r>
              <a:rPr sz="2200" spc="10" dirty="0">
                <a:latin typeface="Times New Roman"/>
                <a:cs typeface="Times New Roman"/>
              </a:rPr>
              <a:t> </a:t>
            </a:r>
            <a:r>
              <a:rPr sz="2200" dirty="0">
                <a:latin typeface="Palatino Linotype"/>
                <a:cs typeface="Palatino Linotype"/>
              </a:rPr>
              <a:t>attribute</a:t>
            </a:r>
            <a:r>
              <a:rPr sz="2200" spc="-5" dirty="0">
                <a:latin typeface="Palatino Linotype"/>
                <a:cs typeface="Palatino Linotype"/>
              </a:rPr>
              <a:t> 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an empty string, we remove </a:t>
            </a:r>
            <a:r>
              <a:rPr sz="2200" spc="-5" dirty="0">
                <a:latin typeface="Palatino Linotype"/>
                <a:cs typeface="Palatino Linotype"/>
              </a:rPr>
              <a:t>the  name that </a:t>
            </a:r>
            <a:r>
              <a:rPr sz="2200" dirty="0">
                <a:latin typeface="Palatino Linotype"/>
                <a:cs typeface="Palatino Linotype"/>
              </a:rPr>
              <a:t>was </a:t>
            </a:r>
            <a:r>
              <a:rPr sz="2200" spc="-5" dirty="0">
                <a:latin typeface="Palatino Linotype"/>
                <a:cs typeface="Palatino Linotype"/>
              </a:rPr>
              <a:t>previously </a:t>
            </a:r>
            <a:r>
              <a:rPr sz="2200" dirty="0">
                <a:latin typeface="Palatino Linotype"/>
                <a:cs typeface="Palatino Linotype"/>
              </a:rPr>
              <a:t>displayed for </a:t>
            </a:r>
            <a:r>
              <a:rPr sz="2200" spc="-5" dirty="0">
                <a:latin typeface="Lucida Console"/>
                <a:cs typeface="Lucida Console"/>
              </a:rPr>
              <a:t>LabelFrame</a:t>
            </a:r>
            <a:r>
              <a:rPr sz="2200" spc="-5" dirty="0">
                <a:latin typeface="Palatino Linotype"/>
                <a:cs typeface="Palatino Linotype"/>
              </a:rPr>
              <a:t>. </a:t>
            </a:r>
            <a:r>
              <a:rPr sz="2200" dirty="0">
                <a:latin typeface="Palatino Linotype"/>
                <a:cs typeface="Palatino Linotype"/>
              </a:rPr>
              <a:t>This can </a:t>
            </a:r>
            <a:r>
              <a:rPr sz="2200" spc="-5" dirty="0">
                <a:latin typeface="Palatino Linotype"/>
                <a:cs typeface="Palatino Linotype"/>
              </a:rPr>
              <a:t>be </a:t>
            </a:r>
            <a:r>
              <a:rPr sz="2200" dirty="0">
                <a:latin typeface="Palatino Linotype"/>
                <a:cs typeface="Palatino Linotype"/>
              </a:rPr>
              <a:t>seen in </a:t>
            </a:r>
            <a:r>
              <a:rPr sz="2200" spc="-5" dirty="0">
                <a:latin typeface="Palatino Linotype"/>
                <a:cs typeface="Palatino Linotype"/>
              </a:rPr>
              <a:t>the </a:t>
            </a:r>
            <a:r>
              <a:rPr sz="2200" dirty="0">
                <a:latin typeface="Palatino Linotype"/>
                <a:cs typeface="Palatino Linotype"/>
              </a:rPr>
              <a:t> following</a:t>
            </a:r>
            <a:r>
              <a:rPr sz="2200" spc="-5" dirty="0">
                <a:latin typeface="Palatino Linotype"/>
                <a:cs typeface="Palatino Linotype"/>
              </a:rPr>
              <a:t> </a:t>
            </a:r>
            <a:r>
              <a:rPr sz="2200" dirty="0">
                <a:latin typeface="Palatino Linotype"/>
                <a:cs typeface="Palatino Linotype"/>
              </a:rPr>
              <a:t>screenshot:</a:t>
            </a:r>
          </a:p>
        </p:txBody>
      </p:sp>
      <p:pic>
        <p:nvPicPr>
          <p:cNvPr id="7" name="object 7"/>
          <p:cNvPicPr/>
          <p:nvPr/>
        </p:nvPicPr>
        <p:blipFill>
          <a:blip r:embed="rId2" cstate="print"/>
          <a:stretch>
            <a:fillRect/>
          </a:stretch>
        </p:blipFill>
        <p:spPr>
          <a:xfrm>
            <a:off x="2512107" y="2133598"/>
            <a:ext cx="3738785" cy="2464433"/>
          </a:xfrm>
          <a:prstGeom prst="rect">
            <a:avLst/>
          </a:prstGeom>
        </p:spPr>
      </p:pic>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22</a:t>
            </a:fld>
            <a:r>
              <a:rPr lang="en-US" spc="-30" smtClean="0"/>
              <a:t> </a:t>
            </a:r>
            <a:r>
              <a:rPr lang="en-US" smtClean="0"/>
              <a:t>]</a:t>
            </a:r>
            <a:endParaRPr lang="en-US" dirty="0"/>
          </a:p>
        </p:txBody>
      </p:sp>
    </p:spTree>
    <p:extLst>
      <p:ext uri="{BB962C8B-B14F-4D97-AF65-F5344CB8AC3E}">
        <p14:creationId xmlns:p14="http://schemas.microsoft.com/office/powerpoint/2010/main" val="1295759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888002" y="439711"/>
            <a:ext cx="6770098" cy="5704126"/>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10"/>
              </a:spcBef>
            </a:pPr>
            <a:endParaRPr lang="en-US" sz="1000" dirty="0" smtClean="0">
              <a:latin typeface="Palatino Linotype"/>
              <a:cs typeface="Palatino Linotype"/>
            </a:endParaRPr>
          </a:p>
          <a:p>
            <a:pPr>
              <a:lnSpc>
                <a:spcPct val="100000"/>
              </a:lnSpc>
              <a:spcBef>
                <a:spcPts val="50"/>
              </a:spcBef>
            </a:pPr>
            <a:endParaRPr sz="900" dirty="0">
              <a:latin typeface="Palatino Linotype"/>
              <a:cs typeface="Palatino Linotype"/>
            </a:endParaRPr>
          </a:p>
          <a:p>
            <a:pPr marL="12700" marR="847090">
              <a:lnSpc>
                <a:spcPct val="100000"/>
              </a:lnSpc>
            </a:pPr>
            <a:r>
              <a:rPr sz="2200" b="1" spc="-5" dirty="0">
                <a:latin typeface="Arial"/>
                <a:cs typeface="Arial"/>
              </a:rPr>
              <a:t>Dynamically expanding </a:t>
            </a:r>
            <a:r>
              <a:rPr sz="2200" b="1" dirty="0">
                <a:latin typeface="Arial"/>
                <a:cs typeface="Arial"/>
              </a:rPr>
              <a:t>the GUI using </a:t>
            </a:r>
            <a:r>
              <a:rPr sz="2200" b="1" spc="-545" dirty="0">
                <a:latin typeface="Arial"/>
                <a:cs typeface="Arial"/>
              </a:rPr>
              <a:t> </a:t>
            </a:r>
            <a:r>
              <a:rPr sz="2200" b="1" dirty="0">
                <a:latin typeface="Arial"/>
                <a:cs typeface="Arial"/>
              </a:rPr>
              <a:t>widgets</a:t>
            </a:r>
            <a:endParaRPr sz="2200" dirty="0">
              <a:latin typeface="Arial"/>
              <a:cs typeface="Arial"/>
            </a:endParaRPr>
          </a:p>
          <a:p>
            <a:pPr marL="12700" marR="144145" algn="just">
              <a:lnSpc>
                <a:spcPct val="100000"/>
              </a:lnSpc>
              <a:spcBef>
                <a:spcPts val="375"/>
              </a:spcBef>
            </a:pPr>
            <a:r>
              <a:rPr sz="2200" dirty="0">
                <a:latin typeface="Palatino Linotype"/>
                <a:cs typeface="Palatino Linotype"/>
              </a:rPr>
              <a:t>You may </a:t>
            </a:r>
            <a:r>
              <a:rPr sz="2200" spc="-5" dirty="0">
                <a:latin typeface="Palatino Linotype"/>
                <a:cs typeface="Palatino Linotype"/>
              </a:rPr>
              <a:t>have noticed </a:t>
            </a:r>
            <a:r>
              <a:rPr sz="2200" dirty="0">
                <a:latin typeface="Palatino Linotype"/>
                <a:cs typeface="Palatino Linotype"/>
              </a:rPr>
              <a:t>from </a:t>
            </a:r>
            <a:r>
              <a:rPr sz="2200" spc="-5" dirty="0">
                <a:latin typeface="Palatino Linotype"/>
                <a:cs typeface="Palatino Linotype"/>
              </a:rPr>
              <a:t>the previous </a:t>
            </a:r>
            <a:r>
              <a:rPr sz="2200" dirty="0">
                <a:latin typeface="Palatino Linotype"/>
                <a:cs typeface="Palatino Linotype"/>
              </a:rPr>
              <a:t>screenshots and </a:t>
            </a:r>
            <a:r>
              <a:rPr sz="2200" spc="-5" dirty="0">
                <a:latin typeface="Palatino Linotype"/>
                <a:cs typeface="Palatino Linotype"/>
              </a:rPr>
              <a:t>by </a:t>
            </a:r>
            <a:r>
              <a:rPr sz="2200" dirty="0">
                <a:latin typeface="Palatino Linotype"/>
                <a:cs typeface="Palatino Linotype"/>
              </a:rPr>
              <a:t>running </a:t>
            </a:r>
            <a:r>
              <a:rPr sz="2200" spc="-5" dirty="0">
                <a:latin typeface="Palatino Linotype"/>
                <a:cs typeface="Palatino Linotype"/>
              </a:rPr>
              <a:t>the preceding </a:t>
            </a:r>
            <a:r>
              <a:rPr sz="2200" dirty="0">
                <a:latin typeface="Palatino Linotype"/>
                <a:cs typeface="Palatino Linotype"/>
              </a:rPr>
              <a:t>code </a:t>
            </a:r>
            <a:r>
              <a:rPr sz="2200" spc="-250" dirty="0">
                <a:latin typeface="Palatino Linotype"/>
                <a:cs typeface="Palatino Linotype"/>
              </a:rPr>
              <a:t> </a:t>
            </a:r>
            <a:r>
              <a:rPr sz="2200" spc="-5" dirty="0">
                <a:latin typeface="Palatino Linotype"/>
                <a:cs typeface="Palatino Linotype"/>
              </a:rPr>
              <a:t>that the </a:t>
            </a:r>
            <a:r>
              <a:rPr sz="2200" dirty="0">
                <a:latin typeface="Palatino Linotype"/>
                <a:cs typeface="Palatino Linotype"/>
              </a:rPr>
              <a:t>widgets can extend </a:t>
            </a:r>
            <a:r>
              <a:rPr sz="2200" spc="-5" dirty="0">
                <a:latin typeface="Palatino Linotype"/>
                <a:cs typeface="Palatino Linotype"/>
              </a:rPr>
              <a:t>themselves to take up </a:t>
            </a:r>
            <a:r>
              <a:rPr sz="2200" dirty="0">
                <a:latin typeface="Palatino Linotype"/>
                <a:cs typeface="Palatino Linotype"/>
              </a:rPr>
              <a:t>as much space as </a:t>
            </a:r>
            <a:r>
              <a:rPr sz="2200" spc="-5" dirty="0">
                <a:latin typeface="Palatino Linotype"/>
                <a:cs typeface="Palatino Linotype"/>
              </a:rPr>
              <a:t>they need </a:t>
            </a:r>
            <a:r>
              <a:rPr sz="2200" dirty="0">
                <a:latin typeface="Palatino Linotype"/>
                <a:cs typeface="Palatino Linotype"/>
              </a:rPr>
              <a:t>in order </a:t>
            </a:r>
            <a:r>
              <a:rPr sz="2200" spc="-5" dirty="0">
                <a:latin typeface="Palatino Linotype"/>
                <a:cs typeface="Palatino Linotype"/>
              </a:rPr>
              <a:t>to </a:t>
            </a:r>
            <a:r>
              <a:rPr sz="2200" spc="-250" dirty="0">
                <a:latin typeface="Palatino Linotype"/>
                <a:cs typeface="Palatino Linotype"/>
              </a:rPr>
              <a:t> </a:t>
            </a:r>
            <a:r>
              <a:rPr sz="2200" dirty="0">
                <a:latin typeface="Palatino Linotype"/>
                <a:cs typeface="Palatino Linotype"/>
              </a:rPr>
              <a:t>visually</a:t>
            </a:r>
            <a:r>
              <a:rPr sz="2200" spc="-5" dirty="0">
                <a:latin typeface="Palatino Linotype"/>
                <a:cs typeface="Palatino Linotype"/>
              </a:rPr>
              <a:t> </a:t>
            </a:r>
            <a:r>
              <a:rPr sz="2200" dirty="0">
                <a:latin typeface="Palatino Linotype"/>
                <a:cs typeface="Palatino Linotype"/>
              </a:rPr>
              <a:t>display </a:t>
            </a:r>
            <a:r>
              <a:rPr sz="2200" spc="-5" dirty="0">
                <a:latin typeface="Palatino Linotype"/>
                <a:cs typeface="Palatino Linotype"/>
              </a:rPr>
              <a:t>their text</a:t>
            </a:r>
            <a:r>
              <a:rPr sz="2200" spc="-5" dirty="0" smtClean="0">
                <a:latin typeface="Palatino Linotype"/>
                <a:cs typeface="Palatino Linotype"/>
              </a:rPr>
              <a:t>.</a:t>
            </a:r>
            <a:endParaRPr lang="en-US" sz="2200" spc="-5" dirty="0" smtClean="0">
              <a:latin typeface="Palatino Linotype"/>
              <a:cs typeface="Palatino Linotype"/>
            </a:endParaRPr>
          </a:p>
          <a:p>
            <a:pPr marL="12700" marR="144145" algn="just">
              <a:lnSpc>
                <a:spcPct val="100000"/>
              </a:lnSpc>
              <a:spcBef>
                <a:spcPts val="375"/>
              </a:spcBef>
            </a:pPr>
            <a:endParaRPr sz="2200" dirty="0">
              <a:latin typeface="Palatino Linotype"/>
              <a:cs typeface="Palatino Linotype"/>
            </a:endParaRPr>
          </a:p>
          <a:p>
            <a:pPr marL="12700" marR="144145" algn="just">
              <a:spcBef>
                <a:spcPts val="375"/>
              </a:spcBef>
            </a:pPr>
            <a:r>
              <a:rPr sz="2200" dirty="0">
                <a:latin typeface="Palatino Linotype"/>
                <a:cs typeface="Palatino Linotype"/>
              </a:rPr>
              <a:t>Using tkinter, this dynamic capability creates both an advantage and a  little bit of a challenge because, sometimes, our GUI dynamically expands  when we would like it not to be so dynamic! Well, we are dynamic Python  programmers, so we can figure out how to make the best use of this  fantastic behavior!</a:t>
            </a:r>
          </a:p>
          <a:p>
            <a:pPr>
              <a:lnSpc>
                <a:spcPct val="100000"/>
              </a:lnSpc>
            </a:pPr>
            <a:endParaRPr sz="2200" dirty="0">
              <a:latin typeface="Palatino Linotype"/>
              <a:cs typeface="Palatino Linotype"/>
            </a:endParaRPr>
          </a:p>
          <a:p>
            <a:pPr>
              <a:lnSpc>
                <a:spcPct val="100000"/>
              </a:lnSpc>
              <a:spcBef>
                <a:spcPts val="5"/>
              </a:spcBef>
            </a:pPr>
            <a:endParaRPr sz="2200" dirty="0">
              <a:latin typeface="Palatino Linotype"/>
              <a:cs typeface="Palatino Linotype"/>
            </a:endParaRPr>
          </a:p>
        </p:txBody>
      </p:sp>
      <p:sp>
        <p:nvSpPr>
          <p:cNvPr id="9" name="Slide Number Placeholder 8"/>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23</a:t>
            </a:fld>
            <a:r>
              <a:rPr lang="en-US" spc="-30" smtClean="0"/>
              <a:t> </a:t>
            </a:r>
            <a:r>
              <a:rPr lang="en-US" smtClean="0"/>
              <a:t>]</a:t>
            </a:r>
            <a:endParaRPr lang="en-US" dirty="0"/>
          </a:p>
        </p:txBody>
      </p:sp>
    </p:spTree>
    <p:extLst>
      <p:ext uri="{BB962C8B-B14F-4D97-AF65-F5344CB8AC3E}">
        <p14:creationId xmlns:p14="http://schemas.microsoft.com/office/powerpoint/2010/main" val="3994850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495300" y="439711"/>
            <a:ext cx="7315200" cy="3629840"/>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10"/>
              </a:spcBef>
            </a:pPr>
            <a:endParaRPr lang="en-US" sz="1000" dirty="0" smtClean="0">
              <a:latin typeface="Palatino Linotype"/>
              <a:cs typeface="Palatino Linotype"/>
            </a:endParaRPr>
          </a:p>
          <a:p>
            <a:pPr>
              <a:lnSpc>
                <a:spcPct val="100000"/>
              </a:lnSpc>
              <a:spcBef>
                <a:spcPts val="50"/>
              </a:spcBef>
            </a:pPr>
            <a:endParaRPr sz="900" dirty="0">
              <a:latin typeface="Palatino Linotype"/>
              <a:cs typeface="Palatino Linotype"/>
            </a:endParaRPr>
          </a:p>
          <a:p>
            <a:pPr>
              <a:lnSpc>
                <a:spcPct val="100000"/>
              </a:lnSpc>
            </a:pPr>
            <a:endParaRPr sz="2200" dirty="0">
              <a:latin typeface="Palatino Linotype"/>
              <a:cs typeface="Palatino Linotype"/>
            </a:endParaRPr>
          </a:p>
          <a:p>
            <a:pPr>
              <a:lnSpc>
                <a:spcPct val="100000"/>
              </a:lnSpc>
              <a:spcBef>
                <a:spcPts val="5"/>
              </a:spcBef>
            </a:pPr>
            <a:endParaRPr sz="2200" dirty="0">
              <a:latin typeface="Palatino Linotype"/>
              <a:cs typeface="Palatino Linotype"/>
            </a:endParaRPr>
          </a:p>
          <a:p>
            <a:pPr marL="12700" algn="just">
              <a:lnSpc>
                <a:spcPct val="100000"/>
              </a:lnSpc>
            </a:pPr>
            <a:r>
              <a:rPr sz="2200" b="1" dirty="0">
                <a:latin typeface="Arial"/>
                <a:cs typeface="Arial"/>
              </a:rPr>
              <a:t>Getting</a:t>
            </a:r>
            <a:r>
              <a:rPr sz="2200" b="1" spc="-25" dirty="0">
                <a:latin typeface="Arial"/>
                <a:cs typeface="Arial"/>
              </a:rPr>
              <a:t> </a:t>
            </a:r>
            <a:r>
              <a:rPr sz="2200" b="1" spc="-5" dirty="0">
                <a:latin typeface="Arial"/>
                <a:cs typeface="Arial"/>
              </a:rPr>
              <a:t>ready</a:t>
            </a:r>
            <a:endParaRPr sz="2200" dirty="0">
              <a:latin typeface="Arial"/>
              <a:cs typeface="Arial"/>
            </a:endParaRPr>
          </a:p>
          <a:p>
            <a:pPr marL="12700" marR="13335">
              <a:lnSpc>
                <a:spcPct val="101800"/>
              </a:lnSpc>
              <a:spcBef>
                <a:spcPts val="340"/>
              </a:spcBef>
            </a:pPr>
            <a:r>
              <a:rPr sz="2200" dirty="0">
                <a:latin typeface="Palatino Linotype"/>
                <a:cs typeface="Palatino Linotype"/>
              </a:rPr>
              <a:t>At </a:t>
            </a:r>
            <a:r>
              <a:rPr sz="2200" spc="-5" dirty="0">
                <a:latin typeface="Palatino Linotype"/>
                <a:cs typeface="Palatino Linotype"/>
              </a:rPr>
              <a:t>the beginning </a:t>
            </a:r>
            <a:r>
              <a:rPr sz="2200" dirty="0">
                <a:latin typeface="Palatino Linotype"/>
                <a:cs typeface="Palatino Linotype"/>
              </a:rPr>
              <a:t>of </a:t>
            </a:r>
            <a:r>
              <a:rPr sz="2200" spc="-5" dirty="0">
                <a:latin typeface="Palatino Linotype"/>
                <a:cs typeface="Palatino Linotype"/>
              </a:rPr>
              <a:t>the previous </a:t>
            </a:r>
            <a:r>
              <a:rPr sz="2200" dirty="0">
                <a:latin typeface="Palatino Linotype"/>
                <a:cs typeface="Palatino Linotype"/>
              </a:rPr>
              <a:t>recipe, </a:t>
            </a:r>
            <a:r>
              <a:rPr sz="2200" i="1" dirty="0">
                <a:latin typeface="Palatino Linotype"/>
                <a:cs typeface="Palatino Linotype"/>
              </a:rPr>
              <a:t>Using padding to add </a:t>
            </a:r>
            <a:r>
              <a:rPr sz="2200" i="1" spc="-5" dirty="0">
                <a:latin typeface="Palatino Linotype"/>
                <a:cs typeface="Palatino Linotype"/>
              </a:rPr>
              <a:t>space </a:t>
            </a:r>
            <a:r>
              <a:rPr sz="2200" i="1" dirty="0">
                <a:latin typeface="Palatino Linotype"/>
                <a:cs typeface="Palatino Linotype"/>
              </a:rPr>
              <a:t>around </a:t>
            </a:r>
            <a:r>
              <a:rPr sz="2200" i="1" spc="-5" dirty="0">
                <a:latin typeface="Palatino Linotype"/>
                <a:cs typeface="Palatino Linotype"/>
              </a:rPr>
              <a:t>widgets</a:t>
            </a:r>
            <a:r>
              <a:rPr sz="2200" spc="-5" dirty="0">
                <a:latin typeface="Palatino Linotype"/>
                <a:cs typeface="Palatino Linotype"/>
              </a:rPr>
              <a:t>, </a:t>
            </a:r>
            <a:r>
              <a:rPr sz="2200" dirty="0">
                <a:latin typeface="Palatino Linotype"/>
                <a:cs typeface="Palatino Linotype"/>
              </a:rPr>
              <a:t>we added </a:t>
            </a:r>
            <a:r>
              <a:rPr sz="2200" spc="-250" dirty="0">
                <a:latin typeface="Palatino Linotype"/>
                <a:cs typeface="Palatino Linotype"/>
              </a:rPr>
              <a:t> </a:t>
            </a:r>
            <a:r>
              <a:rPr sz="2200" dirty="0">
                <a:latin typeface="Palatino Linotype"/>
                <a:cs typeface="Palatino Linotype"/>
              </a:rPr>
              <a:t>a </a:t>
            </a:r>
            <a:r>
              <a:rPr sz="2200" spc="-5" dirty="0">
                <a:latin typeface="Lucida Console"/>
                <a:cs typeface="Lucida Console"/>
              </a:rPr>
              <a:t>LabelFrame</a:t>
            </a:r>
            <a:r>
              <a:rPr sz="2200" spc="10" dirty="0">
                <a:latin typeface="Times New Roman"/>
                <a:cs typeface="Times New Roman"/>
              </a:rPr>
              <a:t> </a:t>
            </a:r>
            <a:r>
              <a:rPr sz="2200" dirty="0">
                <a:latin typeface="Palatino Linotype"/>
                <a:cs typeface="Palatino Linotype"/>
              </a:rPr>
              <a:t>widget. This moved some of our controls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center of column</a:t>
            </a:r>
            <a:r>
              <a:rPr sz="2200" spc="-10" dirty="0">
                <a:latin typeface="Palatino Linotype"/>
                <a:cs typeface="Palatino Linotype"/>
              </a:rPr>
              <a:t> </a:t>
            </a:r>
            <a:r>
              <a:rPr sz="2200" spc="-5" dirty="0">
                <a:latin typeface="Lucida Console"/>
                <a:cs typeface="Lucida Console"/>
              </a:rPr>
              <a:t>0</a:t>
            </a:r>
            <a:r>
              <a:rPr sz="2200" dirty="0">
                <a:latin typeface="Palatino Linotype"/>
                <a:cs typeface="Palatino Linotype"/>
              </a:rPr>
              <a:t>. We  might </a:t>
            </a:r>
            <a:r>
              <a:rPr sz="2200" spc="-5" dirty="0">
                <a:latin typeface="Palatino Linotype"/>
                <a:cs typeface="Palatino Linotype"/>
              </a:rPr>
              <a:t>not </a:t>
            </a:r>
            <a:r>
              <a:rPr sz="2200" dirty="0">
                <a:latin typeface="Palatino Linotype"/>
                <a:cs typeface="Palatino Linotype"/>
              </a:rPr>
              <a:t>want </a:t>
            </a:r>
            <a:r>
              <a:rPr sz="2200" spc="-5" dirty="0">
                <a:latin typeface="Palatino Linotype"/>
                <a:cs typeface="Palatino Linotype"/>
              </a:rPr>
              <a:t>this </a:t>
            </a:r>
            <a:r>
              <a:rPr sz="2200" dirty="0">
                <a:latin typeface="Palatino Linotype"/>
                <a:cs typeface="Palatino Linotype"/>
              </a:rPr>
              <a:t>modification in our </a:t>
            </a:r>
            <a:r>
              <a:rPr sz="2200" spc="-5" dirty="0">
                <a:latin typeface="Palatino Linotype"/>
                <a:cs typeface="Palatino Linotype"/>
              </a:rPr>
              <a:t>GUI </a:t>
            </a:r>
            <a:r>
              <a:rPr sz="2200" dirty="0">
                <a:latin typeface="Palatino Linotype"/>
                <a:cs typeface="Palatino Linotype"/>
              </a:rPr>
              <a:t>layout. </a:t>
            </a:r>
            <a:endParaRPr lang="en-US" sz="2200" dirty="0" smtClean="0">
              <a:latin typeface="Palatino Linotype"/>
              <a:cs typeface="Palatino Linotype"/>
            </a:endParaRPr>
          </a:p>
          <a:p>
            <a:pPr marL="12700" marR="13335">
              <a:lnSpc>
                <a:spcPct val="101800"/>
              </a:lnSpc>
              <a:spcBef>
                <a:spcPts val="340"/>
              </a:spcBef>
            </a:pPr>
            <a:r>
              <a:rPr sz="2200" dirty="0" smtClean="0">
                <a:latin typeface="Palatino Linotype"/>
                <a:cs typeface="Palatino Linotype"/>
              </a:rPr>
              <a:t>We </a:t>
            </a:r>
            <a:r>
              <a:rPr sz="2200" dirty="0">
                <a:latin typeface="Palatino Linotype"/>
                <a:cs typeface="Palatino Linotype"/>
              </a:rPr>
              <a:t>will explore some ways </a:t>
            </a:r>
            <a:r>
              <a:rPr sz="2200" spc="-5" dirty="0">
                <a:latin typeface="Palatino Linotype"/>
                <a:cs typeface="Palatino Linotype"/>
              </a:rPr>
              <a:t>to </a:t>
            </a:r>
            <a:r>
              <a:rPr sz="2200" dirty="0">
                <a:latin typeface="Palatino Linotype"/>
                <a:cs typeface="Palatino Linotype"/>
              </a:rPr>
              <a:t>solve </a:t>
            </a:r>
            <a:r>
              <a:rPr sz="2200" spc="5" dirty="0">
                <a:latin typeface="Palatino Linotype"/>
                <a:cs typeface="Palatino Linotype"/>
              </a:rPr>
              <a:t> </a:t>
            </a:r>
            <a:r>
              <a:rPr sz="2200" spc="-5" dirty="0">
                <a:latin typeface="Palatino Linotype"/>
                <a:cs typeface="Palatino Linotype"/>
              </a:rPr>
              <a:t>this</a:t>
            </a:r>
            <a:r>
              <a:rPr sz="2200" spc="-10" dirty="0">
                <a:latin typeface="Palatino Linotype"/>
                <a:cs typeface="Palatino Linotype"/>
              </a:rPr>
              <a:t> </a:t>
            </a:r>
            <a:r>
              <a:rPr sz="2200" dirty="0">
                <a:latin typeface="Palatino Linotype"/>
                <a:cs typeface="Palatino Linotype"/>
              </a:rPr>
              <a:t>in </a:t>
            </a:r>
            <a:r>
              <a:rPr sz="2200" spc="-5" dirty="0">
                <a:latin typeface="Palatino Linotype"/>
                <a:cs typeface="Palatino Linotype"/>
              </a:rPr>
              <a:t>this </a:t>
            </a:r>
            <a:r>
              <a:rPr sz="2200" dirty="0">
                <a:latin typeface="Palatino Linotype"/>
                <a:cs typeface="Palatino Linotype"/>
              </a:rPr>
              <a:t>recipe.</a:t>
            </a:r>
          </a:p>
          <a:p>
            <a:pPr>
              <a:lnSpc>
                <a:spcPct val="100000"/>
              </a:lnSpc>
              <a:spcBef>
                <a:spcPts val="25"/>
              </a:spcBef>
            </a:pPr>
            <a:endParaRPr sz="2200" dirty="0">
              <a:latin typeface="Palatino Linotype"/>
              <a:cs typeface="Palatino Linotype"/>
            </a:endParaRPr>
          </a:p>
        </p:txBody>
      </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24</a:t>
            </a:fld>
            <a:r>
              <a:rPr lang="en-US" spc="-30" smtClean="0"/>
              <a:t> </a:t>
            </a:r>
            <a:r>
              <a:rPr lang="en-US" smtClean="0"/>
              <a:t>]</a:t>
            </a:r>
            <a:endParaRPr lang="en-US" dirty="0"/>
          </a:p>
        </p:txBody>
      </p:sp>
    </p:spTree>
    <p:extLst>
      <p:ext uri="{BB962C8B-B14F-4D97-AF65-F5344CB8AC3E}">
        <p14:creationId xmlns:p14="http://schemas.microsoft.com/office/powerpoint/2010/main" val="2792280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2500" y="2667000"/>
            <a:ext cx="6212296" cy="518983"/>
          </a:xfrm>
          <a:prstGeom prst="rect">
            <a:avLst/>
          </a:prstGeom>
        </p:spPr>
      </p:pic>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872338" y="451175"/>
            <a:ext cx="6674930" cy="1090042"/>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a:lnSpc>
                <a:spcPct val="100000"/>
              </a:lnSpc>
              <a:spcBef>
                <a:spcPts val="25"/>
              </a:spcBef>
            </a:pPr>
            <a:endParaRPr sz="650" dirty="0">
              <a:latin typeface="Palatino Linotype"/>
              <a:cs typeface="Palatino Linotype"/>
            </a:endParaRPr>
          </a:p>
          <a:p>
            <a:pPr marL="12700">
              <a:lnSpc>
                <a:spcPct val="100000"/>
              </a:lnSpc>
            </a:pPr>
            <a:r>
              <a:rPr sz="2200" dirty="0">
                <a:latin typeface="Palatino Linotype"/>
                <a:cs typeface="Palatino Linotype"/>
              </a:rPr>
              <a:t>The</a:t>
            </a:r>
            <a:r>
              <a:rPr sz="2200" spc="-5"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is</a:t>
            </a:r>
            <a:r>
              <a:rPr sz="2200" spc="-5" dirty="0">
                <a:latin typeface="Palatino Linotype"/>
                <a:cs typeface="Palatino Linotype"/>
              </a:rPr>
              <a:t> </a:t>
            </a:r>
            <a:r>
              <a:rPr sz="2200" dirty="0">
                <a:latin typeface="Palatino Linotype"/>
                <a:cs typeface="Palatino Linotype"/>
              </a:rPr>
              <a:t>an</a:t>
            </a:r>
            <a:r>
              <a:rPr sz="2200" spc="-5" dirty="0">
                <a:latin typeface="Palatino Linotype"/>
                <a:cs typeface="Palatino Linotype"/>
              </a:rPr>
              <a:t> </a:t>
            </a:r>
            <a:r>
              <a:rPr sz="2200" dirty="0">
                <a:latin typeface="Palatino Linotype"/>
                <a:cs typeface="Palatino Linotype"/>
              </a:rPr>
              <a:t>example</a:t>
            </a:r>
            <a:r>
              <a:rPr sz="2200" spc="-5" dirty="0">
                <a:latin typeface="Palatino Linotype"/>
                <a:cs typeface="Palatino Linotype"/>
              </a:rPr>
              <a:t> </a:t>
            </a:r>
            <a:r>
              <a:rPr sz="2200" dirty="0">
                <a:latin typeface="Palatino Linotype"/>
                <a:cs typeface="Palatino Linotype"/>
              </a:rPr>
              <a:t>of</a:t>
            </a:r>
            <a:r>
              <a:rPr sz="2200" spc="-5" dirty="0">
                <a:latin typeface="Palatino Linotype"/>
                <a:cs typeface="Palatino Linotype"/>
              </a:rPr>
              <a:t> </a:t>
            </a:r>
            <a:r>
              <a:rPr sz="2200" dirty="0">
                <a:latin typeface="Palatino Linotype"/>
                <a:cs typeface="Palatino Linotype"/>
              </a:rPr>
              <a:t>a</a:t>
            </a:r>
            <a:r>
              <a:rPr sz="2200" spc="-5" dirty="0">
                <a:latin typeface="Palatino Linotype"/>
                <a:cs typeface="Palatino Linotype"/>
              </a:rPr>
              <a:t> grid</a:t>
            </a:r>
            <a:r>
              <a:rPr sz="2200" spc="-10" dirty="0">
                <a:latin typeface="Palatino Linotype"/>
                <a:cs typeface="Palatino Linotype"/>
              </a:rPr>
              <a:t> </a:t>
            </a:r>
            <a:r>
              <a:rPr sz="2200" dirty="0">
                <a:latin typeface="Palatino Linotype"/>
                <a:cs typeface="Palatino Linotype"/>
              </a:rPr>
              <a:t>layout</a:t>
            </a:r>
            <a:r>
              <a:rPr sz="2200" spc="-5" dirty="0">
                <a:latin typeface="Palatino Linotype"/>
                <a:cs typeface="Palatino Linotype"/>
              </a:rPr>
              <a:t> </a:t>
            </a:r>
            <a:r>
              <a:rPr sz="2200" dirty="0">
                <a:latin typeface="Palatino Linotype"/>
                <a:cs typeface="Palatino Linotype"/>
              </a:rPr>
              <a:t>manager with</a:t>
            </a:r>
            <a:r>
              <a:rPr sz="2200" spc="-5" dirty="0">
                <a:latin typeface="Palatino Linotype"/>
                <a:cs typeface="Palatino Linotype"/>
              </a:rPr>
              <a:t> two</a:t>
            </a:r>
            <a:r>
              <a:rPr sz="2200" spc="-10" dirty="0">
                <a:latin typeface="Palatino Linotype"/>
                <a:cs typeface="Palatino Linotype"/>
              </a:rPr>
              <a:t> </a:t>
            </a:r>
            <a:r>
              <a:rPr sz="2200" dirty="0">
                <a:latin typeface="Palatino Linotype"/>
                <a:cs typeface="Palatino Linotype"/>
              </a:rPr>
              <a:t>rows</a:t>
            </a:r>
            <a:r>
              <a:rPr sz="2200" spc="-5" dirty="0">
                <a:latin typeface="Palatino Linotype"/>
                <a:cs typeface="Palatino Linotype"/>
              </a:rPr>
              <a:t> </a:t>
            </a:r>
            <a:r>
              <a:rPr sz="2200" dirty="0">
                <a:latin typeface="Palatino Linotype"/>
                <a:cs typeface="Palatino Linotype"/>
              </a:rPr>
              <a:t>and</a:t>
            </a:r>
            <a:r>
              <a:rPr sz="2200" spc="-5" dirty="0">
                <a:latin typeface="Palatino Linotype"/>
                <a:cs typeface="Palatino Linotype"/>
              </a:rPr>
              <a:t> three</a:t>
            </a:r>
            <a:r>
              <a:rPr sz="2200" spc="-10" dirty="0">
                <a:latin typeface="Palatino Linotype"/>
                <a:cs typeface="Palatino Linotype"/>
              </a:rPr>
              <a:t> </a:t>
            </a:r>
            <a:r>
              <a:rPr sz="2200" dirty="0">
                <a:latin typeface="Palatino Linotype"/>
                <a:cs typeface="Palatino Linotype"/>
              </a:rPr>
              <a:t>columns:</a:t>
            </a:r>
          </a:p>
        </p:txBody>
      </p:sp>
      <p:graphicFrame>
        <p:nvGraphicFramePr>
          <p:cNvPr id="7" name="object 7"/>
          <p:cNvGraphicFramePr>
            <a:graphicFrameLocks noGrp="1"/>
          </p:cNvGraphicFramePr>
          <p:nvPr>
            <p:extLst>
              <p:ext uri="{D42A27DB-BD31-4B8C-83A1-F6EECF244321}">
                <p14:modId xmlns:p14="http://schemas.microsoft.com/office/powerpoint/2010/main" val="2279823556"/>
              </p:ext>
            </p:extLst>
          </p:nvPr>
        </p:nvGraphicFramePr>
        <p:xfrm>
          <a:off x="872338" y="1752600"/>
          <a:ext cx="6670227" cy="692184"/>
        </p:xfrm>
        <a:graphic>
          <a:graphicData uri="http://schemas.openxmlformats.org/drawingml/2006/table">
            <a:tbl>
              <a:tblPr firstRow="1" bandRow="1">
                <a:tableStyleId>{2D5ABB26-0587-4C30-8999-92F81FD0307C}</a:tableStyleId>
              </a:tblPr>
              <a:tblGrid>
                <a:gridCol w="2223409">
                  <a:extLst>
                    <a:ext uri="{9D8B030D-6E8A-4147-A177-3AD203B41FA5}">
                      <a16:colId xmlns="" xmlns:a16="http://schemas.microsoft.com/office/drawing/2014/main" val="20000"/>
                    </a:ext>
                  </a:extLst>
                </a:gridCol>
                <a:gridCol w="2223409">
                  <a:extLst>
                    <a:ext uri="{9D8B030D-6E8A-4147-A177-3AD203B41FA5}">
                      <a16:colId xmlns="" xmlns:a16="http://schemas.microsoft.com/office/drawing/2014/main" val="20001"/>
                    </a:ext>
                  </a:extLst>
                </a:gridCol>
                <a:gridCol w="2223409">
                  <a:extLst>
                    <a:ext uri="{9D8B030D-6E8A-4147-A177-3AD203B41FA5}">
                      <a16:colId xmlns="" xmlns:a16="http://schemas.microsoft.com/office/drawing/2014/main" val="20002"/>
                    </a:ext>
                  </a:extLst>
                </a:gridCol>
              </a:tblGrid>
              <a:tr h="137469">
                <a:tc>
                  <a:txBody>
                    <a:bodyPr/>
                    <a:lstStyle/>
                    <a:p>
                      <a:pPr algn="ctr">
                        <a:lnSpc>
                          <a:spcPct val="100000"/>
                        </a:lnSpc>
                        <a:spcBef>
                          <a:spcPts val="105"/>
                        </a:spcBef>
                      </a:pPr>
                      <a:r>
                        <a:rPr sz="2200" dirty="0">
                          <a:latin typeface="Palatino Linotype"/>
                          <a:cs typeface="Palatino Linotype"/>
                        </a:rPr>
                        <a:t>Row</a:t>
                      </a:r>
                      <a:r>
                        <a:rPr sz="2200" spc="-15" dirty="0">
                          <a:latin typeface="Palatino Linotype"/>
                          <a:cs typeface="Palatino Linotype"/>
                        </a:rPr>
                        <a:t> </a:t>
                      </a:r>
                      <a:r>
                        <a:rPr sz="2200" dirty="0">
                          <a:latin typeface="Palatino Linotype"/>
                          <a:cs typeface="Palatino Linotype"/>
                        </a:rPr>
                        <a:t>0;</a:t>
                      </a:r>
                      <a:r>
                        <a:rPr sz="2200" spc="-15" dirty="0">
                          <a:latin typeface="Palatino Linotype"/>
                          <a:cs typeface="Palatino Linotype"/>
                        </a:rPr>
                        <a:t> </a:t>
                      </a:r>
                      <a:r>
                        <a:rPr sz="2200" dirty="0">
                          <a:latin typeface="Palatino Linotype"/>
                          <a:cs typeface="Palatino Linotype"/>
                        </a:rPr>
                        <a:t>Col</a:t>
                      </a:r>
                      <a:r>
                        <a:rPr sz="2200" spc="-15" dirty="0">
                          <a:latin typeface="Palatino Linotype"/>
                          <a:cs typeface="Palatino Linotype"/>
                        </a:rPr>
                        <a:t> </a:t>
                      </a:r>
                      <a:r>
                        <a:rPr sz="2200" dirty="0">
                          <a:latin typeface="Palatino Linotype"/>
                          <a:cs typeface="Palatino Linotype"/>
                        </a:rPr>
                        <a:t>0</a:t>
                      </a:r>
                    </a:p>
                  </a:txBody>
                  <a:tcPr marL="0" marR="0" marT="1081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05"/>
                        </a:spcBef>
                      </a:pPr>
                      <a:r>
                        <a:rPr sz="2200" dirty="0">
                          <a:latin typeface="Palatino Linotype"/>
                          <a:cs typeface="Palatino Linotype"/>
                        </a:rPr>
                        <a:t>Row</a:t>
                      </a:r>
                      <a:r>
                        <a:rPr sz="2200" spc="-15" dirty="0">
                          <a:latin typeface="Palatino Linotype"/>
                          <a:cs typeface="Palatino Linotype"/>
                        </a:rPr>
                        <a:t> </a:t>
                      </a:r>
                      <a:r>
                        <a:rPr sz="2200" dirty="0">
                          <a:latin typeface="Palatino Linotype"/>
                          <a:cs typeface="Palatino Linotype"/>
                        </a:rPr>
                        <a:t>0;</a:t>
                      </a:r>
                      <a:r>
                        <a:rPr sz="2200" spc="-15" dirty="0">
                          <a:latin typeface="Palatino Linotype"/>
                          <a:cs typeface="Palatino Linotype"/>
                        </a:rPr>
                        <a:t> </a:t>
                      </a:r>
                      <a:r>
                        <a:rPr sz="2200" dirty="0">
                          <a:latin typeface="Palatino Linotype"/>
                          <a:cs typeface="Palatino Linotype"/>
                        </a:rPr>
                        <a:t>Col</a:t>
                      </a:r>
                      <a:r>
                        <a:rPr sz="2200" spc="-15" dirty="0">
                          <a:latin typeface="Palatino Linotype"/>
                          <a:cs typeface="Palatino Linotype"/>
                        </a:rPr>
                        <a:t> </a:t>
                      </a:r>
                      <a:r>
                        <a:rPr sz="2200" dirty="0">
                          <a:latin typeface="Palatino Linotype"/>
                          <a:cs typeface="Palatino Linotype"/>
                        </a:rPr>
                        <a:t>1</a:t>
                      </a:r>
                      <a:endParaRPr sz="2200">
                        <a:latin typeface="Palatino Linotype"/>
                        <a:cs typeface="Palatino Linotype"/>
                      </a:endParaRPr>
                    </a:p>
                  </a:txBody>
                  <a:tcPr marL="0" marR="0" marT="1081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05"/>
                        </a:spcBef>
                      </a:pPr>
                      <a:r>
                        <a:rPr sz="2200" dirty="0">
                          <a:latin typeface="Palatino Linotype"/>
                          <a:cs typeface="Palatino Linotype"/>
                        </a:rPr>
                        <a:t>Row</a:t>
                      </a:r>
                      <a:r>
                        <a:rPr sz="2200" spc="-15" dirty="0">
                          <a:latin typeface="Palatino Linotype"/>
                          <a:cs typeface="Palatino Linotype"/>
                        </a:rPr>
                        <a:t> </a:t>
                      </a:r>
                      <a:r>
                        <a:rPr sz="2200" dirty="0">
                          <a:latin typeface="Palatino Linotype"/>
                          <a:cs typeface="Palatino Linotype"/>
                        </a:rPr>
                        <a:t>0;</a:t>
                      </a:r>
                      <a:r>
                        <a:rPr sz="2200" spc="-15" dirty="0">
                          <a:latin typeface="Palatino Linotype"/>
                          <a:cs typeface="Palatino Linotype"/>
                        </a:rPr>
                        <a:t> </a:t>
                      </a:r>
                      <a:r>
                        <a:rPr sz="2200" dirty="0">
                          <a:latin typeface="Palatino Linotype"/>
                          <a:cs typeface="Palatino Linotype"/>
                        </a:rPr>
                        <a:t>Col</a:t>
                      </a:r>
                      <a:r>
                        <a:rPr sz="2200" spc="-15" dirty="0">
                          <a:latin typeface="Palatino Linotype"/>
                          <a:cs typeface="Palatino Linotype"/>
                        </a:rPr>
                        <a:t> </a:t>
                      </a:r>
                      <a:r>
                        <a:rPr sz="2200" dirty="0">
                          <a:latin typeface="Palatino Linotype"/>
                          <a:cs typeface="Palatino Linotype"/>
                        </a:rPr>
                        <a:t>2</a:t>
                      </a:r>
                      <a:endParaRPr sz="2200">
                        <a:latin typeface="Palatino Linotype"/>
                        <a:cs typeface="Palatino Linotype"/>
                      </a:endParaRPr>
                    </a:p>
                  </a:txBody>
                  <a:tcPr marL="0" marR="0" marT="1081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 xmlns:a16="http://schemas.microsoft.com/office/drawing/2014/main" val="10000"/>
                  </a:ext>
                </a:extLst>
              </a:tr>
              <a:tr h="137468">
                <a:tc>
                  <a:txBody>
                    <a:bodyPr/>
                    <a:lstStyle/>
                    <a:p>
                      <a:pPr algn="ctr">
                        <a:lnSpc>
                          <a:spcPct val="100000"/>
                        </a:lnSpc>
                        <a:spcBef>
                          <a:spcPts val="105"/>
                        </a:spcBef>
                      </a:pPr>
                      <a:r>
                        <a:rPr sz="2200" dirty="0">
                          <a:latin typeface="Palatino Linotype"/>
                          <a:cs typeface="Palatino Linotype"/>
                        </a:rPr>
                        <a:t>Row</a:t>
                      </a:r>
                      <a:r>
                        <a:rPr sz="2200" spc="-15" dirty="0">
                          <a:latin typeface="Palatino Linotype"/>
                          <a:cs typeface="Palatino Linotype"/>
                        </a:rPr>
                        <a:t> </a:t>
                      </a:r>
                      <a:r>
                        <a:rPr sz="2200" dirty="0">
                          <a:latin typeface="Palatino Linotype"/>
                          <a:cs typeface="Palatino Linotype"/>
                        </a:rPr>
                        <a:t>1;</a:t>
                      </a:r>
                      <a:r>
                        <a:rPr sz="2200" spc="-15" dirty="0">
                          <a:latin typeface="Palatino Linotype"/>
                          <a:cs typeface="Palatino Linotype"/>
                        </a:rPr>
                        <a:t> </a:t>
                      </a:r>
                      <a:r>
                        <a:rPr sz="2200" dirty="0">
                          <a:latin typeface="Palatino Linotype"/>
                          <a:cs typeface="Palatino Linotype"/>
                        </a:rPr>
                        <a:t>Col</a:t>
                      </a:r>
                      <a:r>
                        <a:rPr sz="2200" spc="-15" dirty="0">
                          <a:latin typeface="Palatino Linotype"/>
                          <a:cs typeface="Palatino Linotype"/>
                        </a:rPr>
                        <a:t> </a:t>
                      </a:r>
                      <a:r>
                        <a:rPr sz="2200" dirty="0">
                          <a:latin typeface="Palatino Linotype"/>
                          <a:cs typeface="Palatino Linotype"/>
                        </a:rPr>
                        <a:t>0</a:t>
                      </a:r>
                    </a:p>
                  </a:txBody>
                  <a:tcPr marL="0" marR="0" marT="1081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05"/>
                        </a:spcBef>
                      </a:pPr>
                      <a:r>
                        <a:rPr sz="2200" dirty="0">
                          <a:latin typeface="Palatino Linotype"/>
                          <a:cs typeface="Palatino Linotype"/>
                        </a:rPr>
                        <a:t>Row</a:t>
                      </a:r>
                      <a:r>
                        <a:rPr sz="2200" spc="-15" dirty="0">
                          <a:latin typeface="Palatino Linotype"/>
                          <a:cs typeface="Palatino Linotype"/>
                        </a:rPr>
                        <a:t> </a:t>
                      </a:r>
                      <a:r>
                        <a:rPr sz="2200" dirty="0">
                          <a:latin typeface="Palatino Linotype"/>
                          <a:cs typeface="Palatino Linotype"/>
                        </a:rPr>
                        <a:t>1;</a:t>
                      </a:r>
                      <a:r>
                        <a:rPr sz="2200" spc="-15" dirty="0">
                          <a:latin typeface="Palatino Linotype"/>
                          <a:cs typeface="Palatino Linotype"/>
                        </a:rPr>
                        <a:t> </a:t>
                      </a:r>
                      <a:r>
                        <a:rPr sz="2200" dirty="0">
                          <a:latin typeface="Palatino Linotype"/>
                          <a:cs typeface="Palatino Linotype"/>
                        </a:rPr>
                        <a:t>Col</a:t>
                      </a:r>
                      <a:r>
                        <a:rPr sz="2200" spc="-15" dirty="0">
                          <a:latin typeface="Palatino Linotype"/>
                          <a:cs typeface="Palatino Linotype"/>
                        </a:rPr>
                        <a:t> </a:t>
                      </a:r>
                      <a:r>
                        <a:rPr sz="2200" dirty="0">
                          <a:latin typeface="Palatino Linotype"/>
                          <a:cs typeface="Palatino Linotype"/>
                        </a:rPr>
                        <a:t>1</a:t>
                      </a:r>
                      <a:endParaRPr sz="2200">
                        <a:latin typeface="Palatino Linotype"/>
                        <a:cs typeface="Palatino Linotype"/>
                      </a:endParaRPr>
                    </a:p>
                  </a:txBody>
                  <a:tcPr marL="0" marR="0" marT="1081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05"/>
                        </a:spcBef>
                      </a:pPr>
                      <a:r>
                        <a:rPr sz="2200" dirty="0">
                          <a:latin typeface="Palatino Linotype"/>
                          <a:cs typeface="Palatino Linotype"/>
                        </a:rPr>
                        <a:t>Row</a:t>
                      </a:r>
                      <a:r>
                        <a:rPr sz="2200" spc="-15" dirty="0">
                          <a:latin typeface="Palatino Linotype"/>
                          <a:cs typeface="Palatino Linotype"/>
                        </a:rPr>
                        <a:t> </a:t>
                      </a:r>
                      <a:r>
                        <a:rPr sz="2200" dirty="0">
                          <a:latin typeface="Palatino Linotype"/>
                          <a:cs typeface="Palatino Linotype"/>
                        </a:rPr>
                        <a:t>1;</a:t>
                      </a:r>
                      <a:r>
                        <a:rPr sz="2200" spc="-15" dirty="0">
                          <a:latin typeface="Palatino Linotype"/>
                          <a:cs typeface="Palatino Linotype"/>
                        </a:rPr>
                        <a:t> </a:t>
                      </a:r>
                      <a:r>
                        <a:rPr sz="2200" dirty="0">
                          <a:latin typeface="Palatino Linotype"/>
                          <a:cs typeface="Palatino Linotype"/>
                        </a:rPr>
                        <a:t>Col</a:t>
                      </a:r>
                      <a:r>
                        <a:rPr sz="2200" spc="-15" dirty="0">
                          <a:latin typeface="Palatino Linotype"/>
                          <a:cs typeface="Palatino Linotype"/>
                        </a:rPr>
                        <a:t> </a:t>
                      </a:r>
                      <a:r>
                        <a:rPr sz="2200" dirty="0">
                          <a:latin typeface="Palatino Linotype"/>
                          <a:cs typeface="Palatino Linotype"/>
                        </a:rPr>
                        <a:t>2</a:t>
                      </a:r>
                    </a:p>
                  </a:txBody>
                  <a:tcPr marL="0" marR="0" marT="1081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 xmlns:a16="http://schemas.microsoft.com/office/drawing/2014/main" val="10001"/>
                  </a:ext>
                </a:extLst>
              </a:tr>
            </a:tbl>
          </a:graphicData>
        </a:graphic>
      </p:graphicFrame>
      <p:sp>
        <p:nvSpPr>
          <p:cNvPr id="8" name="object 8"/>
          <p:cNvSpPr txBox="1"/>
          <p:nvPr/>
        </p:nvSpPr>
        <p:spPr>
          <a:xfrm>
            <a:off x="872339" y="2714005"/>
            <a:ext cx="6706256" cy="1705595"/>
          </a:xfrm>
          <a:prstGeom prst="rect">
            <a:avLst/>
          </a:prstGeom>
        </p:spPr>
        <p:txBody>
          <a:bodyPr vert="horz" wrap="square" lIns="0" tIns="12700" rIns="0" bIns="0" rtlCol="0">
            <a:spAutoFit/>
          </a:bodyPr>
          <a:lstStyle/>
          <a:p>
            <a:pPr marL="843280" marR="356235">
              <a:lnSpc>
                <a:spcPct val="100000"/>
              </a:lnSpc>
              <a:spcBef>
                <a:spcPts val="100"/>
              </a:spcBef>
            </a:pPr>
            <a:r>
              <a:rPr sz="2200" dirty="0">
                <a:latin typeface="Palatino Linotype"/>
                <a:cs typeface="Palatino Linotype"/>
              </a:rPr>
              <a:t>Using </a:t>
            </a:r>
            <a:r>
              <a:rPr sz="2200" spc="-5" dirty="0">
                <a:latin typeface="Palatino Linotype"/>
                <a:cs typeface="Palatino Linotype"/>
              </a:rPr>
              <a:t>the grid </a:t>
            </a:r>
            <a:r>
              <a:rPr sz="2200" dirty="0">
                <a:latin typeface="Palatino Linotype"/>
                <a:cs typeface="Palatino Linotype"/>
              </a:rPr>
              <a:t>layout manager, </a:t>
            </a:r>
            <a:r>
              <a:rPr sz="2200" spc="-5" dirty="0">
                <a:latin typeface="Palatino Linotype"/>
                <a:cs typeface="Palatino Linotype"/>
              </a:rPr>
              <a:t>the </a:t>
            </a:r>
            <a:r>
              <a:rPr sz="2200" dirty="0">
                <a:latin typeface="Palatino Linotype"/>
                <a:cs typeface="Palatino Linotype"/>
              </a:rPr>
              <a:t>width of any </a:t>
            </a:r>
            <a:r>
              <a:rPr sz="2200" spc="-5" dirty="0">
                <a:latin typeface="Palatino Linotype"/>
                <a:cs typeface="Palatino Linotype"/>
              </a:rPr>
              <a:t>given </a:t>
            </a:r>
            <a:r>
              <a:rPr sz="2200" dirty="0">
                <a:latin typeface="Palatino Linotype"/>
                <a:cs typeface="Palatino Linotype"/>
              </a:rPr>
              <a:t>column is </a:t>
            </a:r>
            <a:r>
              <a:rPr sz="2200" spc="5" dirty="0">
                <a:latin typeface="Palatino Linotype"/>
                <a:cs typeface="Palatino Linotype"/>
              </a:rPr>
              <a:t> </a:t>
            </a:r>
            <a:r>
              <a:rPr sz="2200" dirty="0">
                <a:latin typeface="Palatino Linotype"/>
                <a:cs typeface="Palatino Linotype"/>
              </a:rPr>
              <a:t>determined </a:t>
            </a:r>
            <a:r>
              <a:rPr sz="2200" spc="-5" dirty="0">
                <a:latin typeface="Palatino Linotype"/>
                <a:cs typeface="Palatino Linotype"/>
              </a:rPr>
              <a:t>by the </a:t>
            </a:r>
            <a:r>
              <a:rPr sz="2200" dirty="0">
                <a:latin typeface="Palatino Linotype"/>
                <a:cs typeface="Palatino Linotype"/>
              </a:rPr>
              <a:t>longest </a:t>
            </a:r>
            <a:r>
              <a:rPr sz="2200" spc="-5" dirty="0">
                <a:latin typeface="Palatino Linotype"/>
                <a:cs typeface="Palatino Linotype"/>
              </a:rPr>
              <a:t>name </a:t>
            </a:r>
            <a:r>
              <a:rPr sz="2200" dirty="0">
                <a:latin typeface="Palatino Linotype"/>
                <a:cs typeface="Palatino Linotype"/>
              </a:rPr>
              <a:t>or widget in </a:t>
            </a:r>
            <a:r>
              <a:rPr sz="2200" spc="-5" dirty="0">
                <a:latin typeface="Palatino Linotype"/>
                <a:cs typeface="Palatino Linotype"/>
              </a:rPr>
              <a:t>that </a:t>
            </a:r>
            <a:r>
              <a:rPr sz="2200" dirty="0">
                <a:latin typeface="Palatino Linotype"/>
                <a:cs typeface="Palatino Linotype"/>
              </a:rPr>
              <a:t>column. This, in </a:t>
            </a:r>
            <a:r>
              <a:rPr sz="2200" spc="-5" dirty="0">
                <a:latin typeface="Palatino Linotype"/>
                <a:cs typeface="Palatino Linotype"/>
              </a:rPr>
              <a:t>turn, </a:t>
            </a:r>
            <a:r>
              <a:rPr sz="2200" spc="-250" dirty="0">
                <a:latin typeface="Palatino Linotype"/>
                <a:cs typeface="Palatino Linotype"/>
              </a:rPr>
              <a:t> </a:t>
            </a:r>
            <a:r>
              <a:rPr sz="2200" dirty="0">
                <a:latin typeface="Palatino Linotype"/>
                <a:cs typeface="Palatino Linotype"/>
              </a:rPr>
              <a:t>affects</a:t>
            </a:r>
            <a:r>
              <a:rPr sz="2200" spc="-5" dirty="0">
                <a:latin typeface="Palatino Linotype"/>
                <a:cs typeface="Palatino Linotype"/>
              </a:rPr>
              <a:t> </a:t>
            </a:r>
            <a:r>
              <a:rPr sz="2200" dirty="0">
                <a:latin typeface="Palatino Linotype"/>
                <a:cs typeface="Palatino Linotype"/>
              </a:rPr>
              <a:t>all of </a:t>
            </a:r>
            <a:r>
              <a:rPr sz="2200" spc="-5" dirty="0">
                <a:latin typeface="Palatino Linotype"/>
                <a:cs typeface="Palatino Linotype"/>
              </a:rPr>
              <a:t>the </a:t>
            </a:r>
            <a:r>
              <a:rPr sz="2200" dirty="0">
                <a:latin typeface="Palatino Linotype"/>
                <a:cs typeface="Palatino Linotype"/>
              </a:rPr>
              <a:t>rows.</a:t>
            </a:r>
          </a:p>
          <a:p>
            <a:pPr>
              <a:lnSpc>
                <a:spcPct val="100000"/>
              </a:lnSpc>
            </a:pPr>
            <a:endParaRPr sz="2200" dirty="0">
              <a:latin typeface="Palatino Linotype"/>
              <a:cs typeface="Palatino Linotype"/>
            </a:endParaRPr>
          </a:p>
        </p:txBody>
      </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25</a:t>
            </a:fld>
            <a:r>
              <a:rPr lang="en-US" spc="-30" smtClean="0"/>
              <a:t> </a:t>
            </a:r>
            <a:r>
              <a:rPr lang="en-US" smtClean="0"/>
              <a:t>]</a:t>
            </a:r>
            <a:endParaRPr lang="en-US" dirty="0"/>
          </a:p>
        </p:txBody>
      </p:sp>
    </p:spTree>
    <p:extLst>
      <p:ext uri="{BB962C8B-B14F-4D97-AF65-F5344CB8AC3E}">
        <p14:creationId xmlns:p14="http://schemas.microsoft.com/office/powerpoint/2010/main" val="1987644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872338" y="451175"/>
            <a:ext cx="6674930" cy="412934"/>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a:lnSpc>
                <a:spcPct val="100000"/>
              </a:lnSpc>
              <a:spcBef>
                <a:spcPts val="25"/>
              </a:spcBef>
            </a:pPr>
            <a:endParaRPr sz="650" dirty="0">
              <a:latin typeface="Palatino Linotype"/>
              <a:cs typeface="Palatino Linotype"/>
            </a:endParaRPr>
          </a:p>
        </p:txBody>
      </p:sp>
      <p:sp>
        <p:nvSpPr>
          <p:cNvPr id="8" name="object 8"/>
          <p:cNvSpPr txBox="1"/>
          <p:nvPr/>
        </p:nvSpPr>
        <p:spPr>
          <a:xfrm>
            <a:off x="723900" y="685800"/>
            <a:ext cx="7086600" cy="4241546"/>
          </a:xfrm>
          <a:prstGeom prst="rect">
            <a:avLst/>
          </a:prstGeom>
        </p:spPr>
        <p:txBody>
          <a:bodyPr vert="horz" wrap="square" lIns="0" tIns="12700" rIns="0" bIns="0" rtlCol="0">
            <a:spAutoFit/>
          </a:bodyPr>
          <a:lstStyle/>
          <a:p>
            <a:pPr>
              <a:lnSpc>
                <a:spcPct val="100000"/>
              </a:lnSpc>
            </a:pPr>
            <a:endParaRPr sz="2200" dirty="0">
              <a:latin typeface="Palatino Linotype"/>
              <a:cs typeface="Palatino Linotype"/>
            </a:endParaRPr>
          </a:p>
          <a:p>
            <a:pPr marL="12700" marR="22860">
              <a:lnSpc>
                <a:spcPct val="102699"/>
              </a:lnSpc>
              <a:spcBef>
                <a:spcPts val="775"/>
              </a:spcBef>
            </a:pPr>
            <a:r>
              <a:rPr sz="2200" dirty="0">
                <a:latin typeface="Palatino Linotype"/>
                <a:cs typeface="Palatino Linotype"/>
              </a:rPr>
              <a:t>By</a:t>
            </a:r>
            <a:r>
              <a:rPr sz="2200" spc="-5" dirty="0">
                <a:latin typeface="Palatino Linotype"/>
                <a:cs typeface="Palatino Linotype"/>
              </a:rPr>
              <a:t> </a:t>
            </a:r>
            <a:r>
              <a:rPr sz="2200" dirty="0">
                <a:latin typeface="Palatino Linotype"/>
                <a:cs typeface="Palatino Linotype"/>
              </a:rPr>
              <a:t>adding our</a:t>
            </a:r>
            <a:r>
              <a:rPr sz="2200" spc="-5" dirty="0">
                <a:latin typeface="Palatino Linotype"/>
                <a:cs typeface="Palatino Linotype"/>
              </a:rPr>
              <a:t> </a:t>
            </a:r>
            <a:r>
              <a:rPr sz="2200" spc="-5" dirty="0">
                <a:latin typeface="Lucida Console"/>
                <a:cs typeface="Lucida Console"/>
              </a:rPr>
              <a:t>LabelFrame</a:t>
            </a:r>
            <a:r>
              <a:rPr sz="2200" spc="10" dirty="0">
                <a:latin typeface="Times New Roman"/>
                <a:cs typeface="Times New Roman"/>
              </a:rPr>
              <a:t> </a:t>
            </a:r>
            <a:r>
              <a:rPr sz="2200" dirty="0">
                <a:latin typeface="Palatino Linotype"/>
                <a:cs typeface="Palatino Linotype"/>
              </a:rPr>
              <a:t>widget and </a:t>
            </a:r>
            <a:r>
              <a:rPr sz="2200" spc="-5" dirty="0">
                <a:latin typeface="Palatino Linotype"/>
                <a:cs typeface="Palatino Linotype"/>
              </a:rPr>
              <a:t>givin</a:t>
            </a:r>
            <a:r>
              <a:rPr sz="2200" dirty="0">
                <a:latin typeface="Palatino Linotype"/>
                <a:cs typeface="Palatino Linotype"/>
              </a:rPr>
              <a:t>g</a:t>
            </a:r>
            <a:r>
              <a:rPr sz="2200" spc="-5" dirty="0">
                <a:latin typeface="Palatino Linotype"/>
                <a:cs typeface="Palatino Linotype"/>
              </a:rPr>
              <a:t> </a:t>
            </a:r>
            <a:r>
              <a:rPr sz="2200" dirty="0">
                <a:latin typeface="Palatino Linotype"/>
                <a:cs typeface="Palatino Linotype"/>
              </a:rPr>
              <a:t>it a </a:t>
            </a:r>
            <a:r>
              <a:rPr sz="2200" spc="-5" dirty="0">
                <a:latin typeface="Palatino Linotype"/>
                <a:cs typeface="Palatino Linotype"/>
              </a:rPr>
              <a:t>titl</a:t>
            </a:r>
            <a:r>
              <a:rPr sz="2200" dirty="0">
                <a:latin typeface="Palatino Linotype"/>
                <a:cs typeface="Palatino Linotype"/>
              </a:rPr>
              <a:t>e</a:t>
            </a:r>
            <a:r>
              <a:rPr sz="2200" spc="-5" dirty="0">
                <a:latin typeface="Palatino Linotype"/>
                <a:cs typeface="Palatino Linotype"/>
              </a:rPr>
              <a:t> tha</a:t>
            </a:r>
            <a:r>
              <a:rPr sz="2200" dirty="0">
                <a:latin typeface="Palatino Linotype"/>
                <a:cs typeface="Palatino Linotype"/>
              </a:rPr>
              <a:t>t</a:t>
            </a:r>
            <a:r>
              <a:rPr sz="2200" spc="-5" dirty="0">
                <a:latin typeface="Palatino Linotype"/>
                <a:cs typeface="Palatino Linotype"/>
              </a:rPr>
              <a:t> </a:t>
            </a:r>
            <a:r>
              <a:rPr sz="2200" dirty="0">
                <a:latin typeface="Palatino Linotype"/>
                <a:cs typeface="Palatino Linotype"/>
              </a:rPr>
              <a:t>is longer </a:t>
            </a:r>
            <a:r>
              <a:rPr sz="2200" spc="-5" dirty="0">
                <a:latin typeface="Palatino Linotype"/>
                <a:cs typeface="Palatino Linotype"/>
              </a:rPr>
              <a:t>tha</a:t>
            </a:r>
            <a:r>
              <a:rPr sz="2200" dirty="0">
                <a:latin typeface="Palatino Linotype"/>
                <a:cs typeface="Palatino Linotype"/>
              </a:rPr>
              <a:t>n</a:t>
            </a:r>
            <a:r>
              <a:rPr sz="2200" spc="-5" dirty="0">
                <a:latin typeface="Palatino Linotype"/>
                <a:cs typeface="Palatino Linotype"/>
              </a:rPr>
              <a:t> </a:t>
            </a:r>
            <a:r>
              <a:rPr sz="2200" dirty="0">
                <a:latin typeface="Palatino Linotype"/>
                <a:cs typeface="Palatino Linotype"/>
              </a:rPr>
              <a:t>a hard-coded  size</a:t>
            </a:r>
            <a:r>
              <a:rPr sz="2200" spc="-10" dirty="0">
                <a:latin typeface="Palatino Linotype"/>
                <a:cs typeface="Palatino Linotype"/>
              </a:rPr>
              <a:t> </a:t>
            </a:r>
            <a:r>
              <a:rPr sz="2200" dirty="0">
                <a:latin typeface="Palatino Linotype"/>
                <a:cs typeface="Palatino Linotype"/>
              </a:rPr>
              <a:t>widget,</a:t>
            </a:r>
            <a:r>
              <a:rPr sz="2200" spc="-5" dirty="0">
                <a:latin typeface="Palatino Linotype"/>
                <a:cs typeface="Palatino Linotype"/>
              </a:rPr>
              <a:t> </a:t>
            </a:r>
            <a:r>
              <a:rPr sz="2200" dirty="0">
                <a:latin typeface="Palatino Linotype"/>
                <a:cs typeface="Palatino Linotype"/>
              </a:rPr>
              <a:t>we</a:t>
            </a:r>
            <a:r>
              <a:rPr sz="2200" spc="-5" dirty="0">
                <a:latin typeface="Palatino Linotype"/>
                <a:cs typeface="Palatino Linotype"/>
              </a:rPr>
              <a:t> </a:t>
            </a:r>
            <a:r>
              <a:rPr sz="2200" dirty="0">
                <a:latin typeface="Palatino Linotype"/>
                <a:cs typeface="Palatino Linotype"/>
              </a:rPr>
              <a:t>dynamically</a:t>
            </a:r>
            <a:r>
              <a:rPr sz="2200" spc="-5" dirty="0">
                <a:latin typeface="Palatino Linotype"/>
                <a:cs typeface="Palatino Linotype"/>
              </a:rPr>
              <a:t> </a:t>
            </a:r>
            <a:r>
              <a:rPr sz="2200" dirty="0">
                <a:latin typeface="Palatino Linotype"/>
                <a:cs typeface="Palatino Linotype"/>
              </a:rPr>
              <a:t>move</a:t>
            </a:r>
            <a:r>
              <a:rPr sz="2200" spc="-5" dirty="0">
                <a:latin typeface="Palatino Linotype"/>
                <a:cs typeface="Palatino Linotype"/>
              </a:rPr>
              <a:t> those</a:t>
            </a:r>
            <a:r>
              <a:rPr sz="2200" spc="-10" dirty="0">
                <a:latin typeface="Palatino Linotype"/>
                <a:cs typeface="Palatino Linotype"/>
              </a:rPr>
              <a:t> </a:t>
            </a:r>
            <a:r>
              <a:rPr sz="2200" dirty="0">
                <a:latin typeface="Palatino Linotype"/>
                <a:cs typeface="Palatino Linotype"/>
              </a:rPr>
              <a:t>widgets</a:t>
            </a:r>
            <a:r>
              <a:rPr sz="2200" spc="-5" dirty="0">
                <a:latin typeface="Palatino Linotype"/>
                <a:cs typeface="Palatino Linotype"/>
              </a:rPr>
              <a:t> to</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center</a:t>
            </a:r>
            <a:r>
              <a:rPr sz="2200" spc="-5" dirty="0">
                <a:latin typeface="Palatino Linotype"/>
                <a:cs typeface="Palatino Linotype"/>
              </a:rPr>
              <a:t> </a:t>
            </a:r>
            <a:r>
              <a:rPr sz="2200" dirty="0">
                <a:latin typeface="Palatino Linotype"/>
                <a:cs typeface="Palatino Linotype"/>
              </a:rPr>
              <a:t>of</a:t>
            </a:r>
            <a:r>
              <a:rPr sz="2200" spc="-5" dirty="0">
                <a:latin typeface="Palatino Linotype"/>
                <a:cs typeface="Palatino Linotype"/>
              </a:rPr>
              <a:t> </a:t>
            </a:r>
            <a:r>
              <a:rPr sz="2200" dirty="0">
                <a:latin typeface="Palatino Linotype"/>
                <a:cs typeface="Palatino Linotype"/>
              </a:rPr>
              <a:t>column</a:t>
            </a:r>
            <a:r>
              <a:rPr sz="2200" spc="-5" dirty="0">
                <a:latin typeface="Palatino Linotype"/>
                <a:cs typeface="Palatino Linotype"/>
              </a:rPr>
              <a:t> </a:t>
            </a:r>
            <a:r>
              <a:rPr sz="2200" dirty="0">
                <a:latin typeface="Palatino Linotype"/>
                <a:cs typeface="Palatino Linotype"/>
              </a:rPr>
              <a:t>0.</a:t>
            </a:r>
            <a:r>
              <a:rPr sz="2200" spc="-5" dirty="0">
                <a:latin typeface="Palatino Linotype"/>
                <a:cs typeface="Palatino Linotype"/>
              </a:rPr>
              <a:t> </a:t>
            </a:r>
            <a:r>
              <a:rPr sz="2200" dirty="0">
                <a:latin typeface="Palatino Linotype"/>
                <a:cs typeface="Palatino Linotype"/>
              </a:rPr>
              <a:t>By</a:t>
            </a:r>
            <a:r>
              <a:rPr sz="2200" spc="-5" dirty="0">
                <a:latin typeface="Palatino Linotype"/>
                <a:cs typeface="Palatino Linotype"/>
              </a:rPr>
              <a:t> </a:t>
            </a:r>
            <a:r>
              <a:rPr sz="2200" dirty="0">
                <a:latin typeface="Palatino Linotype"/>
                <a:cs typeface="Palatino Linotype"/>
              </a:rPr>
              <a:t>doing</a:t>
            </a:r>
            <a:r>
              <a:rPr sz="2200" spc="-5" dirty="0">
                <a:latin typeface="Palatino Linotype"/>
                <a:cs typeface="Palatino Linotype"/>
              </a:rPr>
              <a:t> </a:t>
            </a:r>
            <a:r>
              <a:rPr sz="2200" dirty="0">
                <a:latin typeface="Palatino Linotype"/>
                <a:cs typeface="Palatino Linotype"/>
              </a:rPr>
              <a:t>so,</a:t>
            </a:r>
            <a:r>
              <a:rPr sz="2200" spc="-5" dirty="0">
                <a:latin typeface="Palatino Linotype"/>
                <a:cs typeface="Palatino Linotype"/>
              </a:rPr>
              <a:t> </a:t>
            </a:r>
            <a:r>
              <a:rPr sz="2200" dirty="0">
                <a:latin typeface="Palatino Linotype"/>
                <a:cs typeface="Palatino Linotype"/>
              </a:rPr>
              <a:t>we </a:t>
            </a:r>
            <a:r>
              <a:rPr sz="2200" spc="-250" dirty="0">
                <a:latin typeface="Palatino Linotype"/>
                <a:cs typeface="Palatino Linotype"/>
              </a:rPr>
              <a:t> </a:t>
            </a:r>
            <a:r>
              <a:rPr sz="2200" dirty="0">
                <a:latin typeface="Palatino Linotype"/>
                <a:cs typeface="Palatino Linotype"/>
              </a:rPr>
              <a:t>are</a:t>
            </a:r>
            <a:r>
              <a:rPr sz="2200" spc="-5" dirty="0">
                <a:latin typeface="Palatino Linotype"/>
                <a:cs typeface="Palatino Linotype"/>
              </a:rPr>
              <a:t> </a:t>
            </a:r>
            <a:r>
              <a:rPr sz="2200" dirty="0">
                <a:latin typeface="Palatino Linotype"/>
                <a:cs typeface="Palatino Linotype"/>
              </a:rPr>
              <a:t>adding space on</a:t>
            </a:r>
            <a:r>
              <a:rPr sz="2200" spc="-5" dirty="0">
                <a:latin typeface="Palatino Linotype"/>
                <a:cs typeface="Palatino Linotype"/>
              </a:rPr>
              <a:t> the </a:t>
            </a:r>
            <a:r>
              <a:rPr sz="2200" dirty="0">
                <a:latin typeface="Palatino Linotype"/>
                <a:cs typeface="Palatino Linotype"/>
              </a:rPr>
              <a:t>left- and</a:t>
            </a:r>
            <a:r>
              <a:rPr sz="2200" spc="-5" dirty="0">
                <a:latin typeface="Palatino Linotype"/>
                <a:cs typeface="Palatino Linotype"/>
              </a:rPr>
              <a:t> </a:t>
            </a:r>
            <a:r>
              <a:rPr sz="2200" dirty="0">
                <a:latin typeface="Palatino Linotype"/>
                <a:cs typeface="Palatino Linotype"/>
              </a:rPr>
              <a:t>right-hand side of</a:t>
            </a:r>
            <a:r>
              <a:rPr sz="2200" spc="-5" dirty="0">
                <a:latin typeface="Palatino Linotype"/>
                <a:cs typeface="Palatino Linotype"/>
              </a:rPr>
              <a:t> those </a:t>
            </a:r>
            <a:r>
              <a:rPr sz="2200" dirty="0">
                <a:latin typeface="Palatino Linotype"/>
                <a:cs typeface="Palatino Linotype"/>
              </a:rPr>
              <a:t>widgets.</a:t>
            </a:r>
          </a:p>
          <a:p>
            <a:pPr>
              <a:lnSpc>
                <a:spcPct val="100000"/>
              </a:lnSpc>
              <a:spcBef>
                <a:spcPts val="20"/>
              </a:spcBef>
            </a:pPr>
            <a:endParaRPr sz="2200" dirty="0">
              <a:latin typeface="Palatino Linotype"/>
              <a:cs typeface="Palatino Linotype"/>
            </a:endParaRPr>
          </a:p>
          <a:p>
            <a:pPr marL="12700">
              <a:lnSpc>
                <a:spcPct val="100000"/>
              </a:lnSpc>
              <a:spcBef>
                <a:spcPts val="5"/>
              </a:spcBef>
            </a:pPr>
            <a:r>
              <a:rPr sz="2200" dirty="0">
                <a:latin typeface="Palatino Linotype"/>
                <a:cs typeface="Palatino Linotype"/>
              </a:rPr>
              <a:t>Incidentally, </a:t>
            </a:r>
            <a:r>
              <a:rPr sz="2200" spc="-5" dirty="0">
                <a:latin typeface="Palatino Linotype"/>
                <a:cs typeface="Palatino Linotype"/>
              </a:rPr>
              <a:t>becaus</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we </a:t>
            </a:r>
            <a:r>
              <a:rPr sz="2200" spc="-5" dirty="0">
                <a:latin typeface="Palatino Linotype"/>
                <a:cs typeface="Palatino Linotype"/>
              </a:rPr>
              <a:t>use</a:t>
            </a:r>
            <a:r>
              <a:rPr sz="2200" dirty="0">
                <a:latin typeface="Palatino Linotype"/>
                <a:cs typeface="Palatino Linotype"/>
              </a:rPr>
              <a:t>d</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sticky </a:t>
            </a:r>
            <a:r>
              <a:rPr sz="2200" spc="-5" dirty="0">
                <a:latin typeface="Palatino Linotype"/>
                <a:cs typeface="Palatino Linotype"/>
              </a:rPr>
              <a:t>propert</a:t>
            </a:r>
            <a:r>
              <a:rPr sz="2200" dirty="0">
                <a:latin typeface="Palatino Linotype"/>
                <a:cs typeface="Palatino Linotype"/>
              </a:rPr>
              <a:t>y</a:t>
            </a:r>
            <a:r>
              <a:rPr sz="2200" spc="-5" dirty="0">
                <a:latin typeface="Palatino Linotype"/>
                <a:cs typeface="Palatino Linotype"/>
              </a:rPr>
              <a:t> </a:t>
            </a:r>
            <a:r>
              <a:rPr sz="2200" dirty="0">
                <a:latin typeface="Palatino Linotype"/>
                <a:cs typeface="Palatino Linotype"/>
              </a:rPr>
              <a:t>for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Checkbutton</a:t>
            </a:r>
            <a:r>
              <a:rPr sz="2200" spc="10" dirty="0">
                <a:latin typeface="Times New Roman"/>
                <a:cs typeface="Times New Roman"/>
              </a:rPr>
              <a:t> </a:t>
            </a:r>
            <a:r>
              <a:rPr sz="2200" dirty="0">
                <a:latin typeface="Palatino Linotype"/>
                <a:cs typeface="Palatino Linotype"/>
              </a:rPr>
              <a:t>and </a:t>
            </a:r>
            <a:r>
              <a:rPr sz="2200" spc="-5" dirty="0">
                <a:latin typeface="Lucida Console"/>
                <a:cs typeface="Lucida Console"/>
              </a:rPr>
              <a:t>ScrolledText</a:t>
            </a:r>
            <a:endParaRPr sz="2200" dirty="0">
              <a:latin typeface="Lucida Console"/>
              <a:cs typeface="Lucida Console"/>
            </a:endParaRPr>
          </a:p>
          <a:p>
            <a:pPr marL="12700">
              <a:lnSpc>
                <a:spcPct val="100000"/>
              </a:lnSpc>
              <a:spcBef>
                <a:spcPts val="65"/>
              </a:spcBef>
            </a:pPr>
            <a:r>
              <a:rPr sz="2200" dirty="0">
                <a:latin typeface="Palatino Linotype"/>
                <a:cs typeface="Palatino Linotype"/>
              </a:rPr>
              <a:t>widgets,</a:t>
            </a:r>
            <a:r>
              <a:rPr sz="2200" spc="-10" dirty="0">
                <a:latin typeface="Palatino Linotype"/>
                <a:cs typeface="Palatino Linotype"/>
              </a:rPr>
              <a:t> </a:t>
            </a:r>
            <a:r>
              <a:rPr sz="2200" spc="-5" dirty="0">
                <a:latin typeface="Palatino Linotype"/>
                <a:cs typeface="Palatino Linotype"/>
              </a:rPr>
              <a:t>those</a:t>
            </a:r>
            <a:r>
              <a:rPr sz="2200" spc="-10" dirty="0">
                <a:latin typeface="Palatino Linotype"/>
                <a:cs typeface="Palatino Linotype"/>
              </a:rPr>
              <a:t> </a:t>
            </a:r>
            <a:r>
              <a:rPr sz="2200" dirty="0">
                <a:latin typeface="Palatino Linotype"/>
                <a:cs typeface="Palatino Linotype"/>
              </a:rPr>
              <a:t>remain</a:t>
            </a:r>
            <a:r>
              <a:rPr sz="2200" spc="-5" dirty="0">
                <a:latin typeface="Palatino Linotype"/>
                <a:cs typeface="Palatino Linotype"/>
              </a:rPr>
              <a:t> </a:t>
            </a:r>
            <a:r>
              <a:rPr sz="2200" dirty="0">
                <a:latin typeface="Palatino Linotype"/>
                <a:cs typeface="Palatino Linotype"/>
              </a:rPr>
              <a:t>attached</a:t>
            </a:r>
            <a:r>
              <a:rPr sz="2200" spc="-5" dirty="0">
                <a:latin typeface="Palatino Linotype"/>
                <a:cs typeface="Palatino Linotype"/>
              </a:rPr>
              <a:t> to</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left-hand</a:t>
            </a:r>
            <a:r>
              <a:rPr sz="2200" spc="-5" dirty="0">
                <a:latin typeface="Palatino Linotype"/>
                <a:cs typeface="Palatino Linotype"/>
              </a:rPr>
              <a:t> </a:t>
            </a:r>
            <a:r>
              <a:rPr sz="2200" dirty="0">
                <a:latin typeface="Palatino Linotype"/>
                <a:cs typeface="Palatino Linotype"/>
              </a:rPr>
              <a:t>side</a:t>
            </a:r>
            <a:r>
              <a:rPr sz="2200" spc="-10" dirty="0">
                <a:latin typeface="Palatino Linotype"/>
                <a:cs typeface="Palatino Linotype"/>
              </a:rPr>
              <a:t> </a:t>
            </a:r>
            <a:r>
              <a:rPr sz="2200" dirty="0">
                <a:latin typeface="Palatino Linotype"/>
                <a:cs typeface="Palatino Linotype"/>
              </a:rPr>
              <a:t>of</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frame.</a:t>
            </a:r>
          </a:p>
          <a:p>
            <a:pPr>
              <a:lnSpc>
                <a:spcPct val="100000"/>
              </a:lnSpc>
              <a:spcBef>
                <a:spcPts val="25"/>
              </a:spcBef>
            </a:pPr>
            <a:endParaRPr sz="2200" dirty="0">
              <a:latin typeface="Palatino Linotype"/>
              <a:cs typeface="Palatino Linotype"/>
            </a:endParaRPr>
          </a:p>
        </p:txBody>
      </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26</a:t>
            </a:fld>
            <a:r>
              <a:rPr lang="en-US" spc="-30" smtClean="0"/>
              <a:t> </a:t>
            </a:r>
            <a:r>
              <a:rPr lang="en-US" smtClean="0"/>
              <a:t>]</a:t>
            </a:r>
            <a:endParaRPr lang="en-US" dirty="0"/>
          </a:p>
        </p:txBody>
      </p:sp>
    </p:spTree>
    <p:extLst>
      <p:ext uri="{BB962C8B-B14F-4D97-AF65-F5344CB8AC3E}">
        <p14:creationId xmlns:p14="http://schemas.microsoft.com/office/powerpoint/2010/main" val="1632088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872338" y="451175"/>
            <a:ext cx="6674930" cy="412934"/>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a:lnSpc>
                <a:spcPct val="100000"/>
              </a:lnSpc>
              <a:spcBef>
                <a:spcPts val="25"/>
              </a:spcBef>
            </a:pPr>
            <a:endParaRPr sz="650" dirty="0">
              <a:latin typeface="Palatino Linotype"/>
              <a:cs typeface="Palatino Linotype"/>
            </a:endParaRPr>
          </a:p>
        </p:txBody>
      </p:sp>
      <p:sp>
        <p:nvSpPr>
          <p:cNvPr id="8" name="object 8"/>
          <p:cNvSpPr txBox="1"/>
          <p:nvPr/>
        </p:nvSpPr>
        <p:spPr>
          <a:xfrm>
            <a:off x="647700" y="685800"/>
            <a:ext cx="7391400" cy="3594958"/>
          </a:xfrm>
          <a:prstGeom prst="rect">
            <a:avLst/>
          </a:prstGeom>
        </p:spPr>
        <p:txBody>
          <a:bodyPr vert="horz" wrap="square" lIns="0" tIns="12700" rIns="0" bIns="0" rtlCol="0">
            <a:spAutoFit/>
          </a:bodyPr>
          <a:lstStyle/>
          <a:p>
            <a:pPr>
              <a:lnSpc>
                <a:spcPct val="100000"/>
              </a:lnSpc>
            </a:pPr>
            <a:endParaRPr sz="2200" dirty="0">
              <a:latin typeface="Palatino Linotype"/>
              <a:cs typeface="Palatino Linotype"/>
            </a:endParaRPr>
          </a:p>
          <a:p>
            <a:pPr marL="12700" marR="325755">
              <a:lnSpc>
                <a:spcPct val="100000"/>
              </a:lnSpc>
            </a:pPr>
            <a:r>
              <a:rPr sz="2200" dirty="0" smtClean="0">
                <a:latin typeface="Palatino Linotype"/>
                <a:cs typeface="Palatino Linotype"/>
              </a:rPr>
              <a:t>Let's </a:t>
            </a:r>
            <a:r>
              <a:rPr sz="2200" spc="-5" dirty="0">
                <a:latin typeface="Palatino Linotype"/>
                <a:cs typeface="Palatino Linotype"/>
              </a:rPr>
              <a:t>take </a:t>
            </a:r>
            <a:r>
              <a:rPr sz="2200" dirty="0">
                <a:latin typeface="Palatino Linotype"/>
                <a:cs typeface="Palatino Linotype"/>
              </a:rPr>
              <a:t>a look at </a:t>
            </a:r>
            <a:r>
              <a:rPr sz="2200" spc="-5" dirty="0">
                <a:latin typeface="Palatino Linotype"/>
                <a:cs typeface="Palatino Linotype"/>
              </a:rPr>
              <a:t>the </a:t>
            </a:r>
            <a:r>
              <a:rPr sz="2200" dirty="0">
                <a:latin typeface="Palatino Linotype"/>
                <a:cs typeface="Palatino Linotype"/>
              </a:rPr>
              <a:t>screenshot from </a:t>
            </a:r>
            <a:r>
              <a:rPr sz="2200" spc="-5" dirty="0">
                <a:latin typeface="Palatino Linotype"/>
                <a:cs typeface="Palatino Linotype"/>
              </a:rPr>
              <a:t>the </a:t>
            </a:r>
            <a:r>
              <a:rPr sz="2200" dirty="0">
                <a:latin typeface="Palatino Linotype"/>
                <a:cs typeface="Palatino Linotype"/>
              </a:rPr>
              <a:t>first recipe in </a:t>
            </a:r>
            <a:r>
              <a:rPr sz="2200" spc="-5" dirty="0">
                <a:latin typeface="Palatino Linotype"/>
                <a:cs typeface="Palatino Linotype"/>
              </a:rPr>
              <a:t>this </a:t>
            </a:r>
            <a:r>
              <a:rPr sz="2200" dirty="0">
                <a:latin typeface="Palatino Linotype"/>
                <a:cs typeface="Palatino Linotype"/>
              </a:rPr>
              <a:t>chapter, </a:t>
            </a:r>
            <a:r>
              <a:rPr sz="2200" i="1" spc="-5" dirty="0">
                <a:latin typeface="Palatino Linotype"/>
                <a:cs typeface="Palatino Linotype"/>
              </a:rPr>
              <a:t>Arranging several </a:t>
            </a:r>
            <a:r>
              <a:rPr sz="2200" i="1" spc="-250" dirty="0">
                <a:latin typeface="Palatino Linotype"/>
                <a:cs typeface="Palatino Linotype"/>
              </a:rPr>
              <a:t> </a:t>
            </a:r>
            <a:r>
              <a:rPr sz="2200" i="1" dirty="0">
                <a:latin typeface="Palatino Linotype"/>
                <a:cs typeface="Palatino Linotype"/>
              </a:rPr>
              <a:t>labels</a:t>
            </a:r>
            <a:r>
              <a:rPr sz="2200" i="1" spc="-5" dirty="0">
                <a:latin typeface="Palatino Linotype"/>
                <a:cs typeface="Palatino Linotype"/>
              </a:rPr>
              <a:t> within </a:t>
            </a:r>
            <a:r>
              <a:rPr sz="2200" i="1" dirty="0">
                <a:latin typeface="Palatino Linotype"/>
                <a:cs typeface="Palatino Linotype"/>
              </a:rPr>
              <a:t>a label frame</a:t>
            </a:r>
            <a:r>
              <a:rPr sz="2200" i="1" spc="-5" dirty="0">
                <a:latin typeface="Palatino Linotype"/>
                <a:cs typeface="Palatino Linotype"/>
              </a:rPr>
              <a:t> widget</a:t>
            </a:r>
            <a:r>
              <a:rPr sz="2200" spc="-5" dirty="0">
                <a:latin typeface="Palatino Linotype"/>
                <a:cs typeface="Palatino Linotype"/>
              </a:rPr>
              <a:t>,</a:t>
            </a:r>
            <a:r>
              <a:rPr sz="2200" dirty="0">
                <a:latin typeface="Palatino Linotype"/>
                <a:cs typeface="Palatino Linotype"/>
              </a:rPr>
              <a:t> in more</a:t>
            </a:r>
            <a:r>
              <a:rPr sz="2200" spc="-5" dirty="0">
                <a:latin typeface="Palatino Linotype"/>
                <a:cs typeface="Palatino Linotype"/>
              </a:rPr>
              <a:t> </a:t>
            </a:r>
            <a:r>
              <a:rPr sz="2200" dirty="0">
                <a:latin typeface="Palatino Linotype"/>
                <a:cs typeface="Palatino Linotype"/>
              </a:rPr>
              <a:t>detail.</a:t>
            </a:r>
          </a:p>
          <a:p>
            <a:pPr marL="12700" marR="216535">
              <a:lnSpc>
                <a:spcPct val="103600"/>
              </a:lnSpc>
              <a:spcBef>
                <a:spcPts val="855"/>
              </a:spcBef>
            </a:pPr>
            <a:r>
              <a:rPr sz="2200" dirty="0">
                <a:latin typeface="Palatino Linotype"/>
                <a:cs typeface="Palatino Linotype"/>
              </a:rPr>
              <a:t>Since </a:t>
            </a:r>
            <a:r>
              <a:rPr sz="2200" spc="-5" dirty="0">
                <a:latin typeface="Palatino Linotype"/>
                <a:cs typeface="Palatino Linotype"/>
              </a:rPr>
              <a:t>the text property </a:t>
            </a:r>
            <a:r>
              <a:rPr sz="2200" dirty="0">
                <a:latin typeface="Palatino Linotype"/>
                <a:cs typeface="Palatino Linotype"/>
              </a:rPr>
              <a:t>of </a:t>
            </a:r>
            <a:r>
              <a:rPr sz="2200" spc="-5" dirty="0">
                <a:latin typeface="Lucida Console"/>
                <a:cs typeface="Lucida Console"/>
              </a:rPr>
              <a:t>LabelFrame</a:t>
            </a:r>
            <a:r>
              <a:rPr sz="2200" spc="-5" dirty="0">
                <a:latin typeface="Palatino Linotype"/>
                <a:cs typeface="Palatino Linotype"/>
              </a:rPr>
              <a:t>, </a:t>
            </a:r>
            <a:r>
              <a:rPr sz="2200" dirty="0">
                <a:latin typeface="Palatino Linotype"/>
                <a:cs typeface="Palatino Linotype"/>
              </a:rPr>
              <a:t>which is displayed as </a:t>
            </a:r>
            <a:r>
              <a:rPr sz="2200" spc="-5" dirty="0">
                <a:latin typeface="Palatino Linotype"/>
                <a:cs typeface="Palatino Linotype"/>
              </a:rPr>
              <a:t>the title </a:t>
            </a:r>
            <a:r>
              <a:rPr sz="2200" dirty="0">
                <a:latin typeface="Palatino Linotype"/>
                <a:cs typeface="Palatino Linotype"/>
              </a:rPr>
              <a:t>of </a:t>
            </a:r>
            <a:r>
              <a:rPr sz="2200" spc="-5" dirty="0">
                <a:latin typeface="Lucida Console"/>
                <a:cs typeface="Lucida Console"/>
              </a:rPr>
              <a:t>LabelFrame</a:t>
            </a:r>
            <a:r>
              <a:rPr sz="2200" spc="-5" dirty="0">
                <a:latin typeface="Palatino Linotype"/>
                <a:cs typeface="Palatino Linotype"/>
              </a:rPr>
              <a:t>, </a:t>
            </a:r>
            <a:r>
              <a:rPr sz="2200" dirty="0">
                <a:latin typeface="Palatino Linotype"/>
                <a:cs typeface="Palatino Linotype"/>
              </a:rPr>
              <a:t>is </a:t>
            </a:r>
            <a:r>
              <a:rPr sz="2200" spc="-250" dirty="0">
                <a:latin typeface="Palatino Linotype"/>
                <a:cs typeface="Palatino Linotype"/>
              </a:rPr>
              <a:t> </a:t>
            </a:r>
            <a:r>
              <a:rPr sz="2200" dirty="0">
                <a:latin typeface="Palatino Linotype"/>
                <a:cs typeface="Palatino Linotype"/>
              </a:rPr>
              <a:t>longer </a:t>
            </a:r>
            <a:r>
              <a:rPr sz="2200" spc="-5" dirty="0">
                <a:latin typeface="Palatino Linotype"/>
                <a:cs typeface="Palatino Linotype"/>
              </a:rPr>
              <a:t>tha</a:t>
            </a:r>
            <a:r>
              <a:rPr sz="2200" dirty="0">
                <a:latin typeface="Palatino Linotype"/>
                <a:cs typeface="Palatino Linotype"/>
              </a:rPr>
              <a:t>n</a:t>
            </a:r>
            <a:r>
              <a:rPr sz="2200" spc="-5" dirty="0">
                <a:latin typeface="Palatino Linotype"/>
                <a:cs typeface="Palatino Linotype"/>
              </a:rPr>
              <a:t> bot</a:t>
            </a:r>
            <a:r>
              <a:rPr sz="2200" dirty="0">
                <a:latin typeface="Palatino Linotype"/>
                <a:cs typeface="Palatino Linotype"/>
              </a:rPr>
              <a:t>h</a:t>
            </a:r>
            <a:r>
              <a:rPr sz="2200" spc="-5" dirty="0">
                <a:latin typeface="Palatino Linotype"/>
                <a:cs typeface="Palatino Linotype"/>
              </a:rPr>
              <a:t> </a:t>
            </a:r>
            <a:r>
              <a:rPr sz="2200" dirty="0">
                <a:latin typeface="Palatino Linotype"/>
                <a:cs typeface="Palatino Linotype"/>
              </a:rPr>
              <a:t>our </a:t>
            </a:r>
            <a:r>
              <a:rPr sz="2200" spc="-5" dirty="0">
                <a:latin typeface="Lucida Console"/>
                <a:cs typeface="Lucida Console"/>
              </a:rPr>
              <a:t>Enter</a:t>
            </a:r>
            <a:r>
              <a:rPr sz="2200" dirty="0">
                <a:latin typeface="Times New Roman"/>
                <a:cs typeface="Times New Roman"/>
              </a:rPr>
              <a:t> </a:t>
            </a:r>
            <a:r>
              <a:rPr sz="2200" spc="100" dirty="0">
                <a:latin typeface="Times New Roman"/>
                <a:cs typeface="Times New Roman"/>
              </a:rPr>
              <a:t> </a:t>
            </a:r>
            <a:r>
              <a:rPr sz="2200" spc="-5" dirty="0">
                <a:latin typeface="Lucida Console"/>
                <a:cs typeface="Lucida Console"/>
              </a:rPr>
              <a:t>a</a:t>
            </a:r>
            <a:r>
              <a:rPr sz="2200" dirty="0">
                <a:latin typeface="Times New Roman"/>
                <a:cs typeface="Times New Roman"/>
              </a:rPr>
              <a:t> </a:t>
            </a:r>
            <a:r>
              <a:rPr sz="2200" spc="100" dirty="0">
                <a:latin typeface="Times New Roman"/>
                <a:cs typeface="Times New Roman"/>
              </a:rPr>
              <a:t> </a:t>
            </a:r>
            <a:r>
              <a:rPr sz="2200" spc="-5" dirty="0">
                <a:latin typeface="Lucida Console"/>
                <a:cs typeface="Lucida Console"/>
              </a:rPr>
              <a:t>name:</a:t>
            </a:r>
            <a:r>
              <a:rPr sz="2200" spc="10" dirty="0">
                <a:latin typeface="Times New Roman"/>
                <a:cs typeface="Times New Roman"/>
              </a:rPr>
              <a:t> </a:t>
            </a:r>
            <a:r>
              <a:rPr sz="2200" dirty="0">
                <a:latin typeface="Palatino Linotype"/>
                <a:cs typeface="Palatino Linotype"/>
              </a:rPr>
              <a:t>label and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tex</a:t>
            </a:r>
            <a:r>
              <a:rPr sz="2200" dirty="0">
                <a:latin typeface="Palatino Linotype"/>
                <a:cs typeface="Palatino Linotype"/>
              </a:rPr>
              <a:t>t</a:t>
            </a:r>
            <a:r>
              <a:rPr sz="2200" spc="-5" dirty="0">
                <a:latin typeface="Palatino Linotype"/>
                <a:cs typeface="Palatino Linotype"/>
              </a:rPr>
              <a:t> bo</a:t>
            </a:r>
            <a:r>
              <a:rPr sz="2200" dirty="0">
                <a:latin typeface="Palatino Linotype"/>
                <a:cs typeface="Palatino Linotype"/>
              </a:rPr>
              <a:t>x</a:t>
            </a:r>
            <a:r>
              <a:rPr sz="2200" spc="-5" dirty="0">
                <a:latin typeface="Palatino Linotype"/>
                <a:cs typeface="Palatino Linotype"/>
              </a:rPr>
              <a:t> </a:t>
            </a:r>
            <a:r>
              <a:rPr sz="2200" dirty="0">
                <a:latin typeface="Palatino Linotype"/>
                <a:cs typeface="Palatino Linotype"/>
              </a:rPr>
              <a:t>entry </a:t>
            </a:r>
            <a:r>
              <a:rPr sz="2200" spc="-5" dirty="0">
                <a:latin typeface="Palatino Linotype"/>
                <a:cs typeface="Palatino Linotype"/>
              </a:rPr>
              <a:t>belo</a:t>
            </a:r>
            <a:r>
              <a:rPr sz="2200" dirty="0">
                <a:latin typeface="Palatino Linotype"/>
                <a:cs typeface="Palatino Linotype"/>
              </a:rPr>
              <a:t>w</a:t>
            </a:r>
            <a:r>
              <a:rPr sz="2200" spc="-5" dirty="0">
                <a:latin typeface="Palatino Linotype"/>
                <a:cs typeface="Palatino Linotype"/>
              </a:rPr>
              <a:t> </a:t>
            </a:r>
            <a:r>
              <a:rPr sz="2200" dirty="0">
                <a:latin typeface="Palatino Linotype"/>
                <a:cs typeface="Palatino Linotype"/>
              </a:rPr>
              <a:t>it, </a:t>
            </a:r>
            <a:r>
              <a:rPr sz="2200" spc="-5" dirty="0">
                <a:latin typeface="Palatino Linotype"/>
                <a:cs typeface="Palatino Linotype"/>
              </a:rPr>
              <a:t>thos</a:t>
            </a:r>
            <a:r>
              <a:rPr sz="2200" dirty="0">
                <a:latin typeface="Palatino Linotype"/>
                <a:cs typeface="Palatino Linotype"/>
              </a:rPr>
              <a:t>e</a:t>
            </a:r>
            <a:r>
              <a:rPr sz="2200" spc="-5" dirty="0">
                <a:latin typeface="Palatino Linotype"/>
                <a:cs typeface="Palatino Linotype"/>
              </a:rPr>
              <a:t> two  </a:t>
            </a:r>
            <a:r>
              <a:rPr sz="2200" dirty="0">
                <a:latin typeface="Palatino Linotype"/>
                <a:cs typeface="Palatino Linotype"/>
              </a:rPr>
              <a:t>widgets are dynamically centered within </a:t>
            </a:r>
            <a:r>
              <a:rPr sz="2200" spc="-5" dirty="0">
                <a:latin typeface="Palatino Linotype"/>
                <a:cs typeface="Palatino Linotype"/>
              </a:rPr>
              <a:t>the new </a:t>
            </a:r>
            <a:r>
              <a:rPr sz="2200" dirty="0">
                <a:latin typeface="Palatino Linotype"/>
                <a:cs typeface="Palatino Linotype"/>
              </a:rPr>
              <a:t>width of column 0, as shown in </a:t>
            </a:r>
            <a:r>
              <a:rPr sz="2200" spc="-5" dirty="0">
                <a:latin typeface="Palatino Linotype"/>
                <a:cs typeface="Palatino Linotype"/>
              </a:rPr>
              <a:t>the </a:t>
            </a:r>
            <a:r>
              <a:rPr sz="2200" dirty="0">
                <a:latin typeface="Palatino Linotype"/>
                <a:cs typeface="Palatino Linotype"/>
              </a:rPr>
              <a:t> following</a:t>
            </a:r>
            <a:r>
              <a:rPr sz="2200" spc="-5" dirty="0">
                <a:latin typeface="Palatino Linotype"/>
                <a:cs typeface="Palatino Linotype"/>
              </a:rPr>
              <a:t> </a:t>
            </a:r>
            <a:r>
              <a:rPr sz="2200" dirty="0">
                <a:latin typeface="Palatino Linotype"/>
                <a:cs typeface="Palatino Linotype"/>
              </a:rPr>
              <a:t>screenshot:</a:t>
            </a:r>
          </a:p>
        </p:txBody>
      </p:sp>
      <p:grpSp>
        <p:nvGrpSpPr>
          <p:cNvPr id="9" name="object 9"/>
          <p:cNvGrpSpPr/>
          <p:nvPr/>
        </p:nvGrpSpPr>
        <p:grpSpPr>
          <a:xfrm>
            <a:off x="2445175" y="3962400"/>
            <a:ext cx="4069925" cy="2667000"/>
            <a:chOff x="2087562" y="5136946"/>
            <a:chExt cx="2682875" cy="1968500"/>
          </a:xfrm>
        </p:grpSpPr>
        <p:pic>
          <p:nvPicPr>
            <p:cNvPr id="10" name="object 10"/>
            <p:cNvPicPr/>
            <p:nvPr/>
          </p:nvPicPr>
          <p:blipFill>
            <a:blip r:embed="rId2" cstate="print"/>
            <a:stretch>
              <a:fillRect/>
            </a:stretch>
          </p:blipFill>
          <p:spPr>
            <a:xfrm>
              <a:off x="2100262" y="5149646"/>
              <a:ext cx="2657475" cy="1943100"/>
            </a:xfrm>
            <a:prstGeom prst="rect">
              <a:avLst/>
            </a:prstGeom>
          </p:spPr>
        </p:pic>
        <p:sp>
          <p:nvSpPr>
            <p:cNvPr id="11" name="object 11"/>
            <p:cNvSpPr/>
            <p:nvPr/>
          </p:nvSpPr>
          <p:spPr>
            <a:xfrm>
              <a:off x="2093912" y="5143296"/>
              <a:ext cx="2670175" cy="1955800"/>
            </a:xfrm>
            <a:custGeom>
              <a:avLst/>
              <a:gdLst/>
              <a:ahLst/>
              <a:cxnLst/>
              <a:rect l="l" t="t" r="r" b="b"/>
              <a:pathLst>
                <a:path w="2670175" h="1955800">
                  <a:moveTo>
                    <a:pt x="0" y="0"/>
                  </a:moveTo>
                  <a:lnTo>
                    <a:pt x="2670175" y="0"/>
                  </a:lnTo>
                </a:path>
                <a:path w="2670175" h="1955800">
                  <a:moveTo>
                    <a:pt x="0" y="0"/>
                  </a:moveTo>
                  <a:lnTo>
                    <a:pt x="0" y="1955800"/>
                  </a:lnTo>
                </a:path>
                <a:path w="2670175" h="1955800">
                  <a:moveTo>
                    <a:pt x="2670175" y="0"/>
                  </a:moveTo>
                  <a:lnTo>
                    <a:pt x="2670175" y="1955800"/>
                  </a:lnTo>
                </a:path>
                <a:path w="2670175" h="1955800">
                  <a:moveTo>
                    <a:pt x="0" y="1955800"/>
                  </a:moveTo>
                  <a:lnTo>
                    <a:pt x="2670175" y="1955800"/>
                  </a:lnTo>
                </a:path>
              </a:pathLst>
            </a:custGeom>
            <a:ln w="12700">
              <a:solidFill>
                <a:srgbClr val="000000"/>
              </a:solidFill>
            </a:ln>
          </p:spPr>
          <p:txBody>
            <a:bodyPr wrap="square" lIns="0" tIns="0" rIns="0" bIns="0" rtlCol="0"/>
            <a:lstStyle/>
            <a:p>
              <a:endParaRPr/>
            </a:p>
          </p:txBody>
        </p:sp>
      </p:gr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27</a:t>
            </a:fld>
            <a:r>
              <a:rPr lang="en-US" spc="-30" smtClean="0"/>
              <a:t> </a:t>
            </a:r>
            <a:r>
              <a:rPr lang="en-US" smtClean="0"/>
              <a:t>]</a:t>
            </a:r>
            <a:endParaRPr lang="en-US" dirty="0"/>
          </a:p>
        </p:txBody>
      </p:sp>
    </p:spTree>
    <p:extLst>
      <p:ext uri="{BB962C8B-B14F-4D97-AF65-F5344CB8AC3E}">
        <p14:creationId xmlns:p14="http://schemas.microsoft.com/office/powerpoint/2010/main" val="1303878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0" y="451176"/>
            <a:ext cx="8458199" cy="1336263"/>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marL="811530" marR="237490">
              <a:lnSpc>
                <a:spcPct val="100000"/>
              </a:lnSpc>
            </a:pPr>
            <a:endParaRPr lang="en-US" sz="1000" dirty="0">
              <a:latin typeface="Palatino Linotype"/>
              <a:cs typeface="Palatino Linotype"/>
            </a:endParaRPr>
          </a:p>
          <a:p>
            <a:pPr marL="811530" marR="237490">
              <a:lnSpc>
                <a:spcPct val="100000"/>
              </a:lnSpc>
            </a:pPr>
            <a:r>
              <a:rPr sz="2200" spc="-5" dirty="0" smtClean="0">
                <a:latin typeface="Palatino Linotype"/>
                <a:cs typeface="Palatino Linotype"/>
              </a:rPr>
              <a:t>Notice </a:t>
            </a:r>
            <a:r>
              <a:rPr sz="2200" spc="-5" dirty="0">
                <a:latin typeface="Palatino Linotype"/>
                <a:cs typeface="Palatino Linotype"/>
              </a:rPr>
              <a:t>how both the </a:t>
            </a:r>
            <a:r>
              <a:rPr sz="2200" dirty="0">
                <a:latin typeface="Palatino Linotype"/>
                <a:cs typeface="Palatino Linotype"/>
              </a:rPr>
              <a:t>label and </a:t>
            </a:r>
            <a:r>
              <a:rPr sz="2200" spc="-5" dirty="0">
                <a:latin typeface="Palatino Linotype"/>
                <a:cs typeface="Palatino Linotype"/>
              </a:rPr>
              <a:t>the </a:t>
            </a:r>
            <a:r>
              <a:rPr sz="2200" dirty="0">
                <a:latin typeface="Palatino Linotype"/>
                <a:cs typeface="Palatino Linotype"/>
              </a:rPr>
              <a:t>entry </a:t>
            </a:r>
            <a:r>
              <a:rPr sz="2200" spc="-5" dirty="0">
                <a:latin typeface="Palatino Linotype"/>
                <a:cs typeface="Palatino Linotype"/>
              </a:rPr>
              <a:t>below </a:t>
            </a:r>
            <a:r>
              <a:rPr sz="2200" dirty="0">
                <a:latin typeface="Palatino Linotype"/>
                <a:cs typeface="Palatino Linotype"/>
              </a:rPr>
              <a:t>it are </a:t>
            </a:r>
            <a:r>
              <a:rPr sz="2200" spc="-5" dirty="0">
                <a:latin typeface="Palatino Linotype"/>
                <a:cs typeface="Palatino Linotype"/>
              </a:rPr>
              <a:t>no </a:t>
            </a:r>
            <a:r>
              <a:rPr sz="2200" dirty="0">
                <a:latin typeface="Palatino Linotype"/>
                <a:cs typeface="Palatino Linotype"/>
              </a:rPr>
              <a:t>longer </a:t>
            </a:r>
            <a:r>
              <a:rPr sz="2200" spc="-5" dirty="0">
                <a:latin typeface="Palatino Linotype"/>
                <a:cs typeface="Palatino Linotype"/>
              </a:rPr>
              <a:t>positioned </a:t>
            </a:r>
            <a:r>
              <a:rPr sz="2200" spc="-250" dirty="0">
                <a:latin typeface="Palatino Linotype"/>
                <a:cs typeface="Palatino Linotype"/>
              </a:rPr>
              <a:t> </a:t>
            </a:r>
            <a:r>
              <a:rPr sz="2200" dirty="0">
                <a:latin typeface="Palatino Linotype"/>
                <a:cs typeface="Palatino Linotype"/>
              </a:rPr>
              <a:t>on</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left </a:t>
            </a:r>
            <a:r>
              <a:rPr sz="2200" spc="-5" dirty="0">
                <a:latin typeface="Palatino Linotype"/>
                <a:cs typeface="Palatino Linotype"/>
              </a:rPr>
              <a:t>but</a:t>
            </a:r>
            <a:r>
              <a:rPr sz="2200" spc="-10" dirty="0">
                <a:latin typeface="Palatino Linotype"/>
                <a:cs typeface="Palatino Linotype"/>
              </a:rPr>
              <a:t> </a:t>
            </a:r>
            <a:r>
              <a:rPr sz="2200" spc="-5" dirty="0">
                <a:latin typeface="Palatino Linotype"/>
                <a:cs typeface="Palatino Linotype"/>
              </a:rPr>
              <a:t>have been</a:t>
            </a:r>
            <a:r>
              <a:rPr sz="2200" spc="-10" dirty="0">
                <a:latin typeface="Palatino Linotype"/>
                <a:cs typeface="Palatino Linotype"/>
              </a:rPr>
              <a:t> </a:t>
            </a:r>
            <a:r>
              <a:rPr sz="2200" dirty="0">
                <a:latin typeface="Palatino Linotype"/>
                <a:cs typeface="Palatino Linotype"/>
              </a:rPr>
              <a:t>moved</a:t>
            </a:r>
            <a:r>
              <a:rPr sz="2200" spc="-5" dirty="0">
                <a:latin typeface="Palatino Linotype"/>
                <a:cs typeface="Palatino Linotype"/>
              </a:rPr>
              <a:t> to the</a:t>
            </a:r>
            <a:r>
              <a:rPr sz="2200" spc="-10" dirty="0">
                <a:latin typeface="Palatino Linotype"/>
                <a:cs typeface="Palatino Linotype"/>
              </a:rPr>
              <a:t> </a:t>
            </a:r>
            <a:r>
              <a:rPr sz="2200" dirty="0">
                <a:latin typeface="Palatino Linotype"/>
                <a:cs typeface="Palatino Linotype"/>
              </a:rPr>
              <a:t>center within</a:t>
            </a:r>
            <a:r>
              <a:rPr sz="2200" spc="-5" dirty="0">
                <a:latin typeface="Palatino Linotype"/>
                <a:cs typeface="Palatino Linotype"/>
              </a:rPr>
              <a:t> the grid</a:t>
            </a:r>
            <a:r>
              <a:rPr sz="2200" spc="-10" dirty="0">
                <a:latin typeface="Palatino Linotype"/>
                <a:cs typeface="Palatino Linotype"/>
              </a:rPr>
              <a:t> </a:t>
            </a:r>
            <a:r>
              <a:rPr sz="2200" dirty="0">
                <a:latin typeface="Palatino Linotype"/>
                <a:cs typeface="Palatino Linotype"/>
              </a:rPr>
              <a:t>column.</a:t>
            </a:r>
          </a:p>
        </p:txBody>
      </p:sp>
      <p:sp>
        <p:nvSpPr>
          <p:cNvPr id="8" name="object 8"/>
          <p:cNvSpPr txBox="1"/>
          <p:nvPr/>
        </p:nvSpPr>
        <p:spPr>
          <a:xfrm>
            <a:off x="723900" y="1945857"/>
            <a:ext cx="7391400" cy="3576364"/>
          </a:xfrm>
          <a:prstGeom prst="rect">
            <a:avLst/>
          </a:prstGeom>
        </p:spPr>
        <p:txBody>
          <a:bodyPr vert="horz" wrap="square" lIns="0" tIns="12700" rIns="0" bIns="0" rtlCol="0">
            <a:spAutoFit/>
          </a:bodyPr>
          <a:lstStyle/>
          <a:p>
            <a:pPr marL="12700" marR="141605">
              <a:lnSpc>
                <a:spcPct val="105400"/>
              </a:lnSpc>
              <a:spcBef>
                <a:spcPts val="100"/>
              </a:spcBef>
            </a:pPr>
            <a:r>
              <a:rPr sz="2200" dirty="0">
                <a:latin typeface="Palatino Linotype"/>
                <a:cs typeface="Palatino Linotype"/>
              </a:rPr>
              <a:t>We added </a:t>
            </a:r>
            <a:r>
              <a:rPr sz="2200" spc="-5" dirty="0">
                <a:latin typeface="Palatino Linotype"/>
                <a:cs typeface="Palatino Linotype"/>
              </a:rPr>
              <a:t>the</a:t>
            </a:r>
            <a:r>
              <a:rPr sz="2200" dirty="0">
                <a:latin typeface="Palatino Linotype"/>
                <a:cs typeface="Palatino Linotype"/>
              </a:rPr>
              <a:t> following code </a:t>
            </a:r>
            <a:r>
              <a:rPr sz="2200" spc="-5" dirty="0">
                <a:latin typeface="Palatino Linotype"/>
                <a:cs typeface="Palatino Linotype"/>
              </a:rPr>
              <a:t>to</a:t>
            </a:r>
            <a:r>
              <a:rPr sz="2200" dirty="0">
                <a:latin typeface="Palatino Linotype"/>
                <a:cs typeface="Palatino Linotype"/>
              </a:rPr>
              <a:t> </a:t>
            </a:r>
            <a:r>
              <a:rPr sz="2200" spc="-5" dirty="0">
                <a:latin typeface="Lucida Console"/>
                <a:cs typeface="Lucida Console"/>
              </a:rPr>
              <a:t>GUI_LabelFrame_no_name.py</a:t>
            </a:r>
            <a:r>
              <a:rPr sz="2200" spc="-345" dirty="0">
                <a:latin typeface="Lucida Console"/>
                <a:cs typeface="Lucida Console"/>
              </a:rPr>
              <a:t> </a:t>
            </a:r>
            <a:r>
              <a:rPr sz="2200" spc="-5" dirty="0">
                <a:latin typeface="Palatino Linotype"/>
                <a:cs typeface="Palatino Linotype"/>
              </a:rPr>
              <a:t>to </a:t>
            </a:r>
            <a:r>
              <a:rPr sz="2200" dirty="0">
                <a:latin typeface="Palatino Linotype"/>
                <a:cs typeface="Palatino Linotype"/>
              </a:rPr>
              <a:t>create a</a:t>
            </a:r>
            <a:r>
              <a:rPr sz="2200" spc="-5" dirty="0">
                <a:latin typeface="Palatino Linotype"/>
                <a:cs typeface="Palatino Linotype"/>
              </a:rPr>
              <a:t> </a:t>
            </a:r>
            <a:r>
              <a:rPr sz="2200" spc="-5" dirty="0">
                <a:latin typeface="Lucida Console"/>
                <a:cs typeface="Lucida Console"/>
              </a:rPr>
              <a:t>LabelFrame </a:t>
            </a:r>
            <a:r>
              <a:rPr sz="2200" spc="-585" dirty="0">
                <a:latin typeface="Lucida Console"/>
                <a:cs typeface="Lucida Console"/>
              </a:rPr>
              <a:t> </a:t>
            </a:r>
            <a:r>
              <a:rPr sz="2200" dirty="0">
                <a:latin typeface="Palatino Linotype"/>
                <a:cs typeface="Palatino Linotype"/>
              </a:rPr>
              <a:t>and </a:t>
            </a:r>
            <a:r>
              <a:rPr sz="2200" spc="-5" dirty="0">
                <a:latin typeface="Palatino Linotype"/>
                <a:cs typeface="Palatino Linotype"/>
              </a:rPr>
              <a:t>the</a:t>
            </a:r>
            <a:r>
              <a:rPr sz="2200" dirty="0">
                <a:latin typeface="Palatino Linotype"/>
                <a:cs typeface="Palatino Linotype"/>
              </a:rPr>
              <a:t>n</a:t>
            </a:r>
            <a:r>
              <a:rPr sz="2200" spc="-5" dirty="0">
                <a:latin typeface="Palatino Linotype"/>
                <a:cs typeface="Palatino Linotype"/>
              </a:rPr>
              <a:t> place</a:t>
            </a:r>
            <a:r>
              <a:rPr sz="2200" dirty="0">
                <a:latin typeface="Palatino Linotype"/>
                <a:cs typeface="Palatino Linotype"/>
              </a:rPr>
              <a:t>d</a:t>
            </a:r>
            <a:r>
              <a:rPr sz="2200" spc="-5" dirty="0">
                <a:latin typeface="Palatino Linotype"/>
                <a:cs typeface="Palatino Linotype"/>
              </a:rPr>
              <a:t> </a:t>
            </a:r>
            <a:r>
              <a:rPr sz="2200" dirty="0">
                <a:latin typeface="Palatino Linotype"/>
                <a:cs typeface="Palatino Linotype"/>
              </a:rPr>
              <a:t>labels in </a:t>
            </a:r>
            <a:r>
              <a:rPr sz="2200" spc="-5" dirty="0">
                <a:latin typeface="Palatino Linotype"/>
                <a:cs typeface="Palatino Linotype"/>
              </a:rPr>
              <a:t>thi</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frame </a:t>
            </a:r>
            <a:r>
              <a:rPr sz="2200" spc="-5" dirty="0">
                <a:latin typeface="Palatino Linotype"/>
                <a:cs typeface="Palatino Linotype"/>
              </a:rPr>
              <a:t>t</a:t>
            </a:r>
            <a:r>
              <a:rPr sz="2200" dirty="0">
                <a:latin typeface="Palatino Linotype"/>
                <a:cs typeface="Palatino Linotype"/>
              </a:rPr>
              <a:t>o stretch</a:t>
            </a:r>
            <a:r>
              <a:rPr sz="2200" spc="-5" dirty="0">
                <a:latin typeface="Palatino Linotype"/>
                <a:cs typeface="Palatino Linotype"/>
              </a:rPr>
              <a:t> bot</a:t>
            </a:r>
            <a:r>
              <a:rPr sz="2200" dirty="0">
                <a:latin typeface="Palatino Linotype"/>
                <a:cs typeface="Palatino Linotype"/>
              </a:rPr>
              <a:t>h</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Label</a:t>
            </a:r>
            <a:r>
              <a:rPr sz="2200" spc="10" dirty="0">
                <a:latin typeface="Times New Roman"/>
                <a:cs typeface="Times New Roman"/>
              </a:rPr>
              <a:t> </a:t>
            </a:r>
            <a:r>
              <a:rPr sz="2200" dirty="0">
                <a:latin typeface="Palatino Linotype"/>
                <a:cs typeface="Palatino Linotype"/>
              </a:rPr>
              <a:t>frame and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widgets  contained</a:t>
            </a:r>
            <a:r>
              <a:rPr sz="2200" spc="-5" dirty="0">
                <a:latin typeface="Palatino Linotype"/>
                <a:cs typeface="Palatino Linotype"/>
              </a:rPr>
              <a:t> </a:t>
            </a:r>
            <a:r>
              <a:rPr sz="2200" spc="-5" dirty="0" smtClean="0">
                <a:latin typeface="Palatino Linotype"/>
                <a:cs typeface="Palatino Linotype"/>
              </a:rPr>
              <a:t>therein:</a:t>
            </a:r>
            <a:endParaRPr lang="en-US" sz="2200" dirty="0">
              <a:latin typeface="Palatino Linotype"/>
              <a:cs typeface="Palatino Linotype"/>
            </a:endParaRPr>
          </a:p>
          <a:p>
            <a:pPr marL="12700" marR="141605">
              <a:lnSpc>
                <a:spcPct val="105400"/>
              </a:lnSpc>
              <a:spcBef>
                <a:spcPts val="100"/>
              </a:spcBef>
            </a:pPr>
            <a:endParaRPr lang="en-US" sz="2200" spc="-5" dirty="0">
              <a:latin typeface="Palatino Linotype"/>
              <a:cs typeface="Lucida Console"/>
            </a:endParaRPr>
          </a:p>
          <a:p>
            <a:pPr marL="12700" marR="141605">
              <a:lnSpc>
                <a:spcPct val="105400"/>
              </a:lnSpc>
              <a:spcBef>
                <a:spcPts val="100"/>
              </a:spcBef>
            </a:pPr>
            <a:r>
              <a:rPr sz="2200" spc="-5" dirty="0" err="1" smtClean="0">
                <a:latin typeface="Lucida Console"/>
                <a:cs typeface="Lucida Console"/>
              </a:rPr>
              <a:t>buttons_frame</a:t>
            </a:r>
            <a:r>
              <a:rPr sz="2200" spc="5" dirty="0" smtClean="0">
                <a:latin typeface="Lucida Console"/>
                <a:cs typeface="Lucida Console"/>
              </a:rPr>
              <a:t> </a:t>
            </a:r>
            <a:r>
              <a:rPr sz="2200" spc="-5" dirty="0">
                <a:latin typeface="Lucida Console"/>
                <a:cs typeface="Lucida Console"/>
              </a:rPr>
              <a:t>=</a:t>
            </a:r>
            <a:r>
              <a:rPr sz="2200" spc="5" dirty="0">
                <a:latin typeface="Lucida Console"/>
                <a:cs typeface="Lucida Console"/>
              </a:rPr>
              <a:t> </a:t>
            </a:r>
            <a:r>
              <a:rPr sz="2200" spc="-5" dirty="0">
                <a:latin typeface="Lucida Console"/>
                <a:cs typeface="Lucida Console"/>
              </a:rPr>
              <a:t>ttk.LabelFrame(win,</a:t>
            </a:r>
            <a:r>
              <a:rPr sz="2200" spc="5" dirty="0">
                <a:latin typeface="Lucida Console"/>
                <a:cs typeface="Lucida Console"/>
              </a:rPr>
              <a:t> </a:t>
            </a:r>
            <a:r>
              <a:rPr sz="2200" spc="-5" dirty="0">
                <a:latin typeface="Lucida Console"/>
                <a:cs typeface="Lucida Console"/>
              </a:rPr>
              <a:t>text='Labels</a:t>
            </a:r>
            <a:r>
              <a:rPr sz="2200" spc="5" dirty="0">
                <a:latin typeface="Lucida Console"/>
                <a:cs typeface="Lucida Console"/>
              </a:rPr>
              <a:t> </a:t>
            </a:r>
            <a:r>
              <a:rPr sz="2200" spc="-5" dirty="0">
                <a:latin typeface="Lucida Console"/>
                <a:cs typeface="Lucida Console"/>
              </a:rPr>
              <a:t>in</a:t>
            </a:r>
            <a:r>
              <a:rPr sz="2200" spc="5" dirty="0">
                <a:latin typeface="Lucida Console"/>
                <a:cs typeface="Lucida Console"/>
              </a:rPr>
              <a:t> </a:t>
            </a:r>
            <a:r>
              <a:rPr sz="2200" spc="-5" dirty="0">
                <a:latin typeface="Lucida Console"/>
                <a:cs typeface="Lucida Console"/>
              </a:rPr>
              <a:t>a</a:t>
            </a:r>
            <a:r>
              <a:rPr sz="2200" spc="10" dirty="0">
                <a:latin typeface="Lucida Console"/>
                <a:cs typeface="Lucida Console"/>
              </a:rPr>
              <a:t> </a:t>
            </a:r>
            <a:r>
              <a:rPr sz="2200" spc="-5" dirty="0">
                <a:latin typeface="Lucida Console"/>
                <a:cs typeface="Lucida Console"/>
              </a:rPr>
              <a:t>Frame') </a:t>
            </a:r>
            <a:r>
              <a:rPr sz="2200" spc="-530" dirty="0">
                <a:latin typeface="Lucida Console"/>
                <a:cs typeface="Lucida Console"/>
              </a:rPr>
              <a:t> </a:t>
            </a:r>
            <a:r>
              <a:rPr sz="2200" spc="-5" dirty="0">
                <a:latin typeface="Lucida Console"/>
                <a:cs typeface="Lucida Console"/>
              </a:rPr>
              <a:t>buttons_frame.grid(column=0, row=7)</a:t>
            </a:r>
            <a:endParaRPr sz="2200" dirty="0">
              <a:latin typeface="Lucida Console"/>
              <a:cs typeface="Lucida Console"/>
            </a:endParaRPr>
          </a:p>
          <a:p>
            <a:pPr>
              <a:lnSpc>
                <a:spcPct val="100000"/>
              </a:lnSpc>
            </a:pPr>
            <a:endParaRPr sz="2200" dirty="0">
              <a:latin typeface="Lucida Console"/>
              <a:cs typeface="Lucida Console"/>
            </a:endParaRPr>
          </a:p>
        </p:txBody>
      </p:sp>
      <p:sp>
        <p:nvSpPr>
          <p:cNvPr id="11" name="Slide Number Placeholder 10"/>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28</a:t>
            </a:fld>
            <a:r>
              <a:rPr lang="en-US" spc="-30" smtClean="0"/>
              <a:t> </a:t>
            </a:r>
            <a:r>
              <a:rPr lang="en-US" smtClean="0"/>
              <a:t>]</a:t>
            </a:r>
            <a:endParaRPr lang="en-US" dirty="0"/>
          </a:p>
        </p:txBody>
      </p:sp>
    </p:spTree>
    <p:extLst>
      <p:ext uri="{BB962C8B-B14F-4D97-AF65-F5344CB8AC3E}">
        <p14:creationId xmlns:p14="http://schemas.microsoft.com/office/powerpoint/2010/main" val="116705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0" y="451176"/>
            <a:ext cx="8458199" cy="320601"/>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marL="811530" marR="237490">
              <a:lnSpc>
                <a:spcPct val="100000"/>
              </a:lnSpc>
            </a:pPr>
            <a:endParaRPr lang="en-US" sz="1000" dirty="0">
              <a:latin typeface="Palatino Linotype"/>
              <a:cs typeface="Palatino Linotype"/>
            </a:endParaRPr>
          </a:p>
        </p:txBody>
      </p:sp>
      <p:sp>
        <p:nvSpPr>
          <p:cNvPr id="8" name="object 8"/>
          <p:cNvSpPr txBox="1"/>
          <p:nvPr/>
        </p:nvSpPr>
        <p:spPr>
          <a:xfrm>
            <a:off x="723900" y="685800"/>
            <a:ext cx="7391400" cy="2261132"/>
          </a:xfrm>
          <a:prstGeom prst="rect">
            <a:avLst/>
          </a:prstGeom>
        </p:spPr>
        <p:txBody>
          <a:bodyPr vert="horz" wrap="square" lIns="0" tIns="12700" rIns="0" bIns="0" rtlCol="0">
            <a:spAutoFit/>
          </a:bodyPr>
          <a:lstStyle/>
          <a:p>
            <a:pPr marL="12700" marR="5080">
              <a:lnSpc>
                <a:spcPct val="105400"/>
              </a:lnSpc>
            </a:pPr>
            <a:r>
              <a:rPr sz="2200" dirty="0" smtClean="0">
                <a:latin typeface="Palatino Linotype"/>
                <a:cs typeface="Palatino Linotype"/>
              </a:rPr>
              <a:t>The</a:t>
            </a:r>
            <a:r>
              <a:rPr sz="2200" spc="-5" dirty="0" smtClean="0">
                <a:latin typeface="Palatino Linotype"/>
                <a:cs typeface="Palatino Linotype"/>
              </a:rPr>
              <a:t> </a:t>
            </a:r>
            <a:r>
              <a:rPr sz="2200" spc="-5" dirty="0">
                <a:latin typeface="Lucida Console"/>
                <a:cs typeface="Lucida Console"/>
              </a:rPr>
              <a:t>Checkbutton</a:t>
            </a:r>
            <a:r>
              <a:rPr sz="2200" spc="10" dirty="0">
                <a:latin typeface="Times New Roman"/>
                <a:cs typeface="Times New Roman"/>
              </a:rPr>
              <a:t> </a:t>
            </a:r>
            <a:r>
              <a:rPr sz="2200" dirty="0">
                <a:latin typeface="Palatino Linotype"/>
                <a:cs typeface="Palatino Linotype"/>
              </a:rPr>
              <a:t>and </a:t>
            </a:r>
            <a:r>
              <a:rPr sz="2200" spc="-5" dirty="0">
                <a:latin typeface="Lucida Console"/>
                <a:cs typeface="Lucida Console"/>
              </a:rPr>
              <a:t>Radiobutton</a:t>
            </a:r>
            <a:r>
              <a:rPr sz="2200" spc="10" dirty="0">
                <a:latin typeface="Times New Roman"/>
                <a:cs typeface="Times New Roman"/>
              </a:rPr>
              <a:t> </a:t>
            </a:r>
            <a:r>
              <a:rPr sz="2200" dirty="0">
                <a:latin typeface="Palatino Linotype"/>
                <a:cs typeface="Palatino Linotype"/>
              </a:rPr>
              <a:t>widgets in column</a:t>
            </a:r>
            <a:r>
              <a:rPr sz="2200" spc="-5" dirty="0">
                <a:latin typeface="Palatino Linotype"/>
                <a:cs typeface="Palatino Linotype"/>
              </a:rPr>
              <a:t> </a:t>
            </a:r>
            <a:r>
              <a:rPr sz="2200" spc="-5" dirty="0">
                <a:latin typeface="Lucida Console"/>
                <a:cs typeface="Lucida Console"/>
              </a:rPr>
              <a:t>0</a:t>
            </a:r>
            <a:r>
              <a:rPr sz="2200" spc="10" dirty="0">
                <a:latin typeface="Times New Roman"/>
                <a:cs typeface="Times New Roman"/>
              </a:rPr>
              <a:t> </a:t>
            </a:r>
            <a:r>
              <a:rPr sz="2200" dirty="0">
                <a:latin typeface="Palatino Linotype"/>
                <a:cs typeface="Palatino Linotype"/>
              </a:rPr>
              <a:t>did </a:t>
            </a:r>
            <a:r>
              <a:rPr sz="2200" spc="-5" dirty="0">
                <a:latin typeface="Palatino Linotype"/>
                <a:cs typeface="Palatino Linotype"/>
              </a:rPr>
              <a:t>no</a:t>
            </a:r>
            <a:r>
              <a:rPr sz="2200" dirty="0">
                <a:latin typeface="Palatino Linotype"/>
                <a:cs typeface="Palatino Linotype"/>
              </a:rPr>
              <a:t>t</a:t>
            </a:r>
            <a:r>
              <a:rPr sz="2200" spc="-5" dirty="0">
                <a:latin typeface="Palatino Linotype"/>
                <a:cs typeface="Palatino Linotype"/>
              </a:rPr>
              <a:t> ge</a:t>
            </a:r>
            <a:r>
              <a:rPr sz="2200" dirty="0">
                <a:latin typeface="Palatino Linotype"/>
                <a:cs typeface="Palatino Linotype"/>
              </a:rPr>
              <a:t>t</a:t>
            </a:r>
            <a:r>
              <a:rPr sz="2200" spc="-5" dirty="0">
                <a:latin typeface="Palatino Linotype"/>
                <a:cs typeface="Palatino Linotype"/>
              </a:rPr>
              <a:t> </a:t>
            </a:r>
            <a:r>
              <a:rPr sz="2200" dirty="0">
                <a:latin typeface="Palatino Linotype"/>
                <a:cs typeface="Palatino Linotype"/>
              </a:rPr>
              <a:t>centered </a:t>
            </a:r>
            <a:r>
              <a:rPr sz="2200" spc="-5" dirty="0">
                <a:latin typeface="Palatino Linotype"/>
                <a:cs typeface="Palatino Linotype"/>
              </a:rPr>
              <a:t>becaus</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we  </a:t>
            </a:r>
            <a:r>
              <a:rPr sz="2200" spc="-5" dirty="0">
                <a:latin typeface="Palatino Linotype"/>
                <a:cs typeface="Palatino Linotype"/>
              </a:rPr>
              <a:t>use</a:t>
            </a:r>
            <a:r>
              <a:rPr sz="2200" dirty="0">
                <a:latin typeface="Palatino Linotype"/>
                <a:cs typeface="Palatino Linotype"/>
              </a:rPr>
              <a:t>d</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sticky=tk.W</a:t>
            </a:r>
            <a:r>
              <a:rPr sz="2200" spc="10" dirty="0">
                <a:latin typeface="Times New Roman"/>
                <a:cs typeface="Times New Roman"/>
              </a:rPr>
              <a:t> </a:t>
            </a:r>
            <a:r>
              <a:rPr sz="2200" dirty="0">
                <a:latin typeface="Palatino Linotype"/>
                <a:cs typeface="Palatino Linotype"/>
              </a:rPr>
              <a:t>attribute when we created </a:t>
            </a:r>
            <a:r>
              <a:rPr sz="2200" spc="-5" dirty="0">
                <a:latin typeface="Palatino Linotype"/>
                <a:cs typeface="Palatino Linotype"/>
              </a:rPr>
              <a:t>thos</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widgets.</a:t>
            </a:r>
          </a:p>
          <a:p>
            <a:pPr marL="12700" marR="203200">
              <a:lnSpc>
                <a:spcPct val="105400"/>
              </a:lnSpc>
              <a:spcBef>
                <a:spcPts val="900"/>
              </a:spcBef>
            </a:pPr>
            <a:r>
              <a:rPr sz="2200" spc="-5" dirty="0">
                <a:latin typeface="Palatino Linotype"/>
                <a:cs typeface="Palatino Linotype"/>
              </a:rPr>
              <a:t>Fo</a:t>
            </a:r>
            <a:r>
              <a:rPr sz="2200" dirty="0">
                <a:latin typeface="Palatino Linotype"/>
                <a:cs typeface="Palatino Linotype"/>
              </a:rPr>
              <a:t>r</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ScrolledText</a:t>
            </a:r>
            <a:r>
              <a:rPr sz="2200" spc="10" dirty="0">
                <a:latin typeface="Times New Roman"/>
                <a:cs typeface="Times New Roman"/>
              </a:rPr>
              <a:t> </a:t>
            </a:r>
            <a:r>
              <a:rPr sz="2200" dirty="0">
                <a:latin typeface="Palatino Linotype"/>
                <a:cs typeface="Palatino Linotype"/>
              </a:rPr>
              <a:t>widget, we also </a:t>
            </a:r>
            <a:r>
              <a:rPr sz="2200" spc="-5" dirty="0">
                <a:latin typeface="Palatino Linotype"/>
                <a:cs typeface="Palatino Linotype"/>
              </a:rPr>
              <a:t>use</a:t>
            </a:r>
            <a:r>
              <a:rPr sz="2200" dirty="0">
                <a:latin typeface="Palatino Linotype"/>
                <a:cs typeface="Palatino Linotype"/>
              </a:rPr>
              <a:t>d </a:t>
            </a:r>
            <a:r>
              <a:rPr sz="2200" spc="-5" dirty="0">
                <a:latin typeface="Lucida Console"/>
                <a:cs typeface="Lucida Console"/>
              </a:rPr>
              <a:t>sticky=tk.WE</a:t>
            </a:r>
            <a:r>
              <a:rPr sz="2200" dirty="0">
                <a:latin typeface="Palatino Linotype"/>
                <a:cs typeface="Palatino Linotype"/>
              </a:rPr>
              <a:t>, which </a:t>
            </a:r>
            <a:r>
              <a:rPr sz="2200" spc="-5" dirty="0">
                <a:latin typeface="Palatino Linotype"/>
                <a:cs typeface="Palatino Linotype"/>
              </a:rPr>
              <a:t>bind</a:t>
            </a:r>
            <a:r>
              <a:rPr sz="2200" dirty="0">
                <a:latin typeface="Palatino Linotype"/>
                <a:cs typeface="Palatino Linotype"/>
              </a:rPr>
              <a:t>s</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widget </a:t>
            </a:r>
            <a:r>
              <a:rPr sz="2200" spc="-5" dirty="0">
                <a:latin typeface="Palatino Linotype"/>
                <a:cs typeface="Palatino Linotype"/>
              </a:rPr>
              <a:t>to  both</a:t>
            </a:r>
            <a:r>
              <a:rPr sz="2200" spc="-10" dirty="0">
                <a:latin typeface="Palatino Linotype"/>
                <a:cs typeface="Palatino Linotype"/>
              </a:rPr>
              <a:t> </a:t>
            </a:r>
            <a:r>
              <a:rPr sz="2200" spc="-5" dirty="0">
                <a:latin typeface="Palatino Linotype"/>
                <a:cs typeface="Palatino Linotype"/>
              </a:rPr>
              <a:t>the </a:t>
            </a:r>
            <a:r>
              <a:rPr sz="2200" dirty="0">
                <a:latin typeface="Palatino Linotype"/>
                <a:cs typeface="Palatino Linotype"/>
              </a:rPr>
              <a:t>west (the</a:t>
            </a:r>
            <a:r>
              <a:rPr sz="2200" spc="-5" dirty="0">
                <a:latin typeface="Palatino Linotype"/>
                <a:cs typeface="Palatino Linotype"/>
              </a:rPr>
              <a:t> </a:t>
            </a:r>
            <a:r>
              <a:rPr sz="2200" dirty="0">
                <a:latin typeface="Palatino Linotype"/>
                <a:cs typeface="Palatino Linotype"/>
              </a:rPr>
              <a:t>left) and east (the</a:t>
            </a:r>
            <a:r>
              <a:rPr sz="2200" spc="-5" dirty="0">
                <a:latin typeface="Palatino Linotype"/>
                <a:cs typeface="Palatino Linotype"/>
              </a:rPr>
              <a:t> </a:t>
            </a:r>
            <a:r>
              <a:rPr sz="2200" dirty="0">
                <a:latin typeface="Palatino Linotype"/>
                <a:cs typeface="Palatino Linotype"/>
              </a:rPr>
              <a:t>right) side of </a:t>
            </a:r>
            <a:r>
              <a:rPr sz="2200" spc="-5" dirty="0">
                <a:latin typeface="Palatino Linotype"/>
                <a:cs typeface="Palatino Linotype"/>
              </a:rPr>
              <a:t>the</a:t>
            </a:r>
            <a:r>
              <a:rPr sz="2200" spc="-10" dirty="0">
                <a:latin typeface="Palatino Linotype"/>
                <a:cs typeface="Palatino Linotype"/>
              </a:rPr>
              <a:t> </a:t>
            </a:r>
            <a:r>
              <a:rPr sz="2200" dirty="0" smtClean="0">
                <a:latin typeface="Palatino Linotype"/>
                <a:cs typeface="Palatino Linotype"/>
              </a:rPr>
              <a:t>frame.</a:t>
            </a:r>
            <a:endParaRPr lang="en-US" sz="2200" dirty="0" smtClean="0">
              <a:latin typeface="Palatino Linotype"/>
              <a:cs typeface="Palatino Linotype"/>
            </a:endParaRPr>
          </a:p>
        </p:txBody>
      </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29</a:t>
            </a:fld>
            <a:r>
              <a:rPr lang="en-US" spc="-30" smtClean="0"/>
              <a:t> </a:t>
            </a:r>
            <a:r>
              <a:rPr lang="en-US" smtClean="0"/>
              <a:t>]</a:t>
            </a:r>
            <a:endParaRPr lang="en-US" dirty="0"/>
          </a:p>
        </p:txBody>
      </p:sp>
    </p:spTree>
    <p:extLst>
      <p:ext uri="{BB962C8B-B14F-4D97-AF65-F5344CB8AC3E}">
        <p14:creationId xmlns:p14="http://schemas.microsoft.com/office/powerpoint/2010/main" val="3848137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872338" y="451176"/>
            <a:ext cx="6674930" cy="997709"/>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12700" marR="52069">
              <a:lnSpc>
                <a:spcPct val="100000"/>
              </a:lnSpc>
            </a:pPr>
            <a:r>
              <a:rPr sz="2200" dirty="0">
                <a:latin typeface="Palatino Linotype"/>
                <a:cs typeface="Palatino Linotype"/>
              </a:rPr>
              <a:t>The following screenshot </a:t>
            </a:r>
            <a:r>
              <a:rPr sz="2200" spc="-5" dirty="0">
                <a:latin typeface="Palatino Linotype"/>
                <a:cs typeface="Palatino Linotype"/>
              </a:rPr>
              <a:t>provides </a:t>
            </a:r>
            <a:r>
              <a:rPr sz="2200" dirty="0">
                <a:latin typeface="Palatino Linotype"/>
                <a:cs typeface="Palatino Linotype"/>
              </a:rPr>
              <a:t>an overview of </a:t>
            </a:r>
            <a:r>
              <a:rPr sz="2200" spc="-5" dirty="0">
                <a:latin typeface="Palatino Linotype"/>
                <a:cs typeface="Palatino Linotype"/>
              </a:rPr>
              <a:t>the </a:t>
            </a:r>
            <a:r>
              <a:rPr sz="2200" dirty="0">
                <a:latin typeface="Palatino Linotype"/>
                <a:cs typeface="Palatino Linotype"/>
              </a:rPr>
              <a:t>Python modules </a:t>
            </a:r>
            <a:r>
              <a:rPr sz="2200" spc="-5" dirty="0">
                <a:latin typeface="Palatino Linotype"/>
                <a:cs typeface="Palatino Linotype"/>
              </a:rPr>
              <a:t>that </a:t>
            </a:r>
            <a:r>
              <a:rPr sz="2200" dirty="0">
                <a:latin typeface="Palatino Linotype"/>
                <a:cs typeface="Palatino Linotype"/>
              </a:rPr>
              <a:t>will </a:t>
            </a:r>
            <a:r>
              <a:rPr sz="2200" spc="-5" dirty="0">
                <a:latin typeface="Palatino Linotype"/>
                <a:cs typeface="Palatino Linotype"/>
              </a:rPr>
              <a:t>be used </a:t>
            </a:r>
            <a:r>
              <a:rPr sz="2200" dirty="0">
                <a:latin typeface="Palatino Linotype"/>
                <a:cs typeface="Palatino Linotype"/>
              </a:rPr>
              <a:t>in </a:t>
            </a:r>
            <a:r>
              <a:rPr sz="2200" spc="-250" dirty="0">
                <a:latin typeface="Palatino Linotype"/>
                <a:cs typeface="Palatino Linotype"/>
              </a:rPr>
              <a:t> </a:t>
            </a:r>
            <a:r>
              <a:rPr sz="2200" spc="-5" dirty="0">
                <a:latin typeface="Palatino Linotype"/>
                <a:cs typeface="Palatino Linotype"/>
              </a:rPr>
              <a:t>this</a:t>
            </a:r>
            <a:r>
              <a:rPr sz="2200" spc="-10" dirty="0">
                <a:latin typeface="Palatino Linotype"/>
                <a:cs typeface="Palatino Linotype"/>
              </a:rPr>
              <a:t> </a:t>
            </a:r>
            <a:r>
              <a:rPr sz="2200" dirty="0">
                <a:latin typeface="Palatino Linotype"/>
                <a:cs typeface="Palatino Linotype"/>
              </a:rPr>
              <a:t>chapter:</a:t>
            </a:r>
          </a:p>
        </p:txBody>
      </p:sp>
      <p:grpSp>
        <p:nvGrpSpPr>
          <p:cNvPr id="6" name="object 6"/>
          <p:cNvGrpSpPr/>
          <p:nvPr/>
        </p:nvGrpSpPr>
        <p:grpSpPr>
          <a:xfrm>
            <a:off x="1665444" y="1524000"/>
            <a:ext cx="5152553" cy="5097255"/>
            <a:chOff x="2403475" y="1390980"/>
            <a:chExt cx="2051050" cy="3927475"/>
          </a:xfrm>
        </p:grpSpPr>
        <p:pic>
          <p:nvPicPr>
            <p:cNvPr id="7" name="object 7"/>
            <p:cNvPicPr/>
            <p:nvPr/>
          </p:nvPicPr>
          <p:blipFill>
            <a:blip r:embed="rId2" cstate="print"/>
            <a:stretch>
              <a:fillRect/>
            </a:stretch>
          </p:blipFill>
          <p:spPr>
            <a:xfrm>
              <a:off x="2453040" y="1717603"/>
              <a:ext cx="1915904" cy="3565716"/>
            </a:xfrm>
            <a:prstGeom prst="rect">
              <a:avLst/>
            </a:prstGeom>
          </p:spPr>
        </p:pic>
        <p:sp>
          <p:nvSpPr>
            <p:cNvPr id="8" name="object 8"/>
            <p:cNvSpPr/>
            <p:nvPr/>
          </p:nvSpPr>
          <p:spPr>
            <a:xfrm>
              <a:off x="2403475" y="1390980"/>
              <a:ext cx="2051050" cy="3927475"/>
            </a:xfrm>
            <a:custGeom>
              <a:avLst/>
              <a:gdLst/>
              <a:ahLst/>
              <a:cxnLst/>
              <a:rect l="l" t="t" r="r" b="b"/>
              <a:pathLst>
                <a:path w="2051050" h="3927475">
                  <a:moveTo>
                    <a:pt x="0" y="0"/>
                  </a:moveTo>
                  <a:lnTo>
                    <a:pt x="2051050" y="0"/>
                  </a:lnTo>
                </a:path>
                <a:path w="2051050" h="3927475">
                  <a:moveTo>
                    <a:pt x="0" y="0"/>
                  </a:moveTo>
                  <a:lnTo>
                    <a:pt x="0" y="3927475"/>
                  </a:lnTo>
                </a:path>
                <a:path w="2051050" h="3927475">
                  <a:moveTo>
                    <a:pt x="2051050" y="0"/>
                  </a:moveTo>
                  <a:lnTo>
                    <a:pt x="2051050" y="3927475"/>
                  </a:lnTo>
                </a:path>
                <a:path w="2051050" h="3927475">
                  <a:moveTo>
                    <a:pt x="0" y="3927475"/>
                  </a:moveTo>
                  <a:lnTo>
                    <a:pt x="2051050" y="3927475"/>
                  </a:lnTo>
                </a:path>
              </a:pathLst>
            </a:custGeom>
            <a:ln w="12700">
              <a:solidFill>
                <a:srgbClr val="000000"/>
              </a:solidFill>
            </a:ln>
          </p:spPr>
          <p:txBody>
            <a:bodyPr wrap="square" lIns="0" tIns="0" rIns="0" bIns="0" rtlCol="0"/>
            <a:lstStyle/>
            <a:p>
              <a:endParaRPr/>
            </a:p>
          </p:txBody>
        </p:sp>
      </p:gr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txBox="1"/>
          <p:nvPr/>
        </p:nvSpPr>
        <p:spPr>
          <a:xfrm>
            <a:off x="911497" y="451176"/>
            <a:ext cx="6635771" cy="320601"/>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p:txBody>
      </p:sp>
      <p:sp>
        <p:nvSpPr>
          <p:cNvPr id="9" name="object 9"/>
          <p:cNvSpPr txBox="1"/>
          <p:nvPr/>
        </p:nvSpPr>
        <p:spPr>
          <a:xfrm>
            <a:off x="0" y="806289"/>
            <a:ext cx="8458200" cy="2591607"/>
          </a:xfrm>
          <a:prstGeom prst="rect">
            <a:avLst/>
          </a:prstGeom>
        </p:spPr>
        <p:txBody>
          <a:bodyPr vert="horz" wrap="square" lIns="0" tIns="109855" rIns="0" bIns="0" rtlCol="0">
            <a:spAutoFit/>
          </a:bodyPr>
          <a:lstStyle/>
          <a:p>
            <a:pPr marL="12700">
              <a:lnSpc>
                <a:spcPct val="100000"/>
              </a:lnSpc>
              <a:spcBef>
                <a:spcPts val="865"/>
              </a:spcBef>
            </a:pPr>
            <a:r>
              <a:rPr sz="2200" b="1" spc="-5" dirty="0">
                <a:latin typeface="Arial"/>
                <a:cs typeface="Arial"/>
              </a:rPr>
              <a:t>How</a:t>
            </a:r>
            <a:r>
              <a:rPr sz="2200" b="1" spc="-20" dirty="0">
                <a:latin typeface="Arial"/>
                <a:cs typeface="Arial"/>
              </a:rPr>
              <a:t> </a:t>
            </a:r>
            <a:r>
              <a:rPr sz="2200" b="1" dirty="0">
                <a:latin typeface="Arial"/>
                <a:cs typeface="Arial"/>
              </a:rPr>
              <a:t>to</a:t>
            </a:r>
            <a:r>
              <a:rPr sz="2200" b="1" spc="-15" dirty="0">
                <a:latin typeface="Arial"/>
                <a:cs typeface="Arial"/>
              </a:rPr>
              <a:t> </a:t>
            </a:r>
            <a:r>
              <a:rPr sz="2200" b="1" dirty="0">
                <a:latin typeface="Arial"/>
                <a:cs typeface="Arial"/>
              </a:rPr>
              <a:t>do</a:t>
            </a:r>
            <a:r>
              <a:rPr sz="2200" b="1" spc="-15" dirty="0">
                <a:latin typeface="Arial"/>
                <a:cs typeface="Arial"/>
              </a:rPr>
              <a:t> </a:t>
            </a:r>
            <a:r>
              <a:rPr sz="2200" b="1" dirty="0">
                <a:latin typeface="Arial"/>
                <a:cs typeface="Arial"/>
              </a:rPr>
              <a:t>it</a:t>
            </a:r>
            <a:r>
              <a:rPr sz="2200" b="1" dirty="0">
                <a:latin typeface="Lucida Sans"/>
                <a:cs typeface="Lucida Sans"/>
              </a:rPr>
              <a:t>…</a:t>
            </a:r>
            <a:endParaRPr sz="2200" dirty="0">
              <a:latin typeface="Lucida Sans"/>
              <a:cs typeface="Lucida Sans"/>
            </a:endParaRPr>
          </a:p>
          <a:p>
            <a:pPr marL="12700">
              <a:lnSpc>
                <a:spcPct val="100000"/>
              </a:lnSpc>
              <a:spcBef>
                <a:spcPts val="445"/>
              </a:spcBef>
            </a:pPr>
            <a:r>
              <a:rPr sz="2200" dirty="0">
                <a:latin typeface="Palatino Linotype"/>
                <a:cs typeface="Palatino Linotype"/>
              </a:rPr>
              <a:t>Perform</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steps</a:t>
            </a:r>
            <a:r>
              <a:rPr sz="2200" spc="-10" dirty="0">
                <a:latin typeface="Palatino Linotype"/>
                <a:cs typeface="Palatino Linotype"/>
              </a:rPr>
              <a:t> </a:t>
            </a:r>
            <a:r>
              <a:rPr sz="2200" spc="-5" dirty="0">
                <a:latin typeface="Palatino Linotype"/>
                <a:cs typeface="Palatino Linotype"/>
              </a:rPr>
              <a:t>to</a:t>
            </a:r>
            <a:r>
              <a:rPr sz="2200" spc="-10" dirty="0">
                <a:latin typeface="Palatino Linotype"/>
                <a:cs typeface="Palatino Linotype"/>
              </a:rPr>
              <a:t> </a:t>
            </a:r>
            <a:r>
              <a:rPr sz="2200" dirty="0">
                <a:latin typeface="Palatino Linotype"/>
                <a:cs typeface="Palatino Linotype"/>
              </a:rPr>
              <a:t>complete</a:t>
            </a:r>
            <a:r>
              <a:rPr sz="2200" spc="-10" dirty="0">
                <a:latin typeface="Palatino Linotype"/>
                <a:cs typeface="Palatino Linotype"/>
              </a:rPr>
              <a:t> </a:t>
            </a:r>
            <a:r>
              <a:rPr sz="2200" spc="-5" dirty="0">
                <a:latin typeface="Palatino Linotype"/>
                <a:cs typeface="Palatino Linotype"/>
              </a:rPr>
              <a:t>this</a:t>
            </a:r>
            <a:r>
              <a:rPr sz="2200" spc="-10" dirty="0">
                <a:latin typeface="Palatino Linotype"/>
                <a:cs typeface="Palatino Linotype"/>
              </a:rPr>
              <a:t> </a:t>
            </a:r>
            <a:r>
              <a:rPr sz="2200" dirty="0">
                <a:latin typeface="Palatino Linotype"/>
                <a:cs typeface="Palatino Linotype"/>
              </a:rPr>
              <a:t>recipe:</a:t>
            </a:r>
          </a:p>
          <a:p>
            <a:pPr>
              <a:lnSpc>
                <a:spcPct val="100000"/>
              </a:lnSpc>
              <a:spcBef>
                <a:spcPts val="20"/>
              </a:spcBef>
            </a:pPr>
            <a:endParaRPr sz="2200" dirty="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GUI_arranging_labels.py</a:t>
            </a:r>
            <a:r>
              <a:rPr sz="2200" spc="-340" dirty="0">
                <a:latin typeface="Lucida Console"/>
                <a:cs typeface="Lucida Console"/>
              </a:rPr>
              <a:t> </a:t>
            </a:r>
            <a:r>
              <a:rPr sz="2200" dirty="0">
                <a:latin typeface="Palatino Linotype"/>
                <a:cs typeface="Palatino Linotype"/>
              </a:rPr>
              <a:t>and save it</a:t>
            </a:r>
            <a:r>
              <a:rPr sz="2200" spc="5" dirty="0">
                <a:latin typeface="Palatino Linotype"/>
                <a:cs typeface="Palatino Linotype"/>
              </a:rPr>
              <a:t> </a:t>
            </a:r>
            <a:r>
              <a:rPr sz="2200" dirty="0">
                <a:latin typeface="Palatino Linotype"/>
                <a:cs typeface="Palatino Linotype"/>
              </a:rPr>
              <a:t>as</a:t>
            </a:r>
            <a:r>
              <a:rPr sz="2200" spc="-5" dirty="0">
                <a:latin typeface="Palatino Linotype"/>
                <a:cs typeface="Palatino Linotype"/>
              </a:rPr>
              <a:t> </a:t>
            </a:r>
            <a:r>
              <a:rPr sz="2200" spc="-5" dirty="0">
                <a:latin typeface="Lucida Console"/>
                <a:cs typeface="Lucida Console"/>
              </a:rPr>
              <a:t>GUI_remove_sticky.py</a:t>
            </a:r>
            <a:r>
              <a:rPr sz="2200" spc="-5" dirty="0">
                <a:latin typeface="Palatino Linotype"/>
                <a:cs typeface="Palatino Linotype"/>
              </a:rPr>
              <a:t>.</a:t>
            </a:r>
            <a:endParaRPr sz="2200" dirty="0">
              <a:latin typeface="Palatino Linotype"/>
              <a:cs typeface="Palatino Linotype"/>
            </a:endParaRPr>
          </a:p>
          <a:p>
            <a:pPr marL="622300" marR="5080" indent="-170180">
              <a:lnSpc>
                <a:spcPct val="105400"/>
              </a:lnSpc>
              <a:spcBef>
                <a:spcPts val="219"/>
              </a:spcBef>
              <a:buAutoNum type="arabicPeriod"/>
              <a:tabLst>
                <a:tab pos="622300" algn="l"/>
              </a:tabLst>
            </a:pPr>
            <a:r>
              <a:rPr sz="2200" dirty="0">
                <a:latin typeface="Palatino Linotype"/>
                <a:cs typeface="Palatino Linotype"/>
              </a:rPr>
              <a:t>Remove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sticky</a:t>
            </a:r>
            <a:r>
              <a:rPr sz="2200" spc="10" dirty="0">
                <a:latin typeface="Times New Roman"/>
                <a:cs typeface="Times New Roman"/>
              </a:rPr>
              <a:t> </a:t>
            </a:r>
            <a:r>
              <a:rPr sz="2200" dirty="0">
                <a:latin typeface="Palatino Linotype"/>
                <a:cs typeface="Palatino Linotype"/>
              </a:rPr>
              <a:t>attribute</a:t>
            </a:r>
            <a:r>
              <a:rPr sz="2200" spc="-5" dirty="0">
                <a:latin typeface="Palatino Linotype"/>
                <a:cs typeface="Palatino Linotype"/>
              </a:rPr>
              <a:t> </a:t>
            </a:r>
            <a:r>
              <a:rPr sz="2200" dirty="0">
                <a:latin typeface="Palatino Linotype"/>
                <a:cs typeface="Palatino Linotype"/>
              </a:rPr>
              <a:t>from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ScrolledText</a:t>
            </a:r>
            <a:r>
              <a:rPr sz="2200" spc="10" dirty="0">
                <a:latin typeface="Times New Roman"/>
                <a:cs typeface="Times New Roman"/>
              </a:rPr>
              <a:t> </a:t>
            </a:r>
            <a:r>
              <a:rPr sz="2200" dirty="0">
                <a:latin typeface="Palatino Linotype"/>
                <a:cs typeface="Palatino Linotype"/>
              </a:rPr>
              <a:t>widget and observe </a:t>
            </a:r>
            <a:r>
              <a:rPr sz="2200" spc="-5" dirty="0">
                <a:latin typeface="Palatino Linotype"/>
                <a:cs typeface="Palatino Linotype"/>
              </a:rPr>
              <a:t>the  </a:t>
            </a:r>
            <a:r>
              <a:rPr sz="2200" dirty="0">
                <a:latin typeface="Palatino Linotype"/>
                <a:cs typeface="Palatino Linotype"/>
              </a:rPr>
              <a:t>effect</a:t>
            </a:r>
            <a:r>
              <a:rPr sz="2200" spc="-5" dirty="0">
                <a:latin typeface="Palatino Linotype"/>
                <a:cs typeface="Palatino Linotype"/>
              </a:rPr>
              <a:t> this </a:t>
            </a:r>
            <a:r>
              <a:rPr sz="2200" dirty="0">
                <a:latin typeface="Palatino Linotype"/>
                <a:cs typeface="Palatino Linotype"/>
              </a:rPr>
              <a:t>change has.</a:t>
            </a:r>
          </a:p>
        </p:txBody>
      </p:sp>
      <p:sp>
        <p:nvSpPr>
          <p:cNvPr id="11" name="Slide Number Placeholder 10"/>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30</a:t>
            </a:fld>
            <a:r>
              <a:rPr lang="en-US" spc="-30" smtClean="0"/>
              <a:t> </a:t>
            </a:r>
            <a:r>
              <a:rPr lang="en-US" smtClean="0"/>
              <a:t>]</a:t>
            </a:r>
            <a:endParaRPr lang="en-US" dirty="0"/>
          </a:p>
        </p:txBody>
      </p:sp>
    </p:spTree>
    <p:extLst>
      <p:ext uri="{BB962C8B-B14F-4D97-AF65-F5344CB8AC3E}">
        <p14:creationId xmlns:p14="http://schemas.microsoft.com/office/powerpoint/2010/main" val="2791189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911497" y="451176"/>
            <a:ext cx="6635771" cy="325730"/>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65"/>
              </a:spcBef>
            </a:pPr>
            <a:endParaRPr sz="950" dirty="0">
              <a:latin typeface="Palatino Linotype"/>
              <a:cs typeface="Palatino Linotype"/>
            </a:endParaRPr>
          </a:p>
        </p:txBody>
      </p:sp>
      <p:grpSp>
        <p:nvGrpSpPr>
          <p:cNvPr id="6" name="object 6"/>
          <p:cNvGrpSpPr/>
          <p:nvPr/>
        </p:nvGrpSpPr>
        <p:grpSpPr>
          <a:xfrm>
            <a:off x="872338" y="807739"/>
            <a:ext cx="6682761" cy="1783061"/>
            <a:chOff x="720001" y="1561909"/>
            <a:chExt cx="5418455" cy="1080135"/>
          </a:xfrm>
        </p:grpSpPr>
        <p:pic>
          <p:nvPicPr>
            <p:cNvPr id="7" name="object 7"/>
            <p:cNvPicPr/>
            <p:nvPr/>
          </p:nvPicPr>
          <p:blipFill>
            <a:blip r:embed="rId2" cstate="print"/>
            <a:stretch>
              <a:fillRect/>
            </a:stretch>
          </p:blipFill>
          <p:spPr>
            <a:xfrm>
              <a:off x="760690" y="1574609"/>
              <a:ext cx="5308630" cy="1054265"/>
            </a:xfrm>
            <a:prstGeom prst="rect">
              <a:avLst/>
            </a:prstGeom>
          </p:spPr>
        </p:pic>
        <p:sp>
          <p:nvSpPr>
            <p:cNvPr id="8" name="object 8"/>
            <p:cNvSpPr/>
            <p:nvPr/>
          </p:nvSpPr>
          <p:spPr>
            <a:xfrm>
              <a:off x="726351" y="1568259"/>
              <a:ext cx="5405755" cy="1067435"/>
            </a:xfrm>
            <a:custGeom>
              <a:avLst/>
              <a:gdLst/>
              <a:ahLst/>
              <a:cxnLst/>
              <a:rect l="l" t="t" r="r" b="b"/>
              <a:pathLst>
                <a:path w="5405755" h="1067435">
                  <a:moveTo>
                    <a:pt x="0" y="0"/>
                  </a:moveTo>
                  <a:lnTo>
                    <a:pt x="5405297" y="0"/>
                  </a:lnTo>
                </a:path>
                <a:path w="5405755" h="1067435">
                  <a:moveTo>
                    <a:pt x="0" y="0"/>
                  </a:moveTo>
                  <a:lnTo>
                    <a:pt x="0" y="1066965"/>
                  </a:lnTo>
                </a:path>
                <a:path w="5405755" h="1067435">
                  <a:moveTo>
                    <a:pt x="5405297" y="0"/>
                  </a:moveTo>
                  <a:lnTo>
                    <a:pt x="5405297" y="1066965"/>
                  </a:lnTo>
                </a:path>
                <a:path w="5405755" h="1067435">
                  <a:moveTo>
                    <a:pt x="0" y="1066965"/>
                  </a:moveTo>
                  <a:lnTo>
                    <a:pt x="5405297" y="1066965"/>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73454" y="2605383"/>
            <a:ext cx="7623453" cy="1790234"/>
          </a:xfrm>
          <a:prstGeom prst="rect">
            <a:avLst/>
          </a:prstGeom>
        </p:spPr>
        <p:txBody>
          <a:bodyPr vert="horz" wrap="square" lIns="0" tIns="12700" rIns="0" bIns="0" rtlCol="0">
            <a:spAutoFit/>
          </a:bodyPr>
          <a:lstStyle/>
          <a:p>
            <a:pPr marL="182245" marR="5080" indent="-170180">
              <a:lnSpc>
                <a:spcPct val="105400"/>
              </a:lnSpc>
              <a:spcBef>
                <a:spcPts val="100"/>
              </a:spcBef>
            </a:pPr>
            <a:r>
              <a:rPr sz="2200" dirty="0">
                <a:latin typeface="Palatino Linotype"/>
                <a:cs typeface="Palatino Linotype"/>
              </a:rPr>
              <a:t>3. </a:t>
            </a:r>
            <a:r>
              <a:rPr sz="2200" spc="2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code. </a:t>
            </a:r>
            <a:r>
              <a:rPr sz="2200" spc="-5" dirty="0">
                <a:latin typeface="Palatino Linotype"/>
                <a:cs typeface="Palatino Linotype"/>
              </a:rPr>
              <a:t>No</a:t>
            </a:r>
            <a:r>
              <a:rPr sz="2200" dirty="0">
                <a:latin typeface="Palatino Linotype"/>
                <a:cs typeface="Palatino Linotype"/>
              </a:rPr>
              <a:t>w</a:t>
            </a:r>
            <a:r>
              <a:rPr sz="2200" spc="-5" dirty="0">
                <a:latin typeface="Palatino Linotype"/>
                <a:cs typeface="Palatino Linotype"/>
              </a:rPr>
              <a:t> </a:t>
            </a:r>
            <a:r>
              <a:rPr sz="2200" dirty="0">
                <a:latin typeface="Palatino Linotype"/>
                <a:cs typeface="Palatino Linotype"/>
              </a:rPr>
              <a:t>our </a:t>
            </a:r>
            <a:r>
              <a:rPr sz="2200" spc="-5" dirty="0">
                <a:latin typeface="Palatino Linotype"/>
                <a:cs typeface="Palatino Linotype"/>
              </a:rPr>
              <a:t>GU</a:t>
            </a:r>
            <a:r>
              <a:rPr sz="2200" dirty="0">
                <a:latin typeface="Palatino Linotype"/>
                <a:cs typeface="Palatino Linotype"/>
              </a:rPr>
              <a:t>I</a:t>
            </a:r>
            <a:r>
              <a:rPr sz="2200" spc="-5" dirty="0">
                <a:latin typeface="Palatino Linotype"/>
                <a:cs typeface="Palatino Linotype"/>
              </a:rPr>
              <a:t> ha</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a </a:t>
            </a:r>
            <a:r>
              <a:rPr sz="2200" spc="-5" dirty="0">
                <a:latin typeface="Palatino Linotype"/>
                <a:cs typeface="Palatino Linotype"/>
              </a:rPr>
              <a:t>ne</a:t>
            </a:r>
            <a:r>
              <a:rPr sz="2200" dirty="0">
                <a:latin typeface="Palatino Linotype"/>
                <a:cs typeface="Palatino Linotype"/>
              </a:rPr>
              <a:t>w</a:t>
            </a:r>
            <a:r>
              <a:rPr sz="2200" spc="-5" dirty="0">
                <a:latin typeface="Palatino Linotype"/>
                <a:cs typeface="Palatino Linotype"/>
              </a:rPr>
              <a:t> </a:t>
            </a:r>
            <a:r>
              <a:rPr sz="2200" dirty="0">
                <a:latin typeface="Palatino Linotype"/>
                <a:cs typeface="Palatino Linotype"/>
              </a:rPr>
              <a:t>space around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ScrolledText</a:t>
            </a:r>
            <a:r>
              <a:rPr sz="2200" spc="10" dirty="0">
                <a:latin typeface="Times New Roman"/>
                <a:cs typeface="Times New Roman"/>
              </a:rPr>
              <a:t> </a:t>
            </a:r>
            <a:r>
              <a:rPr sz="2200" dirty="0">
                <a:latin typeface="Palatino Linotype"/>
                <a:cs typeface="Palatino Linotype"/>
              </a:rPr>
              <a:t>widget,  </a:t>
            </a:r>
            <a:r>
              <a:rPr sz="2200" spc="-5" dirty="0">
                <a:latin typeface="Palatino Linotype"/>
                <a:cs typeface="Palatino Linotype"/>
              </a:rPr>
              <a:t>both </a:t>
            </a:r>
            <a:r>
              <a:rPr sz="2200" dirty="0">
                <a:latin typeface="Palatino Linotype"/>
                <a:cs typeface="Palatino Linotype"/>
              </a:rPr>
              <a:t>on </a:t>
            </a:r>
            <a:r>
              <a:rPr sz="2200" spc="-5" dirty="0">
                <a:latin typeface="Palatino Linotype"/>
                <a:cs typeface="Palatino Linotype"/>
              </a:rPr>
              <a:t>the </a:t>
            </a:r>
            <a:r>
              <a:rPr sz="2200" dirty="0">
                <a:latin typeface="Palatino Linotype"/>
                <a:cs typeface="Palatino Linotype"/>
              </a:rPr>
              <a:t>left- and right-hand sides. Because we </a:t>
            </a:r>
            <a:r>
              <a:rPr sz="2200" spc="-5" dirty="0">
                <a:latin typeface="Palatino Linotype"/>
                <a:cs typeface="Palatino Linotype"/>
              </a:rPr>
              <a:t>used the </a:t>
            </a:r>
            <a:r>
              <a:rPr sz="2200" spc="-5" dirty="0">
                <a:latin typeface="Lucida Console"/>
                <a:cs typeface="Lucida Console"/>
              </a:rPr>
              <a:t>columnspan=3 </a:t>
            </a:r>
            <a:r>
              <a:rPr sz="2200" dirty="0">
                <a:latin typeface="Lucida Console"/>
                <a:cs typeface="Lucida Console"/>
              </a:rPr>
              <a:t> </a:t>
            </a:r>
            <a:r>
              <a:rPr sz="2200" spc="-5" dirty="0">
                <a:latin typeface="Palatino Linotype"/>
                <a:cs typeface="Palatino Linotype"/>
              </a:rPr>
              <a:t>property</a:t>
            </a:r>
            <a:r>
              <a:rPr sz="2200" dirty="0">
                <a:latin typeface="Palatino Linotype"/>
                <a:cs typeface="Palatino Linotype"/>
              </a:rPr>
              <a:t>,</a:t>
            </a:r>
            <a:r>
              <a:rPr sz="2200" spc="-5" dirty="0">
                <a:latin typeface="Palatino Linotype"/>
                <a:cs typeface="Palatino Linotype"/>
              </a:rPr>
              <a:t> </a:t>
            </a:r>
            <a:r>
              <a:rPr sz="2200" dirty="0">
                <a:latin typeface="Palatino Linotype"/>
                <a:cs typeface="Palatino Linotype"/>
              </a:rPr>
              <a:t>our </a:t>
            </a:r>
            <a:r>
              <a:rPr sz="2200" spc="-5" dirty="0">
                <a:latin typeface="Lucida Console"/>
                <a:cs typeface="Lucida Console"/>
              </a:rPr>
              <a:t>ScrolledText</a:t>
            </a:r>
            <a:r>
              <a:rPr sz="2200" spc="10" dirty="0">
                <a:latin typeface="Times New Roman"/>
                <a:cs typeface="Times New Roman"/>
              </a:rPr>
              <a:t> </a:t>
            </a:r>
            <a:r>
              <a:rPr sz="2200" dirty="0">
                <a:latin typeface="Palatino Linotype"/>
                <a:cs typeface="Palatino Linotype"/>
              </a:rPr>
              <a:t>widget still spans all </a:t>
            </a:r>
            <a:r>
              <a:rPr sz="2200" spc="-5" dirty="0">
                <a:latin typeface="Palatino Linotype"/>
                <a:cs typeface="Palatino Linotype"/>
              </a:rPr>
              <a:t>thre</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columns. This is shown  in</a:t>
            </a:r>
            <a:r>
              <a:rPr sz="2200" spc="-5" dirty="0">
                <a:latin typeface="Palatino Linotype"/>
                <a:cs typeface="Palatino Linotype"/>
              </a:rPr>
              <a:t> the </a:t>
            </a:r>
            <a:r>
              <a:rPr sz="2200" dirty="0">
                <a:latin typeface="Palatino Linotype"/>
                <a:cs typeface="Palatino Linotype"/>
              </a:rPr>
              <a:t>following screenshot:</a:t>
            </a:r>
          </a:p>
        </p:txBody>
      </p:sp>
      <p:grpSp>
        <p:nvGrpSpPr>
          <p:cNvPr id="10" name="object 10"/>
          <p:cNvGrpSpPr/>
          <p:nvPr/>
        </p:nvGrpSpPr>
        <p:grpSpPr>
          <a:xfrm>
            <a:off x="2330435" y="4395617"/>
            <a:ext cx="3879865" cy="2309983"/>
            <a:chOff x="2106612" y="3664153"/>
            <a:chExt cx="2644775" cy="1949450"/>
          </a:xfrm>
        </p:grpSpPr>
        <p:pic>
          <p:nvPicPr>
            <p:cNvPr id="11" name="object 11"/>
            <p:cNvPicPr/>
            <p:nvPr/>
          </p:nvPicPr>
          <p:blipFill>
            <a:blip r:embed="rId3" cstate="print"/>
            <a:stretch>
              <a:fillRect/>
            </a:stretch>
          </p:blipFill>
          <p:spPr>
            <a:xfrm>
              <a:off x="2119312" y="3676853"/>
              <a:ext cx="2619375" cy="1924050"/>
            </a:xfrm>
            <a:prstGeom prst="rect">
              <a:avLst/>
            </a:prstGeom>
          </p:spPr>
        </p:pic>
        <p:sp>
          <p:nvSpPr>
            <p:cNvPr id="12" name="object 12"/>
            <p:cNvSpPr/>
            <p:nvPr/>
          </p:nvSpPr>
          <p:spPr>
            <a:xfrm>
              <a:off x="2112962" y="3670503"/>
              <a:ext cx="2632075" cy="1936750"/>
            </a:xfrm>
            <a:custGeom>
              <a:avLst/>
              <a:gdLst/>
              <a:ahLst/>
              <a:cxnLst/>
              <a:rect l="l" t="t" r="r" b="b"/>
              <a:pathLst>
                <a:path w="2632075" h="1936750">
                  <a:moveTo>
                    <a:pt x="0" y="0"/>
                  </a:moveTo>
                  <a:lnTo>
                    <a:pt x="2632075" y="0"/>
                  </a:lnTo>
                </a:path>
                <a:path w="2632075" h="1936750">
                  <a:moveTo>
                    <a:pt x="0" y="0"/>
                  </a:moveTo>
                  <a:lnTo>
                    <a:pt x="0" y="1936749"/>
                  </a:lnTo>
                </a:path>
                <a:path w="2632075" h="1936750">
                  <a:moveTo>
                    <a:pt x="2632075" y="0"/>
                  </a:moveTo>
                  <a:lnTo>
                    <a:pt x="2632075" y="1936749"/>
                  </a:lnTo>
                </a:path>
                <a:path w="2632075" h="1936750">
                  <a:moveTo>
                    <a:pt x="0" y="1936749"/>
                  </a:moveTo>
                  <a:lnTo>
                    <a:pt x="2632075" y="1936749"/>
                  </a:lnTo>
                </a:path>
              </a:pathLst>
            </a:custGeom>
            <a:ln w="12700">
              <a:solidFill>
                <a:srgbClr val="000000"/>
              </a:solidFill>
            </a:ln>
          </p:spPr>
          <p:txBody>
            <a:bodyPr wrap="square" lIns="0" tIns="0" rIns="0" bIns="0" rtlCol="0"/>
            <a:lstStyle/>
            <a:p>
              <a:endParaRPr/>
            </a:p>
          </p:txBody>
        </p:sp>
      </p:grpSp>
      <p:sp>
        <p:nvSpPr>
          <p:cNvPr id="15" name="Slide Number Placeholder 14"/>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31</a:t>
            </a:fld>
            <a:r>
              <a:rPr lang="en-US" spc="-30" smtClean="0"/>
              <a:t> </a:t>
            </a:r>
            <a:r>
              <a:rPr lang="en-US" smtClean="0"/>
              <a:t>]</a:t>
            </a:r>
            <a:endParaRPr lang="en-US" dirty="0"/>
          </a:p>
        </p:txBody>
      </p:sp>
    </p:spTree>
    <p:extLst>
      <p:ext uri="{BB962C8B-B14F-4D97-AF65-F5344CB8AC3E}">
        <p14:creationId xmlns:p14="http://schemas.microsoft.com/office/powerpoint/2010/main" val="3227960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911497" y="451176"/>
            <a:ext cx="6635771" cy="325730"/>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65"/>
              </a:spcBef>
            </a:pPr>
            <a:endParaRPr sz="950" dirty="0">
              <a:latin typeface="Palatino Linotype"/>
              <a:cs typeface="Palatino Linotype"/>
            </a:endParaRPr>
          </a:p>
        </p:txBody>
      </p:sp>
      <p:sp>
        <p:nvSpPr>
          <p:cNvPr id="13" name="object 13"/>
          <p:cNvSpPr txBox="1"/>
          <p:nvPr/>
        </p:nvSpPr>
        <p:spPr>
          <a:xfrm>
            <a:off x="0" y="808093"/>
            <a:ext cx="8458199" cy="4335033"/>
          </a:xfrm>
          <a:prstGeom prst="rect">
            <a:avLst/>
          </a:prstGeom>
        </p:spPr>
        <p:txBody>
          <a:bodyPr vert="horz" wrap="square" lIns="0" tIns="12700" rIns="0" bIns="0" rtlCol="0">
            <a:spAutoFit/>
          </a:bodyPr>
          <a:lstStyle/>
          <a:p>
            <a:pPr marL="12700">
              <a:lnSpc>
                <a:spcPct val="100000"/>
              </a:lnSpc>
              <a:spcBef>
                <a:spcPts val="100"/>
              </a:spcBef>
            </a:pPr>
            <a:r>
              <a:rPr sz="2200" dirty="0">
                <a:latin typeface="Palatino Linotype"/>
                <a:cs typeface="Palatino Linotype"/>
              </a:rPr>
              <a:t>Using</a:t>
            </a:r>
            <a:r>
              <a:rPr sz="2200" spc="-5" dirty="0">
                <a:latin typeface="Palatino Linotype"/>
                <a:cs typeface="Palatino Linotype"/>
              </a:rPr>
              <a:t> </a:t>
            </a:r>
            <a:r>
              <a:rPr sz="2200" spc="-5" dirty="0">
                <a:latin typeface="Lucida Console"/>
                <a:cs typeface="Lucida Console"/>
              </a:rPr>
              <a:t>columnspan</a:t>
            </a:r>
            <a:r>
              <a:rPr sz="2200" spc="10" dirty="0">
                <a:latin typeface="Times New Roman"/>
                <a:cs typeface="Times New Roman"/>
              </a:rPr>
              <a:t> </a:t>
            </a:r>
            <a:r>
              <a:rPr sz="2200" dirty="0">
                <a:latin typeface="Palatino Linotype"/>
                <a:cs typeface="Palatino Linotype"/>
              </a:rPr>
              <a:t>is </a:t>
            </a:r>
            <a:r>
              <a:rPr sz="2200" spc="-5" dirty="0">
                <a:latin typeface="Palatino Linotype"/>
                <a:cs typeface="Palatino Linotype"/>
              </a:rPr>
              <a:t>necessar</a:t>
            </a:r>
            <a:r>
              <a:rPr sz="2200" dirty="0">
                <a:latin typeface="Palatino Linotype"/>
                <a:cs typeface="Palatino Linotype"/>
              </a:rPr>
              <a:t>y</a:t>
            </a:r>
            <a:r>
              <a:rPr sz="2200" spc="-5" dirty="0">
                <a:latin typeface="Palatino Linotype"/>
                <a:cs typeface="Palatino Linotype"/>
              </a:rPr>
              <a:t> 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arrange our </a:t>
            </a:r>
            <a:r>
              <a:rPr sz="2200" spc="-5" dirty="0">
                <a:latin typeface="Palatino Linotype"/>
                <a:cs typeface="Palatino Linotype"/>
              </a:rPr>
              <a:t>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in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way we desire it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look.</a:t>
            </a:r>
          </a:p>
          <a:p>
            <a:pPr marL="12700" marR="5080">
              <a:lnSpc>
                <a:spcPct val="105400"/>
              </a:lnSpc>
              <a:spcBef>
                <a:spcPts val="900"/>
              </a:spcBef>
            </a:pPr>
            <a:r>
              <a:rPr sz="2200" dirty="0">
                <a:latin typeface="Palatino Linotype"/>
                <a:cs typeface="Palatino Linotype"/>
              </a:rPr>
              <a:t>Let's </a:t>
            </a:r>
            <a:r>
              <a:rPr sz="2200" spc="-5" dirty="0">
                <a:latin typeface="Palatino Linotype"/>
                <a:cs typeface="Palatino Linotype"/>
              </a:rPr>
              <a:t>tak</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a look at </a:t>
            </a:r>
            <a:r>
              <a:rPr sz="2200" spc="-5" dirty="0">
                <a:latin typeface="Palatino Linotype"/>
                <a:cs typeface="Palatino Linotype"/>
              </a:rPr>
              <a:t>ho</a:t>
            </a:r>
            <a:r>
              <a:rPr sz="2200" dirty="0">
                <a:latin typeface="Palatino Linotype"/>
                <a:cs typeface="Palatino Linotype"/>
              </a:rPr>
              <a:t>w</a:t>
            </a:r>
            <a:r>
              <a:rPr sz="2200" spc="-5" dirty="0">
                <a:latin typeface="Palatino Linotype"/>
                <a:cs typeface="Palatino Linotype"/>
              </a:rPr>
              <a:t> </a:t>
            </a:r>
            <a:r>
              <a:rPr sz="2200" i="1" spc="-5" dirty="0">
                <a:latin typeface="Palatino Linotype"/>
                <a:cs typeface="Palatino Linotype"/>
              </a:rPr>
              <a:t>no</a:t>
            </a:r>
            <a:r>
              <a:rPr sz="2200" i="1" dirty="0">
                <a:latin typeface="Palatino Linotype"/>
                <a:cs typeface="Palatino Linotype"/>
              </a:rPr>
              <a:t>t </a:t>
            </a:r>
            <a:r>
              <a:rPr sz="2200" spc="-5" dirty="0">
                <a:latin typeface="Palatino Linotype"/>
                <a:cs typeface="Palatino Linotype"/>
              </a:rPr>
              <a:t>usin</a:t>
            </a:r>
            <a:r>
              <a:rPr sz="2200" dirty="0">
                <a:latin typeface="Palatino Linotype"/>
                <a:cs typeface="Palatino Linotype"/>
              </a:rPr>
              <a:t>g</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columnspan</a:t>
            </a:r>
            <a:r>
              <a:rPr sz="2200" spc="10" dirty="0">
                <a:latin typeface="Times New Roman"/>
                <a:cs typeface="Times New Roman"/>
              </a:rPr>
              <a:t> </a:t>
            </a:r>
            <a:r>
              <a:rPr sz="2200" dirty="0">
                <a:latin typeface="Palatino Linotype"/>
                <a:cs typeface="Palatino Linotype"/>
              </a:rPr>
              <a:t>attribute could screw </a:t>
            </a:r>
            <a:r>
              <a:rPr sz="2200" spc="-5" dirty="0">
                <a:latin typeface="Palatino Linotype"/>
                <a:cs typeface="Palatino Linotype"/>
              </a:rPr>
              <a:t>u</a:t>
            </a:r>
            <a:r>
              <a:rPr sz="2200" dirty="0">
                <a:latin typeface="Palatino Linotype"/>
                <a:cs typeface="Palatino Linotype"/>
              </a:rPr>
              <a:t>p</a:t>
            </a:r>
            <a:r>
              <a:rPr sz="2200" spc="-5" dirty="0">
                <a:latin typeface="Palatino Linotype"/>
                <a:cs typeface="Palatino Linotype"/>
              </a:rPr>
              <a:t> </a:t>
            </a:r>
            <a:r>
              <a:rPr sz="2200" dirty="0">
                <a:latin typeface="Palatino Linotype"/>
                <a:cs typeface="Palatino Linotype"/>
              </a:rPr>
              <a:t>our </a:t>
            </a:r>
            <a:r>
              <a:rPr sz="2200" spc="-5" dirty="0">
                <a:latin typeface="Palatino Linotype"/>
                <a:cs typeface="Palatino Linotype"/>
              </a:rPr>
              <a:t>nic</a:t>
            </a:r>
            <a:r>
              <a:rPr sz="2200" dirty="0">
                <a:latin typeface="Palatino Linotype"/>
                <a:cs typeface="Palatino Linotype"/>
              </a:rPr>
              <a:t>e</a:t>
            </a:r>
            <a:r>
              <a:rPr sz="2200" spc="-5" dirty="0">
                <a:latin typeface="Palatino Linotype"/>
                <a:cs typeface="Palatino Linotype"/>
              </a:rPr>
              <a:t> GUI  </a:t>
            </a:r>
            <a:r>
              <a:rPr sz="2200" dirty="0">
                <a:latin typeface="Palatino Linotype"/>
                <a:cs typeface="Palatino Linotype"/>
              </a:rPr>
              <a:t>design</a:t>
            </a:r>
            <a:r>
              <a:rPr sz="2200" spc="-5" dirty="0">
                <a:latin typeface="Palatino Linotype"/>
                <a:cs typeface="Palatino Linotype"/>
              </a:rPr>
              <a:t> by </a:t>
            </a:r>
            <a:r>
              <a:rPr sz="2200" dirty="0">
                <a:latin typeface="Palatino Linotype"/>
                <a:cs typeface="Palatino Linotype"/>
              </a:rPr>
              <a:t>doing </a:t>
            </a:r>
            <a:r>
              <a:rPr sz="2200" spc="-5" dirty="0">
                <a:latin typeface="Palatino Linotype"/>
                <a:cs typeface="Palatino Linotype"/>
              </a:rPr>
              <a:t>the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modifications:</a:t>
            </a:r>
          </a:p>
          <a:p>
            <a:pPr>
              <a:lnSpc>
                <a:spcPct val="100000"/>
              </a:lnSpc>
              <a:spcBef>
                <a:spcPts val="20"/>
              </a:spcBef>
            </a:pPr>
            <a:endParaRPr sz="2200" dirty="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GUI_remove_sticky.py</a:t>
            </a:r>
            <a:r>
              <a:rPr sz="2200" spc="-340" dirty="0">
                <a:latin typeface="Lucida Console"/>
                <a:cs typeface="Lucida Console"/>
              </a:rPr>
              <a:t> </a:t>
            </a:r>
            <a:r>
              <a:rPr sz="2200" dirty="0">
                <a:latin typeface="Palatino Linotype"/>
                <a:cs typeface="Palatino Linotype"/>
              </a:rPr>
              <a:t>and</a:t>
            </a:r>
            <a:r>
              <a:rPr sz="2200" spc="5" dirty="0">
                <a:latin typeface="Palatino Linotype"/>
                <a:cs typeface="Palatino Linotype"/>
              </a:rPr>
              <a:t> </a:t>
            </a:r>
            <a:r>
              <a:rPr sz="2200" dirty="0">
                <a:latin typeface="Palatino Linotype"/>
                <a:cs typeface="Palatino Linotype"/>
              </a:rPr>
              <a:t>save it</a:t>
            </a:r>
            <a:r>
              <a:rPr sz="2200" spc="5" dirty="0">
                <a:latin typeface="Palatino Linotype"/>
                <a:cs typeface="Palatino Linotype"/>
              </a:rPr>
              <a:t> </a:t>
            </a:r>
            <a:r>
              <a:rPr sz="2200" dirty="0">
                <a:latin typeface="Palatino Linotype"/>
                <a:cs typeface="Palatino Linotype"/>
              </a:rPr>
              <a:t>as</a:t>
            </a:r>
            <a:r>
              <a:rPr sz="2200" spc="-5" dirty="0">
                <a:latin typeface="Palatino Linotype"/>
                <a:cs typeface="Palatino Linotype"/>
              </a:rPr>
              <a:t> </a:t>
            </a:r>
            <a:r>
              <a:rPr sz="2200" spc="-5" dirty="0">
                <a:latin typeface="Lucida Console"/>
                <a:cs typeface="Lucida Console"/>
              </a:rPr>
              <a:t>GUI_remove_columnspan.py</a:t>
            </a:r>
            <a:r>
              <a:rPr sz="2200" spc="-5" dirty="0">
                <a:latin typeface="Palatino Linotype"/>
                <a:cs typeface="Palatino Linotype"/>
              </a:rPr>
              <a:t>.</a:t>
            </a:r>
            <a:endParaRPr sz="2200" dirty="0">
              <a:latin typeface="Palatino Linotype"/>
              <a:cs typeface="Palatino Linotype"/>
            </a:endParaRPr>
          </a:p>
          <a:p>
            <a:pPr marL="622300" marR="100965" indent="-170180">
              <a:lnSpc>
                <a:spcPct val="105400"/>
              </a:lnSpc>
              <a:spcBef>
                <a:spcPts val="219"/>
              </a:spcBef>
              <a:buAutoNum type="arabicPeriod"/>
              <a:tabLst>
                <a:tab pos="622300" algn="l"/>
              </a:tabLst>
            </a:pPr>
            <a:r>
              <a:rPr sz="2200" dirty="0">
                <a:latin typeface="Palatino Linotype"/>
                <a:cs typeface="Palatino Linotype"/>
              </a:rPr>
              <a:t>If we remove </a:t>
            </a:r>
            <a:r>
              <a:rPr sz="2200" spc="-5" dirty="0">
                <a:latin typeface="Lucida Console"/>
                <a:cs typeface="Lucida Console"/>
              </a:rPr>
              <a:t>columnspan=3</a:t>
            </a:r>
            <a:r>
              <a:rPr sz="2200" spc="-5" dirty="0">
                <a:latin typeface="Palatino Linotype"/>
                <a:cs typeface="Palatino Linotype"/>
              </a:rPr>
              <a:t>, </a:t>
            </a:r>
            <a:r>
              <a:rPr sz="2200" dirty="0">
                <a:latin typeface="Palatino Linotype"/>
                <a:cs typeface="Palatino Linotype"/>
              </a:rPr>
              <a:t>we'll </a:t>
            </a:r>
            <a:r>
              <a:rPr sz="2200" spc="-5" dirty="0">
                <a:latin typeface="Palatino Linotype"/>
                <a:cs typeface="Palatino Linotype"/>
              </a:rPr>
              <a:t>get the GUI that's </a:t>
            </a:r>
            <a:r>
              <a:rPr sz="2200" dirty="0">
                <a:latin typeface="Palatino Linotype"/>
                <a:cs typeface="Palatino Linotype"/>
              </a:rPr>
              <a:t>shown in </a:t>
            </a:r>
            <a:r>
              <a:rPr sz="2200" spc="-5" dirty="0">
                <a:latin typeface="Palatino Linotype"/>
                <a:cs typeface="Palatino Linotype"/>
              </a:rPr>
              <a:t>the </a:t>
            </a:r>
            <a:r>
              <a:rPr sz="2200" dirty="0">
                <a:latin typeface="Palatino Linotype"/>
                <a:cs typeface="Palatino Linotype"/>
              </a:rPr>
              <a:t>following </a:t>
            </a:r>
            <a:r>
              <a:rPr sz="2200" spc="-250" dirty="0">
                <a:latin typeface="Palatino Linotype"/>
                <a:cs typeface="Palatino Linotype"/>
              </a:rPr>
              <a:t> </a:t>
            </a:r>
            <a:r>
              <a:rPr sz="2200" dirty="0">
                <a:latin typeface="Palatino Linotype"/>
                <a:cs typeface="Palatino Linotype"/>
              </a:rPr>
              <a:t>screenshot, which is </a:t>
            </a:r>
            <a:r>
              <a:rPr sz="2200" spc="-5" dirty="0">
                <a:latin typeface="Palatino Linotype"/>
                <a:cs typeface="Palatino Linotype"/>
              </a:rPr>
              <a:t>no</a:t>
            </a:r>
            <a:r>
              <a:rPr sz="2200" dirty="0">
                <a:latin typeface="Palatino Linotype"/>
                <a:cs typeface="Palatino Linotype"/>
              </a:rPr>
              <a:t>t</a:t>
            </a:r>
            <a:r>
              <a:rPr sz="2200" spc="-5" dirty="0">
                <a:latin typeface="Palatino Linotype"/>
                <a:cs typeface="Palatino Linotype"/>
              </a:rPr>
              <a:t> </a:t>
            </a:r>
            <a:r>
              <a:rPr sz="2200" dirty="0">
                <a:latin typeface="Palatino Linotype"/>
                <a:cs typeface="Palatino Linotype"/>
              </a:rPr>
              <a:t>what we want. </a:t>
            </a:r>
            <a:r>
              <a:rPr sz="2200" spc="-5" dirty="0">
                <a:latin typeface="Palatino Linotype"/>
                <a:cs typeface="Palatino Linotype"/>
              </a:rPr>
              <a:t>No</a:t>
            </a:r>
            <a:r>
              <a:rPr sz="2200" dirty="0">
                <a:latin typeface="Palatino Linotype"/>
                <a:cs typeface="Palatino Linotype"/>
              </a:rPr>
              <a:t>w</a:t>
            </a:r>
            <a:r>
              <a:rPr sz="2200" spc="-5" dirty="0">
                <a:latin typeface="Palatino Linotype"/>
                <a:cs typeface="Palatino Linotype"/>
              </a:rPr>
              <a:t> </a:t>
            </a:r>
            <a:r>
              <a:rPr sz="2200" spc="-5" dirty="0">
                <a:latin typeface="Lucida Console"/>
                <a:cs typeface="Lucida Console"/>
              </a:rPr>
              <a:t>ScrolledText</a:t>
            </a:r>
            <a:r>
              <a:rPr sz="2200" spc="10" dirty="0">
                <a:latin typeface="Times New Roman"/>
                <a:cs typeface="Times New Roman"/>
              </a:rPr>
              <a:t> </a:t>
            </a:r>
            <a:r>
              <a:rPr sz="2200" dirty="0">
                <a:latin typeface="Palatino Linotype"/>
                <a:cs typeface="Palatino Linotype"/>
              </a:rPr>
              <a:t>only occupies  column</a:t>
            </a:r>
            <a:r>
              <a:rPr sz="2200" spc="-5" dirty="0">
                <a:latin typeface="Palatino Linotype"/>
                <a:cs typeface="Palatino Linotype"/>
              </a:rPr>
              <a:t> </a:t>
            </a:r>
            <a:r>
              <a:rPr sz="2200" dirty="0">
                <a:latin typeface="Palatino Linotype"/>
                <a:cs typeface="Palatino Linotype"/>
              </a:rPr>
              <a:t>0 and, </a:t>
            </a:r>
            <a:r>
              <a:rPr sz="2200" spc="-5" dirty="0">
                <a:latin typeface="Palatino Linotype"/>
                <a:cs typeface="Palatino Linotype"/>
              </a:rPr>
              <a:t>because </a:t>
            </a:r>
            <a:r>
              <a:rPr sz="2200" dirty="0">
                <a:latin typeface="Palatino Linotype"/>
                <a:cs typeface="Palatino Linotype"/>
              </a:rPr>
              <a:t>of</a:t>
            </a:r>
            <a:r>
              <a:rPr sz="2200" spc="-5" dirty="0">
                <a:latin typeface="Palatino Linotype"/>
                <a:cs typeface="Palatino Linotype"/>
              </a:rPr>
              <a:t> </a:t>
            </a:r>
            <a:r>
              <a:rPr sz="2200" dirty="0">
                <a:latin typeface="Palatino Linotype"/>
                <a:cs typeface="Palatino Linotype"/>
              </a:rPr>
              <a:t>its size, stretches </a:t>
            </a:r>
            <a:r>
              <a:rPr sz="2200" spc="-5" dirty="0">
                <a:latin typeface="Palatino Linotype"/>
                <a:cs typeface="Palatino Linotype"/>
              </a:rPr>
              <a:t>the</a:t>
            </a:r>
            <a:r>
              <a:rPr sz="2200" spc="-10" dirty="0">
                <a:latin typeface="Palatino Linotype"/>
                <a:cs typeface="Palatino Linotype"/>
              </a:rPr>
              <a:t> </a:t>
            </a:r>
            <a:r>
              <a:rPr sz="2200" spc="-5" dirty="0">
                <a:latin typeface="Palatino Linotype"/>
                <a:cs typeface="Palatino Linotype"/>
              </a:rPr>
              <a:t>layout.</a:t>
            </a:r>
            <a:endParaRPr sz="2200" dirty="0">
              <a:latin typeface="Palatino Linotype"/>
              <a:cs typeface="Palatino Linotype"/>
            </a:endParaRPr>
          </a:p>
        </p:txBody>
      </p:sp>
      <p:sp>
        <p:nvSpPr>
          <p:cNvPr id="15" name="Slide Number Placeholder 14"/>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32</a:t>
            </a:fld>
            <a:r>
              <a:rPr lang="en-US" spc="-30" smtClean="0"/>
              <a:t> </a:t>
            </a:r>
            <a:r>
              <a:rPr lang="en-US" smtClean="0"/>
              <a:t>]</a:t>
            </a:r>
            <a:endParaRPr lang="en-US" dirty="0"/>
          </a:p>
        </p:txBody>
      </p:sp>
    </p:spTree>
    <p:extLst>
      <p:ext uri="{BB962C8B-B14F-4D97-AF65-F5344CB8AC3E}">
        <p14:creationId xmlns:p14="http://schemas.microsoft.com/office/powerpoint/2010/main" val="2544873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911497" y="727748"/>
            <a:ext cx="6659266" cy="689932"/>
          </a:xfrm>
          <a:prstGeom prst="rect">
            <a:avLst/>
          </a:prstGeom>
        </p:spPr>
        <p:txBody>
          <a:bodyPr vert="horz" wrap="square" lIns="0" tIns="12700" rIns="0" bIns="0" rtlCol="0">
            <a:spAutoFit/>
          </a:bodyPr>
          <a:lstStyle/>
          <a:p>
            <a:pPr marL="12700">
              <a:lnSpc>
                <a:spcPct val="100000"/>
              </a:lnSpc>
              <a:spcBef>
                <a:spcPts val="100"/>
              </a:spcBef>
            </a:pPr>
            <a:r>
              <a:rPr sz="2200" dirty="0">
                <a:latin typeface="Palatino Linotype"/>
                <a:cs typeface="Palatino Linotype"/>
              </a:rPr>
              <a:t>3. </a:t>
            </a:r>
            <a:r>
              <a:rPr sz="2200" spc="2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GUI_remove_columnspan.py</a:t>
            </a:r>
            <a:r>
              <a:rPr sz="2200" spc="10" dirty="0">
                <a:latin typeface="Times New Roman"/>
                <a:cs typeface="Times New Roman"/>
              </a:rPr>
              <a:t> </a:t>
            </a:r>
            <a:r>
              <a:rPr sz="2200" dirty="0">
                <a:latin typeface="Palatino Linotype"/>
                <a:cs typeface="Palatino Linotype"/>
              </a:rPr>
              <a:t>file and observe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output:</a:t>
            </a:r>
          </a:p>
        </p:txBody>
      </p:sp>
      <p:grpSp>
        <p:nvGrpSpPr>
          <p:cNvPr id="8" name="object 8"/>
          <p:cNvGrpSpPr/>
          <p:nvPr/>
        </p:nvGrpSpPr>
        <p:grpSpPr>
          <a:xfrm>
            <a:off x="1586585" y="1600200"/>
            <a:ext cx="5306643" cy="3581400"/>
            <a:chOff x="1535112" y="1260678"/>
            <a:chExt cx="3787775" cy="1901825"/>
          </a:xfrm>
        </p:grpSpPr>
        <p:pic>
          <p:nvPicPr>
            <p:cNvPr id="9" name="object 9"/>
            <p:cNvPicPr/>
            <p:nvPr/>
          </p:nvPicPr>
          <p:blipFill>
            <a:blip r:embed="rId2" cstate="print"/>
            <a:stretch>
              <a:fillRect/>
            </a:stretch>
          </p:blipFill>
          <p:spPr>
            <a:xfrm>
              <a:off x="1547812" y="1273378"/>
              <a:ext cx="3762375" cy="1876424"/>
            </a:xfrm>
            <a:prstGeom prst="rect">
              <a:avLst/>
            </a:prstGeom>
          </p:spPr>
        </p:pic>
        <p:sp>
          <p:nvSpPr>
            <p:cNvPr id="10" name="object 10"/>
            <p:cNvSpPr/>
            <p:nvPr/>
          </p:nvSpPr>
          <p:spPr>
            <a:xfrm>
              <a:off x="1541462" y="1267028"/>
              <a:ext cx="3775075" cy="1889125"/>
            </a:xfrm>
            <a:custGeom>
              <a:avLst/>
              <a:gdLst/>
              <a:ahLst/>
              <a:cxnLst/>
              <a:rect l="l" t="t" r="r" b="b"/>
              <a:pathLst>
                <a:path w="3775075" h="1889125">
                  <a:moveTo>
                    <a:pt x="0" y="0"/>
                  </a:moveTo>
                  <a:lnTo>
                    <a:pt x="3775075" y="0"/>
                  </a:lnTo>
                </a:path>
                <a:path w="3775075" h="1889125">
                  <a:moveTo>
                    <a:pt x="0" y="0"/>
                  </a:moveTo>
                  <a:lnTo>
                    <a:pt x="0" y="1889125"/>
                  </a:lnTo>
                </a:path>
                <a:path w="3775075" h="1889125">
                  <a:moveTo>
                    <a:pt x="3775075" y="0"/>
                  </a:moveTo>
                  <a:lnTo>
                    <a:pt x="3775075" y="1889125"/>
                  </a:lnTo>
                </a:path>
                <a:path w="3775075" h="1889125">
                  <a:moveTo>
                    <a:pt x="0" y="1889125"/>
                  </a:moveTo>
                  <a:lnTo>
                    <a:pt x="3775075" y="1889125"/>
                  </a:lnTo>
                </a:path>
              </a:pathLst>
            </a:custGeom>
            <a:ln w="12700">
              <a:solidFill>
                <a:srgbClr val="000000"/>
              </a:solidFill>
            </a:ln>
          </p:spPr>
          <p:txBody>
            <a:bodyPr wrap="square" lIns="0" tIns="0" rIns="0" bIns="0" rtlCol="0"/>
            <a:lstStyle/>
            <a:p>
              <a:endParaRPr/>
            </a:p>
          </p:txBody>
        </p:sp>
      </p:grpSp>
      <p:sp>
        <p:nvSpPr>
          <p:cNvPr id="17" name="Slide Number Placeholder 16"/>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33</a:t>
            </a:fld>
            <a:r>
              <a:rPr lang="en-US" spc="-30" smtClean="0"/>
              <a:t> </a:t>
            </a:r>
            <a:r>
              <a:rPr lang="en-US" smtClean="0"/>
              <a:t>]</a:t>
            </a:r>
            <a:endParaRPr lang="en-US" dirty="0"/>
          </a:p>
        </p:txBody>
      </p:sp>
    </p:spTree>
    <p:extLst>
      <p:ext uri="{BB962C8B-B14F-4D97-AF65-F5344CB8AC3E}">
        <p14:creationId xmlns:p14="http://schemas.microsoft.com/office/powerpoint/2010/main" val="972538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C</a:t>
            </a:r>
            <a:r>
              <a:rPr sz="1000" i="1" dirty="0" smtClean="0">
                <a:latin typeface="Palatino Linotype"/>
                <a:cs typeface="Palatino Linotype"/>
              </a:rPr>
              <a:t>hapter </a:t>
            </a:r>
            <a:r>
              <a:rPr sz="1000" i="1" dirty="0">
                <a:latin typeface="Palatino Linotype"/>
                <a:cs typeface="Palatino Linotype"/>
              </a:rPr>
              <a:t>2</a:t>
            </a:r>
            <a:endParaRPr sz="1000" dirty="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0" y="762000"/>
            <a:ext cx="8458199" cy="3050066"/>
          </a:xfrm>
          <a:prstGeom prst="rect">
            <a:avLst/>
          </a:prstGeom>
        </p:spPr>
        <p:txBody>
          <a:bodyPr vert="horz" wrap="square" lIns="0" tIns="12700" rIns="0" bIns="0" rtlCol="0">
            <a:spAutoFit/>
          </a:bodyPr>
          <a:lstStyle/>
          <a:p>
            <a:pPr marL="12700" marR="5080">
              <a:lnSpc>
                <a:spcPct val="105400"/>
              </a:lnSpc>
              <a:spcBef>
                <a:spcPts val="100"/>
              </a:spcBef>
            </a:pPr>
            <a:r>
              <a:rPr sz="2200" spc="-5" dirty="0">
                <a:latin typeface="Palatino Linotype"/>
                <a:cs typeface="Palatino Linotype"/>
              </a:rPr>
              <a:t>On</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way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ge</a:t>
            </a:r>
            <a:r>
              <a:rPr sz="2200" dirty="0">
                <a:latin typeface="Palatino Linotype"/>
                <a:cs typeface="Palatino Linotype"/>
              </a:rPr>
              <a:t>t</a:t>
            </a:r>
            <a:r>
              <a:rPr sz="2200" spc="-5" dirty="0">
                <a:latin typeface="Palatino Linotype"/>
                <a:cs typeface="Palatino Linotype"/>
              </a:rPr>
              <a:t> </a:t>
            </a:r>
            <a:r>
              <a:rPr sz="2200" dirty="0">
                <a:latin typeface="Palatino Linotype"/>
                <a:cs typeface="Palatino Linotype"/>
              </a:rPr>
              <a:t>our layout</a:t>
            </a:r>
            <a:r>
              <a:rPr sz="2200" spc="-5" dirty="0">
                <a:latin typeface="Palatino Linotype"/>
                <a:cs typeface="Palatino Linotype"/>
              </a:rPr>
              <a:t> bac</a:t>
            </a:r>
            <a:r>
              <a:rPr sz="2200" dirty="0">
                <a:latin typeface="Palatino Linotype"/>
                <a:cs typeface="Palatino Linotype"/>
              </a:rPr>
              <a:t>k</a:t>
            </a:r>
            <a:r>
              <a:rPr sz="2200" spc="-5" dirty="0">
                <a:latin typeface="Palatino Linotype"/>
                <a:cs typeface="Palatino Linotype"/>
              </a:rPr>
              <a:t> 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where it was </a:t>
            </a:r>
            <a:r>
              <a:rPr sz="2200" spc="-5" dirty="0">
                <a:latin typeface="Palatino Linotype"/>
                <a:cs typeface="Palatino Linotype"/>
              </a:rPr>
              <a:t>befor</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adding </a:t>
            </a:r>
            <a:r>
              <a:rPr sz="2200" spc="-5" dirty="0">
                <a:latin typeface="Lucida Console"/>
                <a:cs typeface="Lucida Console"/>
              </a:rPr>
              <a:t>LabelFrame</a:t>
            </a:r>
            <a:r>
              <a:rPr sz="2200" spc="10" dirty="0">
                <a:latin typeface="Times New Roman"/>
                <a:cs typeface="Times New Roman"/>
              </a:rPr>
              <a:t> </a:t>
            </a:r>
            <a:r>
              <a:rPr sz="2200" dirty="0">
                <a:latin typeface="Palatino Linotype"/>
                <a:cs typeface="Palatino Linotype"/>
              </a:rPr>
              <a:t>is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adjust </a:t>
            </a:r>
            <a:r>
              <a:rPr sz="2200" spc="-5" dirty="0">
                <a:latin typeface="Palatino Linotype"/>
                <a:cs typeface="Palatino Linotype"/>
              </a:rPr>
              <a:t>the  grid</a:t>
            </a:r>
            <a:r>
              <a:rPr sz="2200" spc="-10" dirty="0">
                <a:latin typeface="Palatino Linotype"/>
                <a:cs typeface="Palatino Linotype"/>
              </a:rPr>
              <a:t> </a:t>
            </a:r>
            <a:r>
              <a:rPr sz="2200" dirty="0">
                <a:latin typeface="Palatino Linotype"/>
                <a:cs typeface="Palatino Linotype"/>
              </a:rPr>
              <a:t>column </a:t>
            </a:r>
            <a:r>
              <a:rPr sz="2200" spc="-5" dirty="0">
                <a:latin typeface="Palatino Linotype"/>
                <a:cs typeface="Palatino Linotype"/>
              </a:rPr>
              <a:t>position. </a:t>
            </a:r>
            <a:r>
              <a:rPr sz="2200" dirty="0">
                <a:latin typeface="Palatino Linotype"/>
                <a:cs typeface="Palatino Linotype"/>
              </a:rPr>
              <a:t>Let's </a:t>
            </a:r>
            <a:r>
              <a:rPr sz="2200" spc="-5" dirty="0">
                <a:latin typeface="Palatino Linotype"/>
                <a:cs typeface="Palatino Linotype"/>
              </a:rPr>
              <a:t>get </a:t>
            </a:r>
            <a:r>
              <a:rPr sz="2200" dirty="0">
                <a:latin typeface="Palatino Linotype"/>
                <a:cs typeface="Palatino Linotype"/>
              </a:rPr>
              <a:t>started:</a:t>
            </a:r>
          </a:p>
          <a:p>
            <a:pPr marL="622300" indent="-170180">
              <a:lnSpc>
                <a:spcPct val="100000"/>
              </a:lnSpc>
              <a:spcBef>
                <a:spcPts val="900"/>
              </a:spcBef>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GUI_remove_columnspan.py</a:t>
            </a:r>
            <a:r>
              <a:rPr sz="2200" spc="10" dirty="0">
                <a:latin typeface="Times New Roman"/>
                <a:cs typeface="Times New Roman"/>
              </a:rPr>
              <a:t> </a:t>
            </a:r>
            <a:r>
              <a:rPr sz="2200" dirty="0">
                <a:latin typeface="Palatino Linotype"/>
                <a:cs typeface="Palatino Linotype"/>
              </a:rPr>
              <a:t>and save it as</a:t>
            </a:r>
          </a:p>
          <a:p>
            <a:pPr marL="622300">
              <a:lnSpc>
                <a:spcPct val="100000"/>
              </a:lnSpc>
              <a:spcBef>
                <a:spcPts val="65"/>
              </a:spcBef>
            </a:pPr>
            <a:r>
              <a:rPr sz="2200" spc="-5" dirty="0">
                <a:latin typeface="Lucida Console"/>
                <a:cs typeface="Lucida Console"/>
              </a:rPr>
              <a:t>GUI_LabelFrame_column_one.py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5"/>
              </a:spcBef>
              <a:buAutoNum type="arabicPeriod" startAt="2"/>
              <a:tabLst>
                <a:tab pos="622300" algn="l"/>
              </a:tabLst>
            </a:pPr>
            <a:r>
              <a:rPr sz="2200" dirty="0">
                <a:latin typeface="Lucida Console" pitchFamily="49" charset="0"/>
                <a:cs typeface="Palatino Linotype"/>
              </a:rPr>
              <a:t>Change </a:t>
            </a:r>
            <a:r>
              <a:rPr sz="2200" spc="-5" dirty="0">
                <a:latin typeface="Lucida Console" pitchFamily="49" charset="0"/>
                <a:cs typeface="Palatino Linotype"/>
              </a:rPr>
              <a:t>th</a:t>
            </a:r>
            <a:r>
              <a:rPr sz="2200" dirty="0">
                <a:latin typeface="Lucida Console" pitchFamily="49" charset="0"/>
                <a:cs typeface="Palatino Linotype"/>
              </a:rPr>
              <a:t>e</a:t>
            </a:r>
            <a:r>
              <a:rPr sz="2200" spc="-5" dirty="0">
                <a:latin typeface="Lucida Console" pitchFamily="49" charset="0"/>
                <a:cs typeface="Palatino Linotype"/>
              </a:rPr>
              <a:t> </a:t>
            </a:r>
            <a:r>
              <a:rPr sz="2200" dirty="0">
                <a:latin typeface="Lucida Console" pitchFamily="49" charset="0"/>
                <a:cs typeface="Palatino Linotype"/>
              </a:rPr>
              <a:t>column value from</a:t>
            </a:r>
            <a:r>
              <a:rPr sz="2200" spc="-5" dirty="0">
                <a:latin typeface="Lucida Console" pitchFamily="49" charset="0"/>
                <a:cs typeface="Palatino Linotype"/>
              </a:rPr>
              <a:t> </a:t>
            </a:r>
            <a:r>
              <a:rPr sz="2200" spc="-5" dirty="0">
                <a:latin typeface="Lucida Console" pitchFamily="49" charset="0"/>
                <a:cs typeface="Lucida Console"/>
              </a:rPr>
              <a:t>0</a:t>
            </a:r>
            <a:r>
              <a:rPr sz="2200" spc="10" dirty="0">
                <a:latin typeface="Lucida Console" pitchFamily="49" charset="0"/>
                <a:cs typeface="Times New Roman"/>
              </a:rPr>
              <a:t> </a:t>
            </a:r>
            <a:r>
              <a:rPr sz="2200" spc="-5" dirty="0">
                <a:latin typeface="Lucida Console" pitchFamily="49" charset="0"/>
                <a:cs typeface="Palatino Linotype"/>
              </a:rPr>
              <a:t>t</a:t>
            </a:r>
            <a:r>
              <a:rPr sz="2200" dirty="0">
                <a:latin typeface="Lucida Console" pitchFamily="49" charset="0"/>
                <a:cs typeface="Palatino Linotype"/>
              </a:rPr>
              <a:t>o </a:t>
            </a:r>
            <a:r>
              <a:rPr sz="2200" spc="-5" dirty="0" smtClean="0">
                <a:latin typeface="Lucida Console" pitchFamily="49" charset="0"/>
                <a:cs typeface="Lucida Console"/>
              </a:rPr>
              <a:t>1</a:t>
            </a:r>
            <a:r>
              <a:rPr sz="2200" dirty="0" smtClean="0">
                <a:latin typeface="Lucida Console" pitchFamily="49" charset="0"/>
                <a:cs typeface="Palatino Linotype"/>
              </a:rPr>
              <a:t>:</a:t>
            </a:r>
          </a:p>
          <a:p>
            <a:pPr marL="241300">
              <a:lnSpc>
                <a:spcPct val="100000"/>
              </a:lnSpc>
              <a:spcBef>
                <a:spcPts val="965"/>
              </a:spcBef>
              <a:tabLst>
                <a:tab pos="2983865" algn="l"/>
              </a:tabLst>
            </a:pPr>
            <a:r>
              <a:rPr sz="2200" spc="-5" dirty="0" err="1" smtClean="0">
                <a:latin typeface="Lucida Console" pitchFamily="49" charset="0"/>
                <a:cs typeface="Lucida Console"/>
              </a:rPr>
              <a:t>buttons_frame.</a:t>
            </a:r>
            <a:r>
              <a:rPr lang="en-US" sz="2200" spc="-5" dirty="0" err="1" smtClean="0">
                <a:latin typeface="Lucida Console" pitchFamily="49" charset="0"/>
                <a:cs typeface="Lucida Console"/>
              </a:rPr>
              <a:t>g</a:t>
            </a:r>
            <a:r>
              <a:rPr sz="2200" spc="-5" dirty="0" err="1" smtClean="0">
                <a:latin typeface="Lucida Console" pitchFamily="49" charset="0"/>
                <a:cs typeface="Lucida Console"/>
              </a:rPr>
              <a:t>rid</a:t>
            </a:r>
            <a:r>
              <a:rPr sz="2200" spc="-5" dirty="0" smtClean="0">
                <a:latin typeface="Lucida Console" pitchFamily="49" charset="0"/>
                <a:cs typeface="Lucida Console"/>
              </a:rPr>
              <a:t>(column=1,</a:t>
            </a:r>
            <a:r>
              <a:rPr sz="2200" spc="40" dirty="0" smtClean="0">
                <a:latin typeface="Lucida Console" pitchFamily="49" charset="0"/>
                <a:cs typeface="Lucida Console"/>
              </a:rPr>
              <a:t> </a:t>
            </a:r>
            <a:r>
              <a:rPr sz="2200" spc="-5" dirty="0" smtClean="0">
                <a:latin typeface="Lucida Console" pitchFamily="49" charset="0"/>
                <a:cs typeface="Lucida Console"/>
              </a:rPr>
              <a:t>row=7)</a:t>
            </a:r>
            <a:r>
              <a:rPr sz="2200" spc="-5" dirty="0" smtClean="0">
                <a:latin typeface="Lucida Console" pitchFamily="49" charset="0"/>
                <a:cs typeface="Times New Roman"/>
              </a:rPr>
              <a:t>	</a:t>
            </a:r>
            <a:endParaRPr sz="2200" dirty="0" smtClean="0">
              <a:latin typeface="Lucida Console" pitchFamily="49" charset="0"/>
              <a:cs typeface="Lucida Console"/>
            </a:endParaRPr>
          </a:p>
          <a:p>
            <a:pPr marL="622300" indent="-170180">
              <a:lnSpc>
                <a:spcPct val="100000"/>
              </a:lnSpc>
              <a:buAutoNum type="arabicPeriod" startAt="3"/>
              <a:tabLst>
                <a:tab pos="622300" algn="l"/>
              </a:tabLst>
            </a:pPr>
            <a:r>
              <a:rPr sz="2200" dirty="0" smtClean="0">
                <a:latin typeface="Lucida Console" pitchFamily="49" charset="0"/>
                <a:cs typeface="Palatino Linotype"/>
              </a:rPr>
              <a:t>Run</a:t>
            </a:r>
            <a:r>
              <a:rPr sz="2200" spc="-10" dirty="0" smtClean="0">
                <a:latin typeface="Lucida Console" pitchFamily="49" charset="0"/>
                <a:cs typeface="Palatino Linotype"/>
              </a:rPr>
              <a:t> </a:t>
            </a:r>
            <a:r>
              <a:rPr sz="2200" spc="-5" dirty="0">
                <a:latin typeface="Lucida Console" pitchFamily="49" charset="0"/>
                <a:cs typeface="Palatino Linotype"/>
              </a:rPr>
              <a:t>the</a:t>
            </a:r>
            <a:r>
              <a:rPr sz="2200" spc="-10" dirty="0">
                <a:latin typeface="Lucida Console" pitchFamily="49" charset="0"/>
                <a:cs typeface="Palatino Linotype"/>
              </a:rPr>
              <a:t> </a:t>
            </a:r>
            <a:r>
              <a:rPr sz="2200" dirty="0">
                <a:latin typeface="Lucida Console" pitchFamily="49" charset="0"/>
                <a:cs typeface="Palatino Linotype"/>
              </a:rPr>
              <a:t>code.</a:t>
            </a:r>
            <a:r>
              <a:rPr sz="2200" spc="-5" dirty="0">
                <a:latin typeface="Lucida Console" pitchFamily="49" charset="0"/>
                <a:cs typeface="Palatino Linotype"/>
              </a:rPr>
              <a:t> Now</a:t>
            </a:r>
            <a:r>
              <a:rPr sz="2200" spc="-15" dirty="0">
                <a:latin typeface="Lucida Console" pitchFamily="49" charset="0"/>
                <a:cs typeface="Palatino Linotype"/>
              </a:rPr>
              <a:t> </a:t>
            </a:r>
            <a:r>
              <a:rPr sz="2200" dirty="0">
                <a:latin typeface="Lucida Console" pitchFamily="49" charset="0"/>
                <a:cs typeface="Palatino Linotype"/>
              </a:rPr>
              <a:t>our</a:t>
            </a:r>
            <a:r>
              <a:rPr sz="2200" spc="-5" dirty="0">
                <a:latin typeface="Lucida Console" pitchFamily="49" charset="0"/>
                <a:cs typeface="Palatino Linotype"/>
              </a:rPr>
              <a:t> GUI</a:t>
            </a:r>
            <a:r>
              <a:rPr sz="2200" spc="-10" dirty="0">
                <a:latin typeface="Lucida Console" pitchFamily="49" charset="0"/>
                <a:cs typeface="Palatino Linotype"/>
              </a:rPr>
              <a:t> </a:t>
            </a:r>
            <a:r>
              <a:rPr sz="2200" dirty="0">
                <a:latin typeface="Lucida Console" pitchFamily="49" charset="0"/>
                <a:cs typeface="Palatino Linotype"/>
              </a:rPr>
              <a:t>will</a:t>
            </a:r>
            <a:r>
              <a:rPr sz="2200" spc="-10" dirty="0">
                <a:latin typeface="Lucida Console" pitchFamily="49" charset="0"/>
                <a:cs typeface="Palatino Linotype"/>
              </a:rPr>
              <a:t> </a:t>
            </a:r>
            <a:r>
              <a:rPr sz="2200" dirty="0">
                <a:latin typeface="Lucida Console" pitchFamily="49" charset="0"/>
                <a:cs typeface="Palatino Linotype"/>
              </a:rPr>
              <a:t>look</a:t>
            </a:r>
            <a:r>
              <a:rPr sz="2200" spc="-5" dirty="0">
                <a:latin typeface="Lucida Console" pitchFamily="49" charset="0"/>
                <a:cs typeface="Palatino Linotype"/>
              </a:rPr>
              <a:t> </a:t>
            </a:r>
            <a:r>
              <a:rPr sz="2200" dirty="0">
                <a:latin typeface="Lucida Console" pitchFamily="49" charset="0"/>
                <a:cs typeface="Palatino Linotype"/>
              </a:rPr>
              <a:t>as</a:t>
            </a:r>
            <a:r>
              <a:rPr sz="2200" spc="-5" dirty="0">
                <a:latin typeface="Lucida Console" pitchFamily="49" charset="0"/>
                <a:cs typeface="Palatino Linotype"/>
              </a:rPr>
              <a:t> </a:t>
            </a:r>
            <a:r>
              <a:rPr sz="2200" dirty="0">
                <a:latin typeface="Lucida Console" pitchFamily="49" charset="0"/>
                <a:cs typeface="Palatino Linotype"/>
              </a:rPr>
              <a:t>follows:</a:t>
            </a:r>
          </a:p>
        </p:txBody>
      </p:sp>
      <p:grpSp>
        <p:nvGrpSpPr>
          <p:cNvPr id="12" name="object 12"/>
          <p:cNvGrpSpPr/>
          <p:nvPr/>
        </p:nvGrpSpPr>
        <p:grpSpPr>
          <a:xfrm>
            <a:off x="2251566" y="3552156"/>
            <a:ext cx="3810000" cy="3124200"/>
            <a:chOff x="2306637" y="5029250"/>
            <a:chExt cx="2244725" cy="1778000"/>
          </a:xfrm>
        </p:grpSpPr>
        <p:pic>
          <p:nvPicPr>
            <p:cNvPr id="13" name="object 13"/>
            <p:cNvPicPr/>
            <p:nvPr/>
          </p:nvPicPr>
          <p:blipFill>
            <a:blip r:embed="rId2" cstate="print"/>
            <a:stretch>
              <a:fillRect/>
            </a:stretch>
          </p:blipFill>
          <p:spPr>
            <a:xfrm>
              <a:off x="2319337" y="5041950"/>
              <a:ext cx="2219325" cy="1752599"/>
            </a:xfrm>
            <a:prstGeom prst="rect">
              <a:avLst/>
            </a:prstGeom>
          </p:spPr>
        </p:pic>
        <p:sp>
          <p:nvSpPr>
            <p:cNvPr id="14" name="object 14"/>
            <p:cNvSpPr/>
            <p:nvPr/>
          </p:nvSpPr>
          <p:spPr>
            <a:xfrm>
              <a:off x="2312987" y="5035600"/>
              <a:ext cx="2232025" cy="1765300"/>
            </a:xfrm>
            <a:custGeom>
              <a:avLst/>
              <a:gdLst/>
              <a:ahLst/>
              <a:cxnLst/>
              <a:rect l="l" t="t" r="r" b="b"/>
              <a:pathLst>
                <a:path w="2232025" h="1765300">
                  <a:moveTo>
                    <a:pt x="0" y="0"/>
                  </a:moveTo>
                  <a:lnTo>
                    <a:pt x="2232025" y="0"/>
                  </a:lnTo>
                </a:path>
                <a:path w="2232025" h="1765300">
                  <a:moveTo>
                    <a:pt x="0" y="0"/>
                  </a:moveTo>
                  <a:lnTo>
                    <a:pt x="0" y="1765299"/>
                  </a:lnTo>
                </a:path>
                <a:path w="2232025" h="1765300">
                  <a:moveTo>
                    <a:pt x="2232025" y="0"/>
                  </a:moveTo>
                  <a:lnTo>
                    <a:pt x="2232025" y="1765299"/>
                  </a:lnTo>
                </a:path>
                <a:path w="2232025" h="1765300">
                  <a:moveTo>
                    <a:pt x="0" y="1765299"/>
                  </a:moveTo>
                  <a:lnTo>
                    <a:pt x="2232025" y="1765299"/>
                  </a:lnTo>
                </a:path>
              </a:pathLst>
            </a:custGeom>
            <a:ln w="12700">
              <a:solidFill>
                <a:srgbClr val="000000"/>
              </a:solidFill>
            </a:ln>
          </p:spPr>
          <p:txBody>
            <a:bodyPr wrap="square" lIns="0" tIns="0" rIns="0" bIns="0" rtlCol="0"/>
            <a:lstStyle/>
            <a:p>
              <a:endParaRPr/>
            </a:p>
          </p:txBody>
        </p:sp>
      </p:grpSp>
      <p:sp>
        <p:nvSpPr>
          <p:cNvPr id="17" name="Slide Number Placeholder 16"/>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34</a:t>
            </a:fld>
            <a:r>
              <a:rPr lang="en-US" spc="-30" smtClean="0"/>
              <a:t> </a:t>
            </a:r>
            <a:r>
              <a:rPr lang="en-US" smtClean="0"/>
              <a:t>]</a:t>
            </a:r>
            <a:endParaRPr lang="en-US" dirty="0"/>
          </a:p>
        </p:txBody>
      </p:sp>
    </p:spTree>
    <p:extLst>
      <p:ext uri="{BB962C8B-B14F-4D97-AF65-F5344CB8AC3E}">
        <p14:creationId xmlns:p14="http://schemas.microsoft.com/office/powerpoint/2010/main" val="4256534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872338" y="451176"/>
            <a:ext cx="7242962" cy="426014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a:t>
            </a:r>
            <a:r>
              <a:rPr sz="1000" i="1" spc="-45" dirty="0" smtClean="0">
                <a:latin typeface="Palatino Linotype"/>
                <a:cs typeface="Palatino Linotype"/>
              </a:rPr>
              <a:t> </a:t>
            </a:r>
            <a:r>
              <a:rPr sz="1000" i="1" dirty="0">
                <a:latin typeface="Palatino Linotype"/>
                <a:cs typeface="Palatino Linotype"/>
              </a:rPr>
              <a:t>2</a:t>
            </a:r>
            <a:endParaRPr sz="1000" dirty="0">
              <a:latin typeface="Palatino Linotype"/>
              <a:cs typeface="Palatino Linotype"/>
            </a:endParaRPr>
          </a:p>
          <a:p>
            <a:pPr>
              <a:lnSpc>
                <a:spcPct val="100000"/>
              </a:lnSpc>
            </a:pPr>
            <a:endParaRPr sz="1000" dirty="0">
              <a:latin typeface="Palatino Linotype"/>
              <a:cs typeface="Palatino Linotype"/>
            </a:endParaRPr>
          </a:p>
          <a:p>
            <a:pPr>
              <a:lnSpc>
                <a:spcPct val="100000"/>
              </a:lnSpc>
              <a:spcBef>
                <a:spcPts val="50"/>
              </a:spcBef>
            </a:pPr>
            <a:endParaRPr sz="900" dirty="0">
              <a:latin typeface="Palatino Linotype"/>
              <a:cs typeface="Palatino Linotype"/>
            </a:endParaRPr>
          </a:p>
          <a:p>
            <a:pPr marL="12700" marR="169545">
              <a:lnSpc>
                <a:spcPct val="100000"/>
              </a:lnSpc>
            </a:pPr>
            <a:r>
              <a:rPr sz="2200" b="1" spc="-5" dirty="0">
                <a:latin typeface="Arial"/>
                <a:cs typeface="Arial"/>
              </a:rPr>
              <a:t>Aligning</a:t>
            </a:r>
            <a:r>
              <a:rPr sz="2200" b="1" spc="-25" dirty="0">
                <a:latin typeface="Arial"/>
                <a:cs typeface="Arial"/>
              </a:rPr>
              <a:t> </a:t>
            </a:r>
            <a:r>
              <a:rPr sz="2200" b="1" dirty="0">
                <a:latin typeface="Arial"/>
                <a:cs typeface="Arial"/>
              </a:rPr>
              <a:t>GUI</a:t>
            </a:r>
            <a:r>
              <a:rPr sz="2200" b="1" spc="-15" dirty="0">
                <a:latin typeface="Arial"/>
                <a:cs typeface="Arial"/>
              </a:rPr>
              <a:t> </a:t>
            </a:r>
            <a:r>
              <a:rPr sz="2200" b="1" dirty="0">
                <a:latin typeface="Arial"/>
                <a:cs typeface="Arial"/>
              </a:rPr>
              <a:t>widgets</a:t>
            </a:r>
            <a:r>
              <a:rPr sz="2200" b="1" spc="-20" dirty="0">
                <a:latin typeface="Arial"/>
                <a:cs typeface="Arial"/>
              </a:rPr>
              <a:t> </a:t>
            </a:r>
            <a:r>
              <a:rPr sz="2200" b="1" dirty="0">
                <a:latin typeface="Arial"/>
                <a:cs typeface="Arial"/>
              </a:rPr>
              <a:t>by</a:t>
            </a:r>
            <a:r>
              <a:rPr sz="2200" b="1" spc="-15" dirty="0">
                <a:latin typeface="Arial"/>
                <a:cs typeface="Arial"/>
              </a:rPr>
              <a:t> </a:t>
            </a:r>
            <a:r>
              <a:rPr sz="2200" b="1" spc="-5" dirty="0">
                <a:latin typeface="Arial"/>
                <a:cs typeface="Arial"/>
              </a:rPr>
              <a:t>embedding</a:t>
            </a:r>
            <a:r>
              <a:rPr sz="2200" b="1" spc="-25" dirty="0">
                <a:latin typeface="Arial"/>
                <a:cs typeface="Arial"/>
              </a:rPr>
              <a:t> </a:t>
            </a:r>
            <a:r>
              <a:rPr sz="2200" b="1" dirty="0">
                <a:latin typeface="Arial"/>
                <a:cs typeface="Arial"/>
              </a:rPr>
              <a:t>frames </a:t>
            </a:r>
            <a:r>
              <a:rPr sz="2200" b="1" spc="-540" dirty="0">
                <a:latin typeface="Arial"/>
                <a:cs typeface="Arial"/>
              </a:rPr>
              <a:t> </a:t>
            </a:r>
            <a:r>
              <a:rPr sz="2200" b="1" dirty="0">
                <a:latin typeface="Arial"/>
                <a:cs typeface="Arial"/>
              </a:rPr>
              <a:t>within</a:t>
            </a:r>
            <a:r>
              <a:rPr sz="2200" b="1" spc="-5" dirty="0">
                <a:latin typeface="Arial"/>
                <a:cs typeface="Arial"/>
              </a:rPr>
              <a:t> </a:t>
            </a:r>
            <a:r>
              <a:rPr sz="2200" b="1" dirty="0">
                <a:latin typeface="Arial"/>
                <a:cs typeface="Arial"/>
              </a:rPr>
              <a:t>frames</a:t>
            </a:r>
            <a:endParaRPr sz="2200" dirty="0">
              <a:latin typeface="Arial"/>
              <a:cs typeface="Arial"/>
            </a:endParaRPr>
          </a:p>
          <a:p>
            <a:pPr marL="12700" marR="58419">
              <a:lnSpc>
                <a:spcPct val="100000"/>
              </a:lnSpc>
              <a:spcBef>
                <a:spcPts val="375"/>
              </a:spcBef>
            </a:pPr>
            <a:r>
              <a:rPr sz="2200" dirty="0">
                <a:latin typeface="Palatino Linotype"/>
                <a:cs typeface="Palatino Linotype"/>
              </a:rPr>
              <a:t>We'll</a:t>
            </a:r>
            <a:r>
              <a:rPr sz="2200" spc="-10" dirty="0">
                <a:latin typeface="Palatino Linotype"/>
                <a:cs typeface="Palatino Linotype"/>
              </a:rPr>
              <a:t> </a:t>
            </a:r>
            <a:r>
              <a:rPr sz="2200" spc="-5" dirty="0">
                <a:latin typeface="Palatino Linotype"/>
                <a:cs typeface="Palatino Linotype"/>
              </a:rPr>
              <a:t>have</a:t>
            </a:r>
            <a:r>
              <a:rPr sz="2200" spc="-10" dirty="0">
                <a:latin typeface="Palatino Linotype"/>
                <a:cs typeface="Palatino Linotype"/>
              </a:rPr>
              <a:t> </a:t>
            </a:r>
            <a:r>
              <a:rPr sz="2200" spc="-5" dirty="0">
                <a:latin typeface="Palatino Linotype"/>
                <a:cs typeface="Palatino Linotype"/>
              </a:rPr>
              <a:t>better</a:t>
            </a:r>
            <a:r>
              <a:rPr sz="2200" spc="-10" dirty="0">
                <a:latin typeface="Palatino Linotype"/>
                <a:cs typeface="Palatino Linotype"/>
              </a:rPr>
              <a:t> </a:t>
            </a:r>
            <a:r>
              <a:rPr sz="2200" dirty="0">
                <a:latin typeface="Palatino Linotype"/>
                <a:cs typeface="Palatino Linotype"/>
              </a:rPr>
              <a:t>control</a:t>
            </a:r>
            <a:r>
              <a:rPr sz="2200" spc="-5" dirty="0">
                <a:latin typeface="Palatino Linotype"/>
                <a:cs typeface="Palatino Linotype"/>
              </a:rPr>
              <a:t> </a:t>
            </a:r>
            <a:r>
              <a:rPr sz="2200" dirty="0">
                <a:latin typeface="Palatino Linotype"/>
                <a:cs typeface="Palatino Linotype"/>
              </a:rPr>
              <a:t>of</a:t>
            </a:r>
            <a:r>
              <a:rPr sz="2200" spc="-5" dirty="0">
                <a:latin typeface="Palatino Linotype"/>
                <a:cs typeface="Palatino Linotype"/>
              </a:rPr>
              <a:t> </a:t>
            </a:r>
            <a:r>
              <a:rPr sz="2200" dirty="0">
                <a:latin typeface="Palatino Linotype"/>
                <a:cs typeface="Palatino Linotype"/>
              </a:rPr>
              <a:t>our</a:t>
            </a:r>
            <a:r>
              <a:rPr sz="2200" spc="-5" dirty="0">
                <a:latin typeface="Palatino Linotype"/>
                <a:cs typeface="Palatino Linotype"/>
              </a:rPr>
              <a:t> GUI</a:t>
            </a:r>
            <a:r>
              <a:rPr sz="2200" spc="-10" dirty="0">
                <a:latin typeface="Palatino Linotype"/>
                <a:cs typeface="Palatino Linotype"/>
              </a:rPr>
              <a:t> </a:t>
            </a:r>
            <a:r>
              <a:rPr sz="2200" dirty="0">
                <a:latin typeface="Palatino Linotype"/>
                <a:cs typeface="Palatino Linotype"/>
              </a:rPr>
              <a:t>layout</a:t>
            </a:r>
            <a:r>
              <a:rPr sz="2200" spc="-5" dirty="0">
                <a:latin typeface="Palatino Linotype"/>
                <a:cs typeface="Palatino Linotype"/>
              </a:rPr>
              <a:t> </a:t>
            </a:r>
            <a:r>
              <a:rPr sz="2200" dirty="0">
                <a:latin typeface="Palatino Linotype"/>
                <a:cs typeface="Palatino Linotype"/>
              </a:rPr>
              <a:t>if</a:t>
            </a:r>
            <a:r>
              <a:rPr sz="2200" spc="-5" dirty="0">
                <a:latin typeface="Palatino Linotype"/>
                <a:cs typeface="Palatino Linotype"/>
              </a:rPr>
              <a:t> </a:t>
            </a:r>
            <a:r>
              <a:rPr sz="2200" dirty="0">
                <a:latin typeface="Palatino Linotype"/>
                <a:cs typeface="Palatino Linotype"/>
              </a:rPr>
              <a:t>we</a:t>
            </a:r>
            <a:r>
              <a:rPr sz="2200" spc="-5" dirty="0">
                <a:latin typeface="Palatino Linotype"/>
                <a:cs typeface="Palatino Linotype"/>
              </a:rPr>
              <a:t> </a:t>
            </a:r>
            <a:r>
              <a:rPr sz="2200" dirty="0">
                <a:latin typeface="Palatino Linotype"/>
                <a:cs typeface="Palatino Linotype"/>
              </a:rPr>
              <a:t>embed</a:t>
            </a:r>
            <a:r>
              <a:rPr sz="2200" spc="-5" dirty="0">
                <a:latin typeface="Palatino Linotype"/>
                <a:cs typeface="Palatino Linotype"/>
              </a:rPr>
              <a:t> </a:t>
            </a:r>
            <a:r>
              <a:rPr sz="2200" dirty="0">
                <a:latin typeface="Palatino Linotype"/>
                <a:cs typeface="Palatino Linotype"/>
              </a:rPr>
              <a:t>frames</a:t>
            </a:r>
            <a:r>
              <a:rPr sz="2200" spc="-5" dirty="0">
                <a:latin typeface="Palatino Linotype"/>
                <a:cs typeface="Palatino Linotype"/>
              </a:rPr>
              <a:t> </a:t>
            </a:r>
            <a:r>
              <a:rPr sz="2200" dirty="0">
                <a:latin typeface="Palatino Linotype"/>
                <a:cs typeface="Palatino Linotype"/>
              </a:rPr>
              <a:t>within</a:t>
            </a:r>
            <a:r>
              <a:rPr sz="2200" spc="-5" dirty="0">
                <a:latin typeface="Palatino Linotype"/>
                <a:cs typeface="Palatino Linotype"/>
              </a:rPr>
              <a:t> </a:t>
            </a:r>
            <a:r>
              <a:rPr sz="2200" dirty="0">
                <a:latin typeface="Palatino Linotype"/>
                <a:cs typeface="Palatino Linotype"/>
              </a:rPr>
              <a:t>frames.</a:t>
            </a:r>
            <a:r>
              <a:rPr sz="2200" spc="-5" dirty="0">
                <a:latin typeface="Palatino Linotype"/>
                <a:cs typeface="Palatino Linotype"/>
              </a:rPr>
              <a:t> </a:t>
            </a:r>
            <a:r>
              <a:rPr sz="2200" dirty="0">
                <a:latin typeface="Palatino Linotype"/>
                <a:cs typeface="Palatino Linotype"/>
              </a:rPr>
              <a:t>This</a:t>
            </a:r>
            <a:r>
              <a:rPr sz="2200" spc="-5" dirty="0">
                <a:latin typeface="Palatino Linotype"/>
                <a:cs typeface="Palatino Linotype"/>
              </a:rPr>
              <a:t> </a:t>
            </a:r>
            <a:r>
              <a:rPr sz="2200" dirty="0">
                <a:latin typeface="Palatino Linotype"/>
                <a:cs typeface="Palatino Linotype"/>
              </a:rPr>
              <a:t>is</a:t>
            </a:r>
            <a:r>
              <a:rPr sz="2200" spc="-10" dirty="0">
                <a:latin typeface="Palatino Linotype"/>
                <a:cs typeface="Palatino Linotype"/>
              </a:rPr>
              <a:t> </a:t>
            </a:r>
            <a:r>
              <a:rPr sz="2200" dirty="0">
                <a:latin typeface="Palatino Linotype"/>
                <a:cs typeface="Palatino Linotype"/>
              </a:rPr>
              <a:t>what </a:t>
            </a:r>
            <a:r>
              <a:rPr sz="2200" spc="-250" dirty="0">
                <a:latin typeface="Palatino Linotype"/>
                <a:cs typeface="Palatino Linotype"/>
              </a:rPr>
              <a:t> </a:t>
            </a:r>
            <a:r>
              <a:rPr sz="2200" dirty="0">
                <a:latin typeface="Palatino Linotype"/>
                <a:cs typeface="Palatino Linotype"/>
              </a:rPr>
              <a:t>we</a:t>
            </a:r>
            <a:r>
              <a:rPr sz="2200" spc="-5" dirty="0">
                <a:latin typeface="Palatino Linotype"/>
                <a:cs typeface="Palatino Linotype"/>
              </a:rPr>
              <a:t> </a:t>
            </a:r>
            <a:r>
              <a:rPr sz="2200" dirty="0">
                <a:latin typeface="Palatino Linotype"/>
                <a:cs typeface="Palatino Linotype"/>
              </a:rPr>
              <a:t>will do in </a:t>
            </a:r>
            <a:r>
              <a:rPr sz="2200" spc="-5" dirty="0">
                <a:latin typeface="Palatino Linotype"/>
                <a:cs typeface="Palatino Linotype"/>
              </a:rPr>
              <a:t>this </a:t>
            </a:r>
            <a:r>
              <a:rPr sz="2200" dirty="0">
                <a:latin typeface="Palatino Linotype"/>
                <a:cs typeface="Palatino Linotype"/>
              </a:rPr>
              <a:t>recipe.</a:t>
            </a:r>
          </a:p>
          <a:p>
            <a:pPr>
              <a:lnSpc>
                <a:spcPct val="100000"/>
              </a:lnSpc>
            </a:pPr>
            <a:endParaRPr sz="2200" dirty="0">
              <a:latin typeface="Palatino Linotype"/>
              <a:cs typeface="Palatino Linotype"/>
            </a:endParaRPr>
          </a:p>
          <a:p>
            <a:pPr>
              <a:lnSpc>
                <a:spcPct val="100000"/>
              </a:lnSpc>
              <a:spcBef>
                <a:spcPts val="50"/>
              </a:spcBef>
            </a:pPr>
            <a:endParaRPr sz="2200" dirty="0">
              <a:latin typeface="Palatino Linotype"/>
              <a:cs typeface="Palatino Linotype"/>
            </a:endParaRPr>
          </a:p>
          <a:p>
            <a:pPr marL="12700">
              <a:lnSpc>
                <a:spcPct val="100000"/>
              </a:lnSpc>
            </a:pPr>
            <a:r>
              <a:rPr sz="2200" b="1" dirty="0">
                <a:latin typeface="Arial"/>
                <a:cs typeface="Arial"/>
              </a:rPr>
              <a:t>Getting</a:t>
            </a:r>
            <a:r>
              <a:rPr sz="2200" b="1" spc="-100" dirty="0">
                <a:latin typeface="Arial"/>
                <a:cs typeface="Arial"/>
              </a:rPr>
              <a:t> </a:t>
            </a:r>
            <a:r>
              <a:rPr sz="2200" b="1" spc="-5" dirty="0">
                <a:latin typeface="Arial"/>
                <a:cs typeface="Arial"/>
              </a:rPr>
              <a:t>ready</a:t>
            </a:r>
            <a:endParaRPr sz="2200" dirty="0">
              <a:latin typeface="Arial"/>
              <a:cs typeface="Arial"/>
            </a:endParaRPr>
          </a:p>
          <a:p>
            <a:pPr>
              <a:lnSpc>
                <a:spcPct val="100000"/>
              </a:lnSpc>
              <a:spcBef>
                <a:spcPts val="25"/>
              </a:spcBef>
            </a:pPr>
            <a:endParaRPr sz="2200" dirty="0">
              <a:latin typeface="Palatino Linotype"/>
              <a:cs typeface="Palatino Linotype"/>
            </a:endParaRPr>
          </a:p>
          <a:p>
            <a:pPr marL="12700" marR="5715">
              <a:lnSpc>
                <a:spcPct val="100000"/>
              </a:lnSpc>
            </a:pPr>
            <a:r>
              <a:rPr sz="2200" dirty="0">
                <a:latin typeface="Palatino Linotype"/>
                <a:cs typeface="Palatino Linotype"/>
              </a:rPr>
              <a:t>We will continue </a:t>
            </a:r>
            <a:r>
              <a:rPr sz="2200" spc="-5" dirty="0">
                <a:latin typeface="Palatino Linotype"/>
                <a:cs typeface="Palatino Linotype"/>
              </a:rPr>
              <a:t>using the GUI </a:t>
            </a:r>
            <a:r>
              <a:rPr sz="2200" dirty="0">
                <a:latin typeface="Palatino Linotype"/>
                <a:cs typeface="Palatino Linotype"/>
              </a:rPr>
              <a:t>we created in </a:t>
            </a:r>
            <a:r>
              <a:rPr sz="2200" spc="-5" dirty="0">
                <a:latin typeface="Palatino Linotype"/>
                <a:cs typeface="Palatino Linotype"/>
              </a:rPr>
              <a:t>the previous </a:t>
            </a:r>
            <a:r>
              <a:rPr sz="2200" dirty="0">
                <a:latin typeface="Palatino Linotype"/>
                <a:cs typeface="Palatino Linotype"/>
              </a:rPr>
              <a:t>recipe, </a:t>
            </a:r>
            <a:r>
              <a:rPr sz="2200" i="1" dirty="0">
                <a:latin typeface="Palatino Linotype"/>
                <a:cs typeface="Palatino Linotype"/>
              </a:rPr>
              <a:t>Dynamically </a:t>
            </a:r>
            <a:r>
              <a:rPr sz="2200" i="1" spc="-5" dirty="0">
                <a:latin typeface="Palatino Linotype"/>
                <a:cs typeface="Palatino Linotype"/>
              </a:rPr>
              <a:t>expanding </a:t>
            </a:r>
            <a:r>
              <a:rPr sz="2200" i="1" dirty="0">
                <a:latin typeface="Palatino Linotype"/>
                <a:cs typeface="Palatino Linotype"/>
              </a:rPr>
              <a:t>the </a:t>
            </a:r>
            <a:r>
              <a:rPr sz="2200" i="1" spc="-250" dirty="0">
                <a:latin typeface="Palatino Linotype"/>
                <a:cs typeface="Palatino Linotype"/>
              </a:rPr>
              <a:t> </a:t>
            </a:r>
            <a:r>
              <a:rPr sz="2200" i="1" spc="-5" dirty="0">
                <a:latin typeface="Palatino Linotype"/>
                <a:cs typeface="Palatino Linotype"/>
              </a:rPr>
              <a:t>GUI</a:t>
            </a:r>
            <a:r>
              <a:rPr sz="2200" i="1" spc="-10" dirty="0">
                <a:latin typeface="Palatino Linotype"/>
                <a:cs typeface="Palatino Linotype"/>
              </a:rPr>
              <a:t> </a:t>
            </a:r>
            <a:r>
              <a:rPr sz="2200" i="1" spc="-5" dirty="0">
                <a:latin typeface="Palatino Linotype"/>
                <a:cs typeface="Palatino Linotype"/>
              </a:rPr>
              <a:t>using widgets</a:t>
            </a:r>
            <a:r>
              <a:rPr sz="2200" spc="-5" dirty="0">
                <a:latin typeface="Palatino Linotype"/>
                <a:cs typeface="Palatino Linotype"/>
              </a:rPr>
              <a:t>.</a:t>
            </a:r>
            <a:endParaRPr sz="2200" dirty="0">
              <a:latin typeface="Palatino Linotype"/>
              <a:cs typeface="Palatino Linotype"/>
            </a:endParaRPr>
          </a:p>
        </p:txBody>
      </p:sp>
      <p:sp>
        <p:nvSpPr>
          <p:cNvPr id="7" name="Slide Number Placeholder 6"/>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35</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872338" y="451176"/>
            <a:ext cx="6674930" cy="84382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2</a:t>
            </a:r>
            <a:endParaRPr sz="1000" dirty="0" smtClean="0">
              <a:latin typeface="Palatino Linotype"/>
              <a:cs typeface="Palatino Linotype"/>
            </a:endParaRPr>
          </a:p>
          <a:p>
            <a:pPr>
              <a:lnSpc>
                <a:spcPct val="100000"/>
              </a:lnSpc>
              <a:spcBef>
                <a:spcPts val="25"/>
              </a:spcBef>
            </a:pPr>
            <a:endParaRPr sz="2200" dirty="0" smtClean="0">
              <a:latin typeface="Palatino Linotype"/>
              <a:cs typeface="Palatino Linotype"/>
            </a:endParaRPr>
          </a:p>
          <a:p>
            <a:pPr marL="12700">
              <a:lnSpc>
                <a:spcPct val="100000"/>
              </a:lnSpc>
            </a:pPr>
            <a:r>
              <a:rPr lang="en-US" sz="2200" dirty="0" smtClean="0">
                <a:latin typeface="Palatino Linotype"/>
                <a:cs typeface="Palatino Linotype"/>
              </a:rPr>
              <a:t>C</a:t>
            </a:r>
            <a:r>
              <a:rPr sz="2200" dirty="0" smtClean="0">
                <a:latin typeface="Palatino Linotype"/>
                <a:cs typeface="Palatino Linotype"/>
              </a:rPr>
              <a:t>reates</a:t>
            </a:r>
            <a:r>
              <a:rPr sz="2200" spc="-5" dirty="0" smtClean="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hierarchy</a:t>
            </a:r>
            <a:r>
              <a:rPr sz="2200" spc="-15" dirty="0">
                <a:latin typeface="Palatino Linotype"/>
                <a:cs typeface="Palatino Linotype"/>
              </a:rPr>
              <a:t> </a:t>
            </a:r>
            <a:r>
              <a:rPr sz="2200" dirty="0">
                <a:latin typeface="Palatino Linotype"/>
                <a:cs typeface="Palatino Linotype"/>
              </a:rPr>
              <a:t>in</a:t>
            </a:r>
            <a:r>
              <a:rPr sz="2200" spc="-5" dirty="0">
                <a:latin typeface="Palatino Linotype"/>
                <a:cs typeface="Palatino Linotype"/>
              </a:rPr>
              <a:t> </a:t>
            </a:r>
            <a:r>
              <a:rPr sz="2200" dirty="0">
                <a:latin typeface="Palatino Linotype"/>
                <a:cs typeface="Palatino Linotype"/>
              </a:rPr>
              <a:t>our</a:t>
            </a:r>
            <a:r>
              <a:rPr sz="2200" spc="-5" dirty="0">
                <a:latin typeface="Palatino Linotype"/>
                <a:cs typeface="Palatino Linotype"/>
              </a:rPr>
              <a:t> GUI</a:t>
            </a:r>
            <a:r>
              <a:rPr sz="2200" spc="-15" dirty="0">
                <a:latin typeface="Palatino Linotype"/>
                <a:cs typeface="Palatino Linotype"/>
              </a:rPr>
              <a:t> </a:t>
            </a:r>
            <a:r>
              <a:rPr sz="2200" dirty="0">
                <a:latin typeface="Palatino Linotype"/>
                <a:cs typeface="Palatino Linotype"/>
              </a:rPr>
              <a:t>layout:</a:t>
            </a:r>
          </a:p>
        </p:txBody>
      </p:sp>
      <p:pic>
        <p:nvPicPr>
          <p:cNvPr id="6" name="object 6"/>
          <p:cNvPicPr/>
          <p:nvPr/>
        </p:nvPicPr>
        <p:blipFill>
          <a:blip r:embed="rId2" cstate="print"/>
          <a:stretch>
            <a:fillRect/>
          </a:stretch>
        </p:blipFill>
        <p:spPr>
          <a:xfrm>
            <a:off x="1714500" y="1447800"/>
            <a:ext cx="4648200" cy="2971800"/>
          </a:xfrm>
          <a:prstGeom prst="rect">
            <a:avLst/>
          </a:prstGeom>
        </p:spPr>
      </p:pic>
      <p:sp>
        <p:nvSpPr>
          <p:cNvPr id="10" name="Slide Number Placeholder 9"/>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36</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872338" y="451176"/>
            <a:ext cx="6674930" cy="505267"/>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2</a:t>
            </a:r>
            <a:endParaRPr sz="1000" dirty="0" smtClean="0">
              <a:latin typeface="Palatino Linotype"/>
              <a:cs typeface="Palatino Linotype"/>
            </a:endParaRPr>
          </a:p>
          <a:p>
            <a:pPr>
              <a:lnSpc>
                <a:spcPct val="100000"/>
              </a:lnSpc>
              <a:spcBef>
                <a:spcPts val="25"/>
              </a:spcBef>
            </a:pPr>
            <a:endParaRPr sz="2200" dirty="0" smtClean="0">
              <a:latin typeface="Palatino Linotype"/>
              <a:cs typeface="Palatino Linotype"/>
            </a:endParaRPr>
          </a:p>
        </p:txBody>
      </p:sp>
      <p:sp>
        <p:nvSpPr>
          <p:cNvPr id="8" name="object 8"/>
          <p:cNvSpPr txBox="1"/>
          <p:nvPr/>
        </p:nvSpPr>
        <p:spPr>
          <a:xfrm>
            <a:off x="0" y="685800"/>
            <a:ext cx="8458200" cy="4651273"/>
          </a:xfrm>
          <a:prstGeom prst="rect">
            <a:avLst/>
          </a:prstGeom>
        </p:spPr>
        <p:txBody>
          <a:bodyPr vert="horz" wrap="square" lIns="0" tIns="12700" rIns="0" bIns="0" rtlCol="0">
            <a:spAutoFit/>
          </a:bodyPr>
          <a:lstStyle/>
          <a:p>
            <a:pPr>
              <a:lnSpc>
                <a:spcPct val="100000"/>
              </a:lnSpc>
              <a:spcBef>
                <a:spcPts val="45"/>
              </a:spcBef>
            </a:pPr>
            <a:endParaRPr sz="2200" dirty="0">
              <a:latin typeface="Palatino Linotype"/>
              <a:cs typeface="Palatino Linotype"/>
            </a:endParaRPr>
          </a:p>
          <a:p>
            <a:pPr marL="12700">
              <a:lnSpc>
                <a:spcPct val="100000"/>
              </a:lnSpc>
              <a:spcBef>
                <a:spcPts val="5"/>
              </a:spcBef>
            </a:pPr>
            <a:r>
              <a:rPr sz="2200" b="1" spc="-5" dirty="0">
                <a:latin typeface="Arial"/>
                <a:cs typeface="Arial"/>
              </a:rPr>
              <a:t>How</a:t>
            </a:r>
            <a:r>
              <a:rPr sz="2200" b="1" spc="-20" dirty="0">
                <a:latin typeface="Arial"/>
                <a:cs typeface="Arial"/>
              </a:rPr>
              <a:t> </a:t>
            </a:r>
            <a:r>
              <a:rPr sz="2200" b="1" dirty="0">
                <a:latin typeface="Arial"/>
                <a:cs typeface="Arial"/>
              </a:rPr>
              <a:t>to</a:t>
            </a:r>
            <a:r>
              <a:rPr sz="2200" b="1" spc="-15" dirty="0">
                <a:latin typeface="Arial"/>
                <a:cs typeface="Arial"/>
              </a:rPr>
              <a:t> </a:t>
            </a:r>
            <a:r>
              <a:rPr sz="2200" b="1" dirty="0">
                <a:latin typeface="Arial"/>
                <a:cs typeface="Arial"/>
              </a:rPr>
              <a:t>do</a:t>
            </a:r>
            <a:r>
              <a:rPr sz="2200" b="1" spc="-15" dirty="0">
                <a:latin typeface="Arial"/>
                <a:cs typeface="Arial"/>
              </a:rPr>
              <a:t> </a:t>
            </a:r>
            <a:r>
              <a:rPr sz="2200" b="1" dirty="0">
                <a:latin typeface="Arial"/>
                <a:cs typeface="Arial"/>
              </a:rPr>
              <a:t>it</a:t>
            </a:r>
            <a:r>
              <a:rPr sz="2200" b="1" dirty="0">
                <a:latin typeface="Lucida Sans"/>
                <a:cs typeface="Lucida Sans"/>
              </a:rPr>
              <a:t>…</a:t>
            </a:r>
            <a:endParaRPr sz="2200" dirty="0">
              <a:latin typeface="Lucida Sans"/>
              <a:cs typeface="Lucida Sans"/>
            </a:endParaRPr>
          </a:p>
          <a:p>
            <a:pPr marL="12700">
              <a:lnSpc>
                <a:spcPct val="100000"/>
              </a:lnSpc>
              <a:spcBef>
                <a:spcPts val="445"/>
              </a:spcBef>
            </a:pPr>
            <a:r>
              <a:rPr sz="2200" dirty="0">
                <a:latin typeface="Palatino Linotype"/>
                <a:cs typeface="Palatino Linotype"/>
              </a:rPr>
              <a:t>Perform</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steps</a:t>
            </a:r>
            <a:r>
              <a:rPr sz="2200" spc="-5" dirty="0">
                <a:latin typeface="Palatino Linotype"/>
                <a:cs typeface="Palatino Linotype"/>
              </a:rPr>
              <a:t> to</a:t>
            </a:r>
            <a:r>
              <a:rPr sz="2200" spc="-10" dirty="0">
                <a:latin typeface="Palatino Linotype"/>
                <a:cs typeface="Palatino Linotype"/>
              </a:rPr>
              <a:t> </a:t>
            </a:r>
            <a:r>
              <a:rPr sz="2200" dirty="0">
                <a:latin typeface="Palatino Linotype"/>
                <a:cs typeface="Palatino Linotype"/>
              </a:rPr>
              <a:t>complete</a:t>
            </a:r>
            <a:r>
              <a:rPr sz="2200" spc="-5" dirty="0">
                <a:latin typeface="Palatino Linotype"/>
                <a:cs typeface="Palatino Linotype"/>
              </a:rPr>
              <a:t> this</a:t>
            </a:r>
            <a:r>
              <a:rPr sz="2200" spc="-10" dirty="0">
                <a:latin typeface="Palatino Linotype"/>
                <a:cs typeface="Palatino Linotype"/>
              </a:rPr>
              <a:t> </a:t>
            </a:r>
            <a:r>
              <a:rPr sz="2200" spc="-5" dirty="0">
                <a:latin typeface="Palatino Linotype"/>
                <a:cs typeface="Palatino Linotype"/>
              </a:rPr>
              <a:t>recipe:</a:t>
            </a:r>
            <a:endParaRPr sz="2200" dirty="0">
              <a:latin typeface="Palatino Linotype"/>
              <a:cs typeface="Palatino Linotype"/>
            </a:endParaRPr>
          </a:p>
          <a:p>
            <a:pPr>
              <a:lnSpc>
                <a:spcPct val="100000"/>
              </a:lnSpc>
              <a:spcBef>
                <a:spcPts val="20"/>
              </a:spcBef>
            </a:pPr>
            <a:endParaRPr sz="2200" dirty="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GUI_LabelFrame_column_one.py</a:t>
            </a:r>
            <a:r>
              <a:rPr sz="2200" spc="10" dirty="0">
                <a:latin typeface="Times New Roman"/>
                <a:cs typeface="Times New Roman"/>
              </a:rPr>
              <a:t> </a:t>
            </a:r>
            <a:r>
              <a:rPr sz="2200" dirty="0">
                <a:latin typeface="Palatino Linotype"/>
                <a:cs typeface="Palatino Linotype"/>
              </a:rPr>
              <a:t>and save it as</a:t>
            </a:r>
          </a:p>
          <a:p>
            <a:pPr marL="622300">
              <a:lnSpc>
                <a:spcPct val="100000"/>
              </a:lnSpc>
              <a:spcBef>
                <a:spcPts val="70"/>
              </a:spcBef>
            </a:pPr>
            <a:r>
              <a:rPr sz="2200" spc="-5" dirty="0">
                <a:latin typeface="Lucida Console"/>
                <a:cs typeface="Lucida Console"/>
              </a:rPr>
              <a:t>GUI_embed_frames.py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5"/>
              </a:spcBef>
              <a:buAutoNum type="arabicPeriod" startAt="2"/>
              <a:tabLst>
                <a:tab pos="622300" algn="l"/>
              </a:tabLst>
            </a:pPr>
            <a:r>
              <a:rPr sz="2200" dirty="0">
                <a:latin typeface="Palatino Linotype"/>
                <a:cs typeface="Palatino Linotype"/>
              </a:rPr>
              <a:t>Add</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code</a:t>
            </a:r>
            <a:r>
              <a:rPr sz="2200" spc="-5" dirty="0">
                <a:latin typeface="Palatino Linotype"/>
                <a:cs typeface="Palatino Linotype"/>
              </a:rPr>
              <a:t> toward</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spc="-5" dirty="0">
                <a:latin typeface="Palatino Linotype"/>
                <a:cs typeface="Palatino Linotype"/>
              </a:rPr>
              <a:t>top</a:t>
            </a:r>
            <a:r>
              <a:rPr sz="2200" spc="-10" dirty="0">
                <a:latin typeface="Palatino Linotype"/>
                <a:cs typeface="Palatino Linotype"/>
              </a:rPr>
              <a:t> </a:t>
            </a:r>
            <a:r>
              <a:rPr sz="2200" dirty="0">
                <a:latin typeface="Palatino Linotype"/>
                <a:cs typeface="Palatino Linotype"/>
              </a:rPr>
              <a:t>of</a:t>
            </a:r>
            <a:r>
              <a:rPr sz="2200" spc="-10" dirty="0">
                <a:latin typeface="Palatino Linotype"/>
                <a:cs typeface="Palatino Linotype"/>
              </a:rPr>
              <a:t> </a:t>
            </a:r>
            <a:r>
              <a:rPr sz="2200" dirty="0">
                <a:latin typeface="Palatino Linotype"/>
                <a:cs typeface="Palatino Linotype"/>
              </a:rPr>
              <a:t>our</a:t>
            </a:r>
            <a:r>
              <a:rPr sz="2200" spc="-5" dirty="0">
                <a:latin typeface="Palatino Linotype"/>
                <a:cs typeface="Palatino Linotype"/>
              </a:rPr>
              <a:t> </a:t>
            </a:r>
            <a:r>
              <a:rPr sz="2200" dirty="0">
                <a:latin typeface="Palatino Linotype"/>
                <a:cs typeface="Palatino Linotype"/>
              </a:rPr>
              <a:t>Python</a:t>
            </a:r>
            <a:r>
              <a:rPr sz="2200" spc="-5" dirty="0">
                <a:latin typeface="Palatino Linotype"/>
                <a:cs typeface="Palatino Linotype"/>
              </a:rPr>
              <a:t> </a:t>
            </a:r>
            <a:r>
              <a:rPr sz="2200" dirty="0">
                <a:latin typeface="Palatino Linotype"/>
                <a:cs typeface="Palatino Linotype"/>
              </a:rPr>
              <a:t>module:</a:t>
            </a:r>
          </a:p>
          <a:p>
            <a:pPr marL="812800" marR="942340">
              <a:lnSpc>
                <a:spcPct val="100000"/>
              </a:lnSpc>
              <a:spcBef>
                <a:spcPts val="894"/>
              </a:spcBef>
            </a:pPr>
            <a:r>
              <a:rPr sz="2200" spc="-5" dirty="0">
                <a:latin typeface="Lucida Console"/>
                <a:cs typeface="Lucida Console"/>
              </a:rPr>
              <a:t>mighty</a:t>
            </a:r>
            <a:r>
              <a:rPr sz="2200" dirty="0">
                <a:latin typeface="Lucida Console"/>
                <a:cs typeface="Lucida Console"/>
              </a:rPr>
              <a:t> </a:t>
            </a:r>
            <a:r>
              <a:rPr sz="2200" spc="-5" dirty="0">
                <a:latin typeface="Lucida Console"/>
                <a:cs typeface="Lucida Console"/>
              </a:rPr>
              <a:t>=</a:t>
            </a:r>
            <a:r>
              <a:rPr sz="2200" dirty="0">
                <a:latin typeface="Lucida Console"/>
                <a:cs typeface="Lucida Console"/>
              </a:rPr>
              <a:t> </a:t>
            </a:r>
            <a:r>
              <a:rPr sz="2200" spc="-5" dirty="0">
                <a:latin typeface="Lucida Console"/>
                <a:cs typeface="Lucida Console"/>
              </a:rPr>
              <a:t>ttk.LabelFrame(win,</a:t>
            </a:r>
            <a:r>
              <a:rPr sz="2200" spc="5" dirty="0">
                <a:latin typeface="Lucida Console"/>
                <a:cs typeface="Lucida Console"/>
              </a:rPr>
              <a:t> </a:t>
            </a:r>
            <a:r>
              <a:rPr sz="2200" spc="-5" dirty="0">
                <a:latin typeface="Lucida Console"/>
                <a:cs typeface="Lucida Console"/>
              </a:rPr>
              <a:t>text='</a:t>
            </a:r>
            <a:r>
              <a:rPr sz="2200" dirty="0">
                <a:latin typeface="Lucida Console"/>
                <a:cs typeface="Lucida Console"/>
              </a:rPr>
              <a:t> </a:t>
            </a:r>
            <a:r>
              <a:rPr sz="2200" spc="-5" dirty="0">
                <a:latin typeface="Lucida Console"/>
                <a:cs typeface="Lucida Console"/>
              </a:rPr>
              <a:t>Mighty</a:t>
            </a:r>
            <a:r>
              <a:rPr sz="2200" dirty="0">
                <a:latin typeface="Lucida Console"/>
                <a:cs typeface="Lucida Console"/>
              </a:rPr>
              <a:t> </a:t>
            </a:r>
            <a:r>
              <a:rPr sz="2200" spc="-5" dirty="0">
                <a:latin typeface="Lucida Console"/>
                <a:cs typeface="Lucida Console"/>
              </a:rPr>
              <a:t>Python</a:t>
            </a:r>
            <a:r>
              <a:rPr sz="2200" spc="5" dirty="0">
                <a:latin typeface="Lucida Console"/>
                <a:cs typeface="Lucida Console"/>
              </a:rPr>
              <a:t> </a:t>
            </a:r>
            <a:r>
              <a:rPr sz="2200" spc="-5" dirty="0">
                <a:latin typeface="Lucida Console"/>
                <a:cs typeface="Lucida Console"/>
              </a:rPr>
              <a:t>') </a:t>
            </a:r>
            <a:r>
              <a:rPr sz="2200" spc="-530" dirty="0">
                <a:latin typeface="Lucida Console"/>
                <a:cs typeface="Lucida Console"/>
              </a:rPr>
              <a:t> </a:t>
            </a:r>
            <a:r>
              <a:rPr sz="2200" spc="-5" dirty="0">
                <a:latin typeface="Lucida Console"/>
                <a:cs typeface="Lucida Console"/>
              </a:rPr>
              <a:t>mighty.grid(column=0, row=0,</a:t>
            </a:r>
            <a:r>
              <a:rPr sz="2200" dirty="0">
                <a:latin typeface="Lucida Console"/>
                <a:cs typeface="Lucida Console"/>
              </a:rPr>
              <a:t> </a:t>
            </a:r>
            <a:r>
              <a:rPr sz="2200" spc="-5" dirty="0">
                <a:latin typeface="Lucida Console"/>
                <a:cs typeface="Lucida Console"/>
              </a:rPr>
              <a:t>padx=8,</a:t>
            </a:r>
            <a:r>
              <a:rPr sz="2200" dirty="0">
                <a:latin typeface="Lucida Console"/>
                <a:cs typeface="Lucida Console"/>
              </a:rPr>
              <a:t> </a:t>
            </a:r>
            <a:r>
              <a:rPr sz="2200" spc="-5" dirty="0">
                <a:latin typeface="Lucida Console"/>
                <a:cs typeface="Lucida Console"/>
              </a:rPr>
              <a:t>pady=4)</a:t>
            </a:r>
            <a:endParaRPr sz="2200" dirty="0">
              <a:latin typeface="Lucida Console"/>
              <a:cs typeface="Lucida Console"/>
            </a:endParaRPr>
          </a:p>
          <a:p>
            <a:pPr>
              <a:lnSpc>
                <a:spcPct val="100000"/>
              </a:lnSpc>
            </a:pPr>
            <a:endParaRPr sz="2200" dirty="0">
              <a:latin typeface="Lucida Console"/>
              <a:cs typeface="Lucida Console"/>
            </a:endParaRPr>
          </a:p>
          <a:p>
            <a:pPr marL="584200" marR="456565">
              <a:lnSpc>
                <a:spcPct val="105400"/>
              </a:lnSpc>
            </a:pPr>
            <a:r>
              <a:rPr sz="2200" spc="-5" dirty="0">
                <a:latin typeface="Palatino Linotype"/>
                <a:cs typeface="Palatino Linotype"/>
              </a:rPr>
              <a:t>Next</a:t>
            </a:r>
            <a:r>
              <a:rPr sz="2200" dirty="0">
                <a:latin typeface="Palatino Linotype"/>
                <a:cs typeface="Palatino Linotype"/>
              </a:rPr>
              <a:t>,</a:t>
            </a:r>
            <a:r>
              <a:rPr sz="2200" spc="-5" dirty="0">
                <a:latin typeface="Palatino Linotype"/>
                <a:cs typeface="Palatino Linotype"/>
              </a:rPr>
              <a:t> </a:t>
            </a:r>
            <a:r>
              <a:rPr sz="2200" dirty="0">
                <a:latin typeface="Palatino Linotype"/>
                <a:cs typeface="Palatino Linotype"/>
              </a:rPr>
              <a:t>we will modify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following controls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us</a:t>
            </a:r>
            <a:r>
              <a:rPr sz="2200" dirty="0">
                <a:latin typeface="Palatino Linotype"/>
                <a:cs typeface="Palatino Linotype"/>
              </a:rPr>
              <a:t>e</a:t>
            </a:r>
            <a:r>
              <a:rPr sz="2200" spc="-5" dirty="0">
                <a:latin typeface="Palatino Linotype"/>
                <a:cs typeface="Palatino Linotype"/>
              </a:rPr>
              <a:t> </a:t>
            </a:r>
            <a:r>
              <a:rPr sz="2200" spc="-5" dirty="0">
                <a:latin typeface="Lucida Console"/>
                <a:cs typeface="Lucida Console"/>
              </a:rPr>
              <a:t>mighty</a:t>
            </a:r>
            <a:r>
              <a:rPr sz="2200" spc="10" dirty="0">
                <a:latin typeface="Times New Roman"/>
                <a:cs typeface="Times New Roman"/>
              </a:rPr>
              <a:t> </a:t>
            </a:r>
            <a:r>
              <a:rPr sz="2200" dirty="0">
                <a:latin typeface="Palatino Linotype"/>
                <a:cs typeface="Palatino Linotype"/>
              </a:rPr>
              <a:t>as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parent,  </a:t>
            </a:r>
            <a:r>
              <a:rPr sz="2200" dirty="0">
                <a:latin typeface="Palatino Linotype"/>
                <a:cs typeface="Palatino Linotype"/>
              </a:rPr>
              <a:t>replacing</a:t>
            </a:r>
            <a:r>
              <a:rPr sz="2200" spc="-5" dirty="0">
                <a:latin typeface="Palatino Linotype"/>
                <a:cs typeface="Palatino Linotype"/>
              </a:rPr>
              <a:t> </a:t>
            </a:r>
            <a:r>
              <a:rPr sz="2200" spc="-5" dirty="0">
                <a:latin typeface="Lucida Console"/>
                <a:cs typeface="Lucida Console"/>
              </a:rPr>
              <a:t>win</a:t>
            </a:r>
            <a:r>
              <a:rPr sz="2200" spc="-5" dirty="0">
                <a:latin typeface="Palatino Linotype"/>
                <a:cs typeface="Palatino Linotype"/>
              </a:rPr>
              <a:t>.</a:t>
            </a:r>
            <a:endParaRPr sz="2200" dirty="0">
              <a:latin typeface="Palatino Linotype"/>
              <a:cs typeface="Palatino Linotype"/>
            </a:endParaRPr>
          </a:p>
        </p:txBody>
      </p:sp>
      <p:sp>
        <p:nvSpPr>
          <p:cNvPr id="7" name="Slide Number Placeholder 6"/>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37</a:t>
            </a:fld>
            <a:r>
              <a:rPr lang="en-US" spc="-30" smtClean="0"/>
              <a:t> </a:t>
            </a:r>
            <a:r>
              <a:rPr lang="en-US" smtClean="0"/>
              <a:t>]</a:t>
            </a:r>
            <a:endParaRPr lang="en-US" dirty="0"/>
          </a:p>
        </p:txBody>
      </p:sp>
    </p:spTree>
    <p:extLst>
      <p:ext uri="{BB962C8B-B14F-4D97-AF65-F5344CB8AC3E}">
        <p14:creationId xmlns:p14="http://schemas.microsoft.com/office/powerpoint/2010/main" val="2370452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872338" y="717165"/>
            <a:ext cx="6785761" cy="2531014"/>
          </a:xfrm>
          <a:prstGeom prst="rect">
            <a:avLst/>
          </a:prstGeom>
        </p:spPr>
        <p:txBody>
          <a:bodyPr vert="horz" wrap="square" lIns="0" tIns="12700" rIns="0" bIns="0" rtlCol="0">
            <a:spAutoFit/>
          </a:bodyPr>
          <a:lstStyle/>
          <a:p>
            <a:pPr marL="182245" indent="-170180">
              <a:lnSpc>
                <a:spcPct val="100000"/>
              </a:lnSpc>
              <a:spcBef>
                <a:spcPts val="100"/>
              </a:spcBef>
              <a:buAutoNum type="arabicPeriod" startAt="3"/>
              <a:tabLst>
                <a:tab pos="182880" algn="l"/>
              </a:tabLst>
            </a:pPr>
            <a:r>
              <a:rPr sz="2200" dirty="0">
                <a:latin typeface="Palatino Linotype"/>
                <a:cs typeface="Palatino Linotype"/>
              </a:rPr>
              <a:t>Change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Label </a:t>
            </a:r>
            <a:r>
              <a:rPr sz="2200" spc="-5" dirty="0">
                <a:latin typeface="Palatino Linotype"/>
                <a:cs typeface="Palatino Linotype"/>
              </a:rPr>
              <a:t>paren</a:t>
            </a:r>
            <a:r>
              <a:rPr sz="2200" dirty="0">
                <a:latin typeface="Palatino Linotype"/>
                <a:cs typeface="Palatino Linotype"/>
              </a:rPr>
              <a:t>t</a:t>
            </a:r>
            <a:r>
              <a:rPr sz="2200" spc="-5" dirty="0">
                <a:latin typeface="Palatino Linotype"/>
                <a:cs typeface="Palatino Linotype"/>
              </a:rPr>
              <a:t> </a:t>
            </a:r>
            <a:r>
              <a:rPr sz="2200" dirty="0">
                <a:latin typeface="Palatino Linotype"/>
                <a:cs typeface="Palatino Linotype"/>
              </a:rPr>
              <a:t>from</a:t>
            </a:r>
            <a:r>
              <a:rPr sz="2200" spc="-5" dirty="0">
                <a:latin typeface="Palatino Linotype"/>
                <a:cs typeface="Palatino Linotype"/>
              </a:rPr>
              <a:t> </a:t>
            </a:r>
            <a:r>
              <a:rPr sz="2200" spc="-5" dirty="0">
                <a:latin typeface="Lucida Console"/>
                <a:cs typeface="Lucida Console"/>
              </a:rPr>
              <a:t>win</a:t>
            </a:r>
            <a:r>
              <a:rPr sz="2200" spc="10" dirty="0">
                <a:latin typeface="Times New Roman"/>
                <a:cs typeface="Times New Roman"/>
              </a:rPr>
              <a:t> </a:t>
            </a:r>
            <a:r>
              <a:rPr sz="2200" spc="-5" dirty="0">
                <a:latin typeface="Palatino Linotype"/>
                <a:cs typeface="Palatino Linotype"/>
              </a:rPr>
              <a:t>t</a:t>
            </a:r>
            <a:r>
              <a:rPr sz="2200" dirty="0">
                <a:latin typeface="Palatino Linotype"/>
                <a:cs typeface="Palatino Linotype"/>
              </a:rPr>
              <a:t>o </a:t>
            </a:r>
            <a:r>
              <a:rPr sz="2200" spc="-5" dirty="0">
                <a:latin typeface="Lucida Console"/>
                <a:cs typeface="Lucida Console"/>
              </a:rPr>
              <a:t>mighty</a:t>
            </a:r>
            <a:r>
              <a:rPr sz="2200" dirty="0">
                <a:latin typeface="Palatino Linotype"/>
                <a:cs typeface="Palatino Linotype"/>
              </a:rPr>
              <a:t>:</a:t>
            </a:r>
          </a:p>
          <a:p>
            <a:pPr marL="372745" marR="815340">
              <a:lnSpc>
                <a:spcPct val="100000"/>
              </a:lnSpc>
              <a:spcBef>
                <a:spcPts val="960"/>
              </a:spcBef>
            </a:pPr>
            <a:r>
              <a:rPr sz="2200" spc="-5" dirty="0">
                <a:latin typeface="Lucida Console"/>
                <a:cs typeface="Lucida Console"/>
              </a:rPr>
              <a:t>a_label</a:t>
            </a:r>
            <a:r>
              <a:rPr sz="2200" dirty="0">
                <a:latin typeface="Lucida Console"/>
                <a:cs typeface="Lucida Console"/>
              </a:rPr>
              <a:t> </a:t>
            </a:r>
            <a:r>
              <a:rPr sz="2200" spc="-5" dirty="0">
                <a:latin typeface="Lucida Console"/>
                <a:cs typeface="Lucida Console"/>
              </a:rPr>
              <a:t>=</a:t>
            </a:r>
            <a:r>
              <a:rPr sz="2200" dirty="0">
                <a:latin typeface="Lucida Console"/>
                <a:cs typeface="Lucida Console"/>
              </a:rPr>
              <a:t> </a:t>
            </a:r>
            <a:r>
              <a:rPr sz="2200" spc="-5" dirty="0">
                <a:latin typeface="Lucida Console"/>
                <a:cs typeface="Lucida Console"/>
              </a:rPr>
              <a:t>ttk.Label(mighty,</a:t>
            </a:r>
            <a:r>
              <a:rPr sz="2200" dirty="0">
                <a:latin typeface="Lucida Console"/>
                <a:cs typeface="Lucida Console"/>
              </a:rPr>
              <a:t> </a:t>
            </a:r>
            <a:r>
              <a:rPr sz="2200" spc="-5" dirty="0">
                <a:latin typeface="Lucida Console"/>
                <a:cs typeface="Lucida Console"/>
              </a:rPr>
              <a:t>text="Enter</a:t>
            </a:r>
            <a:r>
              <a:rPr sz="2200" spc="5" dirty="0">
                <a:latin typeface="Lucida Console"/>
                <a:cs typeface="Lucida Console"/>
              </a:rPr>
              <a:t> </a:t>
            </a:r>
            <a:r>
              <a:rPr sz="2200" spc="-5" dirty="0">
                <a:latin typeface="Lucida Console"/>
                <a:cs typeface="Lucida Console"/>
              </a:rPr>
              <a:t>a</a:t>
            </a:r>
            <a:r>
              <a:rPr sz="2200" dirty="0">
                <a:latin typeface="Lucida Console"/>
                <a:cs typeface="Lucida Console"/>
              </a:rPr>
              <a:t> </a:t>
            </a:r>
            <a:r>
              <a:rPr sz="2200" spc="-5" dirty="0">
                <a:latin typeface="Lucida Console"/>
                <a:cs typeface="Lucida Console"/>
              </a:rPr>
              <a:t>name:") </a:t>
            </a:r>
            <a:r>
              <a:rPr sz="2200" spc="-525" dirty="0">
                <a:latin typeface="Lucida Console"/>
                <a:cs typeface="Lucida Console"/>
              </a:rPr>
              <a:t> </a:t>
            </a:r>
            <a:r>
              <a:rPr sz="2200" spc="-5" dirty="0">
                <a:latin typeface="Lucida Console"/>
                <a:cs typeface="Lucida Console"/>
              </a:rPr>
              <a:t>a_label.grid(column=0, row=0)</a:t>
            </a:r>
            <a:endParaRPr sz="2200" dirty="0">
              <a:latin typeface="Lucida Console"/>
              <a:cs typeface="Lucida Console"/>
            </a:endParaRPr>
          </a:p>
          <a:p>
            <a:pPr>
              <a:lnSpc>
                <a:spcPct val="100000"/>
              </a:lnSpc>
            </a:pPr>
            <a:endParaRPr sz="2200" dirty="0">
              <a:latin typeface="Lucida Console"/>
              <a:cs typeface="Lucida Console"/>
            </a:endParaRPr>
          </a:p>
          <a:p>
            <a:pPr marL="182245" marR="5080" indent="-170180">
              <a:lnSpc>
                <a:spcPct val="105400"/>
              </a:lnSpc>
              <a:buAutoNum type="arabicPeriod" startAt="4"/>
              <a:tabLst>
                <a:tab pos="182880" algn="l"/>
              </a:tabLst>
            </a:pPr>
            <a:r>
              <a:rPr sz="2200" dirty="0">
                <a:latin typeface="Palatino Linotype"/>
                <a:cs typeface="Palatino Linotype"/>
              </a:rPr>
              <a:t>Run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GUI_embed_frames.py</a:t>
            </a:r>
            <a:r>
              <a:rPr sz="2200" spc="10" dirty="0">
                <a:latin typeface="Times New Roman"/>
                <a:cs typeface="Times New Roman"/>
              </a:rPr>
              <a:t> </a:t>
            </a:r>
            <a:r>
              <a:rPr sz="2200" dirty="0">
                <a:latin typeface="Palatino Linotype"/>
                <a:cs typeface="Palatino Linotype"/>
              </a:rPr>
              <a:t>file. This results in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shown in </a:t>
            </a:r>
            <a:r>
              <a:rPr sz="2200" spc="-5" dirty="0">
                <a:latin typeface="Palatino Linotype"/>
                <a:cs typeface="Palatino Linotype"/>
              </a:rPr>
              <a:t>the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screenshot:</a:t>
            </a:r>
          </a:p>
        </p:txBody>
      </p:sp>
      <p:grpSp>
        <p:nvGrpSpPr>
          <p:cNvPr id="8" name="object 8"/>
          <p:cNvGrpSpPr/>
          <p:nvPr/>
        </p:nvGrpSpPr>
        <p:grpSpPr>
          <a:xfrm>
            <a:off x="2404247" y="3419989"/>
            <a:ext cx="3179657" cy="1727372"/>
            <a:chOff x="2139950" y="2100262"/>
            <a:chExt cx="2578100" cy="2130425"/>
          </a:xfrm>
        </p:grpSpPr>
        <p:pic>
          <p:nvPicPr>
            <p:cNvPr id="9" name="object 9"/>
            <p:cNvPicPr/>
            <p:nvPr/>
          </p:nvPicPr>
          <p:blipFill>
            <a:blip r:embed="rId2" cstate="print"/>
            <a:stretch>
              <a:fillRect/>
            </a:stretch>
          </p:blipFill>
          <p:spPr>
            <a:xfrm>
              <a:off x="2152650" y="2112962"/>
              <a:ext cx="2552700" cy="2105025"/>
            </a:xfrm>
            <a:prstGeom prst="rect">
              <a:avLst/>
            </a:prstGeom>
          </p:spPr>
        </p:pic>
        <p:sp>
          <p:nvSpPr>
            <p:cNvPr id="10" name="object 10"/>
            <p:cNvSpPr/>
            <p:nvPr/>
          </p:nvSpPr>
          <p:spPr>
            <a:xfrm>
              <a:off x="2146300" y="2106612"/>
              <a:ext cx="2565400" cy="2117725"/>
            </a:xfrm>
            <a:custGeom>
              <a:avLst/>
              <a:gdLst/>
              <a:ahLst/>
              <a:cxnLst/>
              <a:rect l="l" t="t" r="r" b="b"/>
              <a:pathLst>
                <a:path w="2565400" h="2117725">
                  <a:moveTo>
                    <a:pt x="0" y="0"/>
                  </a:moveTo>
                  <a:lnTo>
                    <a:pt x="2565400" y="0"/>
                  </a:lnTo>
                </a:path>
                <a:path w="2565400" h="2117725">
                  <a:moveTo>
                    <a:pt x="0" y="0"/>
                  </a:moveTo>
                  <a:lnTo>
                    <a:pt x="0" y="2117725"/>
                  </a:lnTo>
                </a:path>
                <a:path w="2565400" h="2117725">
                  <a:moveTo>
                    <a:pt x="2565400" y="0"/>
                  </a:moveTo>
                  <a:lnTo>
                    <a:pt x="2565400" y="2117725"/>
                  </a:lnTo>
                </a:path>
                <a:path w="2565400" h="2117725">
                  <a:moveTo>
                    <a:pt x="0" y="2117725"/>
                  </a:moveTo>
                  <a:lnTo>
                    <a:pt x="2565400" y="2117725"/>
                  </a:lnTo>
                </a:path>
              </a:pathLst>
            </a:custGeom>
            <a:ln w="12700">
              <a:solidFill>
                <a:srgbClr val="000000"/>
              </a:solidFill>
            </a:ln>
          </p:spPr>
          <p:txBody>
            <a:bodyPr wrap="square" lIns="0" tIns="0" rIns="0" bIns="0" rtlCol="0"/>
            <a:lstStyle/>
            <a:p>
              <a:endParaRPr/>
            </a:p>
          </p:txBody>
        </p:sp>
      </p:gr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38</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0" y="762000"/>
            <a:ext cx="8458200" cy="4286558"/>
          </a:xfrm>
          <a:prstGeom prst="rect">
            <a:avLst/>
          </a:prstGeom>
        </p:spPr>
        <p:txBody>
          <a:bodyPr vert="horz" wrap="square" lIns="0" tIns="16510" rIns="0" bIns="0" rtlCol="0">
            <a:spAutoFit/>
          </a:bodyPr>
          <a:lstStyle/>
          <a:p>
            <a:pPr marL="12700" marR="170180">
              <a:lnSpc>
                <a:spcPct val="102800"/>
              </a:lnSpc>
              <a:spcBef>
                <a:spcPts val="130"/>
              </a:spcBef>
            </a:pPr>
            <a:r>
              <a:rPr sz="2200" spc="-5" dirty="0">
                <a:latin typeface="Palatino Linotype"/>
                <a:cs typeface="Palatino Linotype"/>
              </a:rPr>
              <a:t>Note how </a:t>
            </a:r>
            <a:r>
              <a:rPr sz="2200" dirty="0">
                <a:latin typeface="Palatino Linotype"/>
                <a:cs typeface="Palatino Linotype"/>
              </a:rPr>
              <a:t>all </a:t>
            </a:r>
            <a:r>
              <a:rPr sz="2200" spc="-5" dirty="0">
                <a:latin typeface="Palatino Linotype"/>
                <a:cs typeface="Palatino Linotype"/>
              </a:rPr>
              <a:t>the </a:t>
            </a:r>
            <a:r>
              <a:rPr sz="2200" dirty="0">
                <a:latin typeface="Palatino Linotype"/>
                <a:cs typeface="Palatino Linotype"/>
              </a:rPr>
              <a:t>widgets are </a:t>
            </a:r>
            <a:r>
              <a:rPr sz="2200" spc="-5" dirty="0">
                <a:latin typeface="Palatino Linotype"/>
                <a:cs typeface="Palatino Linotype"/>
              </a:rPr>
              <a:t>now </a:t>
            </a:r>
            <a:r>
              <a:rPr sz="2200" dirty="0">
                <a:latin typeface="Palatino Linotype"/>
                <a:cs typeface="Palatino Linotype"/>
              </a:rPr>
              <a:t>contained in </a:t>
            </a:r>
            <a:r>
              <a:rPr sz="2200" spc="-5" dirty="0">
                <a:latin typeface="Palatino Linotype"/>
                <a:cs typeface="Palatino Linotype"/>
              </a:rPr>
              <a:t>the </a:t>
            </a:r>
            <a:r>
              <a:rPr sz="2200" b="1" dirty="0">
                <a:latin typeface="Palatino Linotype"/>
                <a:cs typeface="Palatino Linotype"/>
              </a:rPr>
              <a:t>Mighty </a:t>
            </a:r>
            <a:r>
              <a:rPr sz="2200" b="1" spc="-5" dirty="0">
                <a:latin typeface="Palatino Linotype"/>
                <a:cs typeface="Palatino Linotype"/>
              </a:rPr>
              <a:t>Python </a:t>
            </a:r>
            <a:r>
              <a:rPr sz="2200" spc="-5" dirty="0">
                <a:latin typeface="Lucida Console"/>
                <a:cs typeface="Lucida Console"/>
              </a:rPr>
              <a:t>LabelFrame</a:t>
            </a:r>
            <a:r>
              <a:rPr sz="2200" spc="-5" dirty="0">
                <a:latin typeface="Palatino Linotype"/>
                <a:cs typeface="Palatino Linotype"/>
              </a:rPr>
              <a:t>, </a:t>
            </a:r>
            <a:r>
              <a:rPr sz="2200" dirty="0">
                <a:latin typeface="Palatino Linotype"/>
                <a:cs typeface="Palatino Linotype"/>
              </a:rPr>
              <a:t>which </a:t>
            </a:r>
            <a:r>
              <a:rPr sz="2200" spc="-250" dirty="0">
                <a:latin typeface="Palatino Linotype"/>
                <a:cs typeface="Palatino Linotype"/>
              </a:rPr>
              <a:t> </a:t>
            </a:r>
            <a:r>
              <a:rPr sz="2200" dirty="0">
                <a:latin typeface="Palatino Linotype"/>
                <a:cs typeface="Palatino Linotype"/>
              </a:rPr>
              <a:t>surrounds all of </a:t>
            </a:r>
            <a:r>
              <a:rPr sz="2200" spc="-5" dirty="0">
                <a:latin typeface="Palatino Linotype"/>
                <a:cs typeface="Palatino Linotype"/>
              </a:rPr>
              <a:t>them </a:t>
            </a:r>
            <a:r>
              <a:rPr sz="2200" dirty="0">
                <a:latin typeface="Palatino Linotype"/>
                <a:cs typeface="Palatino Linotype"/>
              </a:rPr>
              <a:t>with a </a:t>
            </a:r>
            <a:r>
              <a:rPr sz="2200" spc="-5" dirty="0">
                <a:latin typeface="Palatino Linotype"/>
                <a:cs typeface="Palatino Linotype"/>
              </a:rPr>
              <a:t>barely </a:t>
            </a:r>
            <a:r>
              <a:rPr sz="2200" dirty="0">
                <a:latin typeface="Palatino Linotype"/>
                <a:cs typeface="Palatino Linotype"/>
              </a:rPr>
              <a:t>visible </a:t>
            </a:r>
            <a:r>
              <a:rPr sz="2200" spc="-5" dirty="0">
                <a:latin typeface="Palatino Linotype"/>
                <a:cs typeface="Palatino Linotype"/>
              </a:rPr>
              <a:t>thin </a:t>
            </a:r>
            <a:r>
              <a:rPr sz="2200" dirty="0">
                <a:latin typeface="Palatino Linotype"/>
                <a:cs typeface="Palatino Linotype"/>
              </a:rPr>
              <a:t>line. </a:t>
            </a:r>
            <a:r>
              <a:rPr sz="2200" spc="-5" dirty="0">
                <a:latin typeface="Palatino Linotype"/>
                <a:cs typeface="Palatino Linotype"/>
              </a:rPr>
              <a:t>Next, </a:t>
            </a:r>
            <a:r>
              <a:rPr sz="2200" dirty="0">
                <a:latin typeface="Palatino Linotype"/>
                <a:cs typeface="Palatino Linotype"/>
              </a:rPr>
              <a:t>we can reset </a:t>
            </a:r>
            <a:r>
              <a:rPr sz="2200" spc="-5" dirty="0">
                <a:latin typeface="Palatino Linotype"/>
                <a:cs typeface="Palatino Linotype"/>
              </a:rPr>
              <a:t>the </a:t>
            </a:r>
            <a:r>
              <a:rPr sz="2200" b="1" dirty="0">
                <a:latin typeface="Palatino Linotype"/>
                <a:cs typeface="Palatino Linotype"/>
              </a:rPr>
              <a:t>Labels in a </a:t>
            </a:r>
            <a:r>
              <a:rPr sz="2200" b="1" spc="5" dirty="0">
                <a:latin typeface="Palatino Linotype"/>
                <a:cs typeface="Palatino Linotype"/>
              </a:rPr>
              <a:t> </a:t>
            </a:r>
            <a:r>
              <a:rPr sz="2200" b="1" dirty="0">
                <a:latin typeface="Palatino Linotype"/>
                <a:cs typeface="Palatino Linotype"/>
              </a:rPr>
              <a:t>Frame</a:t>
            </a:r>
            <a:r>
              <a:rPr sz="2200" b="1" spc="-10" dirty="0">
                <a:latin typeface="Palatino Linotype"/>
                <a:cs typeface="Palatino Linotype"/>
              </a:rPr>
              <a:t> </a:t>
            </a:r>
            <a:r>
              <a:rPr sz="2200" dirty="0">
                <a:latin typeface="Palatino Linotype"/>
                <a:cs typeface="Palatino Linotype"/>
              </a:rPr>
              <a:t>widget </a:t>
            </a:r>
            <a:r>
              <a:rPr sz="2200" spc="-5" dirty="0">
                <a:latin typeface="Palatino Linotype"/>
                <a:cs typeface="Palatino Linotype"/>
              </a:rPr>
              <a:t>to the</a:t>
            </a:r>
            <a:r>
              <a:rPr sz="2200" spc="-10" dirty="0">
                <a:latin typeface="Palatino Linotype"/>
                <a:cs typeface="Palatino Linotype"/>
              </a:rPr>
              <a:t> </a:t>
            </a:r>
            <a:r>
              <a:rPr sz="2200" dirty="0">
                <a:latin typeface="Palatino Linotype"/>
                <a:cs typeface="Palatino Linotype"/>
              </a:rPr>
              <a:t>left without messing </a:t>
            </a:r>
            <a:r>
              <a:rPr sz="2200" spc="-5" dirty="0">
                <a:latin typeface="Palatino Linotype"/>
                <a:cs typeface="Palatino Linotype"/>
              </a:rPr>
              <a:t>up</a:t>
            </a:r>
            <a:r>
              <a:rPr sz="2200" spc="-10" dirty="0">
                <a:latin typeface="Palatino Linotype"/>
                <a:cs typeface="Palatino Linotype"/>
              </a:rPr>
              <a:t> </a:t>
            </a:r>
            <a:r>
              <a:rPr sz="2200" dirty="0">
                <a:latin typeface="Palatino Linotype"/>
                <a:cs typeface="Palatino Linotype"/>
              </a:rPr>
              <a:t>our </a:t>
            </a:r>
            <a:r>
              <a:rPr sz="2200" spc="-5" dirty="0">
                <a:latin typeface="Palatino Linotype"/>
                <a:cs typeface="Palatino Linotype"/>
              </a:rPr>
              <a:t>GUI </a:t>
            </a:r>
            <a:r>
              <a:rPr sz="2200" dirty="0">
                <a:latin typeface="Palatino Linotype"/>
                <a:cs typeface="Palatino Linotype"/>
              </a:rPr>
              <a:t>layout:</a:t>
            </a:r>
          </a:p>
          <a:p>
            <a:pPr>
              <a:lnSpc>
                <a:spcPct val="100000"/>
              </a:lnSpc>
              <a:spcBef>
                <a:spcPts val="25"/>
              </a:spcBef>
            </a:pPr>
            <a:endParaRPr sz="2200" dirty="0">
              <a:latin typeface="Palatino Linotype"/>
              <a:cs typeface="Palatino Linotype"/>
            </a:endParaRPr>
          </a:p>
          <a:p>
            <a:pPr marL="622300" indent="-170180">
              <a:lnSpc>
                <a:spcPct val="100000"/>
              </a:lnSpc>
              <a:spcBef>
                <a:spcPts val="5"/>
              </a:spcBef>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GUI_embed_frames.py</a:t>
            </a:r>
            <a:r>
              <a:rPr sz="2200" spc="-340" dirty="0">
                <a:latin typeface="Lucida Console"/>
                <a:cs typeface="Lucida Console"/>
              </a:rPr>
              <a:t> </a:t>
            </a:r>
            <a:r>
              <a:rPr sz="2200" dirty="0">
                <a:latin typeface="Palatino Linotype"/>
                <a:cs typeface="Palatino Linotype"/>
              </a:rPr>
              <a:t>and save</a:t>
            </a:r>
            <a:r>
              <a:rPr sz="2200" spc="5" dirty="0">
                <a:latin typeface="Palatino Linotype"/>
                <a:cs typeface="Palatino Linotype"/>
              </a:rPr>
              <a:t> </a:t>
            </a:r>
            <a:r>
              <a:rPr sz="2200" dirty="0">
                <a:latin typeface="Palatino Linotype"/>
                <a:cs typeface="Palatino Linotype"/>
              </a:rPr>
              <a:t>it as</a:t>
            </a:r>
            <a:r>
              <a:rPr sz="2200" spc="-5" dirty="0">
                <a:latin typeface="Palatino Linotype"/>
                <a:cs typeface="Palatino Linotype"/>
              </a:rPr>
              <a:t> </a:t>
            </a:r>
            <a:r>
              <a:rPr sz="2200" spc="-5" dirty="0">
                <a:latin typeface="Lucida Console"/>
                <a:cs typeface="Lucida Console"/>
              </a:rPr>
              <a:t>GUI_embed_frames_align.py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0"/>
              </a:spcBef>
              <a:buAutoNum type="arabicPeriod"/>
              <a:tabLst>
                <a:tab pos="622300" algn="l"/>
              </a:tabLst>
            </a:pPr>
            <a:r>
              <a:rPr sz="2200" dirty="0">
                <a:latin typeface="Palatino Linotype"/>
                <a:cs typeface="Palatino Linotype"/>
              </a:rPr>
              <a:t>Change</a:t>
            </a:r>
            <a:r>
              <a:rPr sz="2200" spc="-5" dirty="0">
                <a:latin typeface="Palatino Linotype"/>
                <a:cs typeface="Palatino Linotype"/>
              </a:rPr>
              <a:t> </a:t>
            </a:r>
            <a:r>
              <a:rPr sz="2200" spc="-5" dirty="0">
                <a:latin typeface="Lucida Console"/>
                <a:cs typeface="Lucida Console"/>
              </a:rPr>
              <a:t>column</a:t>
            </a:r>
            <a:r>
              <a:rPr sz="2200" spc="10" dirty="0">
                <a:latin typeface="Times New Roman"/>
                <a:cs typeface="Times New Roman"/>
              </a:rPr>
              <a:t> </a:t>
            </a:r>
            <a:r>
              <a:rPr sz="2200" spc="-5" dirty="0">
                <a:latin typeface="Palatino Linotype"/>
                <a:cs typeface="Palatino Linotype"/>
              </a:rPr>
              <a:t>t</a:t>
            </a:r>
            <a:r>
              <a:rPr sz="2200" dirty="0">
                <a:latin typeface="Palatino Linotype"/>
                <a:cs typeface="Palatino Linotype"/>
              </a:rPr>
              <a:t>o </a:t>
            </a:r>
            <a:r>
              <a:rPr sz="2200" spc="-5" dirty="0">
                <a:latin typeface="Lucida Console"/>
                <a:cs typeface="Lucida Console"/>
              </a:rPr>
              <a:t>0</a:t>
            </a:r>
            <a:r>
              <a:rPr sz="2200" dirty="0">
                <a:latin typeface="Palatino Linotype"/>
                <a:cs typeface="Palatino Linotype"/>
              </a:rPr>
              <a:t>:</a:t>
            </a:r>
          </a:p>
          <a:p>
            <a:pPr marL="812800" marR="5080">
              <a:lnSpc>
                <a:spcPct val="100000"/>
              </a:lnSpc>
              <a:spcBef>
                <a:spcPts val="965"/>
              </a:spcBef>
            </a:pPr>
            <a:r>
              <a:rPr sz="2200" spc="-5" dirty="0">
                <a:latin typeface="Lucida Console"/>
                <a:cs typeface="Lucida Console"/>
              </a:rPr>
              <a:t>buttons_frame</a:t>
            </a:r>
            <a:r>
              <a:rPr sz="2200" dirty="0">
                <a:latin typeface="Lucida Console"/>
                <a:cs typeface="Lucida Console"/>
              </a:rPr>
              <a:t> </a:t>
            </a:r>
            <a:r>
              <a:rPr sz="2200" spc="-5" dirty="0">
                <a:latin typeface="Lucida Console"/>
                <a:cs typeface="Lucida Console"/>
              </a:rPr>
              <a:t>=</a:t>
            </a:r>
            <a:r>
              <a:rPr sz="2200" spc="5" dirty="0">
                <a:latin typeface="Lucida Console"/>
                <a:cs typeface="Lucida Console"/>
              </a:rPr>
              <a:t> </a:t>
            </a:r>
            <a:r>
              <a:rPr sz="2200" spc="-5" dirty="0">
                <a:latin typeface="Lucida Console"/>
                <a:cs typeface="Lucida Console"/>
              </a:rPr>
              <a:t>ttk.LabelFrame(mighty,</a:t>
            </a:r>
            <a:r>
              <a:rPr sz="2200" spc="5" dirty="0">
                <a:latin typeface="Lucida Console"/>
                <a:cs typeface="Lucida Console"/>
              </a:rPr>
              <a:t> </a:t>
            </a:r>
            <a:r>
              <a:rPr sz="2200" spc="-5" dirty="0">
                <a:latin typeface="Lucida Console"/>
                <a:cs typeface="Lucida Console"/>
              </a:rPr>
              <a:t>text='</a:t>
            </a:r>
            <a:r>
              <a:rPr sz="2200" spc="5" dirty="0">
                <a:latin typeface="Lucida Console"/>
                <a:cs typeface="Lucida Console"/>
              </a:rPr>
              <a:t> </a:t>
            </a:r>
            <a:r>
              <a:rPr sz="2200" spc="-5" dirty="0">
                <a:latin typeface="Lucida Console"/>
                <a:cs typeface="Lucida Console"/>
              </a:rPr>
              <a:t>Labels</a:t>
            </a:r>
            <a:r>
              <a:rPr sz="2200" spc="5" dirty="0">
                <a:latin typeface="Lucida Console"/>
                <a:cs typeface="Lucida Console"/>
              </a:rPr>
              <a:t> </a:t>
            </a:r>
            <a:r>
              <a:rPr sz="2200" spc="-5" dirty="0">
                <a:latin typeface="Lucida Console"/>
                <a:cs typeface="Lucida Console"/>
              </a:rPr>
              <a:t>in</a:t>
            </a:r>
            <a:r>
              <a:rPr sz="2200" spc="5" dirty="0">
                <a:latin typeface="Lucida Console"/>
                <a:cs typeface="Lucida Console"/>
              </a:rPr>
              <a:t> </a:t>
            </a:r>
            <a:r>
              <a:rPr sz="2200" spc="-5" dirty="0">
                <a:latin typeface="Lucida Console"/>
                <a:cs typeface="Lucida Console"/>
              </a:rPr>
              <a:t>a</a:t>
            </a:r>
            <a:r>
              <a:rPr sz="2200" spc="5" dirty="0">
                <a:latin typeface="Lucida Console"/>
                <a:cs typeface="Lucida Console"/>
              </a:rPr>
              <a:t> </a:t>
            </a:r>
            <a:r>
              <a:rPr sz="2200" spc="-5" dirty="0">
                <a:latin typeface="Lucida Console"/>
                <a:cs typeface="Lucida Console"/>
              </a:rPr>
              <a:t>Frame</a:t>
            </a:r>
            <a:r>
              <a:rPr sz="2200" spc="5" dirty="0">
                <a:latin typeface="Lucida Console"/>
                <a:cs typeface="Lucida Console"/>
              </a:rPr>
              <a:t> </a:t>
            </a:r>
            <a:r>
              <a:rPr sz="2200" spc="-5" dirty="0">
                <a:latin typeface="Lucida Console"/>
                <a:cs typeface="Lucida Console"/>
              </a:rPr>
              <a:t>') </a:t>
            </a:r>
            <a:r>
              <a:rPr sz="2200" spc="-530" dirty="0">
                <a:latin typeface="Lucida Console"/>
                <a:cs typeface="Lucida Console"/>
              </a:rPr>
              <a:t> </a:t>
            </a:r>
            <a:r>
              <a:rPr sz="2200" spc="-5" dirty="0">
                <a:latin typeface="Lucida Console"/>
                <a:cs typeface="Lucida Console"/>
              </a:rPr>
              <a:t>buttons_frame.grid(column=0, row=7)</a:t>
            </a:r>
            <a:endParaRPr sz="2200" dirty="0">
              <a:latin typeface="Lucida Console"/>
              <a:cs typeface="Lucida Console"/>
            </a:endParaRPr>
          </a:p>
          <a:p>
            <a:pPr>
              <a:lnSpc>
                <a:spcPct val="100000"/>
              </a:lnSpc>
            </a:pPr>
            <a:endParaRPr sz="2200" dirty="0">
              <a:latin typeface="Lucida Console"/>
              <a:cs typeface="Lucida Console"/>
            </a:endParaRPr>
          </a:p>
        </p:txBody>
      </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39</a:t>
            </a:fld>
            <a:r>
              <a:rPr lang="en-US" spc="-30" smtClean="0"/>
              <a:t> </a:t>
            </a:r>
            <a:r>
              <a:rPr lang="en-US" smtClean="0"/>
              <a:t>]</a:t>
            </a:r>
            <a:endParaRPr lang="en-US" dirty="0"/>
          </a:p>
        </p:txBody>
      </p:sp>
    </p:spTree>
    <p:extLst>
      <p:ext uri="{BB962C8B-B14F-4D97-AF65-F5344CB8AC3E}">
        <p14:creationId xmlns:p14="http://schemas.microsoft.com/office/powerpoint/2010/main" val="4211318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7" y="451176"/>
            <a:ext cx="6635771"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872338" y="708413"/>
            <a:ext cx="6575467" cy="2492029"/>
          </a:xfrm>
          <a:prstGeom prst="rect">
            <a:avLst/>
          </a:prstGeom>
        </p:spPr>
        <p:txBody>
          <a:bodyPr vert="horz" wrap="square" lIns="0" tIns="12700" rIns="0" bIns="0" rtlCol="0">
            <a:spAutoFit/>
          </a:bodyPr>
          <a:lstStyle/>
          <a:p>
            <a:pPr marL="12700" marR="86995">
              <a:lnSpc>
                <a:spcPct val="100000"/>
              </a:lnSpc>
              <a:spcBef>
                <a:spcPts val="100"/>
              </a:spcBef>
            </a:pPr>
            <a:r>
              <a:rPr sz="2200" b="1" spc="-5" dirty="0"/>
              <a:t>Arraning</a:t>
            </a:r>
            <a:r>
              <a:rPr sz="2200" b="1" spc="-20" dirty="0"/>
              <a:t> </a:t>
            </a:r>
            <a:r>
              <a:rPr sz="2200" b="1" spc="-5" dirty="0"/>
              <a:t>several</a:t>
            </a:r>
            <a:r>
              <a:rPr sz="2200" b="1" spc="-20" dirty="0"/>
              <a:t> </a:t>
            </a:r>
            <a:r>
              <a:rPr sz="2200" b="1" dirty="0"/>
              <a:t>labels</a:t>
            </a:r>
            <a:r>
              <a:rPr sz="2200" b="1" spc="-15" dirty="0"/>
              <a:t> </a:t>
            </a:r>
            <a:r>
              <a:rPr sz="2200" b="1" dirty="0"/>
              <a:t>within</a:t>
            </a:r>
            <a:r>
              <a:rPr sz="2200" b="1" spc="-15" dirty="0"/>
              <a:t> </a:t>
            </a:r>
            <a:r>
              <a:rPr sz="2200" b="1" dirty="0"/>
              <a:t>a</a:t>
            </a:r>
            <a:r>
              <a:rPr sz="2200" b="1" spc="-20" dirty="0"/>
              <a:t> </a:t>
            </a:r>
            <a:r>
              <a:rPr sz="2200" b="1" dirty="0"/>
              <a:t>label</a:t>
            </a:r>
            <a:r>
              <a:rPr sz="2200" b="1" spc="-15" dirty="0"/>
              <a:t> </a:t>
            </a:r>
            <a:r>
              <a:rPr sz="2200" b="1" dirty="0"/>
              <a:t>frame </a:t>
            </a:r>
            <a:r>
              <a:rPr sz="2200" b="1" spc="-540" dirty="0"/>
              <a:t> </a:t>
            </a:r>
            <a:r>
              <a:rPr sz="2200" b="1" dirty="0"/>
              <a:t>widget</a:t>
            </a:r>
            <a:endParaRPr sz="2200" dirty="0"/>
          </a:p>
          <a:p>
            <a:pPr marL="12700" marR="5080">
              <a:lnSpc>
                <a:spcPct val="105400"/>
              </a:lnSpc>
              <a:spcBef>
                <a:spcPts val="305"/>
              </a:spcBef>
            </a:pPr>
            <a:r>
              <a:rPr sz="2200" dirty="0">
                <a:latin typeface="Palatino Linotype"/>
                <a:cs typeface="Palatino Linotype"/>
              </a:rPr>
              <a:t>The</a:t>
            </a:r>
            <a:r>
              <a:rPr sz="2200" spc="-5" dirty="0">
                <a:latin typeface="Palatino Linotype"/>
                <a:cs typeface="Palatino Linotype"/>
              </a:rPr>
              <a:t> </a:t>
            </a:r>
            <a:r>
              <a:rPr sz="2200" spc="-5" dirty="0">
                <a:latin typeface="Lucida Console"/>
                <a:cs typeface="Lucida Console"/>
              </a:rPr>
              <a:t>LabelFrame</a:t>
            </a:r>
            <a:r>
              <a:rPr sz="2200" spc="10" dirty="0">
                <a:latin typeface="Times New Roman"/>
                <a:cs typeface="Times New Roman"/>
              </a:rPr>
              <a:t> </a:t>
            </a:r>
            <a:r>
              <a:rPr sz="2200" dirty="0">
                <a:latin typeface="Palatino Linotype"/>
                <a:cs typeface="Palatino Linotype"/>
              </a:rPr>
              <a:t>widget allows </a:t>
            </a:r>
            <a:r>
              <a:rPr sz="2200" spc="-5" dirty="0">
                <a:latin typeface="Palatino Linotype"/>
                <a:cs typeface="Palatino Linotype"/>
              </a:rPr>
              <a:t>u</a:t>
            </a:r>
            <a:r>
              <a:rPr sz="2200" dirty="0">
                <a:latin typeface="Palatino Linotype"/>
                <a:cs typeface="Palatino Linotype"/>
              </a:rPr>
              <a:t>s</a:t>
            </a:r>
            <a:r>
              <a:rPr sz="2200" spc="-5" dirty="0">
                <a:latin typeface="Palatino Linotype"/>
                <a:cs typeface="Palatino Linotype"/>
              </a:rPr>
              <a:t> 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design our </a:t>
            </a:r>
            <a:r>
              <a:rPr sz="2200" spc="-5" dirty="0">
                <a:latin typeface="Palatino Linotype"/>
                <a:cs typeface="Palatino Linotype"/>
              </a:rPr>
              <a:t>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in an organized fashion. We are still  </a:t>
            </a:r>
            <a:r>
              <a:rPr sz="2200" spc="-5" dirty="0">
                <a:latin typeface="Palatino Linotype"/>
                <a:cs typeface="Palatino Linotype"/>
              </a:rPr>
              <a:t>using the grid </a:t>
            </a:r>
            <a:r>
              <a:rPr sz="2200" dirty="0">
                <a:latin typeface="Palatino Linotype"/>
                <a:cs typeface="Palatino Linotype"/>
              </a:rPr>
              <a:t>layout manager as our main layout design </a:t>
            </a:r>
            <a:r>
              <a:rPr sz="2200" spc="-5" dirty="0">
                <a:latin typeface="Palatino Linotype"/>
                <a:cs typeface="Palatino Linotype"/>
              </a:rPr>
              <a:t>tool, but by using </a:t>
            </a:r>
            <a:r>
              <a:rPr sz="2200" spc="-5" dirty="0" err="1" smtClean="0">
                <a:latin typeface="Lucida Console"/>
                <a:cs typeface="Lucida Console"/>
              </a:rPr>
              <a:t>LabelFrame</a:t>
            </a:r>
            <a:r>
              <a:rPr lang="en-US" sz="2200" spc="-5" dirty="0">
                <a:latin typeface="Lucida Console"/>
                <a:cs typeface="Lucida Console"/>
              </a:rPr>
              <a:t> </a:t>
            </a:r>
            <a:r>
              <a:rPr sz="2200" dirty="0" smtClean="0">
                <a:latin typeface="Palatino Linotype"/>
                <a:cs typeface="Palatino Linotype"/>
              </a:rPr>
              <a:t>widgets</a:t>
            </a:r>
            <a:r>
              <a:rPr sz="2200" dirty="0">
                <a:latin typeface="Palatino Linotype"/>
                <a:cs typeface="Palatino Linotype"/>
              </a:rPr>
              <a:t>,</a:t>
            </a:r>
            <a:r>
              <a:rPr sz="2200" spc="-5" dirty="0">
                <a:latin typeface="Palatino Linotype"/>
                <a:cs typeface="Palatino Linotype"/>
              </a:rPr>
              <a:t> </a:t>
            </a:r>
            <a:r>
              <a:rPr sz="2200" dirty="0">
                <a:latin typeface="Palatino Linotype"/>
                <a:cs typeface="Palatino Linotype"/>
              </a:rPr>
              <a:t>we </a:t>
            </a:r>
            <a:r>
              <a:rPr sz="2200" spc="-5" dirty="0">
                <a:latin typeface="Palatino Linotype"/>
                <a:cs typeface="Palatino Linotype"/>
              </a:rPr>
              <a:t>get </a:t>
            </a:r>
            <a:r>
              <a:rPr sz="2200" dirty="0">
                <a:latin typeface="Palatino Linotype"/>
                <a:cs typeface="Palatino Linotype"/>
              </a:rPr>
              <a:t>much</a:t>
            </a:r>
            <a:r>
              <a:rPr sz="2200" spc="-10" dirty="0">
                <a:latin typeface="Palatino Linotype"/>
                <a:cs typeface="Palatino Linotype"/>
              </a:rPr>
              <a:t> </a:t>
            </a:r>
            <a:r>
              <a:rPr sz="2200" dirty="0">
                <a:latin typeface="Palatino Linotype"/>
                <a:cs typeface="Palatino Linotype"/>
              </a:rPr>
              <a:t>more control over our</a:t>
            </a:r>
            <a:r>
              <a:rPr sz="2200" spc="-5" dirty="0">
                <a:latin typeface="Palatino Linotype"/>
                <a:cs typeface="Palatino Linotype"/>
              </a:rPr>
              <a:t> GUI's </a:t>
            </a:r>
            <a:r>
              <a:rPr sz="2200" dirty="0">
                <a:latin typeface="Palatino Linotype"/>
                <a:cs typeface="Palatino Linotype"/>
              </a:rPr>
              <a:t>design.</a:t>
            </a:r>
          </a:p>
        </p:txBody>
      </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grpSp>
        <p:nvGrpSpPr>
          <p:cNvPr id="7" name="object 7"/>
          <p:cNvGrpSpPr/>
          <p:nvPr/>
        </p:nvGrpSpPr>
        <p:grpSpPr>
          <a:xfrm>
            <a:off x="2084950" y="2041456"/>
            <a:ext cx="4288299" cy="2590800"/>
            <a:chOff x="2087562" y="899998"/>
            <a:chExt cx="2682875" cy="2063750"/>
          </a:xfrm>
        </p:grpSpPr>
        <p:pic>
          <p:nvPicPr>
            <p:cNvPr id="8" name="object 8"/>
            <p:cNvPicPr/>
            <p:nvPr/>
          </p:nvPicPr>
          <p:blipFill>
            <a:blip r:embed="rId2" cstate="print"/>
            <a:stretch>
              <a:fillRect/>
            </a:stretch>
          </p:blipFill>
          <p:spPr>
            <a:xfrm>
              <a:off x="2100262" y="912698"/>
              <a:ext cx="2657475" cy="2038350"/>
            </a:xfrm>
            <a:prstGeom prst="rect">
              <a:avLst/>
            </a:prstGeom>
          </p:spPr>
        </p:pic>
        <p:sp>
          <p:nvSpPr>
            <p:cNvPr id="9" name="object 9"/>
            <p:cNvSpPr/>
            <p:nvPr/>
          </p:nvSpPr>
          <p:spPr>
            <a:xfrm>
              <a:off x="2093912" y="906348"/>
              <a:ext cx="2670175" cy="2051050"/>
            </a:xfrm>
            <a:custGeom>
              <a:avLst/>
              <a:gdLst/>
              <a:ahLst/>
              <a:cxnLst/>
              <a:rect l="l" t="t" r="r" b="b"/>
              <a:pathLst>
                <a:path w="2670175" h="2051050">
                  <a:moveTo>
                    <a:pt x="0" y="0"/>
                  </a:moveTo>
                  <a:lnTo>
                    <a:pt x="2670175" y="0"/>
                  </a:lnTo>
                </a:path>
                <a:path w="2670175" h="2051050">
                  <a:moveTo>
                    <a:pt x="0" y="0"/>
                  </a:moveTo>
                  <a:lnTo>
                    <a:pt x="0" y="2051050"/>
                  </a:lnTo>
                </a:path>
                <a:path w="2670175" h="2051050">
                  <a:moveTo>
                    <a:pt x="2670175" y="0"/>
                  </a:moveTo>
                  <a:lnTo>
                    <a:pt x="2670175" y="2051050"/>
                  </a:lnTo>
                </a:path>
                <a:path w="2670175" h="2051050">
                  <a:moveTo>
                    <a:pt x="0" y="2051050"/>
                  </a:moveTo>
                  <a:lnTo>
                    <a:pt x="2670175" y="2051050"/>
                  </a:lnTo>
                </a:path>
              </a:pathLst>
            </a:custGeom>
            <a:ln w="12700">
              <a:solidFill>
                <a:srgbClr val="000000"/>
              </a:solidFill>
            </a:ln>
          </p:spPr>
          <p:txBody>
            <a:bodyPr wrap="square" lIns="0" tIns="0" rIns="0" bIns="0" rtlCol="0"/>
            <a:lstStyle/>
            <a:p>
              <a:endParaRPr/>
            </a:p>
          </p:txBody>
        </p:sp>
      </p:grpSp>
      <p:sp>
        <p:nvSpPr>
          <p:cNvPr id="16" name="object 11"/>
          <p:cNvSpPr txBox="1"/>
          <p:nvPr/>
        </p:nvSpPr>
        <p:spPr>
          <a:xfrm>
            <a:off x="0" y="762000"/>
            <a:ext cx="8458200" cy="1066189"/>
          </a:xfrm>
          <a:prstGeom prst="rect">
            <a:avLst/>
          </a:prstGeom>
        </p:spPr>
        <p:txBody>
          <a:bodyPr vert="horz" wrap="square" lIns="0" tIns="16510" rIns="0" bIns="0" rtlCol="0">
            <a:spAutoFit/>
          </a:bodyPr>
          <a:lstStyle/>
          <a:p>
            <a:pPr>
              <a:lnSpc>
                <a:spcPct val="100000"/>
              </a:lnSpc>
            </a:pPr>
            <a:endParaRPr sz="2200" dirty="0">
              <a:latin typeface="Lucida Console"/>
              <a:cs typeface="Lucida Console"/>
            </a:endParaRPr>
          </a:p>
          <a:p>
            <a:pPr marL="622300" marR="120650" indent="-170180">
              <a:lnSpc>
                <a:spcPct val="105400"/>
              </a:lnSpc>
              <a:buAutoNum type="arabicPeriod" startAt="3"/>
              <a:tabLst>
                <a:tab pos="622300" algn="l"/>
              </a:tabLst>
            </a:pPr>
            <a:r>
              <a:rPr sz="2200" dirty="0" smtClean="0">
                <a:latin typeface="Palatino Linotype"/>
                <a:cs typeface="Palatino Linotype"/>
              </a:rPr>
              <a:t>Run </a:t>
            </a:r>
            <a:r>
              <a:rPr sz="2200" spc="-5" dirty="0" smtClean="0">
                <a:latin typeface="Palatino Linotype"/>
                <a:cs typeface="Palatino Linotype"/>
              </a:rPr>
              <a:t>th</a:t>
            </a:r>
            <a:r>
              <a:rPr sz="2200" dirty="0" smtClean="0">
                <a:latin typeface="Palatino Linotype"/>
                <a:cs typeface="Palatino Linotype"/>
              </a:rPr>
              <a:t>e </a:t>
            </a:r>
            <a:r>
              <a:rPr sz="2200" spc="-5" dirty="0" err="1" smtClean="0">
                <a:latin typeface="Lucida Console"/>
                <a:cs typeface="Lucida Console"/>
              </a:rPr>
              <a:t>GUI_embed_frames_align.py</a:t>
            </a:r>
            <a:r>
              <a:rPr sz="2200" spc="10" dirty="0" smtClean="0">
                <a:latin typeface="Times New Roman"/>
                <a:cs typeface="Times New Roman"/>
              </a:rPr>
              <a:t> </a:t>
            </a:r>
            <a:r>
              <a:rPr sz="2200" dirty="0" smtClean="0">
                <a:latin typeface="Palatino Linotype"/>
                <a:cs typeface="Palatino Linotype"/>
              </a:rPr>
              <a:t>file. This results in </a:t>
            </a:r>
            <a:r>
              <a:rPr sz="2200" spc="-5" dirty="0" smtClean="0">
                <a:latin typeface="Palatino Linotype"/>
                <a:cs typeface="Palatino Linotype"/>
              </a:rPr>
              <a:t>th</a:t>
            </a:r>
            <a:r>
              <a:rPr sz="2200" dirty="0" smtClean="0">
                <a:latin typeface="Palatino Linotype"/>
                <a:cs typeface="Palatino Linotype"/>
              </a:rPr>
              <a:t>e</a:t>
            </a:r>
            <a:r>
              <a:rPr sz="2200" spc="-5" dirty="0" smtClean="0">
                <a:latin typeface="Palatino Linotype"/>
                <a:cs typeface="Palatino Linotype"/>
              </a:rPr>
              <a:t> GU</a:t>
            </a:r>
            <a:r>
              <a:rPr sz="2200" dirty="0" smtClean="0">
                <a:latin typeface="Palatino Linotype"/>
                <a:cs typeface="Palatino Linotype"/>
              </a:rPr>
              <a:t>I</a:t>
            </a:r>
            <a:r>
              <a:rPr sz="2200" spc="-5" dirty="0" smtClean="0">
                <a:latin typeface="Palatino Linotype"/>
                <a:cs typeface="Palatino Linotype"/>
              </a:rPr>
              <a:t> </a:t>
            </a:r>
            <a:r>
              <a:rPr sz="2200" dirty="0" smtClean="0">
                <a:latin typeface="Palatino Linotype"/>
                <a:cs typeface="Palatino Linotype"/>
              </a:rPr>
              <a:t>shown in  </a:t>
            </a:r>
            <a:r>
              <a:rPr sz="2200" spc="-5" dirty="0" smtClean="0">
                <a:latin typeface="Palatino Linotype"/>
                <a:cs typeface="Palatino Linotype"/>
              </a:rPr>
              <a:t>the</a:t>
            </a:r>
            <a:r>
              <a:rPr sz="2200" spc="-10" dirty="0" smtClean="0">
                <a:latin typeface="Palatino Linotype"/>
                <a:cs typeface="Palatino Linotype"/>
              </a:rPr>
              <a:t> </a:t>
            </a:r>
            <a:r>
              <a:rPr sz="2200" dirty="0" smtClean="0">
                <a:latin typeface="Palatino Linotype"/>
                <a:cs typeface="Palatino Linotype"/>
              </a:rPr>
              <a:t>following screenshot:</a:t>
            </a:r>
            <a:endParaRPr sz="2200" dirty="0">
              <a:latin typeface="Palatino Linotype"/>
              <a:cs typeface="Palatino Linotype"/>
            </a:endParaRPr>
          </a:p>
        </p:txBody>
      </p:sp>
      <p:sp>
        <p:nvSpPr>
          <p:cNvPr id="17" name="Slide Number Placeholder 16"/>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40</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0" name="object 10"/>
          <p:cNvSpPr txBox="1"/>
          <p:nvPr/>
        </p:nvSpPr>
        <p:spPr>
          <a:xfrm>
            <a:off x="848748" y="814158"/>
            <a:ext cx="6698425" cy="4999830"/>
          </a:xfrm>
          <a:prstGeom prst="rect">
            <a:avLst/>
          </a:prstGeom>
        </p:spPr>
        <p:txBody>
          <a:bodyPr vert="horz" wrap="square" lIns="0" tIns="12700" rIns="0" bIns="0" rtlCol="0">
            <a:spAutoFit/>
          </a:bodyPr>
          <a:lstStyle/>
          <a:p>
            <a:pPr marL="12700" marR="5080">
              <a:lnSpc>
                <a:spcPct val="105400"/>
              </a:lnSpc>
              <a:spcBef>
                <a:spcPts val="830"/>
              </a:spcBef>
            </a:pPr>
            <a:r>
              <a:rPr sz="2200" dirty="0" smtClean="0">
                <a:latin typeface="Palatino Linotype"/>
                <a:cs typeface="Palatino Linotype"/>
              </a:rPr>
              <a:t>To </a:t>
            </a:r>
            <a:r>
              <a:rPr sz="2200" dirty="0">
                <a:latin typeface="Palatino Linotype"/>
                <a:cs typeface="Palatino Linotype"/>
              </a:rPr>
              <a:t>align</a:t>
            </a:r>
            <a:r>
              <a:rPr sz="2200" spc="-5" dirty="0">
                <a:latin typeface="Palatino Linotype"/>
                <a:cs typeface="Palatino Linotype"/>
              </a:rPr>
              <a:t> the</a:t>
            </a:r>
            <a:r>
              <a:rPr sz="2200" dirty="0">
                <a:latin typeface="Palatino Linotype"/>
                <a:cs typeface="Palatino Linotype"/>
              </a:rPr>
              <a:t>m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left, we </a:t>
            </a:r>
            <a:r>
              <a:rPr sz="2200" spc="-5" dirty="0">
                <a:latin typeface="Palatino Linotype"/>
                <a:cs typeface="Palatino Linotype"/>
              </a:rPr>
              <a:t>hav</a:t>
            </a:r>
            <a:r>
              <a:rPr sz="2200" dirty="0">
                <a:latin typeface="Palatino Linotype"/>
                <a:cs typeface="Palatino Linotype"/>
              </a:rPr>
              <a:t>e</a:t>
            </a:r>
            <a:r>
              <a:rPr sz="2200" spc="-5" dirty="0">
                <a:latin typeface="Palatino Linotype"/>
                <a:cs typeface="Palatino Linotype"/>
              </a:rPr>
              <a:t> 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force our </a:t>
            </a:r>
            <a:r>
              <a:rPr sz="2200" spc="-5" dirty="0">
                <a:latin typeface="Palatino Linotype"/>
                <a:cs typeface="Palatino Linotype"/>
              </a:rPr>
              <a:t>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layout </a:t>
            </a:r>
            <a:r>
              <a:rPr sz="2200" spc="-5" dirty="0">
                <a:latin typeface="Palatino Linotype"/>
                <a:cs typeface="Palatino Linotype"/>
              </a:rPr>
              <a:t>b</a:t>
            </a:r>
            <a:r>
              <a:rPr sz="2200" dirty="0">
                <a:latin typeface="Palatino Linotype"/>
                <a:cs typeface="Palatino Linotype"/>
              </a:rPr>
              <a:t>y</a:t>
            </a:r>
            <a:r>
              <a:rPr sz="2200" spc="-5" dirty="0">
                <a:latin typeface="Palatino Linotype"/>
                <a:cs typeface="Palatino Linotype"/>
              </a:rPr>
              <a:t> usin</a:t>
            </a:r>
            <a:r>
              <a:rPr sz="2200" dirty="0">
                <a:latin typeface="Palatino Linotype"/>
                <a:cs typeface="Palatino Linotype"/>
              </a:rPr>
              <a:t>g</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sticky</a:t>
            </a:r>
            <a:r>
              <a:rPr sz="2200" spc="10" dirty="0">
                <a:latin typeface="Times New Roman"/>
                <a:cs typeface="Times New Roman"/>
              </a:rPr>
              <a:t> </a:t>
            </a:r>
            <a:r>
              <a:rPr sz="2200" spc="-5" dirty="0">
                <a:latin typeface="Palatino Linotype"/>
                <a:cs typeface="Palatino Linotype"/>
              </a:rPr>
              <a:t>property</a:t>
            </a:r>
            <a:r>
              <a:rPr sz="2200" dirty="0">
                <a:latin typeface="Palatino Linotype"/>
                <a:cs typeface="Palatino Linotype"/>
              </a:rPr>
              <a:t>.</a:t>
            </a:r>
            <a:r>
              <a:rPr sz="2200" spc="-5" dirty="0">
                <a:latin typeface="Palatino Linotype"/>
                <a:cs typeface="Palatino Linotype"/>
              </a:rPr>
              <a:t> </a:t>
            </a:r>
            <a:r>
              <a:rPr sz="2200" dirty="0">
                <a:latin typeface="Palatino Linotype"/>
                <a:cs typeface="Palatino Linotype"/>
              </a:rPr>
              <a:t>By  assigning it</a:t>
            </a:r>
            <a:r>
              <a:rPr sz="2200" spc="-5" dirty="0">
                <a:latin typeface="Palatino Linotype"/>
                <a:cs typeface="Palatino Linotype"/>
              </a:rPr>
              <a:t> </a:t>
            </a:r>
            <a:r>
              <a:rPr sz="2200" spc="-5" dirty="0">
                <a:latin typeface="Lucida Console"/>
                <a:cs typeface="Lucida Console"/>
              </a:rPr>
              <a:t>'W'</a:t>
            </a:r>
            <a:r>
              <a:rPr sz="2200" spc="10" dirty="0">
                <a:latin typeface="Times New Roman"/>
                <a:cs typeface="Times New Roman"/>
              </a:rPr>
              <a:t> </a:t>
            </a:r>
            <a:r>
              <a:rPr sz="2200" dirty="0">
                <a:latin typeface="Palatino Linotype"/>
                <a:cs typeface="Palatino Linotype"/>
              </a:rPr>
              <a:t>(west), we can force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widget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b</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left-aligned. Perform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following  steps:</a:t>
            </a:r>
          </a:p>
          <a:p>
            <a:pPr>
              <a:lnSpc>
                <a:spcPct val="100000"/>
              </a:lnSpc>
              <a:spcBef>
                <a:spcPts val="20"/>
              </a:spcBef>
            </a:pPr>
            <a:endParaRPr sz="2200" dirty="0">
              <a:latin typeface="Palatino Linotype"/>
              <a:cs typeface="Palatino Linotype"/>
            </a:endParaRPr>
          </a:p>
          <a:p>
            <a:pPr marL="622300" indent="-170180">
              <a:lnSpc>
                <a:spcPct val="100000"/>
              </a:lnSpc>
              <a:spcBef>
                <a:spcPts val="5"/>
              </a:spcBef>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GUI_embed_frames_align.py</a:t>
            </a:r>
            <a:r>
              <a:rPr sz="2200" spc="10" dirty="0">
                <a:latin typeface="Times New Roman"/>
                <a:cs typeface="Times New Roman"/>
              </a:rPr>
              <a:t> </a:t>
            </a:r>
            <a:r>
              <a:rPr sz="2200" dirty="0">
                <a:latin typeface="Palatino Linotype"/>
                <a:cs typeface="Palatino Linotype"/>
              </a:rPr>
              <a:t>and save it as</a:t>
            </a:r>
          </a:p>
          <a:p>
            <a:pPr marL="621665">
              <a:lnSpc>
                <a:spcPct val="100000"/>
              </a:lnSpc>
              <a:spcBef>
                <a:spcPts val="65"/>
              </a:spcBef>
            </a:pPr>
            <a:r>
              <a:rPr sz="2200" spc="-5" dirty="0">
                <a:latin typeface="Lucida Console"/>
                <a:cs typeface="Lucida Console"/>
              </a:rPr>
              <a:t>GUI_embed_frames_align_west.py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5"/>
              </a:spcBef>
              <a:buAutoNum type="arabicPeriod" startAt="2"/>
              <a:tabLst>
                <a:tab pos="622300" algn="l"/>
              </a:tabLst>
            </a:pPr>
            <a:r>
              <a:rPr sz="2200" dirty="0">
                <a:latin typeface="Palatino Linotype"/>
                <a:cs typeface="Palatino Linotype"/>
              </a:rPr>
              <a:t>Add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spc="-5" dirty="0">
                <a:latin typeface="Lucida Console"/>
                <a:cs typeface="Lucida Console"/>
              </a:rPr>
              <a:t>sticky</a:t>
            </a:r>
            <a:r>
              <a:rPr sz="2200" spc="10" dirty="0">
                <a:latin typeface="Times New Roman"/>
                <a:cs typeface="Times New Roman"/>
              </a:rPr>
              <a:t> </a:t>
            </a:r>
            <a:r>
              <a:rPr sz="2200" dirty="0">
                <a:latin typeface="Palatino Linotype"/>
                <a:cs typeface="Palatino Linotype"/>
              </a:rPr>
              <a:t>attribute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label:</a:t>
            </a:r>
          </a:p>
          <a:p>
            <a:pPr marL="812165" marR="1249680">
              <a:lnSpc>
                <a:spcPct val="100000"/>
              </a:lnSpc>
              <a:spcBef>
                <a:spcPts val="965"/>
              </a:spcBef>
            </a:pPr>
            <a:r>
              <a:rPr sz="2200" spc="-5" dirty="0">
                <a:latin typeface="Lucida Console"/>
                <a:cs typeface="Lucida Console"/>
              </a:rPr>
              <a:t>a_label</a:t>
            </a:r>
            <a:r>
              <a:rPr sz="2200" dirty="0">
                <a:latin typeface="Lucida Console"/>
                <a:cs typeface="Lucida Console"/>
              </a:rPr>
              <a:t> </a:t>
            </a:r>
            <a:r>
              <a:rPr sz="2200" spc="-5" dirty="0">
                <a:latin typeface="Lucida Console"/>
                <a:cs typeface="Lucida Console"/>
              </a:rPr>
              <a:t>=</a:t>
            </a:r>
            <a:r>
              <a:rPr sz="2200" dirty="0">
                <a:latin typeface="Lucida Console"/>
                <a:cs typeface="Lucida Console"/>
              </a:rPr>
              <a:t> </a:t>
            </a:r>
            <a:r>
              <a:rPr sz="2200" spc="-5" dirty="0">
                <a:latin typeface="Lucida Console"/>
                <a:cs typeface="Lucida Console"/>
              </a:rPr>
              <a:t>ttk.Label(mighty,</a:t>
            </a:r>
            <a:r>
              <a:rPr sz="2200" dirty="0">
                <a:latin typeface="Lucida Console"/>
                <a:cs typeface="Lucida Console"/>
              </a:rPr>
              <a:t> </a:t>
            </a:r>
            <a:r>
              <a:rPr sz="2200" spc="-5" dirty="0">
                <a:latin typeface="Lucida Console"/>
                <a:cs typeface="Lucida Console"/>
              </a:rPr>
              <a:t>text="Enter</a:t>
            </a:r>
            <a:r>
              <a:rPr sz="2200" spc="5" dirty="0">
                <a:latin typeface="Lucida Console"/>
                <a:cs typeface="Lucida Console"/>
              </a:rPr>
              <a:t> </a:t>
            </a:r>
            <a:r>
              <a:rPr sz="2200" spc="-5" dirty="0">
                <a:latin typeface="Lucida Console"/>
                <a:cs typeface="Lucida Console"/>
              </a:rPr>
              <a:t>a</a:t>
            </a:r>
            <a:r>
              <a:rPr sz="2200" dirty="0">
                <a:latin typeface="Lucida Console"/>
                <a:cs typeface="Lucida Console"/>
              </a:rPr>
              <a:t> </a:t>
            </a:r>
            <a:r>
              <a:rPr sz="2200" spc="-5" dirty="0">
                <a:latin typeface="Lucida Console"/>
                <a:cs typeface="Lucida Console"/>
              </a:rPr>
              <a:t>name:") </a:t>
            </a:r>
            <a:r>
              <a:rPr sz="2200" spc="-525" dirty="0">
                <a:latin typeface="Lucida Console"/>
                <a:cs typeface="Lucida Console"/>
              </a:rPr>
              <a:t> </a:t>
            </a:r>
            <a:r>
              <a:rPr sz="2200" spc="-5" dirty="0">
                <a:latin typeface="Lucida Console"/>
                <a:cs typeface="Lucida Console"/>
              </a:rPr>
              <a:t>a_label.grid(column=0, row=0,</a:t>
            </a:r>
            <a:r>
              <a:rPr sz="2200" dirty="0">
                <a:latin typeface="Lucida Console"/>
                <a:cs typeface="Lucida Console"/>
              </a:rPr>
              <a:t> </a:t>
            </a:r>
            <a:r>
              <a:rPr sz="2200" spc="-5" dirty="0">
                <a:latin typeface="Lucida Console"/>
                <a:cs typeface="Lucida Console"/>
              </a:rPr>
              <a:t>sticky='W')</a:t>
            </a:r>
            <a:endParaRPr sz="2200" dirty="0">
              <a:latin typeface="Lucida Console"/>
              <a:cs typeface="Lucida Console"/>
            </a:endParaRPr>
          </a:p>
          <a:p>
            <a:pPr>
              <a:lnSpc>
                <a:spcPct val="100000"/>
              </a:lnSpc>
              <a:spcBef>
                <a:spcPts val="15"/>
              </a:spcBef>
            </a:pPr>
            <a:endParaRPr sz="2200" dirty="0">
              <a:latin typeface="Lucida Console"/>
              <a:cs typeface="Lucida Console"/>
            </a:endParaRPr>
          </a:p>
        </p:txBody>
      </p:sp>
      <p:sp>
        <p:nvSpPr>
          <p:cNvPr id="15" name="Slide Number Placeholder 14"/>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41</a:t>
            </a:fld>
            <a:r>
              <a:rPr lang="en-US" spc="-30" smtClean="0"/>
              <a:t> </a:t>
            </a:r>
            <a:r>
              <a:rPr lang="en-US" smtClean="0"/>
              <a:t>]</a:t>
            </a:r>
            <a:endParaRPr lang="en-US" dirty="0"/>
          </a:p>
        </p:txBody>
      </p:sp>
    </p:spTree>
    <p:extLst>
      <p:ext uri="{BB962C8B-B14F-4D97-AF65-F5344CB8AC3E}">
        <p14:creationId xmlns:p14="http://schemas.microsoft.com/office/powerpoint/2010/main" val="1439515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0" name="object 10"/>
          <p:cNvSpPr txBox="1"/>
          <p:nvPr/>
        </p:nvSpPr>
        <p:spPr>
          <a:xfrm>
            <a:off x="848748" y="814158"/>
            <a:ext cx="6698425" cy="2111860"/>
          </a:xfrm>
          <a:prstGeom prst="rect">
            <a:avLst/>
          </a:prstGeom>
        </p:spPr>
        <p:txBody>
          <a:bodyPr vert="horz" wrap="square" lIns="0" tIns="12700" rIns="0" bIns="0" rtlCol="0">
            <a:spAutoFit/>
          </a:bodyPr>
          <a:lstStyle/>
          <a:p>
            <a:pPr marL="12700" marR="5080">
              <a:lnSpc>
                <a:spcPct val="105400"/>
              </a:lnSpc>
              <a:spcBef>
                <a:spcPts val="830"/>
              </a:spcBef>
            </a:pPr>
            <a:r>
              <a:rPr sz="2200" dirty="0" smtClean="0">
                <a:latin typeface="Palatino Linotype"/>
                <a:cs typeface="Palatino Linotype"/>
              </a:rPr>
              <a:t>To </a:t>
            </a:r>
            <a:r>
              <a:rPr sz="2200" dirty="0">
                <a:latin typeface="Palatino Linotype"/>
                <a:cs typeface="Palatino Linotype"/>
              </a:rPr>
              <a:t>align</a:t>
            </a:r>
            <a:r>
              <a:rPr sz="2200" spc="-5" dirty="0">
                <a:latin typeface="Palatino Linotype"/>
                <a:cs typeface="Palatino Linotype"/>
              </a:rPr>
              <a:t> the</a:t>
            </a:r>
            <a:r>
              <a:rPr sz="2200" dirty="0">
                <a:latin typeface="Palatino Linotype"/>
                <a:cs typeface="Palatino Linotype"/>
              </a:rPr>
              <a:t>m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left, we </a:t>
            </a:r>
            <a:r>
              <a:rPr sz="2200" spc="-5" dirty="0">
                <a:latin typeface="Palatino Linotype"/>
                <a:cs typeface="Palatino Linotype"/>
              </a:rPr>
              <a:t>hav</a:t>
            </a:r>
            <a:r>
              <a:rPr sz="2200" dirty="0">
                <a:latin typeface="Palatino Linotype"/>
                <a:cs typeface="Palatino Linotype"/>
              </a:rPr>
              <a:t>e</a:t>
            </a:r>
            <a:r>
              <a:rPr sz="2200" spc="-5" dirty="0">
                <a:latin typeface="Palatino Linotype"/>
                <a:cs typeface="Palatino Linotype"/>
              </a:rPr>
              <a:t> 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force our </a:t>
            </a:r>
            <a:r>
              <a:rPr sz="2200" spc="-5" dirty="0">
                <a:latin typeface="Palatino Linotype"/>
                <a:cs typeface="Palatino Linotype"/>
              </a:rPr>
              <a:t>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layout </a:t>
            </a:r>
            <a:r>
              <a:rPr sz="2200" spc="-5" dirty="0">
                <a:latin typeface="Palatino Linotype"/>
                <a:cs typeface="Palatino Linotype"/>
              </a:rPr>
              <a:t>b</a:t>
            </a:r>
            <a:r>
              <a:rPr sz="2200" dirty="0">
                <a:latin typeface="Palatino Linotype"/>
                <a:cs typeface="Palatino Linotype"/>
              </a:rPr>
              <a:t>y</a:t>
            </a:r>
            <a:r>
              <a:rPr sz="2200" spc="-5" dirty="0">
                <a:latin typeface="Palatino Linotype"/>
                <a:cs typeface="Palatino Linotype"/>
              </a:rPr>
              <a:t> usin</a:t>
            </a:r>
            <a:r>
              <a:rPr sz="2200" dirty="0">
                <a:latin typeface="Palatino Linotype"/>
                <a:cs typeface="Palatino Linotype"/>
              </a:rPr>
              <a:t>g</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sticky</a:t>
            </a:r>
            <a:r>
              <a:rPr sz="2200" spc="10" dirty="0">
                <a:latin typeface="Times New Roman"/>
                <a:cs typeface="Times New Roman"/>
              </a:rPr>
              <a:t> </a:t>
            </a:r>
            <a:r>
              <a:rPr sz="2200" spc="-5" dirty="0">
                <a:latin typeface="Palatino Linotype"/>
                <a:cs typeface="Palatino Linotype"/>
              </a:rPr>
              <a:t>property</a:t>
            </a:r>
            <a:r>
              <a:rPr sz="2200" dirty="0">
                <a:latin typeface="Palatino Linotype"/>
                <a:cs typeface="Palatino Linotype"/>
              </a:rPr>
              <a:t>.</a:t>
            </a:r>
            <a:r>
              <a:rPr sz="2200" spc="-5" dirty="0">
                <a:latin typeface="Palatino Linotype"/>
                <a:cs typeface="Palatino Linotype"/>
              </a:rPr>
              <a:t> </a:t>
            </a:r>
            <a:r>
              <a:rPr sz="2200" dirty="0">
                <a:latin typeface="Palatino Linotype"/>
                <a:cs typeface="Palatino Linotype"/>
              </a:rPr>
              <a:t>By  assigning it</a:t>
            </a:r>
            <a:r>
              <a:rPr sz="2200" spc="-5" dirty="0">
                <a:latin typeface="Palatino Linotype"/>
                <a:cs typeface="Palatino Linotype"/>
              </a:rPr>
              <a:t> </a:t>
            </a:r>
            <a:r>
              <a:rPr sz="2200" spc="-5" dirty="0">
                <a:latin typeface="Lucida Console"/>
                <a:cs typeface="Lucida Console"/>
              </a:rPr>
              <a:t>'W'</a:t>
            </a:r>
            <a:r>
              <a:rPr sz="2200" spc="10" dirty="0">
                <a:latin typeface="Times New Roman"/>
                <a:cs typeface="Times New Roman"/>
              </a:rPr>
              <a:t> </a:t>
            </a:r>
            <a:r>
              <a:rPr sz="2200" dirty="0">
                <a:latin typeface="Palatino Linotype"/>
                <a:cs typeface="Palatino Linotype"/>
              </a:rPr>
              <a:t>(west), we can force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widget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b</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left-aligned. Perform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following  steps:</a:t>
            </a:r>
          </a:p>
          <a:p>
            <a:pPr>
              <a:lnSpc>
                <a:spcPct val="100000"/>
              </a:lnSpc>
              <a:spcBef>
                <a:spcPts val="15"/>
              </a:spcBef>
            </a:pPr>
            <a:endParaRPr sz="2200" dirty="0">
              <a:latin typeface="Lucida Console"/>
              <a:cs typeface="Lucida Console"/>
            </a:endParaRPr>
          </a:p>
          <a:p>
            <a:pPr marL="622300" indent="-170180">
              <a:lnSpc>
                <a:spcPct val="100000"/>
              </a:lnSpc>
              <a:buAutoNum type="arabicPeriod" startAt="3"/>
              <a:tabLst>
                <a:tab pos="622300" algn="l"/>
              </a:tabLst>
            </a:pPr>
            <a:r>
              <a:rPr sz="2200" dirty="0">
                <a:latin typeface="Palatino Linotype"/>
                <a:cs typeface="Palatino Linotype"/>
              </a:rPr>
              <a:t>Run</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code.</a:t>
            </a:r>
            <a:r>
              <a:rPr sz="2200" spc="-5" dirty="0">
                <a:latin typeface="Palatino Linotype"/>
                <a:cs typeface="Palatino Linotype"/>
              </a:rPr>
              <a:t> </a:t>
            </a:r>
            <a:r>
              <a:rPr sz="2200" dirty="0">
                <a:latin typeface="Palatino Linotype"/>
                <a:cs typeface="Palatino Linotype"/>
              </a:rPr>
              <a:t>This</a:t>
            </a:r>
            <a:r>
              <a:rPr sz="2200" spc="-10" dirty="0">
                <a:latin typeface="Palatino Linotype"/>
                <a:cs typeface="Palatino Linotype"/>
              </a:rPr>
              <a:t> </a:t>
            </a:r>
            <a:r>
              <a:rPr sz="2200" spc="-5" dirty="0">
                <a:latin typeface="Palatino Linotype"/>
                <a:cs typeface="Palatino Linotype"/>
              </a:rPr>
              <a:t>gives</a:t>
            </a:r>
            <a:r>
              <a:rPr sz="2200" spc="-10" dirty="0">
                <a:latin typeface="Palatino Linotype"/>
                <a:cs typeface="Palatino Linotype"/>
              </a:rPr>
              <a:t> </a:t>
            </a:r>
            <a:r>
              <a:rPr sz="2200" spc="-5" dirty="0">
                <a:latin typeface="Palatino Linotype"/>
                <a:cs typeface="Palatino Linotype"/>
              </a:rPr>
              <a:t>us</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GUI:</a:t>
            </a:r>
            <a:endParaRPr sz="2200" dirty="0">
              <a:latin typeface="Palatino Linotype"/>
              <a:cs typeface="Palatino Linotype"/>
            </a:endParaRPr>
          </a:p>
        </p:txBody>
      </p:sp>
      <p:grpSp>
        <p:nvGrpSpPr>
          <p:cNvPr id="11" name="object 11"/>
          <p:cNvGrpSpPr/>
          <p:nvPr/>
        </p:nvGrpSpPr>
        <p:grpSpPr>
          <a:xfrm>
            <a:off x="2857500" y="3027006"/>
            <a:ext cx="3031939" cy="2057400"/>
            <a:chOff x="2787650" y="5581180"/>
            <a:chExt cx="1282700" cy="1244600"/>
          </a:xfrm>
        </p:grpSpPr>
        <p:pic>
          <p:nvPicPr>
            <p:cNvPr id="12" name="object 12"/>
            <p:cNvPicPr/>
            <p:nvPr/>
          </p:nvPicPr>
          <p:blipFill>
            <a:blip r:embed="rId2" cstate="print"/>
            <a:stretch>
              <a:fillRect/>
            </a:stretch>
          </p:blipFill>
          <p:spPr>
            <a:xfrm>
              <a:off x="2800350" y="5593880"/>
              <a:ext cx="1257300" cy="1219200"/>
            </a:xfrm>
            <a:prstGeom prst="rect">
              <a:avLst/>
            </a:prstGeom>
          </p:spPr>
        </p:pic>
        <p:sp>
          <p:nvSpPr>
            <p:cNvPr id="13" name="object 13"/>
            <p:cNvSpPr/>
            <p:nvPr/>
          </p:nvSpPr>
          <p:spPr>
            <a:xfrm>
              <a:off x="2794000" y="5587530"/>
              <a:ext cx="1270000" cy="1231900"/>
            </a:xfrm>
            <a:custGeom>
              <a:avLst/>
              <a:gdLst/>
              <a:ahLst/>
              <a:cxnLst/>
              <a:rect l="l" t="t" r="r" b="b"/>
              <a:pathLst>
                <a:path w="1270000" h="1231900">
                  <a:moveTo>
                    <a:pt x="0" y="0"/>
                  </a:moveTo>
                  <a:lnTo>
                    <a:pt x="1270000" y="0"/>
                  </a:lnTo>
                </a:path>
                <a:path w="1270000" h="1231900">
                  <a:moveTo>
                    <a:pt x="0" y="0"/>
                  </a:moveTo>
                  <a:lnTo>
                    <a:pt x="0" y="1231900"/>
                  </a:lnTo>
                </a:path>
                <a:path w="1270000" h="1231900">
                  <a:moveTo>
                    <a:pt x="1270000" y="0"/>
                  </a:moveTo>
                  <a:lnTo>
                    <a:pt x="1270000" y="1231900"/>
                  </a:lnTo>
                </a:path>
                <a:path w="1270000" h="1231900">
                  <a:moveTo>
                    <a:pt x="0" y="1231900"/>
                  </a:moveTo>
                  <a:lnTo>
                    <a:pt x="1270000" y="1231900"/>
                  </a:lnTo>
                </a:path>
              </a:pathLst>
            </a:custGeom>
            <a:ln w="12700">
              <a:solidFill>
                <a:srgbClr val="000000"/>
              </a:solidFill>
            </a:ln>
          </p:spPr>
          <p:txBody>
            <a:bodyPr wrap="square" lIns="0" tIns="0" rIns="0" bIns="0" rtlCol="0"/>
            <a:lstStyle/>
            <a:p>
              <a:endParaRPr/>
            </a:p>
          </p:txBody>
        </p:sp>
      </p:grpSp>
      <p:sp>
        <p:nvSpPr>
          <p:cNvPr id="7" name="Slide Number Placeholder 6"/>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42</a:t>
            </a:fld>
            <a:r>
              <a:rPr lang="en-US" spc="-30" smtClean="0"/>
              <a:t> </a:t>
            </a:r>
            <a:r>
              <a:rPr lang="en-US" smtClean="0"/>
              <a:t>]</a:t>
            </a:r>
            <a:endParaRPr lang="en-US" dirty="0"/>
          </a:p>
        </p:txBody>
      </p:sp>
    </p:spTree>
    <p:extLst>
      <p:ext uri="{BB962C8B-B14F-4D97-AF65-F5344CB8AC3E}">
        <p14:creationId xmlns:p14="http://schemas.microsoft.com/office/powerpoint/2010/main" val="3157725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872337" y="717166"/>
            <a:ext cx="6698425" cy="1885131"/>
          </a:xfrm>
          <a:prstGeom prst="rect">
            <a:avLst/>
          </a:prstGeom>
        </p:spPr>
        <p:txBody>
          <a:bodyPr vert="horz" wrap="square" lIns="0" tIns="12700" rIns="0" bIns="0" rtlCol="0">
            <a:spAutoFit/>
          </a:bodyPr>
          <a:lstStyle/>
          <a:p>
            <a:pPr marL="12700">
              <a:lnSpc>
                <a:spcPct val="100000"/>
              </a:lnSpc>
              <a:spcBef>
                <a:spcPts val="100"/>
              </a:spcBef>
            </a:pPr>
            <a:r>
              <a:rPr sz="2200" dirty="0">
                <a:latin typeface="Palatino Linotype"/>
                <a:cs typeface="Palatino Linotype"/>
              </a:rPr>
              <a:t>Let's align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spc="-5" dirty="0">
                <a:latin typeface="Lucida Console"/>
                <a:cs typeface="Lucida Console"/>
              </a:rPr>
              <a:t>Entry</a:t>
            </a:r>
            <a:r>
              <a:rPr sz="2200" spc="10" dirty="0">
                <a:latin typeface="Times New Roman"/>
                <a:cs typeface="Times New Roman"/>
              </a:rPr>
              <a:t> </a:t>
            </a:r>
            <a:r>
              <a:rPr sz="2200" dirty="0">
                <a:latin typeface="Palatino Linotype"/>
                <a:cs typeface="Palatino Linotype"/>
              </a:rPr>
              <a:t>widget in column</a:t>
            </a:r>
            <a:r>
              <a:rPr sz="2200" spc="-5" dirty="0">
                <a:latin typeface="Palatino Linotype"/>
                <a:cs typeface="Palatino Linotype"/>
              </a:rPr>
              <a:t> </a:t>
            </a:r>
            <a:r>
              <a:rPr sz="2200" spc="-5" dirty="0">
                <a:latin typeface="Lucida Console"/>
                <a:cs typeface="Lucida Console"/>
              </a:rPr>
              <a:t>0</a:t>
            </a:r>
            <a:r>
              <a:rPr sz="2200" spc="10" dirty="0">
                <a:latin typeface="Times New Roman"/>
                <a:cs typeface="Times New Roman"/>
              </a:rPr>
              <a:t>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left:</a:t>
            </a:r>
          </a:p>
          <a:p>
            <a:pPr marL="622300" indent="-170180">
              <a:lnSpc>
                <a:spcPct val="100000"/>
              </a:lnSpc>
              <a:spcBef>
                <a:spcPts val="965"/>
              </a:spcBef>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GUI_embed_frames_align_west.py</a:t>
            </a:r>
            <a:r>
              <a:rPr sz="2200" spc="10" dirty="0">
                <a:latin typeface="Times New Roman"/>
                <a:cs typeface="Times New Roman"/>
              </a:rPr>
              <a:t> </a:t>
            </a:r>
            <a:r>
              <a:rPr sz="2200" dirty="0">
                <a:latin typeface="Palatino Linotype"/>
                <a:cs typeface="Palatino Linotype"/>
              </a:rPr>
              <a:t>and save it as</a:t>
            </a:r>
          </a:p>
          <a:p>
            <a:pPr marR="78740" algn="ctr">
              <a:lnSpc>
                <a:spcPct val="100000"/>
              </a:lnSpc>
              <a:spcBef>
                <a:spcPts val="70"/>
              </a:spcBef>
            </a:pPr>
            <a:r>
              <a:rPr sz="2200" spc="-5" dirty="0">
                <a:latin typeface="Lucida Console"/>
                <a:cs typeface="Lucida Console"/>
              </a:rPr>
              <a:t>GUI_embed_frames_align_entry_west.py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4"/>
              </a:spcBef>
              <a:buAutoNum type="arabicPeriod" startAt="2"/>
              <a:tabLst>
                <a:tab pos="622300" algn="l"/>
              </a:tabLst>
            </a:pPr>
            <a:r>
              <a:rPr sz="2200" dirty="0">
                <a:latin typeface="Palatino Linotype"/>
                <a:cs typeface="Palatino Linotype"/>
              </a:rPr>
              <a:t>Use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spc="-5" dirty="0">
                <a:latin typeface="Lucida Console"/>
                <a:cs typeface="Lucida Console"/>
              </a:rPr>
              <a:t>sticky</a:t>
            </a:r>
            <a:r>
              <a:rPr sz="2200" spc="10" dirty="0">
                <a:latin typeface="Times New Roman"/>
                <a:cs typeface="Times New Roman"/>
              </a:rPr>
              <a:t> </a:t>
            </a:r>
            <a:r>
              <a:rPr sz="2200" dirty="0">
                <a:latin typeface="Palatino Linotype"/>
                <a:cs typeface="Palatino Linotype"/>
              </a:rPr>
              <a:t>attribute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a:t>
            </a:r>
            <a:r>
              <a:rPr sz="2200" dirty="0">
                <a:latin typeface="Palatino Linotype"/>
                <a:cs typeface="Palatino Linotype"/>
              </a:rPr>
              <a:t>align </a:t>
            </a:r>
            <a:r>
              <a:rPr sz="2200" spc="-5" dirty="0">
                <a:latin typeface="Palatino Linotype"/>
                <a:cs typeface="Palatino Linotype"/>
              </a:rPr>
              <a:t>th</a:t>
            </a:r>
            <a:r>
              <a:rPr sz="2200" dirty="0">
                <a:latin typeface="Palatino Linotype"/>
                <a:cs typeface="Palatino Linotype"/>
              </a:rPr>
              <a:t>e </a:t>
            </a:r>
            <a:r>
              <a:rPr sz="2200" b="1" dirty="0">
                <a:latin typeface="Palatino Linotype"/>
                <a:cs typeface="Palatino Linotype"/>
              </a:rPr>
              <a:t>Entry</a:t>
            </a:r>
            <a:r>
              <a:rPr sz="2200" b="1" spc="-5" dirty="0">
                <a:latin typeface="Palatino Linotype"/>
                <a:cs typeface="Palatino Linotype"/>
              </a:rPr>
              <a:t> </a:t>
            </a:r>
            <a:r>
              <a:rPr sz="2200" dirty="0">
                <a:latin typeface="Palatino Linotype"/>
                <a:cs typeface="Palatino Linotype"/>
              </a:rPr>
              <a:t>left:</a:t>
            </a:r>
          </a:p>
        </p:txBody>
      </p:sp>
      <p:sp>
        <p:nvSpPr>
          <p:cNvPr id="9" name="object 9"/>
          <p:cNvSpPr txBox="1"/>
          <p:nvPr/>
        </p:nvSpPr>
        <p:spPr>
          <a:xfrm>
            <a:off x="7272376" y="1693637"/>
            <a:ext cx="115909" cy="151323"/>
          </a:xfrm>
          <a:prstGeom prst="rect">
            <a:avLst/>
          </a:prstGeom>
        </p:spPr>
        <p:txBody>
          <a:bodyPr vert="horz" wrap="square" lIns="0" tIns="12700" rIns="0" bIns="0" rtlCol="0">
            <a:spAutoFit/>
          </a:bodyPr>
          <a:lstStyle/>
          <a:p>
            <a:pPr marL="12700">
              <a:lnSpc>
                <a:spcPct val="100000"/>
              </a:lnSpc>
              <a:spcBef>
                <a:spcPts val="100"/>
              </a:spcBef>
            </a:pPr>
            <a:r>
              <a:rPr sz="900" spc="-5" dirty="0">
                <a:latin typeface="Lucida Console"/>
                <a:cs typeface="Lucida Console"/>
              </a:rPr>
              <a:t>#</a:t>
            </a:r>
            <a:endParaRPr sz="900">
              <a:latin typeface="Lucida Console"/>
              <a:cs typeface="Lucida Console"/>
            </a:endParaRPr>
          </a:p>
        </p:txBody>
      </p:sp>
      <p:grpSp>
        <p:nvGrpSpPr>
          <p:cNvPr id="11" name="object 11"/>
          <p:cNvGrpSpPr/>
          <p:nvPr/>
        </p:nvGrpSpPr>
        <p:grpSpPr>
          <a:xfrm>
            <a:off x="1943100" y="2819400"/>
            <a:ext cx="4360765" cy="2590800"/>
            <a:chOff x="1992312" y="3022269"/>
            <a:chExt cx="2873375" cy="2225675"/>
          </a:xfrm>
        </p:grpSpPr>
        <p:pic>
          <p:nvPicPr>
            <p:cNvPr id="12" name="object 12"/>
            <p:cNvPicPr/>
            <p:nvPr/>
          </p:nvPicPr>
          <p:blipFill>
            <a:blip r:embed="rId2" cstate="print"/>
            <a:stretch>
              <a:fillRect/>
            </a:stretch>
          </p:blipFill>
          <p:spPr>
            <a:xfrm>
              <a:off x="2005012" y="3034969"/>
              <a:ext cx="2847975" cy="2200275"/>
            </a:xfrm>
            <a:prstGeom prst="rect">
              <a:avLst/>
            </a:prstGeom>
          </p:spPr>
        </p:pic>
        <p:sp>
          <p:nvSpPr>
            <p:cNvPr id="13" name="object 13"/>
            <p:cNvSpPr/>
            <p:nvPr/>
          </p:nvSpPr>
          <p:spPr>
            <a:xfrm>
              <a:off x="1998662" y="3028619"/>
              <a:ext cx="2860675" cy="2212975"/>
            </a:xfrm>
            <a:custGeom>
              <a:avLst/>
              <a:gdLst/>
              <a:ahLst/>
              <a:cxnLst/>
              <a:rect l="l" t="t" r="r" b="b"/>
              <a:pathLst>
                <a:path w="2860675" h="2212975">
                  <a:moveTo>
                    <a:pt x="0" y="0"/>
                  </a:moveTo>
                  <a:lnTo>
                    <a:pt x="2860675" y="0"/>
                  </a:lnTo>
                </a:path>
                <a:path w="2860675" h="2212975">
                  <a:moveTo>
                    <a:pt x="0" y="0"/>
                  </a:moveTo>
                  <a:lnTo>
                    <a:pt x="0" y="2212975"/>
                  </a:lnTo>
                </a:path>
                <a:path w="2860675" h="2212975">
                  <a:moveTo>
                    <a:pt x="2860675" y="0"/>
                  </a:moveTo>
                  <a:lnTo>
                    <a:pt x="2860675" y="2212975"/>
                  </a:lnTo>
                </a:path>
                <a:path w="2860675" h="2212975">
                  <a:moveTo>
                    <a:pt x="0" y="2212975"/>
                  </a:moveTo>
                  <a:lnTo>
                    <a:pt x="2860675" y="2212975"/>
                  </a:lnTo>
                </a:path>
              </a:pathLst>
            </a:custGeom>
            <a:ln w="12700">
              <a:solidFill>
                <a:srgbClr val="000000"/>
              </a:solidFill>
            </a:ln>
          </p:spPr>
          <p:txBody>
            <a:bodyPr wrap="square" lIns="0" tIns="0" rIns="0" bIns="0" rtlCol="0"/>
            <a:lstStyle/>
            <a:p>
              <a:endParaRPr/>
            </a:p>
          </p:txBody>
        </p:sp>
      </p:grpSp>
      <p:sp>
        <p:nvSpPr>
          <p:cNvPr id="16" name="Slide Number Placeholder 15"/>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43</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9" name="object 9"/>
          <p:cNvSpPr txBox="1"/>
          <p:nvPr/>
        </p:nvSpPr>
        <p:spPr>
          <a:xfrm>
            <a:off x="7272376" y="1693637"/>
            <a:ext cx="115909" cy="151323"/>
          </a:xfrm>
          <a:prstGeom prst="rect">
            <a:avLst/>
          </a:prstGeom>
        </p:spPr>
        <p:txBody>
          <a:bodyPr vert="horz" wrap="square" lIns="0" tIns="12700" rIns="0" bIns="0" rtlCol="0">
            <a:spAutoFit/>
          </a:bodyPr>
          <a:lstStyle/>
          <a:p>
            <a:pPr marL="12700">
              <a:lnSpc>
                <a:spcPct val="100000"/>
              </a:lnSpc>
              <a:spcBef>
                <a:spcPts val="100"/>
              </a:spcBef>
            </a:pPr>
            <a:r>
              <a:rPr sz="900" spc="-5" dirty="0">
                <a:latin typeface="Lucida Console"/>
                <a:cs typeface="Lucida Console"/>
              </a:rPr>
              <a:t>#</a:t>
            </a:r>
            <a:endParaRPr sz="900">
              <a:latin typeface="Lucida Console"/>
              <a:cs typeface="Lucida Console"/>
            </a:endParaRPr>
          </a:p>
        </p:txBody>
      </p:sp>
      <p:sp>
        <p:nvSpPr>
          <p:cNvPr id="10" name="object 10"/>
          <p:cNvSpPr txBox="1"/>
          <p:nvPr/>
        </p:nvSpPr>
        <p:spPr>
          <a:xfrm>
            <a:off x="342900" y="914400"/>
            <a:ext cx="7696200" cy="1079270"/>
          </a:xfrm>
          <a:prstGeom prst="rect">
            <a:avLst/>
          </a:prstGeom>
        </p:spPr>
        <p:txBody>
          <a:bodyPr vert="horz" wrap="square" lIns="0" tIns="12700" rIns="0" bIns="0" rtlCol="0">
            <a:spAutoFit/>
          </a:bodyPr>
          <a:lstStyle/>
          <a:p>
            <a:pPr marL="182245" marR="5080" indent="-170180">
              <a:lnSpc>
                <a:spcPct val="105400"/>
              </a:lnSpc>
              <a:spcBef>
                <a:spcPts val="100"/>
              </a:spcBef>
            </a:pPr>
            <a:r>
              <a:rPr sz="2200" dirty="0">
                <a:latin typeface="Palatino Linotype"/>
                <a:cs typeface="Palatino Linotype"/>
              </a:rPr>
              <a:t>3.</a:t>
            </a:r>
            <a:r>
              <a:rPr sz="2200" spc="3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the</a:t>
            </a:r>
            <a:r>
              <a:rPr sz="2200" dirty="0">
                <a:latin typeface="Palatino Linotype"/>
                <a:cs typeface="Palatino Linotype"/>
              </a:rPr>
              <a:t> </a:t>
            </a:r>
            <a:r>
              <a:rPr sz="2200" spc="-5" dirty="0">
                <a:latin typeface="Lucida Console"/>
                <a:cs typeface="Lucida Console"/>
              </a:rPr>
              <a:t>GUI_embed_frames_align_entry_west.py</a:t>
            </a:r>
            <a:r>
              <a:rPr sz="2200" spc="-340" dirty="0">
                <a:latin typeface="Lucida Console"/>
                <a:cs typeface="Lucida Console"/>
              </a:rPr>
              <a:t> </a:t>
            </a:r>
            <a:r>
              <a:rPr sz="2200" dirty="0">
                <a:latin typeface="Palatino Linotype"/>
                <a:cs typeface="Palatino Linotype"/>
              </a:rPr>
              <a:t>file. </a:t>
            </a:r>
            <a:r>
              <a:rPr sz="2200" spc="-5" dirty="0">
                <a:latin typeface="Palatino Linotype"/>
                <a:cs typeface="Palatino Linotype"/>
              </a:rPr>
              <a:t>Now both the </a:t>
            </a:r>
            <a:r>
              <a:rPr sz="2200" dirty="0">
                <a:latin typeface="Palatino Linotype"/>
                <a:cs typeface="Palatino Linotype"/>
              </a:rPr>
              <a:t>label </a:t>
            </a:r>
            <a:r>
              <a:rPr sz="2200" spc="-250" dirty="0">
                <a:latin typeface="Palatino Linotype"/>
                <a:cs typeface="Palatino Linotype"/>
              </a:rPr>
              <a:t> </a:t>
            </a:r>
            <a:r>
              <a:rPr sz="2200" dirty="0">
                <a:latin typeface="Palatino Linotype"/>
                <a:cs typeface="Palatino Linotype"/>
              </a:rPr>
              <a:t>and</a:t>
            </a:r>
            <a:r>
              <a:rPr sz="2200" spc="-5" dirty="0">
                <a:latin typeface="Palatino Linotype"/>
                <a:cs typeface="Palatino Linotype"/>
              </a:rPr>
              <a:t> the </a:t>
            </a:r>
            <a:r>
              <a:rPr sz="2200" dirty="0">
                <a:latin typeface="Palatino Linotype"/>
                <a:cs typeface="Palatino Linotype"/>
              </a:rPr>
              <a:t>entry are</a:t>
            </a:r>
            <a:r>
              <a:rPr sz="2200" spc="-5" dirty="0">
                <a:latin typeface="Palatino Linotype"/>
                <a:cs typeface="Palatino Linotype"/>
              </a:rPr>
              <a:t> </a:t>
            </a:r>
            <a:r>
              <a:rPr sz="2200" dirty="0">
                <a:latin typeface="Palatino Linotype"/>
                <a:cs typeface="Palatino Linotype"/>
              </a:rPr>
              <a:t>aligned </a:t>
            </a:r>
            <a:r>
              <a:rPr sz="2200" spc="-5" dirty="0">
                <a:latin typeface="Palatino Linotype"/>
                <a:cs typeface="Palatino Linotype"/>
              </a:rPr>
              <a:t>toward the </a:t>
            </a:r>
            <a:r>
              <a:rPr sz="2200" dirty="0">
                <a:latin typeface="Palatino Linotype"/>
                <a:cs typeface="Palatino Linotype"/>
              </a:rPr>
              <a:t>west</a:t>
            </a:r>
            <a:r>
              <a:rPr sz="2200" spc="-5" dirty="0">
                <a:latin typeface="Palatino Linotype"/>
                <a:cs typeface="Palatino Linotype"/>
              </a:rPr>
              <a:t> </a:t>
            </a:r>
            <a:r>
              <a:rPr sz="2200" dirty="0">
                <a:latin typeface="Palatino Linotype"/>
                <a:cs typeface="Palatino Linotype"/>
              </a:rPr>
              <a:t>(left):</a:t>
            </a:r>
          </a:p>
        </p:txBody>
      </p:sp>
      <p:grpSp>
        <p:nvGrpSpPr>
          <p:cNvPr id="11" name="object 11"/>
          <p:cNvGrpSpPr/>
          <p:nvPr/>
        </p:nvGrpSpPr>
        <p:grpSpPr>
          <a:xfrm>
            <a:off x="1867182" y="2209800"/>
            <a:ext cx="4724400" cy="3416911"/>
            <a:chOff x="1992312" y="3022269"/>
            <a:chExt cx="2873375" cy="2225675"/>
          </a:xfrm>
        </p:grpSpPr>
        <p:pic>
          <p:nvPicPr>
            <p:cNvPr id="12" name="object 12"/>
            <p:cNvPicPr/>
            <p:nvPr/>
          </p:nvPicPr>
          <p:blipFill>
            <a:blip r:embed="rId2" cstate="print"/>
            <a:stretch>
              <a:fillRect/>
            </a:stretch>
          </p:blipFill>
          <p:spPr>
            <a:xfrm>
              <a:off x="2005012" y="3034969"/>
              <a:ext cx="2847975" cy="2200275"/>
            </a:xfrm>
            <a:prstGeom prst="rect">
              <a:avLst/>
            </a:prstGeom>
          </p:spPr>
        </p:pic>
        <p:sp>
          <p:nvSpPr>
            <p:cNvPr id="13" name="object 13"/>
            <p:cNvSpPr/>
            <p:nvPr/>
          </p:nvSpPr>
          <p:spPr>
            <a:xfrm>
              <a:off x="1998662" y="3028619"/>
              <a:ext cx="2860675" cy="2212975"/>
            </a:xfrm>
            <a:custGeom>
              <a:avLst/>
              <a:gdLst/>
              <a:ahLst/>
              <a:cxnLst/>
              <a:rect l="l" t="t" r="r" b="b"/>
              <a:pathLst>
                <a:path w="2860675" h="2212975">
                  <a:moveTo>
                    <a:pt x="0" y="0"/>
                  </a:moveTo>
                  <a:lnTo>
                    <a:pt x="2860675" y="0"/>
                  </a:lnTo>
                </a:path>
                <a:path w="2860675" h="2212975">
                  <a:moveTo>
                    <a:pt x="0" y="0"/>
                  </a:moveTo>
                  <a:lnTo>
                    <a:pt x="0" y="2212975"/>
                  </a:lnTo>
                </a:path>
                <a:path w="2860675" h="2212975">
                  <a:moveTo>
                    <a:pt x="2860675" y="0"/>
                  </a:moveTo>
                  <a:lnTo>
                    <a:pt x="2860675" y="2212975"/>
                  </a:lnTo>
                </a:path>
                <a:path w="2860675" h="2212975">
                  <a:moveTo>
                    <a:pt x="0" y="2212975"/>
                  </a:moveTo>
                  <a:lnTo>
                    <a:pt x="2860675" y="2212975"/>
                  </a:lnTo>
                </a:path>
              </a:pathLst>
            </a:custGeom>
            <a:ln w="12700">
              <a:solidFill>
                <a:srgbClr val="000000"/>
              </a:solidFill>
            </a:ln>
          </p:spPr>
          <p:txBody>
            <a:bodyPr wrap="square" lIns="0" tIns="0" rIns="0" bIns="0" rtlCol="0"/>
            <a:lstStyle/>
            <a:p>
              <a:endParaRPr/>
            </a:p>
          </p:txBody>
        </p:sp>
      </p:grpSp>
      <p:sp>
        <p:nvSpPr>
          <p:cNvPr id="16" name="Slide Number Placeholder 15"/>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44</a:t>
            </a:fld>
            <a:r>
              <a:rPr lang="en-US" spc="-30" smtClean="0"/>
              <a:t> </a:t>
            </a:r>
            <a:r>
              <a:rPr lang="en-US" smtClean="0"/>
              <a:t>]</a:t>
            </a:r>
            <a:endParaRPr lang="en-US" dirty="0"/>
          </a:p>
        </p:txBody>
      </p:sp>
    </p:spTree>
    <p:extLst>
      <p:ext uri="{BB962C8B-B14F-4D97-AF65-F5344CB8AC3E}">
        <p14:creationId xmlns:p14="http://schemas.microsoft.com/office/powerpoint/2010/main" val="417104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872338" y="451176"/>
            <a:ext cx="6694509" cy="6176050"/>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Layout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a:t>
            </a:r>
            <a:r>
              <a:rPr sz="1000" i="1" spc="-55" dirty="0" smtClean="0">
                <a:latin typeface="Palatino Linotype"/>
                <a:cs typeface="Palatino Linotype"/>
              </a:rPr>
              <a:t> </a:t>
            </a:r>
            <a:r>
              <a:rPr sz="1000" i="1" dirty="0">
                <a:latin typeface="Palatino Linotype"/>
                <a:cs typeface="Palatino Linotype"/>
              </a:rPr>
              <a:t>2</a:t>
            </a:r>
            <a:endParaRPr sz="1000" dirty="0">
              <a:latin typeface="Palatino Linotype"/>
              <a:cs typeface="Palatino Linotype"/>
            </a:endParaRPr>
          </a:p>
          <a:p>
            <a:pPr>
              <a:lnSpc>
                <a:spcPct val="100000"/>
              </a:lnSpc>
              <a:spcBef>
                <a:spcPts val="50"/>
              </a:spcBef>
            </a:pPr>
            <a:endParaRPr sz="900" dirty="0">
              <a:latin typeface="Palatino Linotype"/>
              <a:cs typeface="Palatino Linotype"/>
            </a:endParaRPr>
          </a:p>
          <a:p>
            <a:pPr marL="12700" algn="just">
              <a:lnSpc>
                <a:spcPct val="100000"/>
              </a:lnSpc>
            </a:pPr>
            <a:r>
              <a:rPr sz="2200" b="1" spc="-5" dirty="0">
                <a:latin typeface="Arial"/>
                <a:cs typeface="Arial"/>
              </a:rPr>
              <a:t>Creating</a:t>
            </a:r>
            <a:r>
              <a:rPr sz="2200" b="1" spc="-25" dirty="0">
                <a:latin typeface="Arial"/>
                <a:cs typeface="Arial"/>
              </a:rPr>
              <a:t> </a:t>
            </a:r>
            <a:r>
              <a:rPr sz="2200" b="1" spc="-5" dirty="0">
                <a:latin typeface="Arial"/>
                <a:cs typeface="Arial"/>
              </a:rPr>
              <a:t>menu</a:t>
            </a:r>
            <a:r>
              <a:rPr sz="2200" b="1" spc="-20" dirty="0">
                <a:latin typeface="Arial"/>
                <a:cs typeface="Arial"/>
              </a:rPr>
              <a:t> </a:t>
            </a:r>
            <a:r>
              <a:rPr sz="2200" b="1" dirty="0">
                <a:latin typeface="Arial"/>
                <a:cs typeface="Arial"/>
              </a:rPr>
              <a:t>bars</a:t>
            </a:r>
            <a:endParaRPr sz="2200" dirty="0">
              <a:latin typeface="Arial"/>
              <a:cs typeface="Arial"/>
            </a:endParaRPr>
          </a:p>
          <a:p>
            <a:pPr marL="12700" marR="201295">
              <a:lnSpc>
                <a:spcPct val="100000"/>
              </a:lnSpc>
              <a:spcBef>
                <a:spcPts val="375"/>
              </a:spcBef>
            </a:pPr>
            <a:r>
              <a:rPr sz="2200" dirty="0">
                <a:latin typeface="Palatino Linotype"/>
                <a:cs typeface="Palatino Linotype"/>
              </a:rPr>
              <a:t>In </a:t>
            </a:r>
            <a:r>
              <a:rPr sz="2200" spc="-5" dirty="0">
                <a:latin typeface="Palatino Linotype"/>
                <a:cs typeface="Palatino Linotype"/>
              </a:rPr>
              <a:t>this </a:t>
            </a:r>
            <a:r>
              <a:rPr sz="2200" dirty="0">
                <a:latin typeface="Palatino Linotype"/>
                <a:cs typeface="Palatino Linotype"/>
              </a:rPr>
              <a:t>recipe, we will add a menu </a:t>
            </a:r>
            <a:r>
              <a:rPr sz="2200" spc="-5" dirty="0">
                <a:latin typeface="Palatino Linotype"/>
                <a:cs typeface="Palatino Linotype"/>
              </a:rPr>
              <a:t>bar to </a:t>
            </a:r>
            <a:r>
              <a:rPr sz="2200" dirty="0">
                <a:latin typeface="Palatino Linotype"/>
                <a:cs typeface="Palatino Linotype"/>
              </a:rPr>
              <a:t>our main window, add menus </a:t>
            </a:r>
            <a:r>
              <a:rPr sz="2200" spc="-5" dirty="0">
                <a:latin typeface="Palatino Linotype"/>
                <a:cs typeface="Palatino Linotype"/>
              </a:rPr>
              <a:t>to the </a:t>
            </a:r>
            <a:r>
              <a:rPr sz="2200" dirty="0">
                <a:latin typeface="Palatino Linotype"/>
                <a:cs typeface="Palatino Linotype"/>
              </a:rPr>
              <a:t>menu </a:t>
            </a:r>
            <a:r>
              <a:rPr sz="2200" spc="-5" dirty="0">
                <a:latin typeface="Palatino Linotype"/>
                <a:cs typeface="Palatino Linotype"/>
              </a:rPr>
              <a:t>bar, </a:t>
            </a:r>
            <a:r>
              <a:rPr sz="2200" spc="-250" dirty="0">
                <a:latin typeface="Palatino Linotype"/>
                <a:cs typeface="Palatino Linotype"/>
              </a:rPr>
              <a:t> </a:t>
            </a:r>
            <a:r>
              <a:rPr sz="2200" dirty="0">
                <a:latin typeface="Palatino Linotype"/>
                <a:cs typeface="Palatino Linotype"/>
              </a:rPr>
              <a:t>and</a:t>
            </a:r>
            <a:r>
              <a:rPr sz="2200" spc="-5" dirty="0">
                <a:latin typeface="Palatino Linotype"/>
                <a:cs typeface="Palatino Linotype"/>
              </a:rPr>
              <a:t> then </a:t>
            </a:r>
            <a:r>
              <a:rPr sz="2200" dirty="0">
                <a:latin typeface="Palatino Linotype"/>
                <a:cs typeface="Palatino Linotype"/>
              </a:rPr>
              <a:t>add menu items </a:t>
            </a:r>
            <a:r>
              <a:rPr sz="2200" spc="-5" dirty="0">
                <a:latin typeface="Palatino Linotype"/>
                <a:cs typeface="Palatino Linotype"/>
              </a:rPr>
              <a:t>to</a:t>
            </a:r>
            <a:r>
              <a:rPr sz="2200" spc="-10" dirty="0">
                <a:latin typeface="Palatino Linotype"/>
                <a:cs typeface="Palatino Linotype"/>
              </a:rPr>
              <a:t> </a:t>
            </a:r>
            <a:r>
              <a:rPr sz="2200" spc="-5" dirty="0">
                <a:latin typeface="Palatino Linotype"/>
                <a:cs typeface="Palatino Linotype"/>
              </a:rPr>
              <a:t>the </a:t>
            </a:r>
            <a:r>
              <a:rPr sz="2200" dirty="0">
                <a:latin typeface="Palatino Linotype"/>
                <a:cs typeface="Palatino Linotype"/>
              </a:rPr>
              <a:t>menus</a:t>
            </a:r>
            <a:r>
              <a:rPr sz="2200" dirty="0" smtClean="0">
                <a:latin typeface="Palatino Linotype"/>
                <a:cs typeface="Palatino Linotype"/>
              </a:rPr>
              <a:t>.</a:t>
            </a:r>
            <a:endParaRPr sz="2200" dirty="0">
              <a:latin typeface="Palatino Linotype"/>
              <a:cs typeface="Palatino Linotype"/>
            </a:endParaRPr>
          </a:p>
          <a:p>
            <a:pPr>
              <a:lnSpc>
                <a:spcPct val="100000"/>
              </a:lnSpc>
              <a:spcBef>
                <a:spcPts val="45"/>
              </a:spcBef>
            </a:pPr>
            <a:endParaRPr sz="2200" dirty="0">
              <a:latin typeface="Palatino Linotype"/>
              <a:cs typeface="Palatino Linotype"/>
            </a:endParaRPr>
          </a:p>
          <a:p>
            <a:pPr marL="12700" algn="just">
              <a:lnSpc>
                <a:spcPct val="100000"/>
              </a:lnSpc>
              <a:spcBef>
                <a:spcPts val="5"/>
              </a:spcBef>
            </a:pPr>
            <a:r>
              <a:rPr sz="2200" b="1" dirty="0" smtClean="0">
                <a:latin typeface="Arial"/>
                <a:cs typeface="Arial"/>
              </a:rPr>
              <a:t>Getting</a:t>
            </a:r>
            <a:r>
              <a:rPr sz="2200" b="1" spc="-25" dirty="0" smtClean="0">
                <a:latin typeface="Arial"/>
                <a:cs typeface="Arial"/>
              </a:rPr>
              <a:t> </a:t>
            </a:r>
            <a:r>
              <a:rPr sz="2200" b="1" spc="-5" dirty="0" smtClean="0">
                <a:latin typeface="Arial"/>
                <a:cs typeface="Arial"/>
              </a:rPr>
              <a:t>ready</a:t>
            </a:r>
            <a:endParaRPr sz="2200" dirty="0">
              <a:latin typeface="Arial"/>
              <a:cs typeface="Arial"/>
            </a:endParaRPr>
          </a:p>
          <a:p>
            <a:pPr marL="12700" marR="51435" algn="just">
              <a:lnSpc>
                <a:spcPct val="100000"/>
              </a:lnSpc>
              <a:spcBef>
                <a:spcPts val="360"/>
              </a:spcBef>
            </a:pPr>
            <a:r>
              <a:rPr sz="2200" dirty="0">
                <a:latin typeface="Palatino Linotype"/>
                <a:cs typeface="Palatino Linotype"/>
              </a:rPr>
              <a:t>We will start </a:t>
            </a:r>
            <a:r>
              <a:rPr sz="2200" spc="-5" dirty="0">
                <a:latin typeface="Palatino Linotype"/>
                <a:cs typeface="Palatino Linotype"/>
              </a:rPr>
              <a:t>by </a:t>
            </a:r>
            <a:r>
              <a:rPr sz="2200" dirty="0">
                <a:latin typeface="Palatino Linotype"/>
                <a:cs typeface="Palatino Linotype"/>
              </a:rPr>
              <a:t>learning </a:t>
            </a:r>
            <a:r>
              <a:rPr sz="2200" spc="-5" dirty="0">
                <a:latin typeface="Palatino Linotype"/>
                <a:cs typeface="Palatino Linotype"/>
              </a:rPr>
              <a:t>how to </a:t>
            </a:r>
            <a:r>
              <a:rPr sz="2200" dirty="0">
                <a:latin typeface="Palatino Linotype"/>
                <a:cs typeface="Palatino Linotype"/>
              </a:rPr>
              <a:t>add a menu </a:t>
            </a:r>
            <a:r>
              <a:rPr sz="2200" spc="-5" dirty="0">
                <a:latin typeface="Palatino Linotype"/>
                <a:cs typeface="Palatino Linotype"/>
              </a:rPr>
              <a:t>bar, </a:t>
            </a:r>
            <a:r>
              <a:rPr sz="2200" dirty="0">
                <a:latin typeface="Palatino Linotype"/>
                <a:cs typeface="Palatino Linotype"/>
              </a:rPr>
              <a:t>several menus, and a few menu items. In </a:t>
            </a:r>
            <a:r>
              <a:rPr sz="2200" spc="-250" dirty="0">
                <a:latin typeface="Palatino Linotype"/>
                <a:cs typeface="Palatino Linotype"/>
              </a:rPr>
              <a:t> </a:t>
            </a:r>
            <a:r>
              <a:rPr sz="2200" spc="-5" dirty="0">
                <a:latin typeface="Palatino Linotype"/>
                <a:cs typeface="Palatino Linotype"/>
              </a:rPr>
              <a:t>the beginning, </a:t>
            </a:r>
            <a:r>
              <a:rPr sz="2200" dirty="0">
                <a:latin typeface="Palatino Linotype"/>
                <a:cs typeface="Palatino Linotype"/>
              </a:rPr>
              <a:t>clicking on a menu item will </a:t>
            </a:r>
            <a:r>
              <a:rPr sz="2200" spc="-5" dirty="0">
                <a:latin typeface="Palatino Linotype"/>
                <a:cs typeface="Palatino Linotype"/>
              </a:rPr>
              <a:t>have no </a:t>
            </a:r>
            <a:r>
              <a:rPr sz="2200" dirty="0">
                <a:latin typeface="Palatino Linotype"/>
                <a:cs typeface="Palatino Linotype"/>
              </a:rPr>
              <a:t>effect. We will add functionality </a:t>
            </a:r>
            <a:r>
              <a:rPr sz="2200" spc="-5" dirty="0">
                <a:latin typeface="Palatino Linotype"/>
                <a:cs typeface="Palatino Linotype"/>
              </a:rPr>
              <a:t>to the </a:t>
            </a:r>
            <a:r>
              <a:rPr sz="2200" spc="-250" dirty="0">
                <a:latin typeface="Palatino Linotype"/>
                <a:cs typeface="Palatino Linotype"/>
              </a:rPr>
              <a:t> </a:t>
            </a:r>
            <a:r>
              <a:rPr sz="2200" dirty="0">
                <a:latin typeface="Palatino Linotype"/>
                <a:cs typeface="Palatino Linotype"/>
              </a:rPr>
              <a:t>menu items later, for example, closing </a:t>
            </a:r>
            <a:r>
              <a:rPr sz="2200" spc="-5" dirty="0">
                <a:latin typeface="Palatino Linotype"/>
                <a:cs typeface="Palatino Linotype"/>
              </a:rPr>
              <a:t>the </a:t>
            </a:r>
            <a:r>
              <a:rPr sz="2200" dirty="0">
                <a:latin typeface="Palatino Linotype"/>
                <a:cs typeface="Palatino Linotype"/>
              </a:rPr>
              <a:t>main window when clicking </a:t>
            </a:r>
            <a:r>
              <a:rPr sz="2200" spc="-5" dirty="0">
                <a:latin typeface="Palatino Linotype"/>
                <a:cs typeface="Palatino Linotype"/>
              </a:rPr>
              <a:t>the </a:t>
            </a:r>
            <a:r>
              <a:rPr sz="2200" b="1" dirty="0">
                <a:latin typeface="Palatino Linotype"/>
                <a:cs typeface="Palatino Linotype"/>
              </a:rPr>
              <a:t>Exit </a:t>
            </a:r>
            <a:r>
              <a:rPr sz="2200" dirty="0">
                <a:latin typeface="Palatino Linotype"/>
                <a:cs typeface="Palatino Linotype"/>
              </a:rPr>
              <a:t>menu item </a:t>
            </a:r>
            <a:r>
              <a:rPr sz="2200" spc="-250" dirty="0">
                <a:latin typeface="Palatino Linotype"/>
                <a:cs typeface="Palatino Linotype"/>
              </a:rPr>
              <a:t> </a:t>
            </a:r>
            <a:r>
              <a:rPr sz="2200" dirty="0">
                <a:latin typeface="Palatino Linotype"/>
                <a:cs typeface="Palatino Linotype"/>
              </a:rPr>
              <a:t>and</a:t>
            </a:r>
            <a:r>
              <a:rPr sz="2200" spc="-5" dirty="0">
                <a:latin typeface="Palatino Linotype"/>
                <a:cs typeface="Palatino Linotype"/>
              </a:rPr>
              <a:t> </a:t>
            </a:r>
            <a:r>
              <a:rPr sz="2200" dirty="0">
                <a:latin typeface="Palatino Linotype"/>
                <a:cs typeface="Palatino Linotype"/>
              </a:rPr>
              <a:t>displaying a</a:t>
            </a:r>
            <a:r>
              <a:rPr sz="2200" spc="-5" dirty="0">
                <a:latin typeface="Palatino Linotype"/>
                <a:cs typeface="Palatino Linotype"/>
              </a:rPr>
              <a:t> </a:t>
            </a:r>
            <a:r>
              <a:rPr sz="2200" b="1" dirty="0">
                <a:latin typeface="Palatino Linotype"/>
                <a:cs typeface="Palatino Linotype"/>
              </a:rPr>
              <a:t>Help |</a:t>
            </a:r>
            <a:r>
              <a:rPr sz="2200" b="1" spc="-5" dirty="0">
                <a:latin typeface="Palatino Linotype"/>
                <a:cs typeface="Palatino Linotype"/>
              </a:rPr>
              <a:t> </a:t>
            </a:r>
            <a:r>
              <a:rPr sz="2200" b="1" dirty="0">
                <a:latin typeface="Palatino Linotype"/>
                <a:cs typeface="Palatino Linotype"/>
              </a:rPr>
              <a:t>About</a:t>
            </a:r>
            <a:r>
              <a:rPr sz="2200" b="1" spc="-5" dirty="0">
                <a:latin typeface="Palatino Linotype"/>
                <a:cs typeface="Palatino Linotype"/>
              </a:rPr>
              <a:t> </a:t>
            </a:r>
            <a:r>
              <a:rPr sz="2200" dirty="0">
                <a:latin typeface="Palatino Linotype"/>
                <a:cs typeface="Palatino Linotype"/>
              </a:rPr>
              <a:t>dialog.</a:t>
            </a:r>
          </a:p>
          <a:p>
            <a:pPr>
              <a:lnSpc>
                <a:spcPct val="100000"/>
              </a:lnSpc>
              <a:spcBef>
                <a:spcPts val="30"/>
              </a:spcBef>
            </a:pPr>
            <a:endParaRPr sz="2200" dirty="0">
              <a:latin typeface="Palatino Linotype"/>
              <a:cs typeface="Palatino Linotype"/>
            </a:endParaRPr>
          </a:p>
          <a:p>
            <a:pPr marL="12700" marR="49530" algn="just">
              <a:lnSpc>
                <a:spcPct val="100000"/>
              </a:lnSpc>
            </a:pPr>
            <a:r>
              <a:rPr sz="2200" dirty="0">
                <a:latin typeface="Palatino Linotype"/>
                <a:cs typeface="Palatino Linotype"/>
              </a:rPr>
              <a:t>We will continue </a:t>
            </a:r>
            <a:r>
              <a:rPr sz="2200" spc="-5" dirty="0">
                <a:latin typeface="Palatino Linotype"/>
                <a:cs typeface="Palatino Linotype"/>
              </a:rPr>
              <a:t>to </a:t>
            </a:r>
            <a:r>
              <a:rPr sz="2200" dirty="0">
                <a:latin typeface="Palatino Linotype"/>
                <a:cs typeface="Palatino Linotype"/>
              </a:rPr>
              <a:t>extend </a:t>
            </a:r>
            <a:r>
              <a:rPr sz="2200" spc="-5" dirty="0">
                <a:latin typeface="Palatino Linotype"/>
                <a:cs typeface="Palatino Linotype"/>
              </a:rPr>
              <a:t>the GUI </a:t>
            </a:r>
            <a:r>
              <a:rPr sz="2200" dirty="0">
                <a:latin typeface="Palatino Linotype"/>
                <a:cs typeface="Palatino Linotype"/>
              </a:rPr>
              <a:t>we created in </a:t>
            </a:r>
            <a:r>
              <a:rPr sz="2200" spc="-5" dirty="0">
                <a:latin typeface="Palatino Linotype"/>
                <a:cs typeface="Palatino Linotype"/>
              </a:rPr>
              <a:t>the previous </a:t>
            </a:r>
            <a:r>
              <a:rPr sz="2200" dirty="0">
                <a:latin typeface="Palatino Linotype"/>
                <a:cs typeface="Palatino Linotype"/>
              </a:rPr>
              <a:t>recipe, </a:t>
            </a:r>
            <a:r>
              <a:rPr sz="2200" i="1" spc="-5" dirty="0">
                <a:latin typeface="Palatino Linotype"/>
                <a:cs typeface="Palatino Linotype"/>
              </a:rPr>
              <a:t>Aligning GUI widgets </a:t>
            </a:r>
            <a:r>
              <a:rPr sz="2200" i="1" spc="-250" dirty="0">
                <a:latin typeface="Palatino Linotype"/>
                <a:cs typeface="Palatino Linotype"/>
              </a:rPr>
              <a:t> </a:t>
            </a:r>
            <a:r>
              <a:rPr sz="2200" i="1" dirty="0">
                <a:latin typeface="Palatino Linotype"/>
                <a:cs typeface="Palatino Linotype"/>
              </a:rPr>
              <a:t>by</a:t>
            </a:r>
            <a:r>
              <a:rPr sz="2200" i="1" spc="-5" dirty="0">
                <a:latin typeface="Palatino Linotype"/>
                <a:cs typeface="Palatino Linotype"/>
              </a:rPr>
              <a:t> embedding </a:t>
            </a:r>
            <a:r>
              <a:rPr sz="2200" i="1" dirty="0">
                <a:latin typeface="Palatino Linotype"/>
                <a:cs typeface="Palatino Linotype"/>
              </a:rPr>
              <a:t>frames </a:t>
            </a:r>
            <a:r>
              <a:rPr sz="2200" i="1" spc="-5" dirty="0">
                <a:latin typeface="Palatino Linotype"/>
                <a:cs typeface="Palatino Linotype"/>
              </a:rPr>
              <a:t>within </a:t>
            </a:r>
            <a:r>
              <a:rPr sz="2200" i="1" dirty="0">
                <a:latin typeface="Palatino Linotype"/>
                <a:cs typeface="Palatino Linotype"/>
              </a:rPr>
              <a:t>frames</a:t>
            </a:r>
            <a:r>
              <a:rPr sz="2200" dirty="0">
                <a:latin typeface="Palatino Linotype"/>
                <a:cs typeface="Palatino Linotype"/>
              </a:rPr>
              <a:t>.</a:t>
            </a:r>
          </a:p>
        </p:txBody>
      </p:sp>
      <p:sp>
        <p:nvSpPr>
          <p:cNvPr id="8" name="Slide Number Placeholder 7"/>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45</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0" y="630784"/>
            <a:ext cx="8458200" cy="3855543"/>
          </a:xfrm>
          <a:prstGeom prst="rect">
            <a:avLst/>
          </a:prstGeom>
        </p:spPr>
        <p:txBody>
          <a:bodyPr vert="horz" wrap="square" lIns="0" tIns="109855" rIns="0" bIns="0" rtlCol="0">
            <a:spAutoFit/>
          </a:bodyPr>
          <a:lstStyle/>
          <a:p>
            <a:pPr marL="12700">
              <a:lnSpc>
                <a:spcPct val="100000"/>
              </a:lnSpc>
              <a:spcBef>
                <a:spcPts val="865"/>
              </a:spcBef>
            </a:pPr>
            <a:r>
              <a:rPr sz="2000" b="1" spc="-5" dirty="0">
                <a:latin typeface="Arial"/>
                <a:cs typeface="Arial"/>
              </a:rPr>
              <a:t>How</a:t>
            </a:r>
            <a:r>
              <a:rPr sz="2000" b="1" spc="-20" dirty="0">
                <a:latin typeface="Arial"/>
                <a:cs typeface="Arial"/>
              </a:rPr>
              <a:t> </a:t>
            </a:r>
            <a:r>
              <a:rPr sz="2000" b="1" dirty="0">
                <a:latin typeface="Arial"/>
                <a:cs typeface="Arial"/>
              </a:rPr>
              <a:t>to</a:t>
            </a:r>
            <a:r>
              <a:rPr sz="2000" b="1" spc="-15" dirty="0">
                <a:latin typeface="Arial"/>
                <a:cs typeface="Arial"/>
              </a:rPr>
              <a:t> </a:t>
            </a:r>
            <a:r>
              <a:rPr sz="2000" b="1" dirty="0">
                <a:latin typeface="Arial"/>
                <a:cs typeface="Arial"/>
              </a:rPr>
              <a:t>do</a:t>
            </a:r>
            <a:r>
              <a:rPr sz="2000" b="1" spc="-15" dirty="0">
                <a:latin typeface="Arial"/>
                <a:cs typeface="Arial"/>
              </a:rPr>
              <a:t> </a:t>
            </a:r>
            <a:r>
              <a:rPr sz="2000" b="1" dirty="0">
                <a:latin typeface="Arial"/>
                <a:cs typeface="Arial"/>
              </a:rPr>
              <a:t>it</a:t>
            </a:r>
            <a:r>
              <a:rPr sz="2000" b="1" dirty="0">
                <a:latin typeface="Lucida Sans"/>
                <a:cs typeface="Lucida Sans"/>
              </a:rPr>
              <a:t>…</a:t>
            </a:r>
            <a:endParaRPr sz="2000" dirty="0">
              <a:latin typeface="Lucida Sans"/>
              <a:cs typeface="Lucida Sans"/>
            </a:endParaRPr>
          </a:p>
          <a:p>
            <a:pPr marL="12700">
              <a:lnSpc>
                <a:spcPct val="100000"/>
              </a:lnSpc>
              <a:spcBef>
                <a:spcPts val="445"/>
              </a:spcBef>
            </a:pPr>
            <a:r>
              <a:rPr sz="2000" dirty="0">
                <a:latin typeface="Palatino Linotype"/>
                <a:cs typeface="Palatino Linotype"/>
              </a:rPr>
              <a:t>To</a:t>
            </a:r>
            <a:r>
              <a:rPr sz="2000" spc="-10" dirty="0">
                <a:latin typeface="Palatino Linotype"/>
                <a:cs typeface="Palatino Linotype"/>
              </a:rPr>
              <a:t> </a:t>
            </a:r>
            <a:r>
              <a:rPr sz="2000" dirty="0">
                <a:latin typeface="Palatino Linotype"/>
                <a:cs typeface="Palatino Linotype"/>
              </a:rPr>
              <a:t>create</a:t>
            </a:r>
            <a:r>
              <a:rPr sz="2000" spc="-10"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a:t>
            </a:r>
            <a:r>
              <a:rPr sz="2000" dirty="0">
                <a:latin typeface="Palatino Linotype"/>
                <a:cs typeface="Palatino Linotype"/>
              </a:rPr>
              <a:t>menu</a:t>
            </a:r>
            <a:r>
              <a:rPr sz="2000" spc="-10" dirty="0">
                <a:latin typeface="Palatino Linotype"/>
                <a:cs typeface="Palatino Linotype"/>
              </a:rPr>
              <a:t> </a:t>
            </a:r>
            <a:r>
              <a:rPr sz="2000" spc="-5" dirty="0">
                <a:latin typeface="Palatino Linotype"/>
                <a:cs typeface="Palatino Linotype"/>
              </a:rPr>
              <a:t>bar,</a:t>
            </a:r>
            <a:r>
              <a:rPr sz="2000" spc="-15" dirty="0">
                <a:latin typeface="Palatino Linotype"/>
                <a:cs typeface="Palatino Linotype"/>
              </a:rPr>
              <a:t> </a:t>
            </a:r>
            <a:r>
              <a:rPr sz="2000" dirty="0">
                <a:latin typeface="Palatino Linotype"/>
                <a:cs typeface="Palatino Linotype"/>
              </a:rPr>
              <a:t>follow</a:t>
            </a:r>
            <a:r>
              <a:rPr sz="2000" spc="-5" dirty="0">
                <a:latin typeface="Palatino Linotype"/>
                <a:cs typeface="Palatino Linotype"/>
              </a:rPr>
              <a:t> these</a:t>
            </a:r>
            <a:r>
              <a:rPr sz="2000" spc="-15" dirty="0">
                <a:latin typeface="Palatino Linotype"/>
                <a:cs typeface="Palatino Linotype"/>
              </a:rPr>
              <a:t> </a:t>
            </a:r>
            <a:r>
              <a:rPr sz="2000" dirty="0">
                <a:latin typeface="Palatino Linotype"/>
                <a:cs typeface="Palatino Linotype"/>
              </a:rPr>
              <a:t>steps:</a:t>
            </a:r>
          </a:p>
          <a:p>
            <a:pPr>
              <a:lnSpc>
                <a:spcPct val="100000"/>
              </a:lnSpc>
              <a:spcBef>
                <a:spcPts val="20"/>
              </a:spcBef>
            </a:pPr>
            <a:endParaRPr sz="2000" dirty="0">
              <a:latin typeface="Palatino Linotype"/>
              <a:cs typeface="Palatino Linotype"/>
            </a:endParaRPr>
          </a:p>
          <a:p>
            <a:pPr marL="622300" indent="-170180">
              <a:lnSpc>
                <a:spcPct val="100000"/>
              </a:lnSpc>
              <a:buAutoNum type="arabicPeriod"/>
              <a:tabLst>
                <a:tab pos="622300" algn="l"/>
              </a:tabLst>
            </a:pPr>
            <a:r>
              <a:rPr sz="2000" spc="-5" dirty="0">
                <a:latin typeface="Palatino Linotype"/>
                <a:cs typeface="Palatino Linotype"/>
              </a:rPr>
              <a:t>Ope</a:t>
            </a:r>
            <a:r>
              <a:rPr sz="2000" dirty="0">
                <a:latin typeface="Palatino Linotype"/>
                <a:cs typeface="Palatino Linotype"/>
              </a:rPr>
              <a:t>n </a:t>
            </a:r>
            <a:r>
              <a:rPr sz="2000" spc="-5" dirty="0">
                <a:latin typeface="Lucida Console"/>
                <a:cs typeface="Lucida Console"/>
              </a:rPr>
              <a:t>GUI_embed_frames_align_entry_west.py</a:t>
            </a:r>
            <a:r>
              <a:rPr sz="2000" spc="10" dirty="0">
                <a:latin typeface="Times New Roman"/>
                <a:cs typeface="Times New Roman"/>
              </a:rPr>
              <a:t> </a:t>
            </a:r>
            <a:r>
              <a:rPr sz="2000" dirty="0">
                <a:latin typeface="Palatino Linotype"/>
                <a:cs typeface="Palatino Linotype"/>
              </a:rPr>
              <a:t>and save it as</a:t>
            </a:r>
          </a:p>
          <a:p>
            <a:pPr marL="621665">
              <a:lnSpc>
                <a:spcPct val="100000"/>
              </a:lnSpc>
              <a:spcBef>
                <a:spcPts val="70"/>
              </a:spcBef>
            </a:pPr>
            <a:r>
              <a:rPr sz="2000" spc="-5" dirty="0">
                <a:latin typeface="Lucida Console"/>
                <a:cs typeface="Lucida Console"/>
              </a:rPr>
              <a:t>GUI_menubar_file.py</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285"/>
              </a:spcBef>
              <a:buAutoNum type="arabicPeriod" startAt="2"/>
              <a:tabLst>
                <a:tab pos="622300" algn="l"/>
              </a:tabLst>
            </a:pPr>
            <a:r>
              <a:rPr sz="2000" dirty="0">
                <a:latin typeface="Palatino Linotype"/>
                <a:cs typeface="Palatino Linotype"/>
              </a:rPr>
              <a:t>Import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spc="-5" dirty="0">
                <a:latin typeface="Lucida Console"/>
                <a:cs typeface="Lucida Console"/>
              </a:rPr>
              <a:t>Menu</a:t>
            </a:r>
            <a:r>
              <a:rPr sz="2000" spc="10" dirty="0">
                <a:latin typeface="Times New Roman"/>
                <a:cs typeface="Times New Roman"/>
              </a:rPr>
              <a:t> </a:t>
            </a:r>
            <a:r>
              <a:rPr sz="2000" dirty="0">
                <a:latin typeface="Palatino Linotype"/>
                <a:cs typeface="Palatino Linotype"/>
              </a:rPr>
              <a:t>class from</a:t>
            </a:r>
            <a:r>
              <a:rPr sz="2000" spc="-5" dirty="0">
                <a:latin typeface="Palatino Linotype"/>
                <a:cs typeface="Palatino Linotype"/>
              </a:rPr>
              <a:t> </a:t>
            </a:r>
            <a:r>
              <a:rPr sz="2000" spc="-5" dirty="0">
                <a:latin typeface="Lucida Console"/>
                <a:cs typeface="Lucida Console"/>
              </a:rPr>
              <a:t>tkinter</a:t>
            </a:r>
            <a:r>
              <a:rPr sz="2000" dirty="0">
                <a:latin typeface="Palatino Linotype"/>
                <a:cs typeface="Palatino Linotype"/>
              </a:rPr>
              <a:t>:</a:t>
            </a:r>
          </a:p>
          <a:p>
            <a:pPr marL="812165" marR="2980055">
              <a:lnSpc>
                <a:spcPct val="100000"/>
              </a:lnSpc>
              <a:spcBef>
                <a:spcPts val="960"/>
              </a:spcBef>
            </a:pPr>
            <a:r>
              <a:rPr sz="2000" spc="-5" dirty="0">
                <a:latin typeface="Lucida Console"/>
                <a:cs typeface="Lucida Console"/>
              </a:rPr>
              <a:t>import tkinter as </a:t>
            </a:r>
            <a:r>
              <a:rPr sz="2000" spc="-5" dirty="0" err="1">
                <a:latin typeface="Lucida Console"/>
                <a:cs typeface="Lucida Console"/>
              </a:rPr>
              <a:t>tk</a:t>
            </a:r>
            <a:r>
              <a:rPr sz="2000" spc="-5" dirty="0">
                <a:latin typeface="Lucida Console"/>
                <a:cs typeface="Lucida Console"/>
              </a:rPr>
              <a:t> </a:t>
            </a:r>
            <a:r>
              <a:rPr sz="2000" dirty="0">
                <a:latin typeface="Lucida Console"/>
                <a:cs typeface="Lucida Console"/>
              </a:rPr>
              <a:t> </a:t>
            </a:r>
            <a:endParaRPr lang="en-US" sz="2000" dirty="0" smtClean="0">
              <a:latin typeface="Lucida Console"/>
              <a:cs typeface="Lucida Console"/>
            </a:endParaRPr>
          </a:p>
          <a:p>
            <a:pPr marL="812165" marR="2980055">
              <a:lnSpc>
                <a:spcPct val="100000"/>
              </a:lnSpc>
              <a:spcBef>
                <a:spcPts val="960"/>
              </a:spcBef>
            </a:pPr>
            <a:r>
              <a:rPr sz="2000" spc="-5" dirty="0" smtClean="0">
                <a:latin typeface="Lucida Console"/>
                <a:cs typeface="Lucida Console"/>
              </a:rPr>
              <a:t>from</a:t>
            </a:r>
            <a:r>
              <a:rPr sz="2000" spc="-20" dirty="0" smtClean="0">
                <a:latin typeface="Lucida Console"/>
                <a:cs typeface="Lucida Console"/>
              </a:rPr>
              <a:t> </a:t>
            </a:r>
            <a:r>
              <a:rPr sz="2000" spc="-5" dirty="0">
                <a:latin typeface="Lucida Console"/>
                <a:cs typeface="Lucida Console"/>
              </a:rPr>
              <a:t>tkinter</a:t>
            </a:r>
            <a:r>
              <a:rPr sz="2000" spc="-15" dirty="0">
                <a:latin typeface="Lucida Console"/>
                <a:cs typeface="Lucida Console"/>
              </a:rPr>
              <a:t> </a:t>
            </a:r>
            <a:r>
              <a:rPr sz="2000" spc="-5" dirty="0">
                <a:latin typeface="Lucida Console"/>
                <a:cs typeface="Lucida Console"/>
              </a:rPr>
              <a:t>import</a:t>
            </a:r>
            <a:r>
              <a:rPr sz="2000" spc="-20" dirty="0">
                <a:latin typeface="Lucida Console"/>
                <a:cs typeface="Lucida Console"/>
              </a:rPr>
              <a:t> </a:t>
            </a:r>
            <a:r>
              <a:rPr sz="2000" spc="-5" dirty="0">
                <a:latin typeface="Lucida Console"/>
                <a:cs typeface="Lucida Console"/>
              </a:rPr>
              <a:t>ttk</a:t>
            </a:r>
            <a:endParaRPr sz="2000" dirty="0">
              <a:latin typeface="Lucida Console"/>
              <a:cs typeface="Lucida Console"/>
            </a:endParaRPr>
          </a:p>
          <a:p>
            <a:pPr marL="812165" marR="2362835">
              <a:lnSpc>
                <a:spcPct val="100000"/>
              </a:lnSpc>
            </a:pPr>
            <a:r>
              <a:rPr sz="2000" spc="-5" dirty="0">
                <a:latin typeface="Lucida Console"/>
                <a:cs typeface="Lucida Console"/>
              </a:rPr>
              <a:t>from</a:t>
            </a:r>
            <a:r>
              <a:rPr sz="2000" spc="-10" dirty="0">
                <a:latin typeface="Lucida Console"/>
                <a:cs typeface="Lucida Console"/>
              </a:rPr>
              <a:t> </a:t>
            </a:r>
            <a:r>
              <a:rPr sz="2000" spc="-5" dirty="0">
                <a:latin typeface="Lucida Console"/>
                <a:cs typeface="Lucida Console"/>
              </a:rPr>
              <a:t>tkinter</a:t>
            </a:r>
            <a:r>
              <a:rPr sz="2000" spc="-10" dirty="0">
                <a:latin typeface="Lucida Console"/>
                <a:cs typeface="Lucida Console"/>
              </a:rPr>
              <a:t> </a:t>
            </a:r>
            <a:r>
              <a:rPr sz="2000" spc="-5" dirty="0">
                <a:latin typeface="Lucida Console"/>
                <a:cs typeface="Lucida Console"/>
              </a:rPr>
              <a:t>import</a:t>
            </a:r>
            <a:r>
              <a:rPr sz="2000" spc="-10" dirty="0">
                <a:latin typeface="Lucida Console"/>
                <a:cs typeface="Lucida Console"/>
              </a:rPr>
              <a:t> </a:t>
            </a:r>
            <a:r>
              <a:rPr sz="2000" spc="-5" dirty="0">
                <a:latin typeface="Lucida Console"/>
                <a:cs typeface="Lucida Console"/>
              </a:rPr>
              <a:t>scrolledtext </a:t>
            </a:r>
            <a:r>
              <a:rPr sz="2000" spc="-530" dirty="0">
                <a:latin typeface="Lucida Console"/>
                <a:cs typeface="Lucida Console"/>
              </a:rPr>
              <a:t> </a:t>
            </a:r>
            <a:r>
              <a:rPr sz="2000" spc="-5" dirty="0">
                <a:latin typeface="Lucida Console"/>
                <a:cs typeface="Lucida Console"/>
              </a:rPr>
              <a:t>from</a:t>
            </a:r>
            <a:r>
              <a:rPr sz="2000" spc="-10" dirty="0">
                <a:latin typeface="Lucida Console"/>
                <a:cs typeface="Lucida Console"/>
              </a:rPr>
              <a:t> </a:t>
            </a:r>
            <a:r>
              <a:rPr sz="2000" spc="-5" dirty="0">
                <a:latin typeface="Lucida Console"/>
                <a:cs typeface="Lucida Console"/>
              </a:rPr>
              <a:t>tkinter import Menu</a:t>
            </a:r>
            <a:endParaRPr sz="2000" dirty="0">
              <a:latin typeface="Lucida Console"/>
              <a:cs typeface="Lucida Console"/>
            </a:endParaRPr>
          </a:p>
          <a:p>
            <a:pPr>
              <a:lnSpc>
                <a:spcPct val="100000"/>
              </a:lnSpc>
              <a:spcBef>
                <a:spcPts val="20"/>
              </a:spcBef>
            </a:pPr>
            <a:endParaRPr sz="2000" dirty="0">
              <a:latin typeface="Lucida Console"/>
              <a:cs typeface="Lucida Console"/>
            </a:endParaRPr>
          </a:p>
        </p:txBody>
      </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46</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0" y="630784"/>
            <a:ext cx="8458200" cy="4650632"/>
          </a:xfrm>
          <a:prstGeom prst="rect">
            <a:avLst/>
          </a:prstGeom>
        </p:spPr>
        <p:txBody>
          <a:bodyPr vert="horz" wrap="square" lIns="0" tIns="109855" rIns="0" bIns="0" rtlCol="0">
            <a:spAutoFit/>
          </a:bodyPr>
          <a:lstStyle/>
          <a:p>
            <a:pPr marL="12700">
              <a:lnSpc>
                <a:spcPct val="100000"/>
              </a:lnSpc>
              <a:spcBef>
                <a:spcPts val="865"/>
              </a:spcBef>
            </a:pPr>
            <a:r>
              <a:rPr sz="2000" b="1" spc="-5" dirty="0">
                <a:latin typeface="Arial"/>
                <a:cs typeface="Arial"/>
              </a:rPr>
              <a:t>How</a:t>
            </a:r>
            <a:r>
              <a:rPr sz="2000" b="1" spc="-20" dirty="0">
                <a:latin typeface="Arial"/>
                <a:cs typeface="Arial"/>
              </a:rPr>
              <a:t> </a:t>
            </a:r>
            <a:r>
              <a:rPr sz="2000" b="1" dirty="0">
                <a:latin typeface="Arial"/>
                <a:cs typeface="Arial"/>
              </a:rPr>
              <a:t>to</a:t>
            </a:r>
            <a:r>
              <a:rPr sz="2000" b="1" spc="-15" dirty="0">
                <a:latin typeface="Arial"/>
                <a:cs typeface="Arial"/>
              </a:rPr>
              <a:t> </a:t>
            </a:r>
            <a:r>
              <a:rPr sz="2000" b="1" dirty="0">
                <a:latin typeface="Arial"/>
                <a:cs typeface="Arial"/>
              </a:rPr>
              <a:t>do</a:t>
            </a:r>
            <a:r>
              <a:rPr sz="2000" b="1" spc="-15" dirty="0">
                <a:latin typeface="Arial"/>
                <a:cs typeface="Arial"/>
              </a:rPr>
              <a:t> </a:t>
            </a:r>
            <a:r>
              <a:rPr sz="2000" b="1" dirty="0">
                <a:latin typeface="Arial"/>
                <a:cs typeface="Arial"/>
              </a:rPr>
              <a:t>it</a:t>
            </a:r>
            <a:r>
              <a:rPr sz="2000" b="1" dirty="0">
                <a:latin typeface="Lucida Sans"/>
                <a:cs typeface="Lucida Sans"/>
              </a:rPr>
              <a:t>…</a:t>
            </a:r>
            <a:endParaRPr sz="2000" dirty="0">
              <a:latin typeface="Lucida Sans"/>
              <a:cs typeface="Lucida Sans"/>
            </a:endParaRPr>
          </a:p>
          <a:p>
            <a:pPr>
              <a:lnSpc>
                <a:spcPct val="100000"/>
              </a:lnSpc>
              <a:spcBef>
                <a:spcPts val="20"/>
              </a:spcBef>
            </a:pPr>
            <a:endParaRPr sz="2000" dirty="0">
              <a:latin typeface="Lucida Console"/>
              <a:cs typeface="Lucida Console"/>
            </a:endParaRPr>
          </a:p>
          <a:p>
            <a:pPr marL="621665" marR="5080" indent="-170180">
              <a:lnSpc>
                <a:spcPct val="100000"/>
              </a:lnSpc>
              <a:buAutoNum type="arabicPeriod" startAt="3"/>
              <a:tabLst>
                <a:tab pos="622300" algn="l"/>
              </a:tabLst>
            </a:pPr>
            <a:r>
              <a:rPr sz="2000" spc="-5" dirty="0">
                <a:latin typeface="Palatino Linotype"/>
                <a:cs typeface="Palatino Linotype"/>
              </a:rPr>
              <a:t>Next, </a:t>
            </a:r>
            <a:r>
              <a:rPr sz="2000" dirty="0">
                <a:latin typeface="Palatino Linotype"/>
                <a:cs typeface="Palatino Linotype"/>
              </a:rPr>
              <a:t>we will create </a:t>
            </a:r>
            <a:r>
              <a:rPr sz="2000" spc="-5" dirty="0">
                <a:latin typeface="Palatino Linotype"/>
                <a:cs typeface="Palatino Linotype"/>
              </a:rPr>
              <a:t>the </a:t>
            </a:r>
            <a:r>
              <a:rPr sz="2000" dirty="0">
                <a:latin typeface="Palatino Linotype"/>
                <a:cs typeface="Palatino Linotype"/>
              </a:rPr>
              <a:t>menu </a:t>
            </a:r>
            <a:r>
              <a:rPr sz="2000" spc="-5" dirty="0">
                <a:latin typeface="Palatino Linotype"/>
                <a:cs typeface="Palatino Linotype"/>
              </a:rPr>
              <a:t>bar. </a:t>
            </a:r>
            <a:r>
              <a:rPr sz="2000" dirty="0">
                <a:latin typeface="Palatino Linotype"/>
                <a:cs typeface="Palatino Linotype"/>
              </a:rPr>
              <a:t>Add </a:t>
            </a:r>
            <a:r>
              <a:rPr sz="2000" spc="-5" dirty="0">
                <a:latin typeface="Palatino Linotype"/>
                <a:cs typeface="Palatino Linotype"/>
              </a:rPr>
              <a:t>the </a:t>
            </a:r>
            <a:r>
              <a:rPr sz="2000" dirty="0">
                <a:latin typeface="Palatino Linotype"/>
                <a:cs typeface="Palatino Linotype"/>
              </a:rPr>
              <a:t>following code </a:t>
            </a:r>
            <a:r>
              <a:rPr sz="2000" spc="-5" dirty="0">
                <a:latin typeface="Palatino Linotype"/>
                <a:cs typeface="Palatino Linotype"/>
              </a:rPr>
              <a:t>toward the bottom </a:t>
            </a:r>
            <a:r>
              <a:rPr sz="2000" dirty="0">
                <a:latin typeface="Palatino Linotype"/>
                <a:cs typeface="Palatino Linotype"/>
              </a:rPr>
              <a:t>of </a:t>
            </a:r>
            <a:r>
              <a:rPr sz="2000" spc="-25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module, just</a:t>
            </a:r>
            <a:r>
              <a:rPr sz="2000" spc="-5" dirty="0">
                <a:latin typeface="Palatino Linotype"/>
                <a:cs typeface="Palatino Linotype"/>
              </a:rPr>
              <a:t> </a:t>
            </a:r>
            <a:r>
              <a:rPr sz="2000" dirty="0">
                <a:latin typeface="Palatino Linotype"/>
                <a:cs typeface="Palatino Linotype"/>
              </a:rPr>
              <a:t>above where</a:t>
            </a:r>
            <a:r>
              <a:rPr sz="2000" spc="-5" dirty="0">
                <a:latin typeface="Palatino Linotype"/>
                <a:cs typeface="Palatino Linotype"/>
              </a:rPr>
              <a:t> </a:t>
            </a:r>
            <a:r>
              <a:rPr sz="2000" dirty="0">
                <a:latin typeface="Palatino Linotype"/>
                <a:cs typeface="Palatino Linotype"/>
              </a:rPr>
              <a:t>we created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main event</a:t>
            </a:r>
            <a:r>
              <a:rPr sz="2000" spc="-5" dirty="0">
                <a:latin typeface="Palatino Linotype"/>
                <a:cs typeface="Palatino Linotype"/>
              </a:rPr>
              <a:t> </a:t>
            </a:r>
            <a:r>
              <a:rPr sz="2000" dirty="0">
                <a:latin typeface="Palatino Linotype"/>
                <a:cs typeface="Palatino Linotype"/>
              </a:rPr>
              <a:t>loop:</a:t>
            </a:r>
          </a:p>
          <a:p>
            <a:pPr marL="812165" marR="2842895">
              <a:lnSpc>
                <a:spcPct val="100000"/>
              </a:lnSpc>
              <a:spcBef>
                <a:spcPts val="894"/>
              </a:spcBef>
            </a:pPr>
            <a:r>
              <a:rPr sz="2000" spc="-5" dirty="0">
                <a:latin typeface="Lucida Console"/>
                <a:cs typeface="Lucida Console"/>
              </a:rPr>
              <a:t># Creating a Menu Bar </a:t>
            </a:r>
            <a:r>
              <a:rPr sz="2000" dirty="0">
                <a:latin typeface="Lucida Console"/>
                <a:cs typeface="Lucida Console"/>
              </a:rPr>
              <a:t> </a:t>
            </a:r>
            <a:endParaRPr lang="en-US" sz="2000" dirty="0" smtClean="0">
              <a:latin typeface="Lucida Console"/>
              <a:cs typeface="Lucida Console"/>
            </a:endParaRPr>
          </a:p>
          <a:p>
            <a:pPr marL="812165" marR="2842895">
              <a:lnSpc>
                <a:spcPct val="100000"/>
              </a:lnSpc>
              <a:spcBef>
                <a:spcPts val="894"/>
              </a:spcBef>
            </a:pPr>
            <a:r>
              <a:rPr sz="2000" spc="-5" dirty="0" err="1" smtClean="0">
                <a:latin typeface="Lucida Console"/>
                <a:cs typeface="Lucida Console"/>
              </a:rPr>
              <a:t>menu_bar</a:t>
            </a:r>
            <a:r>
              <a:rPr sz="2000" spc="-5" dirty="0" smtClean="0">
                <a:latin typeface="Lucida Console"/>
                <a:cs typeface="Lucida Console"/>
              </a:rPr>
              <a:t> </a:t>
            </a:r>
            <a:r>
              <a:rPr sz="2000" spc="-5" dirty="0">
                <a:latin typeface="Lucida Console"/>
                <a:cs typeface="Lucida Console"/>
              </a:rPr>
              <a:t>= Menu(win) </a:t>
            </a:r>
            <a:r>
              <a:rPr sz="2000" dirty="0">
                <a:latin typeface="Lucida Console"/>
                <a:cs typeface="Lucida Console"/>
              </a:rPr>
              <a:t> </a:t>
            </a:r>
            <a:r>
              <a:rPr sz="2000" spc="-5" dirty="0">
                <a:latin typeface="Lucida Console"/>
                <a:cs typeface="Lucida Console"/>
              </a:rPr>
              <a:t>win.config(menu=menu_bar)</a:t>
            </a:r>
            <a:endParaRPr sz="2000" dirty="0">
              <a:latin typeface="Lucida Console"/>
              <a:cs typeface="Lucida Console"/>
            </a:endParaRPr>
          </a:p>
          <a:p>
            <a:pPr>
              <a:lnSpc>
                <a:spcPct val="100000"/>
              </a:lnSpc>
              <a:spcBef>
                <a:spcPts val="30"/>
              </a:spcBef>
            </a:pPr>
            <a:endParaRPr sz="2000" dirty="0">
              <a:latin typeface="Lucida Console"/>
              <a:cs typeface="Lucida Console"/>
            </a:endParaRPr>
          </a:p>
          <a:p>
            <a:pPr marL="812165">
              <a:lnSpc>
                <a:spcPct val="100000"/>
              </a:lnSpc>
            </a:pPr>
            <a:r>
              <a:rPr sz="2000" spc="-5" dirty="0">
                <a:latin typeface="Lucida Console"/>
                <a:cs typeface="Lucida Console"/>
              </a:rPr>
              <a:t>#</a:t>
            </a:r>
            <a:r>
              <a:rPr sz="2000" spc="-10" dirty="0">
                <a:latin typeface="Lucida Console"/>
                <a:cs typeface="Lucida Console"/>
              </a:rPr>
              <a:t> </a:t>
            </a:r>
            <a:r>
              <a:rPr sz="2000" spc="-5" dirty="0">
                <a:latin typeface="Lucida Console"/>
                <a:cs typeface="Lucida Console"/>
              </a:rPr>
              <a:t>Create menu and add</a:t>
            </a:r>
            <a:r>
              <a:rPr sz="2000" spc="-10" dirty="0">
                <a:latin typeface="Lucida Console"/>
                <a:cs typeface="Lucida Console"/>
              </a:rPr>
              <a:t> </a:t>
            </a:r>
            <a:r>
              <a:rPr sz="2000" spc="-5" dirty="0">
                <a:latin typeface="Lucida Console"/>
                <a:cs typeface="Lucida Console"/>
              </a:rPr>
              <a:t>menu items</a:t>
            </a:r>
            <a:endParaRPr sz="2000" dirty="0">
              <a:latin typeface="Lucida Console"/>
              <a:cs typeface="Lucida Console"/>
            </a:endParaRPr>
          </a:p>
          <a:p>
            <a:pPr marL="812165" marR="785495">
              <a:lnSpc>
                <a:spcPct val="100000"/>
              </a:lnSpc>
            </a:pPr>
            <a:r>
              <a:rPr sz="2000" spc="-5" dirty="0">
                <a:latin typeface="Lucida Console"/>
                <a:cs typeface="Lucida Console"/>
              </a:rPr>
              <a:t>file_menu =</a:t>
            </a:r>
            <a:r>
              <a:rPr sz="2000" dirty="0">
                <a:latin typeface="Lucida Console"/>
                <a:cs typeface="Lucida Console"/>
              </a:rPr>
              <a:t> </a:t>
            </a:r>
            <a:r>
              <a:rPr sz="2000" spc="-5" dirty="0">
                <a:latin typeface="Lucida Console"/>
                <a:cs typeface="Lucida Console"/>
              </a:rPr>
              <a:t>Menu(menu_bar) #</a:t>
            </a:r>
            <a:r>
              <a:rPr sz="2000" dirty="0">
                <a:latin typeface="Lucida Console"/>
                <a:cs typeface="Lucida Console"/>
              </a:rPr>
              <a:t> </a:t>
            </a:r>
            <a:r>
              <a:rPr sz="2000" spc="-5" dirty="0">
                <a:latin typeface="Lucida Console"/>
                <a:cs typeface="Lucida Console"/>
              </a:rPr>
              <a:t>create</a:t>
            </a:r>
            <a:r>
              <a:rPr sz="2000" dirty="0">
                <a:latin typeface="Lucida Console"/>
                <a:cs typeface="Lucida Console"/>
              </a:rPr>
              <a:t> </a:t>
            </a:r>
            <a:r>
              <a:rPr sz="2000" spc="-5" dirty="0">
                <a:latin typeface="Lucida Console"/>
                <a:cs typeface="Lucida Console"/>
              </a:rPr>
              <a:t>File menu </a:t>
            </a:r>
            <a:r>
              <a:rPr sz="2000" dirty="0">
                <a:latin typeface="Lucida Console"/>
                <a:cs typeface="Lucida Console"/>
              </a:rPr>
              <a:t> </a:t>
            </a:r>
            <a:r>
              <a:rPr sz="2000" spc="-5" dirty="0">
                <a:latin typeface="Lucida Console"/>
                <a:cs typeface="Lucida Console"/>
              </a:rPr>
              <a:t>file_menu.add_command(label="New")</a:t>
            </a:r>
            <a:r>
              <a:rPr sz="2000" dirty="0">
                <a:latin typeface="Lucida Console"/>
                <a:cs typeface="Lucida Console"/>
              </a:rPr>
              <a:t> </a:t>
            </a:r>
            <a:r>
              <a:rPr sz="2000" spc="-5" dirty="0">
                <a:latin typeface="Lucida Console"/>
                <a:cs typeface="Lucida Console"/>
              </a:rPr>
              <a:t>#</a:t>
            </a:r>
            <a:r>
              <a:rPr sz="2000" spc="5" dirty="0">
                <a:latin typeface="Lucida Console"/>
                <a:cs typeface="Lucida Console"/>
              </a:rPr>
              <a:t> </a:t>
            </a:r>
            <a:r>
              <a:rPr sz="2000" spc="-5" dirty="0">
                <a:latin typeface="Lucida Console"/>
                <a:cs typeface="Lucida Console"/>
              </a:rPr>
              <a:t>add</a:t>
            </a:r>
            <a:r>
              <a:rPr sz="2000" spc="5" dirty="0">
                <a:latin typeface="Lucida Console"/>
                <a:cs typeface="Lucida Console"/>
              </a:rPr>
              <a:t> </a:t>
            </a:r>
            <a:r>
              <a:rPr sz="2000" spc="-5" dirty="0">
                <a:latin typeface="Lucida Console"/>
                <a:cs typeface="Lucida Console"/>
              </a:rPr>
              <a:t>File</a:t>
            </a:r>
            <a:r>
              <a:rPr sz="2000" spc="5" dirty="0">
                <a:latin typeface="Lucida Console"/>
                <a:cs typeface="Lucida Console"/>
              </a:rPr>
              <a:t> </a:t>
            </a:r>
            <a:r>
              <a:rPr sz="2000" spc="-5" dirty="0">
                <a:latin typeface="Lucida Console"/>
                <a:cs typeface="Lucida Console"/>
              </a:rPr>
              <a:t>menu</a:t>
            </a:r>
            <a:r>
              <a:rPr sz="2000" spc="5" dirty="0">
                <a:latin typeface="Lucida Console"/>
                <a:cs typeface="Lucida Console"/>
              </a:rPr>
              <a:t> </a:t>
            </a:r>
            <a:r>
              <a:rPr sz="2000" spc="-5" dirty="0">
                <a:latin typeface="Lucida Console"/>
                <a:cs typeface="Lucida Console"/>
              </a:rPr>
              <a:t>item</a:t>
            </a:r>
            <a:endParaRPr sz="2000" dirty="0">
              <a:latin typeface="Lucida Console"/>
              <a:cs typeface="Lucida Console"/>
            </a:endParaRPr>
          </a:p>
          <a:p>
            <a:pPr>
              <a:lnSpc>
                <a:spcPct val="100000"/>
              </a:lnSpc>
              <a:spcBef>
                <a:spcPts val="15"/>
              </a:spcBef>
            </a:pPr>
            <a:endParaRPr sz="2000" dirty="0">
              <a:latin typeface="Lucida Console"/>
              <a:cs typeface="Lucida Console"/>
            </a:endParaRPr>
          </a:p>
        </p:txBody>
      </p:sp>
      <p:grpSp>
        <p:nvGrpSpPr>
          <p:cNvPr id="8" name="object 8"/>
          <p:cNvGrpSpPr/>
          <p:nvPr/>
        </p:nvGrpSpPr>
        <p:grpSpPr>
          <a:xfrm>
            <a:off x="1302753" y="4876800"/>
            <a:ext cx="5905077" cy="1828800"/>
            <a:chOff x="1035050" y="4824488"/>
            <a:chExt cx="4787900" cy="1054100"/>
          </a:xfrm>
        </p:grpSpPr>
        <p:pic>
          <p:nvPicPr>
            <p:cNvPr id="9" name="object 9"/>
            <p:cNvPicPr/>
            <p:nvPr/>
          </p:nvPicPr>
          <p:blipFill>
            <a:blip r:embed="rId2" cstate="print"/>
            <a:stretch>
              <a:fillRect/>
            </a:stretch>
          </p:blipFill>
          <p:spPr>
            <a:xfrm>
              <a:off x="1047750" y="4837188"/>
              <a:ext cx="4695015" cy="1028700"/>
            </a:xfrm>
            <a:prstGeom prst="rect">
              <a:avLst/>
            </a:prstGeom>
          </p:spPr>
        </p:pic>
        <p:sp>
          <p:nvSpPr>
            <p:cNvPr id="10" name="object 10"/>
            <p:cNvSpPr/>
            <p:nvPr/>
          </p:nvSpPr>
          <p:spPr>
            <a:xfrm>
              <a:off x="1041400" y="4830838"/>
              <a:ext cx="4775200" cy="1041400"/>
            </a:xfrm>
            <a:custGeom>
              <a:avLst/>
              <a:gdLst/>
              <a:ahLst/>
              <a:cxnLst/>
              <a:rect l="l" t="t" r="r" b="b"/>
              <a:pathLst>
                <a:path w="4775200" h="1041400">
                  <a:moveTo>
                    <a:pt x="0" y="0"/>
                  </a:moveTo>
                  <a:lnTo>
                    <a:pt x="4775200" y="0"/>
                  </a:lnTo>
                </a:path>
                <a:path w="4775200" h="1041400">
                  <a:moveTo>
                    <a:pt x="0" y="0"/>
                  </a:moveTo>
                  <a:lnTo>
                    <a:pt x="0" y="1041400"/>
                  </a:lnTo>
                </a:path>
                <a:path w="4775200" h="1041400">
                  <a:moveTo>
                    <a:pt x="4775200" y="0"/>
                  </a:moveTo>
                  <a:lnTo>
                    <a:pt x="4775200" y="1041400"/>
                  </a:lnTo>
                </a:path>
                <a:path w="4775200" h="1041400">
                  <a:moveTo>
                    <a:pt x="0" y="1041400"/>
                  </a:moveTo>
                  <a:lnTo>
                    <a:pt x="4775200" y="1041400"/>
                  </a:lnTo>
                </a:path>
              </a:pathLst>
            </a:custGeom>
            <a:ln w="12700">
              <a:solidFill>
                <a:srgbClr val="000000"/>
              </a:solidFill>
            </a:ln>
          </p:spPr>
          <p:txBody>
            <a:bodyPr wrap="square" lIns="0" tIns="0" rIns="0" bIns="0" rtlCol="0"/>
            <a:lstStyle/>
            <a:p>
              <a:endParaRPr/>
            </a:p>
          </p:txBody>
        </p:sp>
      </p:gr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47</a:t>
            </a:fld>
            <a:r>
              <a:rPr lang="en-US" spc="-30" smtClean="0"/>
              <a:t> </a:t>
            </a:r>
            <a:r>
              <a:rPr lang="en-US" smtClean="0"/>
              <a:t>]</a:t>
            </a:r>
            <a:endParaRPr lang="en-US" dirty="0"/>
          </a:p>
        </p:txBody>
      </p:sp>
    </p:spTree>
    <p:extLst>
      <p:ext uri="{BB962C8B-B14F-4D97-AF65-F5344CB8AC3E}">
        <p14:creationId xmlns:p14="http://schemas.microsoft.com/office/powerpoint/2010/main" val="9133067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0" y="451176"/>
            <a:ext cx="8458200" cy="3629199"/>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a:t>
            </a:r>
            <a:r>
              <a:rPr sz="1000" i="1" spc="-60" dirty="0" smtClean="0">
                <a:latin typeface="Palatino Linotype"/>
                <a:cs typeface="Palatino Linotype"/>
              </a:rPr>
              <a:t>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552450" marR="166370">
              <a:lnSpc>
                <a:spcPct val="100000"/>
              </a:lnSpc>
            </a:pPr>
            <a:r>
              <a:rPr sz="2000" dirty="0">
                <a:latin typeface="Palatino Linotype"/>
                <a:cs typeface="Palatino Linotype"/>
              </a:rPr>
              <a:t>To make </a:t>
            </a:r>
            <a:r>
              <a:rPr sz="2000" spc="-5" dirty="0">
                <a:latin typeface="Palatino Linotype"/>
                <a:cs typeface="Palatino Linotype"/>
              </a:rPr>
              <a:t>this </a:t>
            </a:r>
            <a:r>
              <a:rPr sz="2000" dirty="0">
                <a:latin typeface="Palatino Linotype"/>
                <a:cs typeface="Palatino Linotype"/>
              </a:rPr>
              <a:t>work, we also </a:t>
            </a:r>
            <a:r>
              <a:rPr sz="2000" spc="-5" dirty="0">
                <a:latin typeface="Palatino Linotype"/>
                <a:cs typeface="Palatino Linotype"/>
              </a:rPr>
              <a:t>have to </a:t>
            </a:r>
            <a:r>
              <a:rPr sz="2000" dirty="0">
                <a:latin typeface="Palatino Linotype"/>
                <a:cs typeface="Palatino Linotype"/>
              </a:rPr>
              <a:t>add </a:t>
            </a:r>
            <a:r>
              <a:rPr sz="2000" spc="-5" dirty="0">
                <a:latin typeface="Palatino Linotype"/>
                <a:cs typeface="Palatino Linotype"/>
              </a:rPr>
              <a:t>the </a:t>
            </a:r>
            <a:r>
              <a:rPr sz="2000" dirty="0">
                <a:latin typeface="Palatino Linotype"/>
                <a:cs typeface="Palatino Linotype"/>
              </a:rPr>
              <a:t>menu </a:t>
            </a:r>
            <a:r>
              <a:rPr sz="2000" spc="-5" dirty="0">
                <a:latin typeface="Palatino Linotype"/>
                <a:cs typeface="Palatino Linotype"/>
              </a:rPr>
              <a:t>to the </a:t>
            </a:r>
            <a:r>
              <a:rPr sz="2000" dirty="0">
                <a:latin typeface="Palatino Linotype"/>
                <a:cs typeface="Palatino Linotype"/>
              </a:rPr>
              <a:t>menu </a:t>
            </a:r>
            <a:r>
              <a:rPr sz="2000" spc="-5" dirty="0">
                <a:latin typeface="Palatino Linotype"/>
                <a:cs typeface="Palatino Linotype"/>
              </a:rPr>
              <a:t>bar </a:t>
            </a:r>
            <a:r>
              <a:rPr sz="2000" dirty="0">
                <a:latin typeface="Palatino Linotype"/>
                <a:cs typeface="Palatino Linotype"/>
              </a:rPr>
              <a:t>and </a:t>
            </a:r>
            <a:r>
              <a:rPr sz="2000" spc="-5" dirty="0">
                <a:latin typeface="Palatino Linotype"/>
                <a:cs typeface="Palatino Linotype"/>
              </a:rPr>
              <a:t>give </a:t>
            </a:r>
            <a:r>
              <a:rPr sz="2000" dirty="0">
                <a:latin typeface="Palatino Linotype"/>
                <a:cs typeface="Palatino Linotype"/>
              </a:rPr>
              <a:t>it a </a:t>
            </a:r>
            <a:r>
              <a:rPr sz="2000" spc="-250" dirty="0">
                <a:latin typeface="Palatino Linotype"/>
                <a:cs typeface="Palatino Linotype"/>
              </a:rPr>
              <a:t> </a:t>
            </a:r>
            <a:r>
              <a:rPr sz="2000" dirty="0">
                <a:latin typeface="Palatino Linotype"/>
                <a:cs typeface="Palatino Linotype"/>
              </a:rPr>
              <a:t>label.</a:t>
            </a:r>
          </a:p>
          <a:p>
            <a:pPr>
              <a:lnSpc>
                <a:spcPct val="100000"/>
              </a:lnSpc>
              <a:spcBef>
                <a:spcPts val="25"/>
              </a:spcBef>
            </a:pPr>
            <a:endParaRPr sz="2000" dirty="0">
              <a:latin typeface="Palatino Linotype"/>
              <a:cs typeface="Palatino Linotype"/>
            </a:endParaRPr>
          </a:p>
          <a:p>
            <a:pPr marL="590550" marR="331470" indent="-170180">
              <a:lnSpc>
                <a:spcPct val="100000"/>
              </a:lnSpc>
              <a:buAutoNum type="arabicPeriod" startAt="4"/>
              <a:tabLst>
                <a:tab pos="590550" algn="l"/>
              </a:tabLst>
            </a:pPr>
            <a:r>
              <a:rPr sz="2000" dirty="0">
                <a:latin typeface="Palatino Linotype"/>
                <a:cs typeface="Palatino Linotype"/>
              </a:rPr>
              <a:t>The menu item was already added </a:t>
            </a:r>
            <a:r>
              <a:rPr sz="2000" spc="-5" dirty="0">
                <a:latin typeface="Palatino Linotype"/>
                <a:cs typeface="Palatino Linotype"/>
              </a:rPr>
              <a:t>to the </a:t>
            </a:r>
            <a:r>
              <a:rPr sz="2000" dirty="0">
                <a:latin typeface="Palatino Linotype"/>
                <a:cs typeface="Palatino Linotype"/>
              </a:rPr>
              <a:t>menu, </a:t>
            </a:r>
            <a:r>
              <a:rPr sz="2000" spc="-5" dirty="0">
                <a:latin typeface="Palatino Linotype"/>
                <a:cs typeface="Palatino Linotype"/>
              </a:rPr>
              <a:t>but </a:t>
            </a:r>
            <a:r>
              <a:rPr sz="2000" dirty="0">
                <a:latin typeface="Palatino Linotype"/>
                <a:cs typeface="Palatino Linotype"/>
              </a:rPr>
              <a:t>we still </a:t>
            </a:r>
            <a:r>
              <a:rPr sz="2000" spc="-5" dirty="0">
                <a:latin typeface="Palatino Linotype"/>
                <a:cs typeface="Palatino Linotype"/>
              </a:rPr>
              <a:t>have to </a:t>
            </a:r>
            <a:r>
              <a:rPr sz="2000" dirty="0">
                <a:latin typeface="Palatino Linotype"/>
                <a:cs typeface="Palatino Linotype"/>
              </a:rPr>
              <a:t>add </a:t>
            </a:r>
            <a:r>
              <a:rPr sz="2000" spc="-5" dirty="0">
                <a:latin typeface="Palatino Linotype"/>
                <a:cs typeface="Palatino Linotype"/>
              </a:rPr>
              <a:t>the </a:t>
            </a:r>
            <a:r>
              <a:rPr sz="2000" spc="-250" dirty="0">
                <a:latin typeface="Palatino Linotype"/>
                <a:cs typeface="Palatino Linotype"/>
              </a:rPr>
              <a:t> </a:t>
            </a:r>
            <a:r>
              <a:rPr sz="2000" dirty="0">
                <a:latin typeface="Palatino Linotype"/>
                <a:cs typeface="Palatino Linotype"/>
              </a:rPr>
              <a:t>menu</a:t>
            </a:r>
            <a:r>
              <a:rPr sz="2000" spc="-5" dirty="0">
                <a:latin typeface="Palatino Linotype"/>
                <a:cs typeface="Palatino Linotype"/>
              </a:rPr>
              <a:t> to the </a:t>
            </a:r>
            <a:r>
              <a:rPr sz="2000" dirty="0">
                <a:latin typeface="Palatino Linotype"/>
                <a:cs typeface="Palatino Linotype"/>
              </a:rPr>
              <a:t>menu </a:t>
            </a:r>
            <a:r>
              <a:rPr sz="2000" spc="-5" dirty="0">
                <a:latin typeface="Palatino Linotype"/>
                <a:cs typeface="Palatino Linotype"/>
              </a:rPr>
              <a:t>bar:</a:t>
            </a:r>
            <a:endParaRPr sz="2000" dirty="0">
              <a:latin typeface="Palatino Linotype"/>
              <a:cs typeface="Palatino Linotype"/>
            </a:endParaRPr>
          </a:p>
          <a:p>
            <a:pPr marL="781050" marR="5080">
              <a:lnSpc>
                <a:spcPct val="100000"/>
              </a:lnSpc>
              <a:spcBef>
                <a:spcPts val="894"/>
              </a:spcBef>
              <a:tabLst>
                <a:tab pos="4346575" algn="l"/>
              </a:tabLst>
            </a:pPr>
            <a:r>
              <a:rPr sz="2000" spc="-5" dirty="0">
                <a:latin typeface="Lucida Console"/>
                <a:cs typeface="Lucida Console"/>
              </a:rPr>
              <a:t>menu_bar.add_cascade(label="File",</a:t>
            </a:r>
            <a:r>
              <a:rPr sz="2000" spc="65" dirty="0">
                <a:latin typeface="Lucida Console"/>
                <a:cs typeface="Lucida Console"/>
              </a:rPr>
              <a:t> </a:t>
            </a:r>
            <a:r>
              <a:rPr sz="2000" spc="-5" dirty="0">
                <a:latin typeface="Lucida Console"/>
                <a:cs typeface="Lucida Console"/>
              </a:rPr>
              <a:t>menu=</a:t>
            </a:r>
            <a:r>
              <a:rPr sz="2000" spc="-5" dirty="0" err="1">
                <a:latin typeface="Lucida Console"/>
                <a:cs typeface="Lucida Console"/>
              </a:rPr>
              <a:t>file_menu</a:t>
            </a:r>
            <a:r>
              <a:rPr sz="2000" spc="-5" dirty="0" smtClean="0">
                <a:latin typeface="Lucida Console"/>
                <a:cs typeface="Lucida Console"/>
              </a:rPr>
              <a:t>)</a:t>
            </a:r>
            <a:endParaRPr lang="en-US" sz="2000" spc="-5" dirty="0">
              <a:latin typeface="Times New Roman"/>
              <a:cs typeface="Times New Roman"/>
            </a:endParaRPr>
          </a:p>
          <a:p>
            <a:pPr marL="781050" marR="5080">
              <a:lnSpc>
                <a:spcPct val="100000"/>
              </a:lnSpc>
              <a:spcBef>
                <a:spcPts val="894"/>
              </a:spcBef>
              <a:tabLst>
                <a:tab pos="4346575" algn="l"/>
              </a:tabLst>
            </a:pPr>
            <a:r>
              <a:rPr sz="2000" spc="-5" dirty="0" smtClean="0">
                <a:latin typeface="Lucida Console"/>
                <a:cs typeface="Lucida Console"/>
              </a:rPr>
              <a:t>#</a:t>
            </a:r>
            <a:r>
              <a:rPr sz="2000" spc="-25" dirty="0" smtClean="0">
                <a:latin typeface="Lucida Console"/>
                <a:cs typeface="Lucida Console"/>
              </a:rPr>
              <a:t> </a:t>
            </a:r>
            <a:r>
              <a:rPr sz="2000" spc="-5" dirty="0">
                <a:latin typeface="Lucida Console"/>
                <a:cs typeface="Lucida Console"/>
              </a:rPr>
              <a:t>add</a:t>
            </a:r>
            <a:r>
              <a:rPr sz="2000" spc="-25" dirty="0">
                <a:latin typeface="Lucida Console"/>
                <a:cs typeface="Lucida Console"/>
              </a:rPr>
              <a:t> </a:t>
            </a:r>
            <a:r>
              <a:rPr sz="2000" spc="-5" dirty="0">
                <a:latin typeface="Lucida Console"/>
                <a:cs typeface="Lucida Console"/>
              </a:rPr>
              <a:t>File</a:t>
            </a:r>
            <a:r>
              <a:rPr sz="2000" spc="-25" dirty="0">
                <a:latin typeface="Lucida Console"/>
                <a:cs typeface="Lucida Console"/>
              </a:rPr>
              <a:t> </a:t>
            </a:r>
            <a:r>
              <a:rPr sz="2000" spc="-5" dirty="0">
                <a:latin typeface="Lucida Console"/>
                <a:cs typeface="Lucida Console"/>
              </a:rPr>
              <a:t>menu </a:t>
            </a:r>
            <a:r>
              <a:rPr sz="2000" spc="-535" dirty="0">
                <a:latin typeface="Lucida Console"/>
                <a:cs typeface="Lucida Console"/>
              </a:rPr>
              <a:t> </a:t>
            </a:r>
            <a:r>
              <a:rPr sz="2000" spc="-5" dirty="0">
                <a:latin typeface="Lucida Console"/>
                <a:cs typeface="Lucida Console"/>
              </a:rPr>
              <a:t>to menu bar</a:t>
            </a:r>
            <a:r>
              <a:rPr sz="2000" dirty="0">
                <a:latin typeface="Lucida Console"/>
                <a:cs typeface="Lucida Console"/>
              </a:rPr>
              <a:t> </a:t>
            </a:r>
            <a:r>
              <a:rPr sz="2000" spc="-5" dirty="0">
                <a:latin typeface="Lucida Console"/>
                <a:cs typeface="Lucida Console"/>
              </a:rPr>
              <a:t>and give it</a:t>
            </a:r>
            <a:r>
              <a:rPr sz="2000" dirty="0">
                <a:latin typeface="Lucida Console"/>
                <a:cs typeface="Lucida Console"/>
              </a:rPr>
              <a:t> </a:t>
            </a:r>
            <a:r>
              <a:rPr sz="2000" spc="-5" dirty="0">
                <a:latin typeface="Lucida Console"/>
                <a:cs typeface="Lucida Console"/>
              </a:rPr>
              <a:t>a label</a:t>
            </a:r>
            <a:endParaRPr sz="2000" dirty="0">
              <a:latin typeface="Lucida Console"/>
              <a:cs typeface="Lucida Console"/>
            </a:endParaRPr>
          </a:p>
          <a:p>
            <a:pPr>
              <a:lnSpc>
                <a:spcPct val="100000"/>
              </a:lnSpc>
              <a:spcBef>
                <a:spcPts val="20"/>
              </a:spcBef>
            </a:pPr>
            <a:endParaRPr sz="2000" dirty="0">
              <a:latin typeface="Lucida Console"/>
              <a:cs typeface="Lucida Console"/>
            </a:endParaRPr>
          </a:p>
          <a:p>
            <a:pPr marL="589915" marR="22225" indent="-170180">
              <a:lnSpc>
                <a:spcPct val="100000"/>
              </a:lnSpc>
              <a:buAutoNum type="arabicPeriod" startAt="5"/>
              <a:tabLst>
                <a:tab pos="590550" algn="l"/>
              </a:tabLst>
            </a:pPr>
            <a:r>
              <a:rPr sz="2000" dirty="0">
                <a:latin typeface="Palatino Linotype"/>
                <a:cs typeface="Palatino Linotype"/>
              </a:rPr>
              <a:t>Running </a:t>
            </a:r>
            <a:r>
              <a:rPr sz="2000" spc="-5" dirty="0">
                <a:latin typeface="Palatino Linotype"/>
                <a:cs typeface="Palatino Linotype"/>
              </a:rPr>
              <a:t>the preceding </a:t>
            </a:r>
            <a:r>
              <a:rPr sz="2000" dirty="0">
                <a:latin typeface="Palatino Linotype"/>
                <a:cs typeface="Palatino Linotype"/>
              </a:rPr>
              <a:t>code adds a menu </a:t>
            </a:r>
            <a:r>
              <a:rPr sz="2000" spc="-5" dirty="0">
                <a:latin typeface="Palatino Linotype"/>
                <a:cs typeface="Palatino Linotype"/>
              </a:rPr>
              <a:t>bar </a:t>
            </a:r>
            <a:r>
              <a:rPr sz="2000" dirty="0">
                <a:latin typeface="Palatino Linotype"/>
                <a:cs typeface="Palatino Linotype"/>
              </a:rPr>
              <a:t>with a menu </a:t>
            </a:r>
            <a:r>
              <a:rPr sz="2000" spc="-5" dirty="0">
                <a:latin typeface="Palatino Linotype"/>
                <a:cs typeface="Palatino Linotype"/>
              </a:rPr>
              <a:t>that has </a:t>
            </a:r>
            <a:r>
              <a:rPr sz="2000" dirty="0">
                <a:latin typeface="Palatino Linotype"/>
                <a:cs typeface="Palatino Linotype"/>
              </a:rPr>
              <a:t>a menu item. </a:t>
            </a:r>
            <a:r>
              <a:rPr sz="2000" spc="-250" dirty="0">
                <a:latin typeface="Palatino Linotype"/>
                <a:cs typeface="Palatino Linotype"/>
              </a:rPr>
              <a:t> </a:t>
            </a:r>
            <a:r>
              <a:rPr sz="2000" dirty="0">
                <a:latin typeface="Palatino Linotype"/>
                <a:cs typeface="Palatino Linotype"/>
              </a:rPr>
              <a:t>This</a:t>
            </a:r>
            <a:r>
              <a:rPr sz="2000" spc="-5" dirty="0">
                <a:latin typeface="Palatino Linotype"/>
                <a:cs typeface="Palatino Linotype"/>
              </a:rPr>
              <a:t> </a:t>
            </a:r>
            <a:r>
              <a:rPr sz="2000" dirty="0">
                <a:latin typeface="Palatino Linotype"/>
                <a:cs typeface="Palatino Linotype"/>
              </a:rPr>
              <a:t>is shown in</a:t>
            </a:r>
            <a:r>
              <a:rPr sz="2000" spc="-5" dirty="0">
                <a:latin typeface="Palatino Linotype"/>
                <a:cs typeface="Palatino Linotype"/>
              </a:rPr>
              <a:t> the </a:t>
            </a:r>
            <a:r>
              <a:rPr sz="2000" dirty="0">
                <a:latin typeface="Palatino Linotype"/>
                <a:cs typeface="Palatino Linotype"/>
              </a:rPr>
              <a:t>following screenshot:</a:t>
            </a:r>
          </a:p>
        </p:txBody>
      </p:sp>
      <p:grpSp>
        <p:nvGrpSpPr>
          <p:cNvPr id="7" name="object 7"/>
          <p:cNvGrpSpPr/>
          <p:nvPr/>
        </p:nvGrpSpPr>
        <p:grpSpPr>
          <a:xfrm>
            <a:off x="1684976" y="4272735"/>
            <a:ext cx="5044863" cy="2356665"/>
            <a:chOff x="1673225" y="2677363"/>
            <a:chExt cx="3511550" cy="1644650"/>
          </a:xfrm>
        </p:grpSpPr>
        <p:pic>
          <p:nvPicPr>
            <p:cNvPr id="8" name="object 8"/>
            <p:cNvPicPr/>
            <p:nvPr/>
          </p:nvPicPr>
          <p:blipFill>
            <a:blip r:embed="rId2" cstate="print"/>
            <a:stretch>
              <a:fillRect/>
            </a:stretch>
          </p:blipFill>
          <p:spPr>
            <a:xfrm>
              <a:off x="1752600" y="2690063"/>
              <a:ext cx="3419475" cy="1619250"/>
            </a:xfrm>
            <a:prstGeom prst="rect">
              <a:avLst/>
            </a:prstGeom>
          </p:spPr>
        </p:pic>
        <p:sp>
          <p:nvSpPr>
            <p:cNvPr id="9" name="object 9"/>
            <p:cNvSpPr/>
            <p:nvPr/>
          </p:nvSpPr>
          <p:spPr>
            <a:xfrm>
              <a:off x="1679575" y="2683713"/>
              <a:ext cx="3498850" cy="1631950"/>
            </a:xfrm>
            <a:custGeom>
              <a:avLst/>
              <a:gdLst/>
              <a:ahLst/>
              <a:cxnLst/>
              <a:rect l="l" t="t" r="r" b="b"/>
              <a:pathLst>
                <a:path w="3498850" h="1631950">
                  <a:moveTo>
                    <a:pt x="0" y="0"/>
                  </a:moveTo>
                  <a:lnTo>
                    <a:pt x="3498850" y="0"/>
                  </a:lnTo>
                </a:path>
                <a:path w="3498850" h="1631950">
                  <a:moveTo>
                    <a:pt x="0" y="0"/>
                  </a:moveTo>
                  <a:lnTo>
                    <a:pt x="0" y="1631950"/>
                  </a:lnTo>
                </a:path>
                <a:path w="3498850" h="1631950">
                  <a:moveTo>
                    <a:pt x="3498850" y="0"/>
                  </a:moveTo>
                  <a:lnTo>
                    <a:pt x="3498850" y="1631950"/>
                  </a:lnTo>
                </a:path>
                <a:path w="3498850" h="1631950">
                  <a:moveTo>
                    <a:pt x="0" y="1631950"/>
                  </a:moveTo>
                  <a:lnTo>
                    <a:pt x="3498850" y="1631950"/>
                  </a:lnTo>
                </a:path>
              </a:pathLst>
            </a:custGeom>
            <a:ln w="12700">
              <a:solidFill>
                <a:srgbClr val="000000"/>
              </a:solidFill>
            </a:ln>
          </p:spPr>
          <p:txBody>
            <a:bodyPr wrap="square" lIns="0" tIns="0" rIns="0" bIns="0" rtlCol="0"/>
            <a:lstStyle/>
            <a:p>
              <a:endParaRPr/>
            </a:p>
          </p:txBody>
        </p:sp>
      </p:grpSp>
      <p:sp>
        <p:nvSpPr>
          <p:cNvPr id="12" name="Slide Number Placeholder 1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48</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911496" y="451176"/>
            <a:ext cx="6645952" cy="320601"/>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a:t>
            </a:r>
            <a:r>
              <a:rPr sz="1000" i="1" spc="-60" dirty="0" smtClean="0">
                <a:latin typeface="Palatino Linotype"/>
                <a:cs typeface="Palatino Linotype"/>
              </a:rPr>
              <a:t>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p:txBody>
      </p:sp>
      <p:sp>
        <p:nvSpPr>
          <p:cNvPr id="10" name="object 10"/>
          <p:cNvSpPr txBox="1"/>
          <p:nvPr/>
        </p:nvSpPr>
        <p:spPr>
          <a:xfrm>
            <a:off x="1" y="771777"/>
            <a:ext cx="8458200" cy="2013372"/>
          </a:xfrm>
          <a:prstGeom prst="rect">
            <a:avLst/>
          </a:prstGeom>
        </p:spPr>
        <p:txBody>
          <a:bodyPr vert="horz" wrap="square" lIns="0" tIns="12700" rIns="0" bIns="0" rtlCol="0">
            <a:spAutoFit/>
          </a:bodyPr>
          <a:lstStyle/>
          <a:p>
            <a:pPr marL="12700" marR="5080">
              <a:lnSpc>
                <a:spcPct val="100000"/>
              </a:lnSpc>
              <a:spcBef>
                <a:spcPts val="675"/>
              </a:spcBef>
            </a:pPr>
            <a:r>
              <a:rPr sz="2000" spc="-5" dirty="0" smtClean="0">
                <a:latin typeface="Palatino Linotype"/>
                <a:cs typeface="Palatino Linotype"/>
              </a:rPr>
              <a:t>Next</a:t>
            </a:r>
            <a:r>
              <a:rPr sz="2000" spc="-5" dirty="0">
                <a:latin typeface="Palatino Linotype"/>
                <a:cs typeface="Palatino Linotype"/>
              </a:rPr>
              <a:t>, </a:t>
            </a:r>
            <a:r>
              <a:rPr sz="2000" dirty="0">
                <a:latin typeface="Palatino Linotype"/>
                <a:cs typeface="Palatino Linotype"/>
              </a:rPr>
              <a:t>we'll add a second menu item </a:t>
            </a:r>
            <a:r>
              <a:rPr sz="2000" spc="-5" dirty="0">
                <a:latin typeface="Palatino Linotype"/>
                <a:cs typeface="Palatino Linotype"/>
              </a:rPr>
              <a:t>to the </a:t>
            </a:r>
            <a:r>
              <a:rPr sz="2000" dirty="0">
                <a:latin typeface="Palatino Linotype"/>
                <a:cs typeface="Palatino Linotype"/>
              </a:rPr>
              <a:t>first menu </a:t>
            </a:r>
            <a:r>
              <a:rPr sz="2000" spc="-5" dirty="0">
                <a:latin typeface="Palatino Linotype"/>
                <a:cs typeface="Palatino Linotype"/>
              </a:rPr>
              <a:t>that </a:t>
            </a:r>
            <a:r>
              <a:rPr sz="2000" dirty="0">
                <a:latin typeface="Palatino Linotype"/>
                <a:cs typeface="Palatino Linotype"/>
              </a:rPr>
              <a:t>we added </a:t>
            </a:r>
            <a:r>
              <a:rPr sz="2000" spc="-5" dirty="0">
                <a:latin typeface="Palatino Linotype"/>
                <a:cs typeface="Palatino Linotype"/>
              </a:rPr>
              <a:t>to the </a:t>
            </a:r>
            <a:r>
              <a:rPr sz="2000" dirty="0">
                <a:latin typeface="Palatino Linotype"/>
                <a:cs typeface="Palatino Linotype"/>
              </a:rPr>
              <a:t>menu </a:t>
            </a:r>
            <a:r>
              <a:rPr sz="2000" spc="-5" dirty="0">
                <a:latin typeface="Palatino Linotype"/>
                <a:cs typeface="Palatino Linotype"/>
              </a:rPr>
              <a:t>bar. </a:t>
            </a:r>
            <a:r>
              <a:rPr sz="2000" dirty="0">
                <a:latin typeface="Palatino Linotype"/>
                <a:cs typeface="Palatino Linotype"/>
              </a:rPr>
              <a:t>This </a:t>
            </a:r>
            <a:r>
              <a:rPr sz="2000" spc="-250" dirty="0">
                <a:latin typeface="Palatino Linotype"/>
                <a:cs typeface="Palatino Linotype"/>
              </a:rPr>
              <a:t> </a:t>
            </a:r>
            <a:r>
              <a:rPr sz="2000" dirty="0">
                <a:latin typeface="Palatino Linotype"/>
                <a:cs typeface="Palatino Linotype"/>
              </a:rPr>
              <a:t>can</a:t>
            </a:r>
            <a:r>
              <a:rPr sz="2000" spc="-5" dirty="0">
                <a:latin typeface="Palatino Linotype"/>
                <a:cs typeface="Palatino Linotype"/>
              </a:rPr>
              <a:t> be </a:t>
            </a:r>
            <a:r>
              <a:rPr sz="2000" dirty="0">
                <a:latin typeface="Palatino Linotype"/>
                <a:cs typeface="Palatino Linotype"/>
              </a:rPr>
              <a:t>done </a:t>
            </a:r>
            <a:r>
              <a:rPr sz="2000" spc="-5" dirty="0">
                <a:latin typeface="Palatino Linotype"/>
                <a:cs typeface="Palatino Linotype"/>
              </a:rPr>
              <a:t>by performing the</a:t>
            </a:r>
            <a:r>
              <a:rPr sz="2000" spc="-10" dirty="0">
                <a:latin typeface="Palatino Linotype"/>
                <a:cs typeface="Palatino Linotype"/>
              </a:rPr>
              <a:t> </a:t>
            </a:r>
            <a:r>
              <a:rPr sz="2000" dirty="0">
                <a:latin typeface="Palatino Linotype"/>
                <a:cs typeface="Palatino Linotype"/>
              </a:rPr>
              <a:t>following steps:</a:t>
            </a:r>
          </a:p>
          <a:p>
            <a:pPr marL="622300" indent="-170180">
              <a:lnSpc>
                <a:spcPct val="100000"/>
              </a:lnSpc>
              <a:spcBef>
                <a:spcPts val="900"/>
              </a:spcBef>
              <a:buAutoNum type="arabicPeriod"/>
              <a:tabLst>
                <a:tab pos="622300" algn="l"/>
              </a:tabLst>
            </a:pPr>
            <a:r>
              <a:rPr sz="2000" spc="-5" dirty="0">
                <a:latin typeface="Palatino Linotype"/>
                <a:cs typeface="Palatino Linotype"/>
              </a:rPr>
              <a:t>Open</a:t>
            </a:r>
            <a:r>
              <a:rPr sz="2000" dirty="0">
                <a:latin typeface="Palatino Linotype"/>
                <a:cs typeface="Palatino Linotype"/>
              </a:rPr>
              <a:t> </a:t>
            </a:r>
            <a:r>
              <a:rPr sz="2000" spc="-5" dirty="0">
                <a:latin typeface="Lucida Console"/>
                <a:cs typeface="Lucida Console"/>
              </a:rPr>
              <a:t>GUI_menubar_file.py</a:t>
            </a:r>
            <a:r>
              <a:rPr sz="2000" spc="-345" dirty="0">
                <a:latin typeface="Lucida Console"/>
                <a:cs typeface="Lucida Console"/>
              </a:rPr>
              <a:t> </a:t>
            </a:r>
            <a:r>
              <a:rPr sz="2000" dirty="0">
                <a:latin typeface="Palatino Linotype"/>
                <a:cs typeface="Palatino Linotype"/>
              </a:rPr>
              <a:t>and save it as</a:t>
            </a:r>
            <a:r>
              <a:rPr sz="2000" spc="-5" dirty="0">
                <a:latin typeface="Palatino Linotype"/>
                <a:cs typeface="Palatino Linotype"/>
              </a:rPr>
              <a:t> </a:t>
            </a:r>
            <a:r>
              <a:rPr sz="2000" spc="-5" dirty="0">
                <a:latin typeface="Lucida Console"/>
                <a:cs typeface="Lucida Console"/>
              </a:rPr>
              <a:t>GUI_menubar_exit.py</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280"/>
              </a:spcBef>
              <a:buAutoNum type="arabicPeriod"/>
              <a:tabLst>
                <a:tab pos="622300" algn="l"/>
              </a:tabLst>
            </a:pPr>
            <a:r>
              <a:rPr sz="2000" dirty="0">
                <a:latin typeface="Palatino Linotype"/>
                <a:cs typeface="Palatino Linotype"/>
              </a:rPr>
              <a:t>Add</a:t>
            </a:r>
            <a:r>
              <a:rPr sz="2000" spc="-15" dirty="0">
                <a:latin typeface="Palatino Linotype"/>
                <a:cs typeface="Palatino Linotype"/>
              </a:rPr>
              <a:t> </a:t>
            </a:r>
            <a:r>
              <a:rPr sz="2000" spc="-5" dirty="0">
                <a:latin typeface="Palatino Linotype"/>
                <a:cs typeface="Palatino Linotype"/>
              </a:rPr>
              <a:t>the</a:t>
            </a:r>
            <a:r>
              <a:rPr sz="2000" spc="-15" dirty="0">
                <a:latin typeface="Palatino Linotype"/>
                <a:cs typeface="Palatino Linotype"/>
              </a:rPr>
              <a:t> </a:t>
            </a:r>
            <a:r>
              <a:rPr sz="2000" b="1" dirty="0">
                <a:latin typeface="Palatino Linotype"/>
                <a:cs typeface="Palatino Linotype"/>
              </a:rPr>
              <a:t>Exit</a:t>
            </a:r>
            <a:r>
              <a:rPr sz="2000" b="1" spc="-20" dirty="0">
                <a:latin typeface="Palatino Linotype"/>
                <a:cs typeface="Palatino Linotype"/>
              </a:rPr>
              <a:t> </a:t>
            </a:r>
            <a:r>
              <a:rPr sz="2000" dirty="0">
                <a:latin typeface="Palatino Linotype"/>
                <a:cs typeface="Palatino Linotype"/>
              </a:rPr>
              <a:t>menu</a:t>
            </a:r>
            <a:r>
              <a:rPr sz="2000" spc="-10" dirty="0">
                <a:latin typeface="Palatino Linotype"/>
                <a:cs typeface="Palatino Linotype"/>
              </a:rPr>
              <a:t> </a:t>
            </a:r>
            <a:r>
              <a:rPr sz="2000" dirty="0">
                <a:latin typeface="Palatino Linotype"/>
                <a:cs typeface="Palatino Linotype"/>
              </a:rPr>
              <a:t>item:</a:t>
            </a:r>
          </a:p>
          <a:p>
            <a:pPr marL="812165">
              <a:lnSpc>
                <a:spcPct val="100000"/>
              </a:lnSpc>
            </a:pPr>
            <a:r>
              <a:rPr sz="2000" spc="-5" dirty="0" err="1" smtClean="0">
                <a:latin typeface="Lucida Console"/>
                <a:cs typeface="Lucida Console"/>
              </a:rPr>
              <a:t>file_menu.add_command</a:t>
            </a:r>
            <a:r>
              <a:rPr sz="2000" spc="-5" dirty="0" smtClean="0">
                <a:latin typeface="Lucida Console"/>
                <a:cs typeface="Lucida Console"/>
              </a:rPr>
              <a:t>(label</a:t>
            </a:r>
            <a:r>
              <a:rPr sz="2000" spc="-5" dirty="0">
                <a:latin typeface="Lucida Console"/>
                <a:cs typeface="Lucida Console"/>
              </a:rPr>
              <a:t>="Exit")</a:t>
            </a:r>
            <a:endParaRPr sz="2000" dirty="0">
              <a:latin typeface="Lucida Console"/>
              <a:cs typeface="Lucida Console"/>
            </a:endParaRPr>
          </a:p>
        </p:txBody>
      </p:sp>
      <p:sp>
        <p:nvSpPr>
          <p:cNvPr id="12" name="Slide Number Placeholder 1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49</a:t>
            </a:fld>
            <a:r>
              <a:rPr lang="en-US" spc="-30" smtClean="0"/>
              <a:t> </a:t>
            </a:r>
            <a:r>
              <a:rPr lang="en-US" smtClean="0"/>
              <a:t>]</a:t>
            </a:r>
            <a:endParaRPr lang="en-US" dirty="0"/>
          </a:p>
        </p:txBody>
      </p:sp>
    </p:spTree>
    <p:extLst>
      <p:ext uri="{BB962C8B-B14F-4D97-AF65-F5344CB8AC3E}">
        <p14:creationId xmlns:p14="http://schemas.microsoft.com/office/powerpoint/2010/main" val="4014834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7" y="451176"/>
            <a:ext cx="6635771"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872338" y="838200"/>
            <a:ext cx="6667881" cy="3230756"/>
          </a:xfrm>
          <a:prstGeom prst="rect">
            <a:avLst/>
          </a:prstGeom>
        </p:spPr>
        <p:txBody>
          <a:bodyPr vert="horz" wrap="square" lIns="0" tIns="91440" rIns="0" bIns="0" rtlCol="0">
            <a:spAutoFit/>
          </a:bodyPr>
          <a:lstStyle/>
          <a:p>
            <a:pPr marL="12700">
              <a:lnSpc>
                <a:spcPct val="100000"/>
              </a:lnSpc>
              <a:spcBef>
                <a:spcPts val="720"/>
              </a:spcBef>
            </a:pPr>
            <a:r>
              <a:rPr sz="2200" b="1" dirty="0">
                <a:latin typeface="Arial"/>
                <a:cs typeface="Arial"/>
              </a:rPr>
              <a:t>Getting</a:t>
            </a:r>
            <a:r>
              <a:rPr sz="2200" b="1" spc="-25" dirty="0">
                <a:latin typeface="Arial"/>
                <a:cs typeface="Arial"/>
              </a:rPr>
              <a:t> </a:t>
            </a:r>
            <a:r>
              <a:rPr sz="2200" b="1" spc="-5" dirty="0">
                <a:latin typeface="Arial"/>
                <a:cs typeface="Arial"/>
              </a:rPr>
              <a:t>ready</a:t>
            </a:r>
            <a:endParaRPr sz="2200" dirty="0">
              <a:latin typeface="Arial"/>
              <a:cs typeface="Arial"/>
            </a:endParaRPr>
          </a:p>
          <a:p>
            <a:pPr marL="12700" marR="5080">
              <a:lnSpc>
                <a:spcPct val="102800"/>
              </a:lnSpc>
              <a:spcBef>
                <a:spcPts val="325"/>
              </a:spcBef>
            </a:pPr>
            <a:r>
              <a:rPr sz="2200" dirty="0">
                <a:latin typeface="Palatino Linotype"/>
                <a:cs typeface="Palatino Linotype"/>
              </a:rPr>
              <a:t>We</a:t>
            </a:r>
            <a:r>
              <a:rPr sz="2200" spc="-5" dirty="0">
                <a:latin typeface="Palatino Linotype"/>
                <a:cs typeface="Palatino Linotype"/>
              </a:rPr>
              <a:t> </a:t>
            </a:r>
            <a:r>
              <a:rPr sz="2200" dirty="0">
                <a:latin typeface="Palatino Linotype"/>
                <a:cs typeface="Palatino Linotype"/>
              </a:rPr>
              <a:t>will</a:t>
            </a:r>
            <a:r>
              <a:rPr sz="2200" spc="-5" dirty="0">
                <a:latin typeface="Palatino Linotype"/>
                <a:cs typeface="Palatino Linotype"/>
              </a:rPr>
              <a:t> </a:t>
            </a:r>
            <a:r>
              <a:rPr sz="2200" dirty="0">
                <a:latin typeface="Palatino Linotype"/>
                <a:cs typeface="Palatino Linotype"/>
              </a:rPr>
              <a:t>start</a:t>
            </a:r>
            <a:r>
              <a:rPr sz="2200" spc="-5" dirty="0">
                <a:latin typeface="Palatino Linotype"/>
                <a:cs typeface="Palatino Linotype"/>
              </a:rPr>
              <a:t> by</a:t>
            </a:r>
            <a:r>
              <a:rPr sz="2200" spc="-10" dirty="0">
                <a:latin typeface="Palatino Linotype"/>
                <a:cs typeface="Palatino Linotype"/>
              </a:rPr>
              <a:t> </a:t>
            </a:r>
            <a:r>
              <a:rPr sz="2200" dirty="0">
                <a:latin typeface="Palatino Linotype"/>
                <a:cs typeface="Palatino Linotype"/>
              </a:rPr>
              <a:t>adding</a:t>
            </a:r>
            <a:r>
              <a:rPr sz="2200" spc="-5" dirty="0">
                <a:latin typeface="Palatino Linotype"/>
                <a:cs typeface="Palatino Linotype"/>
              </a:rPr>
              <a:t> </a:t>
            </a:r>
            <a:r>
              <a:rPr sz="2200" dirty="0">
                <a:latin typeface="Palatino Linotype"/>
                <a:cs typeface="Palatino Linotype"/>
              </a:rPr>
              <a:t>more</a:t>
            </a:r>
            <a:r>
              <a:rPr sz="2200" spc="-5" dirty="0">
                <a:latin typeface="Palatino Linotype"/>
                <a:cs typeface="Palatino Linotype"/>
              </a:rPr>
              <a:t> </a:t>
            </a:r>
            <a:r>
              <a:rPr sz="2200" dirty="0">
                <a:latin typeface="Palatino Linotype"/>
                <a:cs typeface="Palatino Linotype"/>
              </a:rPr>
              <a:t>widgets</a:t>
            </a:r>
            <a:r>
              <a:rPr sz="2200" spc="-5" dirty="0">
                <a:latin typeface="Palatino Linotype"/>
                <a:cs typeface="Palatino Linotype"/>
              </a:rPr>
              <a:t> to </a:t>
            </a:r>
            <a:r>
              <a:rPr sz="2200" dirty="0">
                <a:latin typeface="Palatino Linotype"/>
                <a:cs typeface="Palatino Linotype"/>
              </a:rPr>
              <a:t>our</a:t>
            </a:r>
            <a:r>
              <a:rPr sz="2200" spc="-5" dirty="0">
                <a:latin typeface="Palatino Linotype"/>
                <a:cs typeface="Palatino Linotype"/>
              </a:rPr>
              <a:t> GUI.</a:t>
            </a:r>
            <a:r>
              <a:rPr sz="2200" spc="-10" dirty="0">
                <a:latin typeface="Palatino Linotype"/>
                <a:cs typeface="Palatino Linotype"/>
              </a:rPr>
              <a:t> </a:t>
            </a:r>
            <a:r>
              <a:rPr sz="2200" dirty="0">
                <a:latin typeface="Palatino Linotype"/>
                <a:cs typeface="Palatino Linotype"/>
              </a:rPr>
              <a:t>We</a:t>
            </a:r>
            <a:r>
              <a:rPr sz="2200" spc="-5" dirty="0">
                <a:latin typeface="Palatino Linotype"/>
                <a:cs typeface="Palatino Linotype"/>
              </a:rPr>
              <a:t> </a:t>
            </a:r>
            <a:r>
              <a:rPr sz="2200" dirty="0">
                <a:latin typeface="Palatino Linotype"/>
                <a:cs typeface="Palatino Linotype"/>
              </a:rPr>
              <a:t>will</a:t>
            </a:r>
            <a:r>
              <a:rPr sz="2200" spc="-5" dirty="0">
                <a:latin typeface="Palatino Linotype"/>
                <a:cs typeface="Palatino Linotype"/>
              </a:rPr>
              <a:t> </a:t>
            </a:r>
            <a:r>
              <a:rPr sz="2200" dirty="0">
                <a:latin typeface="Palatino Linotype"/>
                <a:cs typeface="Palatino Linotype"/>
              </a:rPr>
              <a:t>make</a:t>
            </a:r>
            <a:r>
              <a:rPr sz="2200" spc="-5" dirty="0">
                <a:latin typeface="Palatino Linotype"/>
                <a:cs typeface="Palatino Linotype"/>
              </a:rPr>
              <a:t> the</a:t>
            </a:r>
            <a:r>
              <a:rPr sz="2200" spc="-10" dirty="0">
                <a:latin typeface="Palatino Linotype"/>
                <a:cs typeface="Palatino Linotype"/>
              </a:rPr>
              <a:t> </a:t>
            </a:r>
            <a:r>
              <a:rPr sz="2200" spc="-5" dirty="0">
                <a:latin typeface="Palatino Linotype"/>
                <a:cs typeface="Palatino Linotype"/>
              </a:rPr>
              <a:t>GUI </a:t>
            </a:r>
            <a:r>
              <a:rPr sz="2200" dirty="0">
                <a:latin typeface="Palatino Linotype"/>
                <a:cs typeface="Palatino Linotype"/>
              </a:rPr>
              <a:t>fully</a:t>
            </a:r>
            <a:r>
              <a:rPr sz="2200" spc="-5" dirty="0">
                <a:latin typeface="Palatino Linotype"/>
                <a:cs typeface="Palatino Linotype"/>
              </a:rPr>
              <a:t> </a:t>
            </a:r>
            <a:r>
              <a:rPr sz="2200" dirty="0">
                <a:latin typeface="Palatino Linotype"/>
                <a:cs typeface="Palatino Linotype"/>
              </a:rPr>
              <a:t>functional</a:t>
            </a:r>
            <a:r>
              <a:rPr sz="2200" spc="-5" dirty="0">
                <a:latin typeface="Palatino Linotype"/>
                <a:cs typeface="Palatino Linotype"/>
              </a:rPr>
              <a:t> </a:t>
            </a:r>
            <a:r>
              <a:rPr sz="2200" dirty="0">
                <a:latin typeface="Palatino Linotype"/>
                <a:cs typeface="Palatino Linotype"/>
              </a:rPr>
              <a:t>in </a:t>
            </a:r>
            <a:r>
              <a:rPr sz="2200" spc="-250" dirty="0">
                <a:latin typeface="Palatino Linotype"/>
                <a:cs typeface="Palatino Linotype"/>
              </a:rPr>
              <a:t> </a:t>
            </a:r>
            <a:r>
              <a:rPr sz="2200" spc="-5" dirty="0">
                <a:latin typeface="Palatino Linotype"/>
                <a:cs typeface="Palatino Linotype"/>
              </a:rPr>
              <a:t>upcomin</a:t>
            </a:r>
            <a:r>
              <a:rPr sz="2200" dirty="0">
                <a:latin typeface="Palatino Linotype"/>
                <a:cs typeface="Palatino Linotype"/>
              </a:rPr>
              <a:t>g</a:t>
            </a:r>
            <a:r>
              <a:rPr sz="2200" spc="-5" dirty="0">
                <a:latin typeface="Palatino Linotype"/>
                <a:cs typeface="Palatino Linotype"/>
              </a:rPr>
              <a:t> </a:t>
            </a:r>
            <a:r>
              <a:rPr sz="2200" dirty="0">
                <a:latin typeface="Palatino Linotype"/>
                <a:cs typeface="Palatino Linotype"/>
              </a:rPr>
              <a:t>recipes. </a:t>
            </a:r>
            <a:endParaRPr lang="en-US" sz="2200" dirty="0" smtClean="0">
              <a:latin typeface="Palatino Linotype"/>
              <a:cs typeface="Palatino Linotype"/>
            </a:endParaRPr>
          </a:p>
          <a:p>
            <a:pPr marL="12700" marR="5080">
              <a:lnSpc>
                <a:spcPct val="102800"/>
              </a:lnSpc>
              <a:spcBef>
                <a:spcPts val="325"/>
              </a:spcBef>
            </a:pPr>
            <a:r>
              <a:rPr sz="2200" spc="-5" dirty="0" smtClean="0">
                <a:latin typeface="Palatino Linotype"/>
                <a:cs typeface="Palatino Linotype"/>
              </a:rPr>
              <a:t>Here</a:t>
            </a:r>
            <a:r>
              <a:rPr sz="2200" dirty="0">
                <a:latin typeface="Palatino Linotype"/>
                <a:cs typeface="Palatino Linotype"/>
              </a:rPr>
              <a:t>,</a:t>
            </a:r>
            <a:r>
              <a:rPr sz="2200" spc="-5" dirty="0">
                <a:latin typeface="Palatino Linotype"/>
                <a:cs typeface="Palatino Linotype"/>
              </a:rPr>
              <a:t> </a:t>
            </a:r>
            <a:r>
              <a:rPr sz="2200" dirty="0">
                <a:latin typeface="Palatino Linotype"/>
                <a:cs typeface="Palatino Linotype"/>
              </a:rPr>
              <a:t>we will start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us</a:t>
            </a:r>
            <a:r>
              <a:rPr sz="2200" dirty="0">
                <a:latin typeface="Palatino Linotype"/>
                <a:cs typeface="Palatino Linotype"/>
              </a:rPr>
              <a:t>e</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LabelFrame</a:t>
            </a:r>
            <a:r>
              <a:rPr sz="2200" spc="10" dirty="0">
                <a:latin typeface="Times New Roman"/>
                <a:cs typeface="Times New Roman"/>
              </a:rPr>
              <a:t> </a:t>
            </a:r>
            <a:r>
              <a:rPr sz="2200" dirty="0">
                <a:latin typeface="Palatino Linotype"/>
                <a:cs typeface="Palatino Linotype"/>
              </a:rPr>
              <a:t>widget. We will reuse </a:t>
            </a:r>
            <a:r>
              <a:rPr sz="2200" spc="-5" dirty="0">
                <a:latin typeface="Palatino Linotype"/>
                <a:cs typeface="Palatino Linotype"/>
              </a:rPr>
              <a:t>the  GUI </a:t>
            </a:r>
            <a:r>
              <a:rPr sz="2200" dirty="0">
                <a:latin typeface="Palatino Linotype"/>
                <a:cs typeface="Palatino Linotype"/>
              </a:rPr>
              <a:t>from </a:t>
            </a:r>
            <a:r>
              <a:rPr sz="2200" spc="-5" dirty="0">
                <a:latin typeface="Palatino Linotype"/>
                <a:cs typeface="Palatino Linotype"/>
              </a:rPr>
              <a:t>the </a:t>
            </a:r>
            <a:r>
              <a:rPr sz="2200" i="1" spc="-5" dirty="0">
                <a:latin typeface="Palatino Linotype"/>
                <a:cs typeface="Palatino Linotype"/>
              </a:rPr>
              <a:t>Adding several widgets </a:t>
            </a:r>
            <a:r>
              <a:rPr sz="2200" i="1" dirty="0">
                <a:latin typeface="Palatino Linotype"/>
                <a:cs typeface="Palatino Linotype"/>
              </a:rPr>
              <a:t>to a loop </a:t>
            </a:r>
            <a:r>
              <a:rPr sz="2200" dirty="0">
                <a:latin typeface="Palatino Linotype"/>
                <a:cs typeface="Palatino Linotype"/>
              </a:rPr>
              <a:t>recipe in </a:t>
            </a:r>
            <a:r>
              <a:rPr sz="2200" spc="-5" dirty="0">
                <a:latin typeface="Lucida Console"/>
                <a:cs typeface="Lucida Console"/>
              </a:rPr>
              <a:t>Chapter 1</a:t>
            </a:r>
            <a:r>
              <a:rPr sz="2200" spc="-5" dirty="0">
                <a:latin typeface="Palatino Linotype"/>
                <a:cs typeface="Palatino Linotype"/>
              </a:rPr>
              <a:t>, </a:t>
            </a:r>
            <a:r>
              <a:rPr sz="2200" i="1" dirty="0">
                <a:latin typeface="Palatino Linotype"/>
                <a:cs typeface="Palatino Linotype"/>
              </a:rPr>
              <a:t>Creating the </a:t>
            </a:r>
            <a:r>
              <a:rPr sz="2200" i="1" spc="-5" dirty="0">
                <a:latin typeface="Palatino Linotype"/>
                <a:cs typeface="Palatino Linotype"/>
              </a:rPr>
              <a:t>GUI </a:t>
            </a:r>
            <a:r>
              <a:rPr sz="2200" i="1" dirty="0">
                <a:latin typeface="Palatino Linotype"/>
                <a:cs typeface="Palatino Linotype"/>
              </a:rPr>
              <a:t>Form and </a:t>
            </a:r>
            <a:r>
              <a:rPr sz="2200" i="1" spc="5" dirty="0">
                <a:latin typeface="Palatino Linotype"/>
                <a:cs typeface="Palatino Linotype"/>
              </a:rPr>
              <a:t> </a:t>
            </a:r>
            <a:r>
              <a:rPr sz="2200" i="1" spc="-5" dirty="0">
                <a:latin typeface="Palatino Linotype"/>
                <a:cs typeface="Palatino Linotype"/>
              </a:rPr>
              <a:t>Adding</a:t>
            </a:r>
            <a:r>
              <a:rPr sz="2200" i="1" spc="-10" dirty="0">
                <a:latin typeface="Palatino Linotype"/>
                <a:cs typeface="Palatino Linotype"/>
              </a:rPr>
              <a:t> </a:t>
            </a:r>
            <a:r>
              <a:rPr sz="2200" i="1" dirty="0">
                <a:latin typeface="Palatino Linotype"/>
                <a:cs typeface="Palatino Linotype"/>
              </a:rPr>
              <a:t>Widgets</a:t>
            </a:r>
            <a:r>
              <a:rPr sz="2200" dirty="0">
                <a:latin typeface="Palatino Linotype"/>
                <a:cs typeface="Palatino Linotype"/>
              </a:rPr>
              <a:t>.</a:t>
            </a:r>
          </a:p>
          <a:p>
            <a:pPr>
              <a:lnSpc>
                <a:spcPct val="100000"/>
              </a:lnSpc>
            </a:pPr>
            <a:endParaRPr sz="1000" dirty="0">
              <a:latin typeface="Palatino Linotype"/>
              <a:cs typeface="Palatino Linotype"/>
            </a:endParaRPr>
          </a:p>
          <a:p>
            <a:pPr>
              <a:lnSpc>
                <a:spcPct val="100000"/>
              </a:lnSpc>
              <a:spcBef>
                <a:spcPts val="50"/>
              </a:spcBef>
            </a:pPr>
            <a:endParaRPr sz="750" dirty="0">
              <a:latin typeface="Palatino Linotype"/>
              <a:cs typeface="Palatino Linotype"/>
            </a:endParaRPr>
          </a:p>
        </p:txBody>
      </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a:t>
            </a:fld>
            <a:r>
              <a:rPr lang="en-US" spc="-30" smtClean="0"/>
              <a:t> </a:t>
            </a:r>
            <a:r>
              <a:rPr lang="en-US" smtClean="0"/>
              <a:t>]</a:t>
            </a:r>
            <a:endParaRPr lang="en-US" dirty="0"/>
          </a:p>
        </p:txBody>
      </p:sp>
    </p:spTree>
    <p:extLst>
      <p:ext uri="{BB962C8B-B14F-4D97-AF65-F5344CB8AC3E}">
        <p14:creationId xmlns:p14="http://schemas.microsoft.com/office/powerpoint/2010/main" val="442052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872338" y="717166"/>
            <a:ext cx="6861962" cy="628377"/>
          </a:xfrm>
          <a:prstGeom prst="rect">
            <a:avLst/>
          </a:prstGeom>
        </p:spPr>
        <p:txBody>
          <a:bodyPr vert="horz" wrap="square" lIns="0" tIns="12700" rIns="0" bIns="0" rtlCol="0">
            <a:spAutoFit/>
          </a:bodyPr>
          <a:lstStyle/>
          <a:p>
            <a:pPr marL="12700">
              <a:lnSpc>
                <a:spcPct val="100000"/>
              </a:lnSpc>
              <a:spcBef>
                <a:spcPts val="100"/>
              </a:spcBef>
            </a:pPr>
            <a:r>
              <a:rPr sz="2000" dirty="0">
                <a:latin typeface="Palatino Linotype"/>
                <a:cs typeface="Palatino Linotype"/>
              </a:rPr>
              <a:t>3.</a:t>
            </a:r>
            <a:r>
              <a:rPr sz="2000" spc="20" dirty="0">
                <a:latin typeface="Palatino Linotype"/>
                <a:cs typeface="Palatino Linotype"/>
              </a:rPr>
              <a:t> </a:t>
            </a:r>
            <a:r>
              <a:rPr sz="2000" dirty="0">
                <a:latin typeface="Palatino Linotype"/>
                <a:cs typeface="Palatino Linotype"/>
              </a:rPr>
              <a:t>Running</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spc="-5" dirty="0">
                <a:latin typeface="Palatino Linotype"/>
                <a:cs typeface="Palatino Linotype"/>
              </a:rPr>
              <a:t>preceding</a:t>
            </a:r>
            <a:r>
              <a:rPr sz="2000" spc="-10" dirty="0">
                <a:latin typeface="Palatino Linotype"/>
                <a:cs typeface="Palatino Linotype"/>
              </a:rPr>
              <a:t> </a:t>
            </a:r>
            <a:r>
              <a:rPr sz="2000" dirty="0">
                <a:latin typeface="Palatino Linotype"/>
                <a:cs typeface="Palatino Linotype"/>
              </a:rPr>
              <a:t>code</a:t>
            </a:r>
            <a:r>
              <a:rPr sz="2000" spc="-5" dirty="0">
                <a:latin typeface="Palatino Linotype"/>
                <a:cs typeface="Palatino Linotype"/>
              </a:rPr>
              <a:t> produces</a:t>
            </a:r>
            <a:r>
              <a:rPr sz="2000" spc="-15"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following</a:t>
            </a:r>
            <a:r>
              <a:rPr sz="2000" spc="-5" dirty="0">
                <a:latin typeface="Palatino Linotype"/>
                <a:cs typeface="Palatino Linotype"/>
              </a:rPr>
              <a:t> </a:t>
            </a:r>
            <a:r>
              <a:rPr sz="2000" dirty="0">
                <a:latin typeface="Palatino Linotype"/>
                <a:cs typeface="Palatino Linotype"/>
              </a:rPr>
              <a:t>result,</a:t>
            </a:r>
            <a:r>
              <a:rPr sz="2000" spc="-5" dirty="0">
                <a:latin typeface="Palatino Linotype"/>
                <a:cs typeface="Palatino Linotype"/>
              </a:rPr>
              <a:t> that</a:t>
            </a:r>
            <a:r>
              <a:rPr sz="2000" spc="-15" dirty="0">
                <a:latin typeface="Palatino Linotype"/>
                <a:cs typeface="Palatino Linotype"/>
              </a:rPr>
              <a:t> </a:t>
            </a:r>
            <a:r>
              <a:rPr sz="2000" dirty="0" smtClean="0">
                <a:latin typeface="Palatino Linotype"/>
                <a:cs typeface="Palatino Linotype"/>
              </a:rPr>
              <a:t>is,</a:t>
            </a:r>
            <a:r>
              <a:rPr lang="en-US" sz="2000" dirty="0" smtClean="0">
                <a:latin typeface="Palatino Linotype"/>
                <a:cs typeface="Palatino Linotype"/>
              </a:rPr>
              <a:t> </a:t>
            </a:r>
            <a:r>
              <a:rPr sz="2000" spc="-5" dirty="0" err="1" smtClean="0">
                <a:latin typeface="Lucida Console"/>
                <a:cs typeface="Lucida Console"/>
              </a:rPr>
              <a:t>GUI_menubar_exit.py</a:t>
            </a:r>
            <a:r>
              <a:rPr sz="2000" spc="-5" dirty="0">
                <a:latin typeface="Palatino Linotype"/>
                <a:cs typeface="Palatino Linotype"/>
              </a:rPr>
              <a:t>:</a:t>
            </a:r>
            <a:endParaRPr sz="2000" dirty="0">
              <a:latin typeface="Palatino Linotype"/>
              <a:cs typeface="Palatino Linotype"/>
            </a:endParaRPr>
          </a:p>
        </p:txBody>
      </p:sp>
      <p:pic>
        <p:nvPicPr>
          <p:cNvPr id="9" name="object 9"/>
          <p:cNvPicPr/>
          <p:nvPr/>
        </p:nvPicPr>
        <p:blipFill>
          <a:blip r:embed="rId2" cstate="print"/>
          <a:stretch>
            <a:fillRect/>
          </a:stretch>
        </p:blipFill>
        <p:spPr>
          <a:xfrm>
            <a:off x="2141638" y="1363653"/>
            <a:ext cx="3992463" cy="2064619"/>
          </a:xfrm>
          <a:prstGeom prst="rect">
            <a:avLst/>
          </a:prstGeom>
        </p:spPr>
      </p:pic>
      <p:sp>
        <p:nvSpPr>
          <p:cNvPr id="16" name="Slide Number Placeholder 15"/>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50</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0" y="762000"/>
            <a:ext cx="8458200" cy="3052118"/>
          </a:xfrm>
          <a:prstGeom prst="rect">
            <a:avLst/>
          </a:prstGeom>
        </p:spPr>
        <p:txBody>
          <a:bodyPr vert="horz" wrap="square" lIns="0" tIns="12700" rIns="0" bIns="0" rtlCol="0">
            <a:spAutoFit/>
          </a:bodyPr>
          <a:lstStyle/>
          <a:p>
            <a:pPr marL="12700" marR="122555">
              <a:lnSpc>
                <a:spcPct val="100000"/>
              </a:lnSpc>
              <a:spcBef>
                <a:spcPts val="100"/>
              </a:spcBef>
            </a:pPr>
            <a:r>
              <a:rPr sz="2000" dirty="0">
                <a:latin typeface="Palatino Linotype"/>
                <a:cs typeface="Palatino Linotype"/>
              </a:rPr>
              <a:t>We</a:t>
            </a:r>
            <a:r>
              <a:rPr sz="2000" spc="-10" dirty="0">
                <a:latin typeface="Palatino Linotype"/>
                <a:cs typeface="Palatino Linotype"/>
              </a:rPr>
              <a:t> </a:t>
            </a:r>
            <a:r>
              <a:rPr sz="2000" dirty="0">
                <a:latin typeface="Palatino Linotype"/>
                <a:cs typeface="Palatino Linotype"/>
              </a:rPr>
              <a:t>can</a:t>
            </a:r>
            <a:r>
              <a:rPr sz="2000" spc="-5" dirty="0">
                <a:latin typeface="Palatino Linotype"/>
                <a:cs typeface="Palatino Linotype"/>
              </a:rPr>
              <a:t> </a:t>
            </a:r>
            <a:r>
              <a:rPr sz="2000" dirty="0">
                <a:latin typeface="Palatino Linotype"/>
                <a:cs typeface="Palatino Linotype"/>
              </a:rPr>
              <a:t>add</a:t>
            </a:r>
            <a:r>
              <a:rPr sz="2000" spc="-5" dirty="0">
                <a:latin typeface="Palatino Linotype"/>
                <a:cs typeface="Palatino Linotype"/>
              </a:rPr>
              <a:t> </a:t>
            </a:r>
            <a:r>
              <a:rPr sz="2000" dirty="0">
                <a:latin typeface="Palatino Linotype"/>
                <a:cs typeface="Palatino Linotype"/>
              </a:rPr>
              <a:t>separator</a:t>
            </a:r>
            <a:r>
              <a:rPr sz="2000" spc="-5" dirty="0">
                <a:latin typeface="Palatino Linotype"/>
                <a:cs typeface="Palatino Linotype"/>
              </a:rPr>
              <a:t> </a:t>
            </a:r>
            <a:r>
              <a:rPr sz="2000" dirty="0">
                <a:latin typeface="Palatino Linotype"/>
                <a:cs typeface="Palatino Linotype"/>
              </a:rPr>
              <a:t>lines</a:t>
            </a:r>
            <a:r>
              <a:rPr sz="2000" spc="-10" dirty="0">
                <a:latin typeface="Palatino Linotype"/>
                <a:cs typeface="Palatino Linotype"/>
              </a:rPr>
              <a:t> </a:t>
            </a:r>
            <a:r>
              <a:rPr sz="2000" spc="-5" dirty="0">
                <a:latin typeface="Palatino Linotype"/>
                <a:cs typeface="Palatino Linotype"/>
              </a:rPr>
              <a:t>between the</a:t>
            </a:r>
            <a:r>
              <a:rPr sz="2000" spc="-10" dirty="0">
                <a:latin typeface="Palatino Linotype"/>
                <a:cs typeface="Palatino Linotype"/>
              </a:rPr>
              <a:t> </a:t>
            </a:r>
            <a:r>
              <a:rPr sz="2000" dirty="0">
                <a:latin typeface="Palatino Linotype"/>
                <a:cs typeface="Palatino Linotype"/>
              </a:rPr>
              <a:t>menu</a:t>
            </a:r>
            <a:r>
              <a:rPr sz="2000" spc="-5" dirty="0">
                <a:latin typeface="Palatino Linotype"/>
                <a:cs typeface="Palatino Linotype"/>
              </a:rPr>
              <a:t> </a:t>
            </a:r>
            <a:r>
              <a:rPr sz="2000" dirty="0">
                <a:latin typeface="Palatino Linotype"/>
                <a:cs typeface="Palatino Linotype"/>
              </a:rPr>
              <a:t>items</a:t>
            </a:r>
            <a:r>
              <a:rPr sz="2000" spc="-10" dirty="0">
                <a:latin typeface="Palatino Linotype"/>
                <a:cs typeface="Palatino Linotype"/>
              </a:rPr>
              <a:t> </a:t>
            </a:r>
            <a:r>
              <a:rPr sz="2000" spc="-5" dirty="0">
                <a:latin typeface="Palatino Linotype"/>
                <a:cs typeface="Palatino Linotype"/>
              </a:rPr>
              <a:t>by</a:t>
            </a:r>
            <a:r>
              <a:rPr sz="2000" spc="-10" dirty="0">
                <a:latin typeface="Palatino Linotype"/>
                <a:cs typeface="Palatino Linotype"/>
              </a:rPr>
              <a:t> </a:t>
            </a:r>
            <a:r>
              <a:rPr sz="2000" dirty="0">
                <a:latin typeface="Palatino Linotype"/>
                <a:cs typeface="Palatino Linotype"/>
              </a:rPr>
              <a:t>adding</a:t>
            </a:r>
            <a:r>
              <a:rPr sz="2000" spc="-5"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a:t>
            </a:r>
            <a:r>
              <a:rPr sz="2000" dirty="0">
                <a:latin typeface="Palatino Linotype"/>
                <a:cs typeface="Palatino Linotype"/>
              </a:rPr>
              <a:t>line</a:t>
            </a:r>
            <a:r>
              <a:rPr sz="2000" spc="-5" dirty="0">
                <a:latin typeface="Palatino Linotype"/>
                <a:cs typeface="Palatino Linotype"/>
              </a:rPr>
              <a:t> </a:t>
            </a:r>
            <a:r>
              <a:rPr sz="2000" dirty="0">
                <a:latin typeface="Palatino Linotype"/>
                <a:cs typeface="Palatino Linotype"/>
              </a:rPr>
              <a:t>of</a:t>
            </a:r>
            <a:r>
              <a:rPr sz="2000" spc="-5" dirty="0">
                <a:latin typeface="Palatino Linotype"/>
                <a:cs typeface="Palatino Linotype"/>
              </a:rPr>
              <a:t> </a:t>
            </a:r>
            <a:r>
              <a:rPr sz="2000" dirty="0">
                <a:latin typeface="Palatino Linotype"/>
                <a:cs typeface="Palatino Linotype"/>
              </a:rPr>
              <a:t>code</a:t>
            </a:r>
            <a:r>
              <a:rPr sz="2000" spc="-5" dirty="0">
                <a:latin typeface="Palatino Linotype"/>
                <a:cs typeface="Palatino Linotype"/>
              </a:rPr>
              <a:t> </a:t>
            </a:r>
            <a:r>
              <a:rPr sz="2000" dirty="0">
                <a:latin typeface="Palatino Linotype"/>
                <a:cs typeface="Palatino Linotype"/>
              </a:rPr>
              <a:t>in-between </a:t>
            </a:r>
            <a:r>
              <a:rPr sz="2000" spc="-25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existing menu</a:t>
            </a:r>
            <a:r>
              <a:rPr sz="2000" spc="-5" dirty="0">
                <a:latin typeface="Palatino Linotype"/>
                <a:cs typeface="Palatino Linotype"/>
              </a:rPr>
              <a:t> </a:t>
            </a:r>
            <a:r>
              <a:rPr sz="2000" dirty="0">
                <a:latin typeface="Palatino Linotype"/>
                <a:cs typeface="Palatino Linotype"/>
              </a:rPr>
              <a:t>items.</a:t>
            </a:r>
            <a:r>
              <a:rPr sz="2000" spc="-5" dirty="0">
                <a:latin typeface="Palatino Linotype"/>
                <a:cs typeface="Palatino Linotype"/>
              </a:rPr>
              <a:t> </a:t>
            </a:r>
            <a:r>
              <a:rPr sz="2000" dirty="0">
                <a:latin typeface="Palatino Linotype"/>
                <a:cs typeface="Palatino Linotype"/>
              </a:rPr>
              <a:t>This</a:t>
            </a:r>
            <a:r>
              <a:rPr sz="2000" spc="-5" dirty="0">
                <a:latin typeface="Palatino Linotype"/>
                <a:cs typeface="Palatino Linotype"/>
              </a:rPr>
              <a:t> </a:t>
            </a:r>
            <a:r>
              <a:rPr sz="2000" dirty="0">
                <a:latin typeface="Palatino Linotype"/>
                <a:cs typeface="Palatino Linotype"/>
              </a:rPr>
              <a:t>can </a:t>
            </a:r>
            <a:r>
              <a:rPr sz="2000" spc="-5" dirty="0">
                <a:latin typeface="Palatino Linotype"/>
                <a:cs typeface="Palatino Linotype"/>
              </a:rPr>
              <a:t>be</a:t>
            </a:r>
            <a:r>
              <a:rPr sz="2000" spc="-10" dirty="0">
                <a:latin typeface="Palatino Linotype"/>
                <a:cs typeface="Palatino Linotype"/>
              </a:rPr>
              <a:t> </a:t>
            </a:r>
            <a:r>
              <a:rPr sz="2000" dirty="0">
                <a:latin typeface="Palatino Linotype"/>
                <a:cs typeface="Palatino Linotype"/>
              </a:rPr>
              <a:t>done </a:t>
            </a:r>
            <a:r>
              <a:rPr sz="2000" spc="-5" dirty="0">
                <a:latin typeface="Palatino Linotype"/>
                <a:cs typeface="Palatino Linotype"/>
              </a:rPr>
              <a:t>by</a:t>
            </a:r>
            <a:r>
              <a:rPr sz="2000" spc="-10" dirty="0">
                <a:latin typeface="Palatino Linotype"/>
                <a:cs typeface="Palatino Linotype"/>
              </a:rPr>
              <a:t> </a:t>
            </a:r>
            <a:r>
              <a:rPr sz="2000" spc="-5" dirty="0">
                <a:latin typeface="Palatino Linotype"/>
                <a:cs typeface="Palatino Linotype"/>
              </a:rPr>
              <a:t>performing the</a:t>
            </a:r>
            <a:r>
              <a:rPr sz="2000" spc="-10" dirty="0">
                <a:latin typeface="Palatino Linotype"/>
                <a:cs typeface="Palatino Linotype"/>
              </a:rPr>
              <a:t> </a:t>
            </a:r>
            <a:r>
              <a:rPr sz="2000" dirty="0">
                <a:latin typeface="Palatino Linotype"/>
                <a:cs typeface="Palatino Linotype"/>
              </a:rPr>
              <a:t>following steps:</a:t>
            </a:r>
          </a:p>
          <a:p>
            <a:pPr marL="622300" indent="-170180">
              <a:lnSpc>
                <a:spcPct val="100000"/>
              </a:lnSpc>
              <a:spcBef>
                <a:spcPts val="900"/>
              </a:spcBef>
              <a:buAutoNum type="arabicPeriod"/>
              <a:tabLst>
                <a:tab pos="622300" algn="l"/>
              </a:tabLst>
            </a:pPr>
            <a:r>
              <a:rPr sz="2000" spc="-5" dirty="0">
                <a:latin typeface="Palatino Linotype"/>
                <a:cs typeface="Palatino Linotype"/>
              </a:rPr>
              <a:t>Open</a:t>
            </a:r>
            <a:r>
              <a:rPr sz="2000" dirty="0">
                <a:latin typeface="Palatino Linotype"/>
                <a:cs typeface="Palatino Linotype"/>
              </a:rPr>
              <a:t> </a:t>
            </a:r>
            <a:r>
              <a:rPr sz="2000" spc="-5" dirty="0">
                <a:latin typeface="Lucida Console"/>
                <a:cs typeface="Lucida Console"/>
              </a:rPr>
              <a:t>GUI_menubar_exit.py</a:t>
            </a:r>
            <a:r>
              <a:rPr sz="2000" spc="-340" dirty="0">
                <a:latin typeface="Lucida Console"/>
                <a:cs typeface="Lucida Console"/>
              </a:rPr>
              <a:t> </a:t>
            </a:r>
            <a:r>
              <a:rPr sz="2000" dirty="0">
                <a:latin typeface="Palatino Linotype"/>
                <a:cs typeface="Palatino Linotype"/>
              </a:rPr>
              <a:t>and save it</a:t>
            </a:r>
            <a:r>
              <a:rPr sz="2000" spc="5" dirty="0">
                <a:latin typeface="Palatino Linotype"/>
                <a:cs typeface="Palatino Linotype"/>
              </a:rPr>
              <a:t> </a:t>
            </a:r>
            <a:r>
              <a:rPr sz="2000" dirty="0">
                <a:latin typeface="Palatino Linotype"/>
                <a:cs typeface="Palatino Linotype"/>
              </a:rPr>
              <a:t>as</a:t>
            </a:r>
            <a:r>
              <a:rPr sz="2000" spc="-5" dirty="0">
                <a:latin typeface="Palatino Linotype"/>
                <a:cs typeface="Palatino Linotype"/>
              </a:rPr>
              <a:t> </a:t>
            </a:r>
            <a:r>
              <a:rPr sz="2000" spc="-5" dirty="0">
                <a:latin typeface="Lucida Console"/>
                <a:cs typeface="Lucida Console"/>
              </a:rPr>
              <a:t>GUI_menubar_separator.py</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280"/>
              </a:spcBef>
              <a:buAutoNum type="arabicPeriod"/>
              <a:tabLst>
                <a:tab pos="622300" algn="l"/>
              </a:tabLst>
            </a:pPr>
            <a:r>
              <a:rPr sz="2000" dirty="0">
                <a:latin typeface="Palatino Linotype"/>
                <a:cs typeface="Palatino Linotype"/>
              </a:rPr>
              <a:t>Add</a:t>
            </a:r>
            <a:r>
              <a:rPr sz="2000" spc="-15" dirty="0">
                <a:latin typeface="Palatino Linotype"/>
                <a:cs typeface="Palatino Linotype"/>
              </a:rPr>
              <a:t> </a:t>
            </a:r>
            <a:r>
              <a:rPr sz="2000" dirty="0">
                <a:latin typeface="Palatino Linotype"/>
                <a:cs typeface="Palatino Linotype"/>
              </a:rPr>
              <a:t>a</a:t>
            </a:r>
            <a:r>
              <a:rPr sz="2000" spc="-10" dirty="0">
                <a:latin typeface="Palatino Linotype"/>
                <a:cs typeface="Palatino Linotype"/>
              </a:rPr>
              <a:t> </a:t>
            </a:r>
            <a:r>
              <a:rPr sz="2000" dirty="0">
                <a:latin typeface="Palatino Linotype"/>
                <a:cs typeface="Palatino Linotype"/>
              </a:rPr>
              <a:t>separator,</a:t>
            </a:r>
            <a:r>
              <a:rPr sz="2000" spc="-15" dirty="0">
                <a:latin typeface="Palatino Linotype"/>
                <a:cs typeface="Palatino Linotype"/>
              </a:rPr>
              <a:t> </a:t>
            </a:r>
            <a:r>
              <a:rPr sz="2000" dirty="0">
                <a:latin typeface="Palatino Linotype"/>
                <a:cs typeface="Palatino Linotype"/>
              </a:rPr>
              <a:t>as</a:t>
            </a:r>
            <a:r>
              <a:rPr sz="2000" spc="-10" dirty="0">
                <a:latin typeface="Palatino Linotype"/>
                <a:cs typeface="Palatino Linotype"/>
              </a:rPr>
              <a:t> </a:t>
            </a:r>
            <a:r>
              <a:rPr sz="2000" dirty="0">
                <a:latin typeface="Palatino Linotype"/>
                <a:cs typeface="Palatino Linotype"/>
              </a:rPr>
              <a:t>follows:</a:t>
            </a:r>
          </a:p>
          <a:p>
            <a:pPr marL="812800">
              <a:lnSpc>
                <a:spcPct val="100000"/>
              </a:lnSpc>
              <a:spcBef>
                <a:spcPts val="900"/>
              </a:spcBef>
            </a:pPr>
            <a:r>
              <a:rPr sz="2000" spc="-5" dirty="0" err="1">
                <a:latin typeface="Lucida Console"/>
                <a:cs typeface="Lucida Console"/>
              </a:rPr>
              <a:t>file_menu.add_separator</a:t>
            </a:r>
            <a:r>
              <a:rPr sz="2000" spc="-5" dirty="0" smtClean="0">
                <a:latin typeface="Lucida Console"/>
                <a:cs typeface="Lucida Console"/>
              </a:rPr>
              <a:t>()</a:t>
            </a:r>
            <a:endParaRPr sz="2000" dirty="0">
              <a:latin typeface="Lucida Console"/>
              <a:cs typeface="Lucida Console"/>
            </a:endParaRPr>
          </a:p>
          <a:p>
            <a:pPr marL="622300" marR="5080" indent="-170180">
              <a:lnSpc>
                <a:spcPct val="100000"/>
              </a:lnSpc>
              <a:buAutoNum type="arabicPeriod" startAt="3"/>
              <a:tabLst>
                <a:tab pos="622300" algn="l"/>
              </a:tabLst>
            </a:pPr>
            <a:r>
              <a:rPr sz="2000" dirty="0">
                <a:latin typeface="Palatino Linotype"/>
                <a:cs typeface="Palatino Linotype"/>
              </a:rPr>
              <a:t>Run </a:t>
            </a:r>
            <a:r>
              <a:rPr sz="2000" spc="-5" dirty="0">
                <a:latin typeface="Palatino Linotype"/>
                <a:cs typeface="Palatino Linotype"/>
              </a:rPr>
              <a:t>the preceding </a:t>
            </a:r>
            <a:r>
              <a:rPr sz="2000" dirty="0">
                <a:latin typeface="Palatino Linotype"/>
                <a:cs typeface="Palatino Linotype"/>
              </a:rPr>
              <a:t>code. In </a:t>
            </a:r>
            <a:r>
              <a:rPr sz="2000" spc="-5" dirty="0">
                <a:latin typeface="Palatino Linotype"/>
                <a:cs typeface="Palatino Linotype"/>
              </a:rPr>
              <a:t>the </a:t>
            </a:r>
            <a:r>
              <a:rPr sz="2000" dirty="0">
                <a:latin typeface="Palatino Linotype"/>
                <a:cs typeface="Palatino Linotype"/>
              </a:rPr>
              <a:t>following screenshot, we can see </a:t>
            </a:r>
            <a:r>
              <a:rPr sz="2000" spc="-5" dirty="0">
                <a:latin typeface="Palatino Linotype"/>
                <a:cs typeface="Palatino Linotype"/>
              </a:rPr>
              <a:t>that </a:t>
            </a:r>
            <a:r>
              <a:rPr sz="2000" dirty="0">
                <a:latin typeface="Palatino Linotype"/>
                <a:cs typeface="Palatino Linotype"/>
              </a:rPr>
              <a:t>a separator </a:t>
            </a:r>
            <a:r>
              <a:rPr sz="2000" spc="-250" dirty="0">
                <a:latin typeface="Palatino Linotype"/>
                <a:cs typeface="Palatino Linotype"/>
              </a:rPr>
              <a:t> </a:t>
            </a:r>
            <a:r>
              <a:rPr sz="2000" dirty="0">
                <a:latin typeface="Palatino Linotype"/>
                <a:cs typeface="Palatino Linotype"/>
              </a:rPr>
              <a:t>line</a:t>
            </a:r>
            <a:r>
              <a:rPr sz="2000" spc="-5" dirty="0">
                <a:latin typeface="Palatino Linotype"/>
                <a:cs typeface="Palatino Linotype"/>
              </a:rPr>
              <a:t> has been </a:t>
            </a:r>
            <a:r>
              <a:rPr sz="2000" dirty="0">
                <a:latin typeface="Palatino Linotype"/>
                <a:cs typeface="Palatino Linotype"/>
              </a:rPr>
              <a:t>added</a:t>
            </a:r>
            <a:r>
              <a:rPr sz="2000" spc="-5" dirty="0">
                <a:latin typeface="Palatino Linotype"/>
                <a:cs typeface="Palatino Linotype"/>
              </a:rPr>
              <a:t> </a:t>
            </a:r>
            <a:r>
              <a:rPr sz="2000" dirty="0">
                <a:latin typeface="Palatino Linotype"/>
                <a:cs typeface="Palatino Linotype"/>
              </a:rPr>
              <a:t>in-between our </a:t>
            </a:r>
            <a:r>
              <a:rPr sz="2000" spc="-5" dirty="0">
                <a:latin typeface="Palatino Linotype"/>
                <a:cs typeface="Palatino Linotype"/>
              </a:rPr>
              <a:t>two</a:t>
            </a:r>
            <a:r>
              <a:rPr sz="2000" spc="-10" dirty="0">
                <a:latin typeface="Palatino Linotype"/>
                <a:cs typeface="Palatino Linotype"/>
              </a:rPr>
              <a:t> </a:t>
            </a:r>
            <a:r>
              <a:rPr sz="2000" dirty="0">
                <a:latin typeface="Palatino Linotype"/>
                <a:cs typeface="Palatino Linotype"/>
              </a:rPr>
              <a:t>menu items:</a:t>
            </a:r>
          </a:p>
        </p:txBody>
      </p:sp>
      <p:pic>
        <p:nvPicPr>
          <p:cNvPr id="13" name="object 13"/>
          <p:cNvPicPr/>
          <p:nvPr/>
        </p:nvPicPr>
        <p:blipFill>
          <a:blip r:embed="rId2" cstate="print"/>
          <a:stretch>
            <a:fillRect/>
          </a:stretch>
        </p:blipFill>
        <p:spPr>
          <a:xfrm>
            <a:off x="1819661" y="3837820"/>
            <a:ext cx="5056328" cy="2844081"/>
          </a:xfrm>
          <a:prstGeom prst="rect">
            <a:avLst/>
          </a:prstGeom>
        </p:spPr>
      </p:pic>
      <p:sp>
        <p:nvSpPr>
          <p:cNvPr id="8" name="Slide Number Placeholder 7"/>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51</a:t>
            </a:fld>
            <a:r>
              <a:rPr lang="en-US" spc="-30" smtClean="0"/>
              <a:t> </a:t>
            </a:r>
            <a:r>
              <a:rPr lang="en-US" smtClean="0"/>
              <a:t>]</a:t>
            </a:r>
            <a:endParaRPr lang="en-US" dirty="0"/>
          </a:p>
        </p:txBody>
      </p:sp>
    </p:spTree>
    <p:extLst>
      <p:ext uri="{BB962C8B-B14F-4D97-AF65-F5344CB8AC3E}">
        <p14:creationId xmlns:p14="http://schemas.microsoft.com/office/powerpoint/2010/main" val="25046677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200" cy="3597908"/>
          </a:xfrm>
          <a:prstGeom prst="rect">
            <a:avLst/>
          </a:prstGeom>
        </p:spPr>
        <p:txBody>
          <a:bodyPr vert="horz" wrap="square" lIns="0" tIns="12700" rIns="0" bIns="0" rtlCol="0">
            <a:spAutoFit/>
          </a:bodyPr>
          <a:lstStyle/>
          <a:p>
            <a:pPr marL="44450" algn="just">
              <a:lnSpc>
                <a:spcPct val="100000"/>
              </a:lnSpc>
              <a:spcBef>
                <a:spcPts val="100"/>
              </a:spcBef>
              <a:tabLst>
                <a:tab pos="489394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65"/>
              </a:spcBef>
            </a:pPr>
            <a:endParaRPr sz="950" dirty="0">
              <a:latin typeface="Palatino Linotype"/>
              <a:cs typeface="Palatino Linotype"/>
            </a:endParaRPr>
          </a:p>
          <a:p>
            <a:pPr marL="12700" marR="5080" algn="just">
              <a:lnSpc>
                <a:spcPct val="102699"/>
              </a:lnSpc>
            </a:pPr>
            <a:r>
              <a:rPr sz="2000" dirty="0">
                <a:latin typeface="Palatino Linotype"/>
                <a:cs typeface="Palatino Linotype"/>
              </a:rPr>
              <a:t>By </a:t>
            </a:r>
            <a:r>
              <a:rPr sz="2000" spc="-5" dirty="0">
                <a:latin typeface="Palatino Linotype"/>
                <a:cs typeface="Palatino Linotype"/>
              </a:rPr>
              <a:t>passin</a:t>
            </a:r>
            <a:r>
              <a:rPr sz="2000" dirty="0">
                <a:latin typeface="Palatino Linotype"/>
                <a:cs typeface="Palatino Linotype"/>
              </a:rPr>
              <a:t>g</a:t>
            </a:r>
            <a:r>
              <a:rPr sz="2000" spc="-5" dirty="0">
                <a:latin typeface="Palatino Linotype"/>
                <a:cs typeface="Palatino Linotype"/>
              </a:rPr>
              <a:t> </a:t>
            </a:r>
            <a:r>
              <a:rPr sz="2000" dirty="0">
                <a:latin typeface="Palatino Linotype"/>
                <a:cs typeface="Palatino Linotype"/>
              </a:rPr>
              <a:t>in </a:t>
            </a:r>
            <a:r>
              <a:rPr sz="2000" spc="-5" dirty="0">
                <a:latin typeface="Palatino Linotype"/>
                <a:cs typeface="Palatino Linotype"/>
              </a:rPr>
              <a:t>th</a:t>
            </a:r>
            <a:r>
              <a:rPr sz="2000" dirty="0">
                <a:latin typeface="Palatino Linotype"/>
                <a:cs typeface="Palatino Linotype"/>
              </a:rPr>
              <a:t>e </a:t>
            </a:r>
            <a:r>
              <a:rPr sz="2000" spc="-5" dirty="0">
                <a:latin typeface="Lucida Console"/>
                <a:cs typeface="Lucida Console"/>
              </a:rPr>
              <a:t>tearoff</a:t>
            </a:r>
            <a:r>
              <a:rPr sz="2000" spc="10" dirty="0">
                <a:latin typeface="Times New Roman"/>
                <a:cs typeface="Times New Roman"/>
              </a:rPr>
              <a:t> </a:t>
            </a:r>
            <a:r>
              <a:rPr sz="2000" spc="-5" dirty="0">
                <a:latin typeface="Palatino Linotype"/>
                <a:cs typeface="Palatino Linotype"/>
              </a:rPr>
              <a:t>propert</a:t>
            </a:r>
            <a:r>
              <a:rPr sz="2000" dirty="0">
                <a:latin typeface="Palatino Linotype"/>
                <a:cs typeface="Palatino Linotype"/>
              </a:rPr>
              <a:t>y</a:t>
            </a:r>
            <a:r>
              <a:rPr sz="2000" spc="-5" dirty="0">
                <a:latin typeface="Palatino Linotype"/>
                <a:cs typeface="Palatino Linotype"/>
              </a:rPr>
              <a:t> t</a:t>
            </a:r>
            <a:r>
              <a:rPr sz="2000" dirty="0">
                <a:latin typeface="Palatino Linotype"/>
                <a:cs typeface="Palatino Linotype"/>
              </a:rPr>
              <a:t>o</a:t>
            </a:r>
            <a:r>
              <a:rPr sz="2000" spc="-5" dirty="0">
                <a:latin typeface="Palatino Linotype"/>
                <a:cs typeface="Palatino Linotype"/>
              </a:rPr>
              <a:t> 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constructor of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menu, we can remove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first  dashed line </a:t>
            </a:r>
            <a:r>
              <a:rPr sz="2000" spc="-5" dirty="0">
                <a:latin typeface="Palatino Linotype"/>
                <a:cs typeface="Palatino Linotype"/>
              </a:rPr>
              <a:t>that, by </a:t>
            </a:r>
            <a:r>
              <a:rPr sz="2000" dirty="0">
                <a:latin typeface="Palatino Linotype"/>
                <a:cs typeface="Palatino Linotype"/>
              </a:rPr>
              <a:t>default, appears above </a:t>
            </a:r>
            <a:r>
              <a:rPr sz="2000" spc="-5" dirty="0">
                <a:latin typeface="Palatino Linotype"/>
                <a:cs typeface="Palatino Linotype"/>
              </a:rPr>
              <a:t>the </a:t>
            </a:r>
            <a:r>
              <a:rPr sz="2000" dirty="0">
                <a:latin typeface="Palatino Linotype"/>
                <a:cs typeface="Palatino Linotype"/>
              </a:rPr>
              <a:t>first menu item in a menu. This can </a:t>
            </a:r>
            <a:r>
              <a:rPr sz="2000" spc="-5" dirty="0">
                <a:latin typeface="Palatino Linotype"/>
                <a:cs typeface="Palatino Linotype"/>
              </a:rPr>
              <a:t>be </a:t>
            </a:r>
            <a:r>
              <a:rPr sz="2000" dirty="0">
                <a:latin typeface="Palatino Linotype"/>
                <a:cs typeface="Palatino Linotype"/>
              </a:rPr>
              <a:t>done </a:t>
            </a:r>
            <a:r>
              <a:rPr sz="2000" spc="-250" dirty="0">
                <a:latin typeface="Palatino Linotype"/>
                <a:cs typeface="Palatino Linotype"/>
              </a:rPr>
              <a:t> </a:t>
            </a:r>
            <a:r>
              <a:rPr sz="2000" spc="-5" dirty="0">
                <a:latin typeface="Palatino Linotype"/>
                <a:cs typeface="Palatino Linotype"/>
              </a:rPr>
              <a:t>by</a:t>
            </a:r>
            <a:r>
              <a:rPr sz="2000" spc="-10" dirty="0">
                <a:latin typeface="Palatino Linotype"/>
                <a:cs typeface="Palatino Linotype"/>
              </a:rPr>
              <a:t> </a:t>
            </a:r>
            <a:r>
              <a:rPr sz="2000" spc="-5" dirty="0">
                <a:latin typeface="Palatino Linotype"/>
                <a:cs typeface="Palatino Linotype"/>
              </a:rPr>
              <a:t>performing the </a:t>
            </a:r>
            <a:r>
              <a:rPr sz="2000" dirty="0">
                <a:latin typeface="Palatino Linotype"/>
                <a:cs typeface="Palatino Linotype"/>
              </a:rPr>
              <a:t>following steps:</a:t>
            </a:r>
          </a:p>
          <a:p>
            <a:pPr>
              <a:lnSpc>
                <a:spcPct val="100000"/>
              </a:lnSpc>
              <a:spcBef>
                <a:spcPts val="25"/>
              </a:spcBef>
            </a:pPr>
            <a:endParaRPr sz="2000" dirty="0">
              <a:latin typeface="Palatino Linotype"/>
              <a:cs typeface="Palatino Linotype"/>
            </a:endParaRPr>
          </a:p>
          <a:p>
            <a:pPr marL="622300" indent="-170180">
              <a:lnSpc>
                <a:spcPct val="100000"/>
              </a:lnSpc>
              <a:buAutoNum type="arabicPeriod"/>
              <a:tabLst>
                <a:tab pos="622300" algn="l"/>
              </a:tabLst>
            </a:pPr>
            <a:r>
              <a:rPr sz="2000" spc="-5" dirty="0">
                <a:latin typeface="Palatino Linotype"/>
                <a:cs typeface="Palatino Linotype"/>
              </a:rPr>
              <a:t>Open</a:t>
            </a:r>
            <a:r>
              <a:rPr sz="2000" dirty="0">
                <a:latin typeface="Palatino Linotype"/>
                <a:cs typeface="Palatino Linotype"/>
              </a:rPr>
              <a:t> </a:t>
            </a:r>
            <a:r>
              <a:rPr sz="2000" spc="-5" dirty="0">
                <a:latin typeface="Lucida Console"/>
                <a:cs typeface="Lucida Console"/>
              </a:rPr>
              <a:t>GUI_menubar_separator.py</a:t>
            </a:r>
            <a:r>
              <a:rPr sz="2000" spc="-340" dirty="0">
                <a:latin typeface="Lucida Console"/>
                <a:cs typeface="Lucida Console"/>
              </a:rPr>
              <a:t> </a:t>
            </a:r>
            <a:r>
              <a:rPr sz="2000" dirty="0">
                <a:latin typeface="Palatino Linotype"/>
                <a:cs typeface="Palatino Linotype"/>
              </a:rPr>
              <a:t>and</a:t>
            </a:r>
            <a:r>
              <a:rPr sz="2000" spc="5" dirty="0">
                <a:latin typeface="Palatino Linotype"/>
                <a:cs typeface="Palatino Linotype"/>
              </a:rPr>
              <a:t> </a:t>
            </a:r>
            <a:r>
              <a:rPr sz="2000" dirty="0">
                <a:latin typeface="Palatino Linotype"/>
                <a:cs typeface="Palatino Linotype"/>
              </a:rPr>
              <a:t>save</a:t>
            </a:r>
            <a:r>
              <a:rPr sz="2000" spc="5" dirty="0">
                <a:latin typeface="Palatino Linotype"/>
                <a:cs typeface="Palatino Linotype"/>
              </a:rPr>
              <a:t> </a:t>
            </a:r>
            <a:r>
              <a:rPr sz="2000" dirty="0">
                <a:latin typeface="Palatino Linotype"/>
                <a:cs typeface="Palatino Linotype"/>
              </a:rPr>
              <a:t>it as </a:t>
            </a:r>
            <a:r>
              <a:rPr sz="2000" spc="-5" dirty="0">
                <a:latin typeface="Lucida Console"/>
                <a:cs typeface="Lucida Console"/>
              </a:rPr>
              <a:t>GUI_menubar_tearoff.py</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284"/>
              </a:spcBef>
              <a:buAutoNum type="arabicPeriod"/>
              <a:tabLst>
                <a:tab pos="622300" algn="l"/>
              </a:tabLst>
            </a:pPr>
            <a:r>
              <a:rPr sz="2000" dirty="0">
                <a:latin typeface="Palatino Linotype"/>
                <a:cs typeface="Palatino Linotype"/>
              </a:rPr>
              <a:t>Set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spc="-5" dirty="0">
                <a:latin typeface="Lucida Console"/>
                <a:cs typeface="Lucida Console"/>
              </a:rPr>
              <a:t>tearoff</a:t>
            </a:r>
            <a:r>
              <a:rPr sz="2000" spc="10" dirty="0">
                <a:latin typeface="Times New Roman"/>
                <a:cs typeface="Times New Roman"/>
              </a:rPr>
              <a:t> </a:t>
            </a:r>
            <a:r>
              <a:rPr sz="2000" dirty="0">
                <a:latin typeface="Palatino Linotype"/>
                <a:cs typeface="Palatino Linotype"/>
              </a:rPr>
              <a:t>attribute </a:t>
            </a:r>
            <a:r>
              <a:rPr sz="2000" spc="-5" dirty="0">
                <a:latin typeface="Palatino Linotype"/>
                <a:cs typeface="Palatino Linotype"/>
              </a:rPr>
              <a:t>t</a:t>
            </a:r>
            <a:r>
              <a:rPr sz="2000" dirty="0">
                <a:latin typeface="Palatino Linotype"/>
                <a:cs typeface="Palatino Linotype"/>
              </a:rPr>
              <a:t>o</a:t>
            </a:r>
            <a:r>
              <a:rPr sz="2000" spc="-5" dirty="0">
                <a:latin typeface="Palatino Linotype"/>
                <a:cs typeface="Palatino Linotype"/>
              </a:rPr>
              <a:t> </a:t>
            </a:r>
            <a:r>
              <a:rPr sz="2000" spc="-5" dirty="0">
                <a:latin typeface="Lucida Console"/>
                <a:cs typeface="Lucida Console"/>
              </a:rPr>
              <a:t>0</a:t>
            </a:r>
            <a:r>
              <a:rPr sz="2000" dirty="0">
                <a:latin typeface="Palatino Linotype"/>
                <a:cs typeface="Palatino Linotype"/>
              </a:rPr>
              <a:t>:</a:t>
            </a:r>
          </a:p>
          <a:p>
            <a:pPr marL="812165">
              <a:lnSpc>
                <a:spcPct val="100000"/>
              </a:lnSpc>
              <a:spcBef>
                <a:spcPts val="960"/>
              </a:spcBef>
            </a:pPr>
            <a:r>
              <a:rPr sz="2000" spc="-5" dirty="0">
                <a:latin typeface="Lucida Console"/>
                <a:cs typeface="Lucida Console"/>
              </a:rPr>
              <a:t>file_menu = Menu(menu_bar, </a:t>
            </a:r>
            <a:r>
              <a:rPr sz="2000" spc="-5" dirty="0" err="1">
                <a:latin typeface="Lucida Console"/>
                <a:cs typeface="Lucida Console"/>
              </a:rPr>
              <a:t>tearoff</a:t>
            </a:r>
            <a:r>
              <a:rPr sz="2000" spc="-5" dirty="0">
                <a:latin typeface="Lucida Console"/>
                <a:cs typeface="Lucida Console"/>
              </a:rPr>
              <a:t>=0</a:t>
            </a:r>
            <a:r>
              <a:rPr sz="2000" spc="-5" dirty="0" smtClean="0">
                <a:latin typeface="Lucida Console"/>
                <a:cs typeface="Lucida Console"/>
              </a:rPr>
              <a:t>)</a:t>
            </a:r>
            <a:endParaRPr sz="2000" dirty="0">
              <a:latin typeface="Lucida Console"/>
              <a:cs typeface="Lucida Console"/>
            </a:endParaRPr>
          </a:p>
          <a:p>
            <a:pPr marL="621665" marR="151130" indent="-170180">
              <a:lnSpc>
                <a:spcPct val="100000"/>
              </a:lnSpc>
              <a:buAutoNum type="arabicPeriod" startAt="3"/>
              <a:tabLst>
                <a:tab pos="622300" algn="l"/>
              </a:tabLst>
            </a:pPr>
            <a:r>
              <a:rPr sz="2000" dirty="0">
                <a:latin typeface="Palatino Linotype"/>
                <a:cs typeface="Palatino Linotype"/>
              </a:rPr>
              <a:t>Run </a:t>
            </a:r>
            <a:r>
              <a:rPr sz="2000" spc="-5" dirty="0">
                <a:latin typeface="Palatino Linotype"/>
                <a:cs typeface="Palatino Linotype"/>
              </a:rPr>
              <a:t>the preceding </a:t>
            </a:r>
            <a:r>
              <a:rPr sz="2000" dirty="0">
                <a:latin typeface="Palatino Linotype"/>
                <a:cs typeface="Palatino Linotype"/>
              </a:rPr>
              <a:t>code. In </a:t>
            </a:r>
            <a:r>
              <a:rPr sz="2000" spc="-5" dirty="0">
                <a:latin typeface="Palatino Linotype"/>
                <a:cs typeface="Palatino Linotype"/>
              </a:rPr>
              <a:t>the </a:t>
            </a:r>
            <a:r>
              <a:rPr sz="2000" dirty="0">
                <a:latin typeface="Palatino Linotype"/>
                <a:cs typeface="Palatino Linotype"/>
              </a:rPr>
              <a:t>following screenshot, </a:t>
            </a:r>
            <a:r>
              <a:rPr sz="2000" spc="-5" dirty="0">
                <a:latin typeface="Palatino Linotype"/>
                <a:cs typeface="Palatino Linotype"/>
              </a:rPr>
              <a:t>the </a:t>
            </a:r>
            <a:r>
              <a:rPr sz="2000" dirty="0">
                <a:latin typeface="Palatino Linotype"/>
                <a:cs typeface="Palatino Linotype"/>
              </a:rPr>
              <a:t>dashed line </a:t>
            </a:r>
            <a:r>
              <a:rPr sz="2000" spc="-5" dirty="0">
                <a:latin typeface="Palatino Linotype"/>
                <a:cs typeface="Palatino Linotype"/>
              </a:rPr>
              <a:t>no </a:t>
            </a:r>
            <a:r>
              <a:rPr sz="2000" dirty="0">
                <a:latin typeface="Palatino Linotype"/>
                <a:cs typeface="Palatino Linotype"/>
              </a:rPr>
              <a:t>longer </a:t>
            </a:r>
            <a:r>
              <a:rPr sz="2000" spc="-250" dirty="0">
                <a:latin typeface="Palatino Linotype"/>
                <a:cs typeface="Palatino Linotype"/>
              </a:rPr>
              <a:t> </a:t>
            </a:r>
            <a:r>
              <a:rPr sz="2000" dirty="0">
                <a:latin typeface="Palatino Linotype"/>
                <a:cs typeface="Palatino Linotype"/>
              </a:rPr>
              <a:t>appears,</a:t>
            </a:r>
            <a:r>
              <a:rPr sz="2000" spc="-5" dirty="0">
                <a:latin typeface="Palatino Linotype"/>
                <a:cs typeface="Palatino Linotype"/>
              </a:rPr>
              <a:t> </a:t>
            </a:r>
            <a:r>
              <a:rPr sz="2000" dirty="0">
                <a:latin typeface="Palatino Linotype"/>
                <a:cs typeface="Palatino Linotype"/>
              </a:rPr>
              <a:t>and our </a:t>
            </a:r>
            <a:r>
              <a:rPr sz="2000" spc="-5" dirty="0">
                <a:latin typeface="Palatino Linotype"/>
                <a:cs typeface="Palatino Linotype"/>
              </a:rPr>
              <a:t>GUI</a:t>
            </a:r>
            <a:r>
              <a:rPr sz="2000" spc="-10" dirty="0">
                <a:latin typeface="Palatino Linotype"/>
                <a:cs typeface="Palatino Linotype"/>
              </a:rPr>
              <a:t> </a:t>
            </a:r>
            <a:r>
              <a:rPr sz="2000" dirty="0">
                <a:latin typeface="Palatino Linotype"/>
                <a:cs typeface="Palatino Linotype"/>
              </a:rPr>
              <a:t>looks so much </a:t>
            </a:r>
            <a:r>
              <a:rPr sz="2000" spc="-5" dirty="0">
                <a:latin typeface="Palatino Linotype"/>
                <a:cs typeface="Palatino Linotype"/>
              </a:rPr>
              <a:t>better:</a:t>
            </a:r>
            <a:endParaRPr sz="2000" dirty="0">
              <a:latin typeface="Palatino Linotype"/>
              <a:cs typeface="Palatino Linotype"/>
            </a:endParaRPr>
          </a:p>
        </p:txBody>
      </p:sp>
      <p:pic>
        <p:nvPicPr>
          <p:cNvPr id="7" name="object 7"/>
          <p:cNvPicPr/>
          <p:nvPr/>
        </p:nvPicPr>
        <p:blipFill>
          <a:blip r:embed="rId2" cstate="print"/>
          <a:stretch>
            <a:fillRect/>
          </a:stretch>
        </p:blipFill>
        <p:spPr>
          <a:xfrm>
            <a:off x="2154774" y="4068867"/>
            <a:ext cx="3921365" cy="2210591"/>
          </a:xfrm>
          <a:prstGeom prst="rect">
            <a:avLst/>
          </a:prstGeom>
        </p:spPr>
      </p:pic>
      <p:sp>
        <p:nvSpPr>
          <p:cNvPr id="11" name="Slide Number Placeholder 10"/>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52</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872338" y="451176"/>
            <a:ext cx="6676496" cy="325730"/>
          </a:xfrm>
          <a:prstGeom prst="rect">
            <a:avLst/>
          </a:prstGeom>
        </p:spPr>
        <p:txBody>
          <a:bodyPr vert="horz" wrap="square" lIns="0" tIns="12700" rIns="0" bIns="0" rtlCol="0">
            <a:spAutoFit/>
          </a:bodyPr>
          <a:lstStyle/>
          <a:p>
            <a:pPr marL="44450" algn="just">
              <a:lnSpc>
                <a:spcPct val="100000"/>
              </a:lnSpc>
              <a:spcBef>
                <a:spcPts val="100"/>
              </a:spcBef>
              <a:tabLst>
                <a:tab pos="489394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65"/>
              </a:spcBef>
            </a:pPr>
            <a:endParaRPr sz="950" dirty="0">
              <a:latin typeface="Palatino Linotype"/>
              <a:cs typeface="Palatino Linotype"/>
            </a:endParaRPr>
          </a:p>
        </p:txBody>
      </p:sp>
      <p:sp>
        <p:nvSpPr>
          <p:cNvPr id="9" name="object 9"/>
          <p:cNvSpPr txBox="1"/>
          <p:nvPr/>
        </p:nvSpPr>
        <p:spPr>
          <a:xfrm>
            <a:off x="0" y="914400"/>
            <a:ext cx="8458199" cy="4457631"/>
          </a:xfrm>
          <a:prstGeom prst="rect">
            <a:avLst/>
          </a:prstGeom>
        </p:spPr>
        <p:txBody>
          <a:bodyPr vert="horz" wrap="square" lIns="0" tIns="12700" rIns="0" bIns="0" rtlCol="0">
            <a:spAutoFit/>
          </a:bodyPr>
          <a:lstStyle/>
          <a:p>
            <a:pPr marL="12700" marR="5080">
              <a:lnSpc>
                <a:spcPct val="105400"/>
              </a:lnSpc>
              <a:spcBef>
                <a:spcPts val="100"/>
              </a:spcBef>
            </a:pPr>
            <a:r>
              <a:rPr sz="2000" spc="-5" dirty="0">
                <a:latin typeface="Palatino Linotype"/>
                <a:cs typeface="Palatino Linotype"/>
              </a:rPr>
              <a:t>Next, </a:t>
            </a:r>
            <a:r>
              <a:rPr sz="2000" dirty="0">
                <a:latin typeface="Palatino Linotype"/>
                <a:cs typeface="Palatino Linotype"/>
              </a:rPr>
              <a:t>we'll add a second menu, </a:t>
            </a:r>
            <a:r>
              <a:rPr sz="2000" spc="-5" dirty="0">
                <a:latin typeface="Lucida Console"/>
                <a:cs typeface="Lucida Console"/>
              </a:rPr>
              <a:t>Help</a:t>
            </a:r>
            <a:r>
              <a:rPr sz="2000" spc="-5" dirty="0">
                <a:latin typeface="Palatino Linotype"/>
                <a:cs typeface="Palatino Linotype"/>
              </a:rPr>
              <a:t>, </a:t>
            </a:r>
            <a:r>
              <a:rPr sz="2000" dirty="0">
                <a:latin typeface="Palatino Linotype"/>
                <a:cs typeface="Palatino Linotype"/>
              </a:rPr>
              <a:t>which will </a:t>
            </a:r>
            <a:r>
              <a:rPr sz="2000" spc="-5" dirty="0">
                <a:latin typeface="Palatino Linotype"/>
                <a:cs typeface="Palatino Linotype"/>
              </a:rPr>
              <a:t>be placed horizontally, to the </a:t>
            </a:r>
            <a:r>
              <a:rPr sz="2000" dirty="0">
                <a:latin typeface="Palatino Linotype"/>
                <a:cs typeface="Palatino Linotype"/>
              </a:rPr>
              <a:t>right of </a:t>
            </a:r>
            <a:r>
              <a:rPr sz="2000" spc="-5" dirty="0">
                <a:latin typeface="Palatino Linotype"/>
                <a:cs typeface="Palatino Linotype"/>
              </a:rPr>
              <a:t>the </a:t>
            </a:r>
            <a:r>
              <a:rPr sz="2000" spc="-250" dirty="0">
                <a:latin typeface="Palatino Linotype"/>
                <a:cs typeface="Palatino Linotype"/>
              </a:rPr>
              <a:t> </a:t>
            </a:r>
            <a:r>
              <a:rPr sz="2000" dirty="0">
                <a:latin typeface="Palatino Linotype"/>
                <a:cs typeface="Palatino Linotype"/>
              </a:rPr>
              <a:t>first menu. We'll </a:t>
            </a:r>
            <a:r>
              <a:rPr sz="2000" spc="-5" dirty="0">
                <a:latin typeface="Palatino Linotype"/>
                <a:cs typeface="Palatino Linotype"/>
              </a:rPr>
              <a:t>give </a:t>
            </a:r>
            <a:r>
              <a:rPr sz="2000" dirty="0">
                <a:latin typeface="Palatino Linotype"/>
                <a:cs typeface="Palatino Linotype"/>
              </a:rPr>
              <a:t>it one menu item, </a:t>
            </a:r>
            <a:r>
              <a:rPr sz="2000" spc="-5" dirty="0">
                <a:latin typeface="Palatino Linotype"/>
                <a:cs typeface="Palatino Linotype"/>
              </a:rPr>
              <a:t>named </a:t>
            </a:r>
            <a:r>
              <a:rPr sz="2000" spc="-5" dirty="0">
                <a:latin typeface="Lucida Console"/>
                <a:cs typeface="Lucida Console"/>
              </a:rPr>
              <a:t>About</a:t>
            </a:r>
            <a:r>
              <a:rPr sz="2000" spc="-5" dirty="0">
                <a:latin typeface="Palatino Linotype"/>
                <a:cs typeface="Palatino Linotype"/>
              </a:rPr>
              <a:t>, </a:t>
            </a:r>
            <a:r>
              <a:rPr sz="2000" dirty="0">
                <a:latin typeface="Palatino Linotype"/>
                <a:cs typeface="Palatino Linotype"/>
              </a:rPr>
              <a:t>and add </a:t>
            </a:r>
            <a:r>
              <a:rPr sz="2000" spc="-5" dirty="0">
                <a:latin typeface="Palatino Linotype"/>
                <a:cs typeface="Palatino Linotype"/>
              </a:rPr>
              <a:t>this </a:t>
            </a:r>
            <a:r>
              <a:rPr sz="2000" dirty="0">
                <a:latin typeface="Palatino Linotype"/>
                <a:cs typeface="Palatino Linotype"/>
              </a:rPr>
              <a:t>second menu </a:t>
            </a:r>
            <a:r>
              <a:rPr sz="2000" spc="-5" dirty="0">
                <a:latin typeface="Palatino Linotype"/>
                <a:cs typeface="Palatino Linotype"/>
              </a:rPr>
              <a:t>to the </a:t>
            </a:r>
            <a:r>
              <a:rPr sz="2000" dirty="0">
                <a:latin typeface="Palatino Linotype"/>
                <a:cs typeface="Palatino Linotype"/>
              </a:rPr>
              <a:t> menu</a:t>
            </a:r>
            <a:r>
              <a:rPr sz="2000" spc="-5" dirty="0">
                <a:latin typeface="Palatino Linotype"/>
                <a:cs typeface="Palatino Linotype"/>
              </a:rPr>
              <a:t> bar.</a:t>
            </a:r>
            <a:endParaRPr sz="2000" dirty="0">
              <a:latin typeface="Palatino Linotype"/>
              <a:cs typeface="Palatino Linotype"/>
            </a:endParaRPr>
          </a:p>
          <a:p>
            <a:pPr marL="12700" marR="116205">
              <a:lnSpc>
                <a:spcPct val="100000"/>
              </a:lnSpc>
              <a:spcBef>
                <a:spcPts val="900"/>
              </a:spcBef>
            </a:pPr>
            <a:r>
              <a:rPr sz="2000" b="1" dirty="0">
                <a:latin typeface="Palatino Linotype"/>
                <a:cs typeface="Palatino Linotype"/>
              </a:rPr>
              <a:t>File</a:t>
            </a:r>
            <a:r>
              <a:rPr sz="2000" b="1" spc="-15" dirty="0">
                <a:latin typeface="Palatino Linotype"/>
                <a:cs typeface="Palatino Linotype"/>
              </a:rPr>
              <a:t> </a:t>
            </a:r>
            <a:r>
              <a:rPr sz="2000" dirty="0">
                <a:latin typeface="Palatino Linotype"/>
                <a:cs typeface="Palatino Linotype"/>
              </a:rPr>
              <a:t>and</a:t>
            </a:r>
            <a:r>
              <a:rPr sz="2000" spc="-5" dirty="0">
                <a:latin typeface="Palatino Linotype"/>
                <a:cs typeface="Palatino Linotype"/>
              </a:rPr>
              <a:t> </a:t>
            </a:r>
            <a:r>
              <a:rPr sz="2000" b="1" dirty="0">
                <a:latin typeface="Palatino Linotype"/>
                <a:cs typeface="Palatino Linotype"/>
              </a:rPr>
              <a:t>Help</a:t>
            </a:r>
            <a:r>
              <a:rPr sz="2000" b="1" spc="-5" dirty="0">
                <a:latin typeface="Palatino Linotype"/>
                <a:cs typeface="Palatino Linotype"/>
              </a:rPr>
              <a:t> </a:t>
            </a:r>
            <a:r>
              <a:rPr sz="2000" b="1" dirty="0">
                <a:latin typeface="Palatino Linotype"/>
                <a:cs typeface="Palatino Linotype"/>
              </a:rPr>
              <a:t>|</a:t>
            </a:r>
            <a:r>
              <a:rPr sz="2000" b="1" spc="-5" dirty="0">
                <a:latin typeface="Palatino Linotype"/>
                <a:cs typeface="Palatino Linotype"/>
              </a:rPr>
              <a:t> </a:t>
            </a:r>
            <a:r>
              <a:rPr sz="2000" b="1" dirty="0">
                <a:latin typeface="Palatino Linotype"/>
                <a:cs typeface="Palatino Linotype"/>
              </a:rPr>
              <a:t>About</a:t>
            </a:r>
            <a:r>
              <a:rPr sz="2000" b="1" spc="-15" dirty="0">
                <a:latin typeface="Palatino Linotype"/>
                <a:cs typeface="Palatino Linotype"/>
              </a:rPr>
              <a:t> </a:t>
            </a:r>
            <a:r>
              <a:rPr sz="2000" dirty="0">
                <a:latin typeface="Palatino Linotype"/>
                <a:cs typeface="Palatino Linotype"/>
              </a:rPr>
              <a:t>are</a:t>
            </a:r>
            <a:r>
              <a:rPr sz="2000" spc="-5" dirty="0">
                <a:latin typeface="Palatino Linotype"/>
                <a:cs typeface="Palatino Linotype"/>
              </a:rPr>
              <a:t> </a:t>
            </a:r>
            <a:r>
              <a:rPr sz="2000" dirty="0">
                <a:latin typeface="Palatino Linotype"/>
                <a:cs typeface="Palatino Linotype"/>
              </a:rPr>
              <a:t>very</a:t>
            </a:r>
            <a:r>
              <a:rPr sz="2000" spc="-5" dirty="0">
                <a:latin typeface="Palatino Linotype"/>
                <a:cs typeface="Palatino Linotype"/>
              </a:rPr>
              <a:t> </a:t>
            </a:r>
            <a:r>
              <a:rPr sz="2000" dirty="0">
                <a:latin typeface="Palatino Linotype"/>
                <a:cs typeface="Palatino Linotype"/>
              </a:rPr>
              <a:t>common</a:t>
            </a:r>
            <a:r>
              <a:rPr sz="2000" spc="-10" dirty="0">
                <a:latin typeface="Palatino Linotype"/>
                <a:cs typeface="Palatino Linotype"/>
              </a:rPr>
              <a:t> </a:t>
            </a:r>
            <a:r>
              <a:rPr sz="2000" dirty="0">
                <a:latin typeface="Palatino Linotype"/>
                <a:cs typeface="Palatino Linotype"/>
              </a:rPr>
              <a:t>Windows</a:t>
            </a:r>
            <a:r>
              <a:rPr sz="2000" spc="-5" dirty="0">
                <a:latin typeface="Palatino Linotype"/>
                <a:cs typeface="Palatino Linotype"/>
              </a:rPr>
              <a:t> GUI</a:t>
            </a:r>
            <a:r>
              <a:rPr sz="2000" spc="-10" dirty="0">
                <a:latin typeface="Palatino Linotype"/>
                <a:cs typeface="Palatino Linotype"/>
              </a:rPr>
              <a:t> </a:t>
            </a:r>
            <a:r>
              <a:rPr sz="2000" dirty="0">
                <a:latin typeface="Palatino Linotype"/>
                <a:cs typeface="Palatino Linotype"/>
              </a:rPr>
              <a:t>layouts</a:t>
            </a:r>
            <a:r>
              <a:rPr sz="2000" spc="-5" dirty="0">
                <a:latin typeface="Palatino Linotype"/>
                <a:cs typeface="Palatino Linotype"/>
              </a:rPr>
              <a:t> </a:t>
            </a:r>
            <a:r>
              <a:rPr sz="2000" dirty="0">
                <a:latin typeface="Palatino Linotype"/>
                <a:cs typeface="Palatino Linotype"/>
              </a:rPr>
              <a:t>we</a:t>
            </a:r>
            <a:r>
              <a:rPr sz="2000" spc="-10" dirty="0">
                <a:latin typeface="Palatino Linotype"/>
                <a:cs typeface="Palatino Linotype"/>
              </a:rPr>
              <a:t> </a:t>
            </a:r>
            <a:r>
              <a:rPr sz="2000" dirty="0">
                <a:latin typeface="Palatino Linotype"/>
                <a:cs typeface="Palatino Linotype"/>
              </a:rPr>
              <a:t>are</a:t>
            </a:r>
            <a:r>
              <a:rPr sz="2000" spc="-5" dirty="0">
                <a:latin typeface="Palatino Linotype"/>
                <a:cs typeface="Palatino Linotype"/>
              </a:rPr>
              <a:t> </a:t>
            </a:r>
            <a:r>
              <a:rPr sz="2000" dirty="0">
                <a:latin typeface="Palatino Linotype"/>
                <a:cs typeface="Palatino Linotype"/>
              </a:rPr>
              <a:t>all</a:t>
            </a:r>
            <a:r>
              <a:rPr sz="2000" spc="-5" dirty="0">
                <a:latin typeface="Palatino Linotype"/>
                <a:cs typeface="Palatino Linotype"/>
              </a:rPr>
              <a:t> </a:t>
            </a:r>
            <a:r>
              <a:rPr sz="2000" dirty="0">
                <a:latin typeface="Palatino Linotype"/>
                <a:cs typeface="Palatino Linotype"/>
              </a:rPr>
              <a:t>familiar</a:t>
            </a:r>
            <a:r>
              <a:rPr sz="2000" spc="-5" dirty="0">
                <a:latin typeface="Palatino Linotype"/>
                <a:cs typeface="Palatino Linotype"/>
              </a:rPr>
              <a:t> </a:t>
            </a:r>
            <a:r>
              <a:rPr sz="2000" dirty="0">
                <a:latin typeface="Palatino Linotype"/>
                <a:cs typeface="Palatino Linotype"/>
              </a:rPr>
              <a:t>with, </a:t>
            </a:r>
            <a:r>
              <a:rPr sz="2000" spc="-250" dirty="0">
                <a:latin typeface="Palatino Linotype"/>
                <a:cs typeface="Palatino Linotype"/>
              </a:rPr>
              <a:t> </a:t>
            </a:r>
            <a:r>
              <a:rPr sz="2000" dirty="0">
                <a:latin typeface="Palatino Linotype"/>
                <a:cs typeface="Palatino Linotype"/>
              </a:rPr>
              <a:t>and</a:t>
            </a:r>
            <a:r>
              <a:rPr sz="2000" spc="-5" dirty="0">
                <a:latin typeface="Palatino Linotype"/>
                <a:cs typeface="Palatino Linotype"/>
              </a:rPr>
              <a:t> </a:t>
            </a:r>
            <a:r>
              <a:rPr sz="2000" dirty="0">
                <a:latin typeface="Palatino Linotype"/>
                <a:cs typeface="Palatino Linotype"/>
              </a:rPr>
              <a:t>we can create</a:t>
            </a:r>
            <a:r>
              <a:rPr sz="2000" spc="-5" dirty="0">
                <a:latin typeface="Palatino Linotype"/>
                <a:cs typeface="Palatino Linotype"/>
              </a:rPr>
              <a:t> these </a:t>
            </a:r>
            <a:r>
              <a:rPr sz="2000" dirty="0">
                <a:latin typeface="Palatino Linotype"/>
                <a:cs typeface="Palatino Linotype"/>
              </a:rPr>
              <a:t>same menus </a:t>
            </a:r>
            <a:r>
              <a:rPr sz="2000" spc="-5" dirty="0">
                <a:latin typeface="Palatino Linotype"/>
                <a:cs typeface="Palatino Linotype"/>
              </a:rPr>
              <a:t>using</a:t>
            </a:r>
            <a:r>
              <a:rPr sz="2000" spc="-10" dirty="0">
                <a:latin typeface="Palatino Linotype"/>
                <a:cs typeface="Palatino Linotype"/>
              </a:rPr>
              <a:t> </a:t>
            </a:r>
            <a:r>
              <a:rPr sz="2000" dirty="0">
                <a:latin typeface="Palatino Linotype"/>
                <a:cs typeface="Palatino Linotype"/>
              </a:rPr>
              <a:t>Python and</a:t>
            </a:r>
            <a:r>
              <a:rPr sz="2000" spc="-5" dirty="0">
                <a:latin typeface="Palatino Linotype"/>
                <a:cs typeface="Palatino Linotype"/>
              </a:rPr>
              <a:t> </a:t>
            </a:r>
            <a:r>
              <a:rPr sz="2000" spc="-5" dirty="0">
                <a:latin typeface="Lucida Console"/>
                <a:cs typeface="Lucida Console"/>
              </a:rPr>
              <a:t>tkinter</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969"/>
              </a:spcBef>
              <a:buAutoNum type="arabicPeriod"/>
              <a:tabLst>
                <a:tab pos="622300" algn="l"/>
              </a:tabLst>
            </a:pPr>
            <a:r>
              <a:rPr sz="2000" spc="-5" dirty="0">
                <a:latin typeface="Palatino Linotype"/>
                <a:cs typeface="Palatino Linotype"/>
              </a:rPr>
              <a:t>Open</a:t>
            </a:r>
            <a:r>
              <a:rPr sz="2000" dirty="0">
                <a:latin typeface="Palatino Linotype"/>
                <a:cs typeface="Palatino Linotype"/>
              </a:rPr>
              <a:t> </a:t>
            </a:r>
            <a:r>
              <a:rPr sz="2000" spc="-5" dirty="0">
                <a:latin typeface="Lucida Console"/>
                <a:cs typeface="Lucida Console"/>
              </a:rPr>
              <a:t>GUI_menubar_tearoff.py</a:t>
            </a:r>
            <a:r>
              <a:rPr sz="2000" spc="-345" dirty="0">
                <a:latin typeface="Lucida Console"/>
                <a:cs typeface="Lucida Console"/>
              </a:rPr>
              <a:t> </a:t>
            </a:r>
            <a:r>
              <a:rPr sz="2000" dirty="0">
                <a:latin typeface="Palatino Linotype"/>
                <a:cs typeface="Palatino Linotype"/>
              </a:rPr>
              <a:t>and</a:t>
            </a:r>
            <a:r>
              <a:rPr sz="2000" spc="5" dirty="0">
                <a:latin typeface="Palatino Linotype"/>
                <a:cs typeface="Palatino Linotype"/>
              </a:rPr>
              <a:t> </a:t>
            </a:r>
            <a:r>
              <a:rPr sz="2000" dirty="0">
                <a:latin typeface="Palatino Linotype"/>
                <a:cs typeface="Palatino Linotype"/>
              </a:rPr>
              <a:t>save it as</a:t>
            </a:r>
            <a:r>
              <a:rPr sz="2000" spc="-5" dirty="0">
                <a:latin typeface="Palatino Linotype"/>
                <a:cs typeface="Palatino Linotype"/>
              </a:rPr>
              <a:t> </a:t>
            </a:r>
            <a:r>
              <a:rPr sz="2000" spc="-5" dirty="0">
                <a:latin typeface="Lucida Console"/>
                <a:cs typeface="Lucida Console"/>
              </a:rPr>
              <a:t>GUI_menubar_help.py</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285"/>
              </a:spcBef>
              <a:buAutoNum type="arabicPeriod"/>
              <a:tabLst>
                <a:tab pos="622300" algn="l"/>
              </a:tabLst>
            </a:pPr>
            <a:r>
              <a:rPr sz="2000" dirty="0">
                <a:latin typeface="Palatino Linotype"/>
                <a:cs typeface="Palatino Linotype"/>
              </a:rPr>
              <a:t>Add</a:t>
            </a:r>
            <a:r>
              <a:rPr sz="2000" spc="-10" dirty="0">
                <a:latin typeface="Palatino Linotype"/>
                <a:cs typeface="Palatino Linotype"/>
              </a:rPr>
              <a:t> </a:t>
            </a:r>
            <a:r>
              <a:rPr sz="2000" dirty="0">
                <a:latin typeface="Palatino Linotype"/>
                <a:cs typeface="Palatino Linotype"/>
              </a:rPr>
              <a:t>a</a:t>
            </a:r>
            <a:r>
              <a:rPr sz="2000" spc="-10" dirty="0">
                <a:latin typeface="Palatino Linotype"/>
                <a:cs typeface="Palatino Linotype"/>
              </a:rPr>
              <a:t> </a:t>
            </a:r>
            <a:r>
              <a:rPr sz="2000" dirty="0">
                <a:latin typeface="Palatino Linotype"/>
                <a:cs typeface="Palatino Linotype"/>
              </a:rPr>
              <a:t>second</a:t>
            </a:r>
            <a:r>
              <a:rPr sz="2000" spc="-10" dirty="0">
                <a:latin typeface="Palatino Linotype"/>
                <a:cs typeface="Palatino Linotype"/>
              </a:rPr>
              <a:t> </a:t>
            </a:r>
            <a:r>
              <a:rPr sz="2000" dirty="0">
                <a:latin typeface="Palatino Linotype"/>
                <a:cs typeface="Palatino Linotype"/>
              </a:rPr>
              <a:t>menu</a:t>
            </a:r>
            <a:r>
              <a:rPr sz="2000" spc="-10" dirty="0">
                <a:latin typeface="Palatino Linotype"/>
                <a:cs typeface="Palatino Linotype"/>
              </a:rPr>
              <a:t> </a:t>
            </a:r>
            <a:r>
              <a:rPr sz="2000" dirty="0">
                <a:latin typeface="Palatino Linotype"/>
                <a:cs typeface="Palatino Linotype"/>
              </a:rPr>
              <a:t>with</a:t>
            </a:r>
            <a:r>
              <a:rPr sz="2000" spc="-10"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a:t>
            </a:r>
            <a:r>
              <a:rPr sz="2000" dirty="0">
                <a:latin typeface="Palatino Linotype"/>
                <a:cs typeface="Palatino Linotype"/>
              </a:rPr>
              <a:t>menu</a:t>
            </a:r>
            <a:r>
              <a:rPr sz="2000" spc="-10" dirty="0">
                <a:latin typeface="Palatino Linotype"/>
                <a:cs typeface="Palatino Linotype"/>
              </a:rPr>
              <a:t> </a:t>
            </a:r>
            <a:r>
              <a:rPr sz="2000" dirty="0">
                <a:latin typeface="Palatino Linotype"/>
                <a:cs typeface="Palatino Linotype"/>
              </a:rPr>
              <a:t>item:</a:t>
            </a:r>
          </a:p>
          <a:p>
            <a:pPr marL="812800" marR="1092200">
              <a:lnSpc>
                <a:spcPct val="100000"/>
              </a:lnSpc>
              <a:spcBef>
                <a:spcPts val="894"/>
              </a:spcBef>
            </a:pPr>
            <a:r>
              <a:rPr sz="2000" spc="-5" dirty="0">
                <a:latin typeface="Lucida Console"/>
                <a:cs typeface="Lucida Console"/>
              </a:rPr>
              <a:t>help_menu = Menu(menu_bar,</a:t>
            </a:r>
            <a:r>
              <a:rPr sz="2000" dirty="0">
                <a:latin typeface="Lucida Console"/>
                <a:cs typeface="Lucida Console"/>
              </a:rPr>
              <a:t> </a:t>
            </a:r>
            <a:r>
              <a:rPr sz="2000" spc="-5" dirty="0">
                <a:latin typeface="Lucida Console"/>
                <a:cs typeface="Lucida Console"/>
              </a:rPr>
              <a:t>tearoff=0) </a:t>
            </a:r>
            <a:r>
              <a:rPr sz="2000" dirty="0">
                <a:latin typeface="Lucida Console"/>
                <a:cs typeface="Lucida Console"/>
              </a:rPr>
              <a:t> </a:t>
            </a:r>
            <a:r>
              <a:rPr sz="2000" spc="-5" dirty="0">
                <a:latin typeface="Lucida Console"/>
                <a:cs typeface="Lucida Console"/>
              </a:rPr>
              <a:t>menu_bar.add_cascade(label="Help</a:t>
            </a:r>
            <a:r>
              <a:rPr sz="2000" spc="-5" dirty="0" smtClean="0">
                <a:latin typeface="Lucida Console"/>
                <a:cs typeface="Lucida Console"/>
              </a:rPr>
              <a:t>",</a:t>
            </a:r>
            <a:r>
              <a:rPr lang="en-US" sz="2000" spc="30" dirty="0">
                <a:latin typeface="Lucida Console"/>
                <a:cs typeface="Lucida Console"/>
              </a:rPr>
              <a:t> </a:t>
            </a:r>
            <a:r>
              <a:rPr sz="2000" spc="-5" dirty="0" smtClean="0">
                <a:latin typeface="Lucida Console"/>
                <a:cs typeface="Lucida Console"/>
              </a:rPr>
              <a:t>menu=</a:t>
            </a:r>
            <a:r>
              <a:rPr sz="2000" spc="-5" dirty="0" err="1" smtClean="0">
                <a:latin typeface="Lucida Console"/>
                <a:cs typeface="Lucida Console"/>
              </a:rPr>
              <a:t>help_menu</a:t>
            </a:r>
            <a:r>
              <a:rPr sz="2000" spc="-5" dirty="0">
                <a:latin typeface="Lucida Console"/>
                <a:cs typeface="Lucida Console"/>
              </a:rPr>
              <a:t>) </a:t>
            </a:r>
            <a:r>
              <a:rPr sz="2000" spc="-530" dirty="0">
                <a:latin typeface="Lucida Console"/>
                <a:cs typeface="Lucida Console"/>
              </a:rPr>
              <a:t> </a:t>
            </a:r>
            <a:r>
              <a:rPr sz="2000" spc="-5" dirty="0">
                <a:latin typeface="Lucida Console"/>
                <a:cs typeface="Lucida Console"/>
              </a:rPr>
              <a:t>help_menu.add_command(label="About")</a:t>
            </a:r>
            <a:endParaRPr sz="2000" dirty="0">
              <a:latin typeface="Lucida Console"/>
              <a:cs typeface="Lucida Console"/>
            </a:endParaRPr>
          </a:p>
        </p:txBody>
      </p:sp>
      <p:sp>
        <p:nvSpPr>
          <p:cNvPr id="11" name="Slide Number Placeholder 10"/>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53</a:t>
            </a:fld>
            <a:r>
              <a:rPr lang="en-US" spc="-30" smtClean="0"/>
              <a:t> </a:t>
            </a:r>
            <a:r>
              <a:rPr lang="en-US" smtClean="0"/>
              <a:t>]</a:t>
            </a:r>
            <a:endParaRPr lang="en-US" dirty="0"/>
          </a:p>
        </p:txBody>
      </p:sp>
    </p:spTree>
    <p:extLst>
      <p:ext uri="{BB962C8B-B14F-4D97-AF65-F5344CB8AC3E}">
        <p14:creationId xmlns:p14="http://schemas.microsoft.com/office/powerpoint/2010/main" val="40216750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7"/>
            <a:ext cx="7568413" cy="320601"/>
          </a:xfrm>
          <a:prstGeom prst="rect">
            <a:avLst/>
          </a:prstGeom>
        </p:spPr>
        <p:txBody>
          <a:bodyPr vert="horz" wrap="square" lIns="0" tIns="12700" rIns="0" bIns="0" rtlCol="0">
            <a:spAutoFit/>
          </a:bodyPr>
          <a:lstStyle/>
          <a:p>
            <a:pPr marR="22225" algn="r">
              <a:lnSpc>
                <a:spcPct val="100000"/>
              </a:lnSpc>
              <a:spcBef>
                <a:spcPts val="100"/>
              </a:spcBef>
              <a:tabLst>
                <a:tab pos="48494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smtClean="0">
                <a:latin typeface="Palatino Linotype"/>
                <a:cs typeface="Palatino Linotype"/>
              </a:rPr>
              <a:t>Management</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marR="5080" algn="r">
              <a:lnSpc>
                <a:spcPct val="100000"/>
              </a:lnSpc>
            </a:pPr>
            <a:endParaRPr lang="en-US" sz="1000" dirty="0">
              <a:latin typeface="Palatino Linotype"/>
              <a:cs typeface="Palatino Linotype"/>
            </a:endParaRPr>
          </a:p>
        </p:txBody>
      </p:sp>
      <p:grpSp>
        <p:nvGrpSpPr>
          <p:cNvPr id="6" name="object 6"/>
          <p:cNvGrpSpPr/>
          <p:nvPr/>
        </p:nvGrpSpPr>
        <p:grpSpPr>
          <a:xfrm>
            <a:off x="1920028" y="718529"/>
            <a:ext cx="4518872" cy="2929420"/>
            <a:chOff x="1597025" y="1393266"/>
            <a:chExt cx="3663950" cy="2911475"/>
          </a:xfrm>
        </p:grpSpPr>
        <p:pic>
          <p:nvPicPr>
            <p:cNvPr id="7" name="object 7"/>
            <p:cNvPicPr/>
            <p:nvPr/>
          </p:nvPicPr>
          <p:blipFill>
            <a:blip r:embed="rId2" cstate="print"/>
            <a:stretch>
              <a:fillRect/>
            </a:stretch>
          </p:blipFill>
          <p:spPr>
            <a:xfrm>
              <a:off x="1609725" y="1405966"/>
              <a:ext cx="3515209" cy="2886075"/>
            </a:xfrm>
            <a:prstGeom prst="rect">
              <a:avLst/>
            </a:prstGeom>
          </p:spPr>
        </p:pic>
        <p:sp>
          <p:nvSpPr>
            <p:cNvPr id="8" name="object 8"/>
            <p:cNvSpPr/>
            <p:nvPr/>
          </p:nvSpPr>
          <p:spPr>
            <a:xfrm>
              <a:off x="1603375" y="1399616"/>
              <a:ext cx="3651250" cy="2898775"/>
            </a:xfrm>
            <a:custGeom>
              <a:avLst/>
              <a:gdLst/>
              <a:ahLst/>
              <a:cxnLst/>
              <a:rect l="l" t="t" r="r" b="b"/>
              <a:pathLst>
                <a:path w="3651250" h="2898775">
                  <a:moveTo>
                    <a:pt x="0" y="0"/>
                  </a:moveTo>
                  <a:lnTo>
                    <a:pt x="3651250" y="0"/>
                  </a:lnTo>
                </a:path>
                <a:path w="3651250" h="2898775">
                  <a:moveTo>
                    <a:pt x="0" y="0"/>
                  </a:moveTo>
                  <a:lnTo>
                    <a:pt x="0" y="2898775"/>
                  </a:lnTo>
                </a:path>
                <a:path w="3651250" h="2898775">
                  <a:moveTo>
                    <a:pt x="3651250" y="0"/>
                  </a:moveTo>
                  <a:lnTo>
                    <a:pt x="3651250" y="2898775"/>
                  </a:lnTo>
                </a:path>
                <a:path w="3651250" h="2898775">
                  <a:moveTo>
                    <a:pt x="0" y="2898775"/>
                  </a:moveTo>
                  <a:lnTo>
                    <a:pt x="3651250" y="2898775"/>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757322" y="3647949"/>
            <a:ext cx="7434178" cy="628377"/>
          </a:xfrm>
          <a:prstGeom prst="rect">
            <a:avLst/>
          </a:prstGeom>
        </p:spPr>
        <p:txBody>
          <a:bodyPr vert="horz" wrap="square" lIns="0" tIns="12700" rIns="0" bIns="0" rtlCol="0">
            <a:spAutoFit/>
          </a:bodyPr>
          <a:lstStyle/>
          <a:p>
            <a:pPr marL="182245" marR="5080" indent="-170180">
              <a:lnSpc>
                <a:spcPct val="100000"/>
              </a:lnSpc>
              <a:spcBef>
                <a:spcPts val="100"/>
              </a:spcBef>
            </a:pPr>
            <a:r>
              <a:rPr sz="2000" dirty="0">
                <a:latin typeface="Palatino Linotype"/>
                <a:cs typeface="Palatino Linotype"/>
              </a:rPr>
              <a:t>3.</a:t>
            </a:r>
            <a:r>
              <a:rPr sz="2000" spc="5" dirty="0">
                <a:latin typeface="Palatino Linotype"/>
                <a:cs typeface="Palatino Linotype"/>
              </a:rPr>
              <a:t> </a:t>
            </a:r>
            <a:r>
              <a:rPr sz="2000" dirty="0">
                <a:latin typeface="Palatino Linotype"/>
                <a:cs typeface="Palatino Linotype"/>
              </a:rPr>
              <a:t>Run </a:t>
            </a:r>
            <a:r>
              <a:rPr sz="2000" spc="-5" dirty="0">
                <a:latin typeface="Palatino Linotype"/>
                <a:cs typeface="Palatino Linotype"/>
              </a:rPr>
              <a:t>the preceding </a:t>
            </a:r>
            <a:r>
              <a:rPr sz="2000" dirty="0">
                <a:latin typeface="Palatino Linotype"/>
                <a:cs typeface="Palatino Linotype"/>
              </a:rPr>
              <a:t>code. As shown in </a:t>
            </a:r>
            <a:r>
              <a:rPr sz="2000" spc="-5" dirty="0">
                <a:latin typeface="Palatino Linotype"/>
                <a:cs typeface="Palatino Linotype"/>
              </a:rPr>
              <a:t>the </a:t>
            </a:r>
            <a:r>
              <a:rPr sz="2000" dirty="0">
                <a:latin typeface="Palatino Linotype"/>
                <a:cs typeface="Palatino Linotype"/>
              </a:rPr>
              <a:t>following screenshot, we </a:t>
            </a:r>
            <a:r>
              <a:rPr sz="2000" spc="-5" dirty="0">
                <a:latin typeface="Palatino Linotype"/>
                <a:cs typeface="Palatino Linotype"/>
              </a:rPr>
              <a:t>have </a:t>
            </a:r>
            <a:r>
              <a:rPr sz="2000" dirty="0">
                <a:latin typeface="Palatino Linotype"/>
                <a:cs typeface="Palatino Linotype"/>
              </a:rPr>
              <a:t>a second </a:t>
            </a:r>
            <a:r>
              <a:rPr sz="2000" spc="-250" dirty="0">
                <a:latin typeface="Palatino Linotype"/>
                <a:cs typeface="Palatino Linotype"/>
              </a:rPr>
              <a:t> </a:t>
            </a:r>
            <a:r>
              <a:rPr sz="2000" dirty="0">
                <a:latin typeface="Palatino Linotype"/>
                <a:cs typeface="Palatino Linotype"/>
              </a:rPr>
              <a:t>menu</a:t>
            </a:r>
            <a:r>
              <a:rPr sz="2000" spc="-5" dirty="0">
                <a:latin typeface="Palatino Linotype"/>
                <a:cs typeface="Palatino Linotype"/>
              </a:rPr>
              <a:t> </a:t>
            </a:r>
            <a:r>
              <a:rPr sz="2000" dirty="0">
                <a:latin typeface="Palatino Linotype"/>
                <a:cs typeface="Palatino Linotype"/>
              </a:rPr>
              <a:t>with a menu item</a:t>
            </a:r>
            <a:r>
              <a:rPr sz="2000" spc="-5" dirty="0">
                <a:latin typeface="Palatino Linotype"/>
                <a:cs typeface="Palatino Linotype"/>
              </a:rPr>
              <a:t> </a:t>
            </a:r>
            <a:r>
              <a:rPr sz="2000" dirty="0">
                <a:latin typeface="Palatino Linotype"/>
                <a:cs typeface="Palatino Linotype"/>
              </a:rPr>
              <a:t>in </a:t>
            </a:r>
            <a:r>
              <a:rPr sz="2000" spc="-5" dirty="0">
                <a:latin typeface="Palatino Linotype"/>
                <a:cs typeface="Palatino Linotype"/>
              </a:rPr>
              <a:t>the </a:t>
            </a:r>
            <a:r>
              <a:rPr sz="2000" dirty="0">
                <a:latin typeface="Palatino Linotype"/>
                <a:cs typeface="Palatino Linotype"/>
              </a:rPr>
              <a:t>menu </a:t>
            </a:r>
            <a:r>
              <a:rPr sz="2000" spc="-5" dirty="0">
                <a:latin typeface="Palatino Linotype"/>
                <a:cs typeface="Palatino Linotype"/>
              </a:rPr>
              <a:t>bar:</a:t>
            </a:r>
            <a:endParaRPr sz="2000" dirty="0">
              <a:latin typeface="Palatino Linotype"/>
              <a:cs typeface="Palatino Linotype"/>
            </a:endParaRPr>
          </a:p>
        </p:txBody>
      </p:sp>
      <p:pic>
        <p:nvPicPr>
          <p:cNvPr id="11" name="object 11"/>
          <p:cNvPicPr/>
          <p:nvPr/>
        </p:nvPicPr>
        <p:blipFill>
          <a:blip r:embed="rId3" cstate="print"/>
          <a:stretch>
            <a:fillRect/>
          </a:stretch>
        </p:blipFill>
        <p:spPr>
          <a:xfrm>
            <a:off x="1943100" y="4262471"/>
            <a:ext cx="4423577" cy="2380311"/>
          </a:xfrm>
          <a:prstGeom prst="rect">
            <a:avLst/>
          </a:prstGeom>
        </p:spPr>
      </p:pic>
      <p:sp>
        <p:nvSpPr>
          <p:cNvPr id="14" name="Slide Number Placeholder 1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54</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0" y="451176"/>
            <a:ext cx="8458199" cy="997709"/>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589915" marR="47625" indent="-170180">
              <a:lnSpc>
                <a:spcPct val="100000"/>
              </a:lnSpc>
            </a:pPr>
            <a:r>
              <a:rPr sz="2200" dirty="0">
                <a:latin typeface="Palatino Linotype"/>
                <a:cs typeface="Palatino Linotype"/>
              </a:rPr>
              <a:t>4.</a:t>
            </a:r>
            <a:r>
              <a:rPr sz="2200" spc="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the </a:t>
            </a:r>
            <a:r>
              <a:rPr sz="2200" dirty="0">
                <a:latin typeface="Palatino Linotype"/>
                <a:cs typeface="Palatino Linotype"/>
              </a:rPr>
              <a:t>code and click </a:t>
            </a:r>
            <a:r>
              <a:rPr sz="2200" spc="-5" dirty="0">
                <a:latin typeface="Palatino Linotype"/>
                <a:cs typeface="Palatino Linotype"/>
              </a:rPr>
              <a:t>the </a:t>
            </a:r>
            <a:r>
              <a:rPr sz="2200" b="1" dirty="0">
                <a:latin typeface="Palatino Linotype"/>
                <a:cs typeface="Palatino Linotype"/>
              </a:rPr>
              <a:t>Exit </a:t>
            </a:r>
            <a:r>
              <a:rPr sz="2200" dirty="0">
                <a:latin typeface="Palatino Linotype"/>
                <a:cs typeface="Palatino Linotype"/>
              </a:rPr>
              <a:t>menu item. The following </a:t>
            </a:r>
            <a:r>
              <a:rPr sz="2200" spc="-5" dirty="0">
                <a:latin typeface="Palatino Linotype"/>
                <a:cs typeface="Palatino Linotype"/>
              </a:rPr>
              <a:t>GUI </a:t>
            </a:r>
            <a:r>
              <a:rPr sz="2200" dirty="0">
                <a:latin typeface="Palatino Linotype"/>
                <a:cs typeface="Palatino Linotype"/>
              </a:rPr>
              <a:t>shows </a:t>
            </a:r>
            <a:r>
              <a:rPr sz="2200" spc="-5" dirty="0">
                <a:latin typeface="Palatino Linotype"/>
                <a:cs typeface="Palatino Linotype"/>
              </a:rPr>
              <a:t>the </a:t>
            </a:r>
            <a:r>
              <a:rPr sz="2200" dirty="0">
                <a:latin typeface="Palatino Linotype"/>
                <a:cs typeface="Palatino Linotype"/>
              </a:rPr>
              <a:t>output </a:t>
            </a:r>
            <a:r>
              <a:rPr sz="2200" spc="-250" dirty="0">
                <a:latin typeface="Palatino Linotype"/>
                <a:cs typeface="Palatino Linotype"/>
              </a:rPr>
              <a:t> </a:t>
            </a:r>
            <a:r>
              <a:rPr sz="2200" dirty="0">
                <a:latin typeface="Palatino Linotype"/>
                <a:cs typeface="Palatino Linotype"/>
              </a:rPr>
              <a:t>of</a:t>
            </a:r>
            <a:r>
              <a:rPr sz="2200" spc="-5" dirty="0">
                <a:latin typeface="Palatino Linotype"/>
                <a:cs typeface="Palatino Linotype"/>
              </a:rPr>
              <a:t> the </a:t>
            </a:r>
            <a:r>
              <a:rPr sz="2200" dirty="0">
                <a:latin typeface="Palatino Linotype"/>
                <a:cs typeface="Palatino Linotype"/>
              </a:rPr>
              <a:t>code we run:</a:t>
            </a:r>
          </a:p>
        </p:txBody>
      </p:sp>
      <p:pic>
        <p:nvPicPr>
          <p:cNvPr id="8" name="object 8"/>
          <p:cNvPicPr/>
          <p:nvPr/>
        </p:nvPicPr>
        <p:blipFill>
          <a:blip r:embed="rId2" cstate="print"/>
          <a:stretch>
            <a:fillRect/>
          </a:stretch>
        </p:blipFill>
        <p:spPr>
          <a:xfrm>
            <a:off x="2653689" y="1600200"/>
            <a:ext cx="2751424" cy="1926546"/>
          </a:xfrm>
          <a:prstGeom prst="rect">
            <a:avLst/>
          </a:prstGeom>
        </p:spPr>
      </p:pic>
      <p:sp>
        <p:nvSpPr>
          <p:cNvPr id="12" name="Slide Number Placeholder 1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55</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71500" y="451176"/>
            <a:ext cx="7619999" cy="6158096"/>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dirty="0" smtClean="0">
                <a:latin typeface="Palatino Linotype"/>
                <a:cs typeface="Palatino Linotype"/>
              </a:rPr>
              <a:t>         </a:t>
            </a:r>
            <a:r>
              <a:rPr sz="1000" i="1" spc="-5" dirty="0" smtClean="0">
                <a:latin typeface="Palatino Linotype"/>
                <a:cs typeface="Palatino Linotype"/>
              </a:rPr>
              <a:t>Layout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a:t>
            </a:r>
            <a:r>
              <a:rPr sz="1000" i="1" spc="-45" dirty="0" smtClean="0">
                <a:latin typeface="Palatino Linotype"/>
                <a:cs typeface="Palatino Linotype"/>
              </a:rPr>
              <a:t> </a:t>
            </a:r>
            <a:r>
              <a:rPr sz="1000" i="1" dirty="0">
                <a:latin typeface="Palatino Linotype"/>
                <a:cs typeface="Palatino Linotype"/>
              </a:rPr>
              <a:t>2</a:t>
            </a:r>
            <a:endParaRPr sz="1000" dirty="0">
              <a:latin typeface="Palatino Linotype"/>
              <a:cs typeface="Palatino Linotype"/>
            </a:endParaRPr>
          </a:p>
          <a:p>
            <a:pPr>
              <a:lnSpc>
                <a:spcPct val="100000"/>
              </a:lnSpc>
              <a:spcBef>
                <a:spcPts val="65"/>
              </a:spcBef>
            </a:pPr>
            <a:endParaRPr sz="950" dirty="0">
              <a:latin typeface="Palatino Linotype"/>
              <a:cs typeface="Palatino Linotype"/>
            </a:endParaRPr>
          </a:p>
          <a:p>
            <a:pPr>
              <a:lnSpc>
                <a:spcPct val="100000"/>
              </a:lnSpc>
              <a:spcBef>
                <a:spcPts val="50"/>
              </a:spcBef>
            </a:pPr>
            <a:endParaRPr sz="900" dirty="0">
              <a:latin typeface="Palatino Linotype"/>
              <a:cs typeface="Palatino Linotype"/>
            </a:endParaRPr>
          </a:p>
          <a:p>
            <a:pPr marL="12700">
              <a:lnSpc>
                <a:spcPct val="100000"/>
              </a:lnSpc>
            </a:pPr>
            <a:r>
              <a:rPr sz="2000" b="1" spc="-5" dirty="0">
                <a:latin typeface="Arial"/>
                <a:cs typeface="Arial"/>
              </a:rPr>
              <a:t>Creating</a:t>
            </a:r>
            <a:r>
              <a:rPr sz="2000" b="1" spc="-25" dirty="0">
                <a:latin typeface="Arial"/>
                <a:cs typeface="Arial"/>
              </a:rPr>
              <a:t> </a:t>
            </a:r>
            <a:r>
              <a:rPr sz="2000" b="1" dirty="0">
                <a:latin typeface="Arial"/>
                <a:cs typeface="Arial"/>
              </a:rPr>
              <a:t>tabbed</a:t>
            </a:r>
            <a:r>
              <a:rPr sz="2000" b="1" spc="-15" dirty="0">
                <a:latin typeface="Arial"/>
                <a:cs typeface="Arial"/>
              </a:rPr>
              <a:t> </a:t>
            </a:r>
            <a:r>
              <a:rPr sz="2000" b="1" dirty="0">
                <a:latin typeface="Arial"/>
                <a:cs typeface="Arial"/>
              </a:rPr>
              <a:t>widgets</a:t>
            </a:r>
            <a:endParaRPr sz="2000" dirty="0">
              <a:latin typeface="Arial"/>
              <a:cs typeface="Arial"/>
            </a:endParaRPr>
          </a:p>
          <a:p>
            <a:pPr marL="12700" marR="36195">
              <a:lnSpc>
                <a:spcPct val="100000"/>
              </a:lnSpc>
              <a:spcBef>
                <a:spcPts val="375"/>
              </a:spcBef>
            </a:pPr>
            <a:r>
              <a:rPr sz="2000" dirty="0">
                <a:latin typeface="Palatino Linotype"/>
                <a:cs typeface="Palatino Linotype"/>
              </a:rPr>
              <a:t>In </a:t>
            </a:r>
            <a:r>
              <a:rPr sz="2000" spc="-5" dirty="0">
                <a:latin typeface="Palatino Linotype"/>
                <a:cs typeface="Palatino Linotype"/>
              </a:rPr>
              <a:t>this </a:t>
            </a:r>
            <a:r>
              <a:rPr sz="2000" dirty="0">
                <a:latin typeface="Palatino Linotype"/>
                <a:cs typeface="Palatino Linotype"/>
              </a:rPr>
              <a:t>recipe, we will create </a:t>
            </a:r>
            <a:r>
              <a:rPr sz="2000" spc="-5" dirty="0">
                <a:latin typeface="Palatino Linotype"/>
                <a:cs typeface="Palatino Linotype"/>
              </a:rPr>
              <a:t>tabbed </a:t>
            </a:r>
            <a:r>
              <a:rPr sz="2000" dirty="0">
                <a:latin typeface="Palatino Linotype"/>
                <a:cs typeface="Palatino Linotype"/>
              </a:rPr>
              <a:t>widgets </a:t>
            </a:r>
            <a:r>
              <a:rPr sz="2000" spc="-5" dirty="0">
                <a:latin typeface="Palatino Linotype"/>
                <a:cs typeface="Palatino Linotype"/>
              </a:rPr>
              <a:t>to </a:t>
            </a:r>
            <a:r>
              <a:rPr sz="2000" dirty="0">
                <a:latin typeface="Palatino Linotype"/>
                <a:cs typeface="Palatino Linotype"/>
              </a:rPr>
              <a:t>further organize our expanding </a:t>
            </a:r>
            <a:r>
              <a:rPr sz="2000" spc="-5" dirty="0">
                <a:latin typeface="Palatino Linotype"/>
                <a:cs typeface="Palatino Linotype"/>
              </a:rPr>
              <a:t>GUI </a:t>
            </a:r>
            <a:r>
              <a:rPr sz="2000" dirty="0">
                <a:latin typeface="Palatino Linotype"/>
                <a:cs typeface="Palatino Linotype"/>
              </a:rPr>
              <a:t>written </a:t>
            </a:r>
            <a:r>
              <a:rPr sz="2000" spc="-254" dirty="0">
                <a:latin typeface="Palatino Linotype"/>
                <a:cs typeface="Palatino Linotype"/>
              </a:rPr>
              <a:t> </a:t>
            </a:r>
            <a:r>
              <a:rPr sz="2000" dirty="0">
                <a:latin typeface="Palatino Linotype"/>
                <a:cs typeface="Palatino Linotype"/>
              </a:rPr>
              <a:t>in</a:t>
            </a:r>
            <a:r>
              <a:rPr sz="2000" spc="-10" dirty="0">
                <a:latin typeface="Palatino Linotype"/>
                <a:cs typeface="Palatino Linotype"/>
              </a:rPr>
              <a:t> </a:t>
            </a:r>
            <a:r>
              <a:rPr sz="2000" spc="-5" dirty="0">
                <a:latin typeface="Lucida Console"/>
                <a:cs typeface="Lucida Console"/>
              </a:rPr>
              <a:t>tkinter</a:t>
            </a:r>
            <a:r>
              <a:rPr sz="2000" spc="-5" dirty="0">
                <a:latin typeface="Palatino Linotype"/>
                <a:cs typeface="Palatino Linotype"/>
              </a:rPr>
              <a:t>.</a:t>
            </a:r>
            <a:endParaRPr sz="2000" dirty="0">
              <a:latin typeface="Palatino Linotype"/>
              <a:cs typeface="Palatino Linotype"/>
            </a:endParaRPr>
          </a:p>
          <a:p>
            <a:pPr>
              <a:lnSpc>
                <a:spcPct val="100000"/>
              </a:lnSpc>
              <a:spcBef>
                <a:spcPts val="45"/>
              </a:spcBef>
            </a:pPr>
            <a:endParaRPr sz="2000" dirty="0">
              <a:latin typeface="Palatino Linotype"/>
              <a:cs typeface="Palatino Linotype"/>
            </a:endParaRPr>
          </a:p>
          <a:p>
            <a:pPr marL="12700">
              <a:lnSpc>
                <a:spcPct val="100000"/>
              </a:lnSpc>
            </a:pPr>
            <a:r>
              <a:rPr sz="2000" b="1" dirty="0">
                <a:latin typeface="Arial"/>
                <a:cs typeface="Arial"/>
              </a:rPr>
              <a:t>Getting</a:t>
            </a:r>
            <a:r>
              <a:rPr sz="2000" b="1" spc="-25" dirty="0">
                <a:latin typeface="Arial"/>
                <a:cs typeface="Arial"/>
              </a:rPr>
              <a:t> </a:t>
            </a:r>
            <a:r>
              <a:rPr sz="2000" b="1" spc="-5" dirty="0">
                <a:latin typeface="Arial"/>
                <a:cs typeface="Arial"/>
              </a:rPr>
              <a:t>ready</a:t>
            </a:r>
            <a:endParaRPr sz="2000" dirty="0">
              <a:latin typeface="Arial"/>
              <a:cs typeface="Arial"/>
            </a:endParaRPr>
          </a:p>
          <a:p>
            <a:pPr marL="12700" marR="5080">
              <a:lnSpc>
                <a:spcPct val="100000"/>
              </a:lnSpc>
              <a:spcBef>
                <a:spcPts val="365"/>
              </a:spcBef>
            </a:pPr>
            <a:r>
              <a:rPr sz="2000" dirty="0">
                <a:latin typeface="Palatino Linotype"/>
                <a:cs typeface="Palatino Linotype"/>
              </a:rPr>
              <a:t>To improve our Python </a:t>
            </a:r>
            <a:r>
              <a:rPr sz="2000" spc="-5" dirty="0">
                <a:latin typeface="Palatino Linotype"/>
                <a:cs typeface="Palatino Linotype"/>
              </a:rPr>
              <a:t>GUI using tabs, </a:t>
            </a:r>
            <a:r>
              <a:rPr sz="2000" dirty="0">
                <a:latin typeface="Palatino Linotype"/>
                <a:cs typeface="Palatino Linotype"/>
              </a:rPr>
              <a:t>we will start </a:t>
            </a:r>
            <a:r>
              <a:rPr sz="2000" spc="-5" dirty="0">
                <a:latin typeface="Palatino Linotype"/>
                <a:cs typeface="Palatino Linotype"/>
              </a:rPr>
              <a:t>at the beginning, using </a:t>
            </a:r>
            <a:r>
              <a:rPr sz="2000" dirty="0">
                <a:latin typeface="Palatino Linotype"/>
                <a:cs typeface="Palatino Linotype"/>
              </a:rPr>
              <a:t>as little code as </a:t>
            </a:r>
            <a:r>
              <a:rPr sz="2000" spc="-250" dirty="0">
                <a:latin typeface="Palatino Linotype"/>
                <a:cs typeface="Palatino Linotype"/>
              </a:rPr>
              <a:t> </a:t>
            </a:r>
            <a:r>
              <a:rPr sz="2000" spc="-5" dirty="0">
                <a:latin typeface="Palatino Linotype"/>
                <a:cs typeface="Palatino Linotype"/>
              </a:rPr>
              <a:t>possible.</a:t>
            </a:r>
            <a:r>
              <a:rPr sz="2000" spc="20" dirty="0">
                <a:latin typeface="Palatino Linotype"/>
                <a:cs typeface="Palatino Linotype"/>
              </a:rPr>
              <a:t> </a:t>
            </a:r>
            <a:r>
              <a:rPr sz="2000" dirty="0">
                <a:latin typeface="Palatino Linotype"/>
                <a:cs typeface="Palatino Linotype"/>
              </a:rPr>
              <a:t>In</a:t>
            </a:r>
            <a:r>
              <a:rPr sz="2000" spc="25" dirty="0">
                <a:latin typeface="Palatino Linotype"/>
                <a:cs typeface="Palatino Linotype"/>
              </a:rPr>
              <a:t> </a:t>
            </a:r>
            <a:r>
              <a:rPr sz="2000" spc="-5" dirty="0">
                <a:latin typeface="Palatino Linotype"/>
                <a:cs typeface="Palatino Linotype"/>
              </a:rPr>
              <a:t>this</a:t>
            </a:r>
            <a:r>
              <a:rPr sz="2000" spc="20" dirty="0">
                <a:latin typeface="Palatino Linotype"/>
                <a:cs typeface="Palatino Linotype"/>
              </a:rPr>
              <a:t> </a:t>
            </a:r>
            <a:r>
              <a:rPr sz="2000" dirty="0">
                <a:latin typeface="Palatino Linotype"/>
                <a:cs typeface="Palatino Linotype"/>
              </a:rPr>
              <a:t>recipe,</a:t>
            </a:r>
            <a:r>
              <a:rPr sz="2000" spc="25" dirty="0">
                <a:latin typeface="Palatino Linotype"/>
                <a:cs typeface="Palatino Linotype"/>
              </a:rPr>
              <a:t> </a:t>
            </a:r>
            <a:r>
              <a:rPr sz="2000" dirty="0">
                <a:latin typeface="Palatino Linotype"/>
                <a:cs typeface="Palatino Linotype"/>
              </a:rPr>
              <a:t>we</a:t>
            </a:r>
            <a:r>
              <a:rPr sz="2000" spc="25" dirty="0">
                <a:latin typeface="Palatino Linotype"/>
                <a:cs typeface="Palatino Linotype"/>
              </a:rPr>
              <a:t> </a:t>
            </a:r>
            <a:r>
              <a:rPr sz="2000" dirty="0">
                <a:latin typeface="Palatino Linotype"/>
                <a:cs typeface="Palatino Linotype"/>
              </a:rPr>
              <a:t>will</a:t>
            </a:r>
            <a:r>
              <a:rPr sz="2000" spc="25" dirty="0">
                <a:latin typeface="Palatino Linotype"/>
                <a:cs typeface="Palatino Linotype"/>
              </a:rPr>
              <a:t> </a:t>
            </a:r>
            <a:r>
              <a:rPr sz="2000" dirty="0">
                <a:latin typeface="Palatino Linotype"/>
                <a:cs typeface="Palatino Linotype"/>
              </a:rPr>
              <a:t>create</a:t>
            </a:r>
            <a:r>
              <a:rPr sz="2000" spc="25" dirty="0">
                <a:latin typeface="Palatino Linotype"/>
                <a:cs typeface="Palatino Linotype"/>
              </a:rPr>
              <a:t> </a:t>
            </a:r>
            <a:r>
              <a:rPr sz="2000" dirty="0">
                <a:latin typeface="Palatino Linotype"/>
                <a:cs typeface="Palatino Linotype"/>
              </a:rPr>
              <a:t>a</a:t>
            </a:r>
            <a:r>
              <a:rPr sz="2000" spc="25" dirty="0">
                <a:latin typeface="Palatino Linotype"/>
                <a:cs typeface="Palatino Linotype"/>
              </a:rPr>
              <a:t> </a:t>
            </a:r>
            <a:r>
              <a:rPr sz="2000" dirty="0">
                <a:latin typeface="Palatino Linotype"/>
                <a:cs typeface="Palatino Linotype"/>
              </a:rPr>
              <a:t>simple</a:t>
            </a:r>
            <a:r>
              <a:rPr sz="2000" spc="25" dirty="0">
                <a:latin typeface="Palatino Linotype"/>
                <a:cs typeface="Palatino Linotype"/>
              </a:rPr>
              <a:t> </a:t>
            </a:r>
            <a:r>
              <a:rPr sz="2000" spc="-5" dirty="0">
                <a:latin typeface="Palatino Linotype"/>
                <a:cs typeface="Palatino Linotype"/>
              </a:rPr>
              <a:t>GUI</a:t>
            </a:r>
            <a:r>
              <a:rPr sz="2000" spc="20" dirty="0">
                <a:latin typeface="Palatino Linotype"/>
                <a:cs typeface="Palatino Linotype"/>
              </a:rPr>
              <a:t> </a:t>
            </a:r>
            <a:r>
              <a:rPr sz="2000" dirty="0">
                <a:latin typeface="Palatino Linotype"/>
                <a:cs typeface="Palatino Linotype"/>
              </a:rPr>
              <a:t>and</a:t>
            </a:r>
            <a:r>
              <a:rPr sz="2000" spc="25" dirty="0">
                <a:latin typeface="Palatino Linotype"/>
                <a:cs typeface="Palatino Linotype"/>
              </a:rPr>
              <a:t> </a:t>
            </a:r>
            <a:r>
              <a:rPr sz="2000" spc="-5" dirty="0">
                <a:latin typeface="Palatino Linotype"/>
                <a:cs typeface="Palatino Linotype"/>
              </a:rPr>
              <a:t>then</a:t>
            </a:r>
            <a:r>
              <a:rPr sz="2000" spc="20" dirty="0">
                <a:latin typeface="Palatino Linotype"/>
                <a:cs typeface="Palatino Linotype"/>
              </a:rPr>
              <a:t> </a:t>
            </a:r>
            <a:r>
              <a:rPr sz="2000" dirty="0">
                <a:latin typeface="Palatino Linotype"/>
                <a:cs typeface="Palatino Linotype"/>
              </a:rPr>
              <a:t>add</a:t>
            </a:r>
            <a:r>
              <a:rPr sz="2000" spc="25" dirty="0">
                <a:latin typeface="Palatino Linotype"/>
                <a:cs typeface="Palatino Linotype"/>
              </a:rPr>
              <a:t> </a:t>
            </a:r>
            <a:r>
              <a:rPr sz="2000" dirty="0">
                <a:latin typeface="Palatino Linotype"/>
                <a:cs typeface="Palatino Linotype"/>
              </a:rPr>
              <a:t>widgets</a:t>
            </a:r>
            <a:r>
              <a:rPr sz="2000" spc="25" dirty="0">
                <a:latin typeface="Palatino Linotype"/>
                <a:cs typeface="Palatino Linotype"/>
              </a:rPr>
              <a:t> </a:t>
            </a:r>
            <a:r>
              <a:rPr sz="2000" dirty="0">
                <a:latin typeface="Palatino Linotype"/>
                <a:cs typeface="Palatino Linotype"/>
              </a:rPr>
              <a:t>from</a:t>
            </a:r>
            <a:r>
              <a:rPr sz="2000" spc="25" dirty="0">
                <a:latin typeface="Palatino Linotype"/>
                <a:cs typeface="Palatino Linotype"/>
              </a:rPr>
              <a:t> </a:t>
            </a:r>
            <a:r>
              <a:rPr sz="2000" spc="-5" dirty="0">
                <a:latin typeface="Palatino Linotype"/>
                <a:cs typeface="Palatino Linotype"/>
              </a:rPr>
              <a:t>the </a:t>
            </a:r>
            <a:r>
              <a:rPr sz="2000" dirty="0">
                <a:latin typeface="Palatino Linotype"/>
                <a:cs typeface="Palatino Linotype"/>
              </a:rPr>
              <a:t> </a:t>
            </a:r>
            <a:r>
              <a:rPr sz="2000" spc="-5" dirty="0">
                <a:latin typeface="Palatino Linotype"/>
                <a:cs typeface="Palatino Linotype"/>
              </a:rPr>
              <a:t>previous</a:t>
            </a:r>
            <a:r>
              <a:rPr sz="2000" spc="-10" dirty="0">
                <a:latin typeface="Palatino Linotype"/>
                <a:cs typeface="Palatino Linotype"/>
              </a:rPr>
              <a:t> </a:t>
            </a:r>
            <a:r>
              <a:rPr sz="2000" dirty="0">
                <a:latin typeface="Palatino Linotype"/>
                <a:cs typeface="Palatino Linotype"/>
              </a:rPr>
              <a:t>recipes, </a:t>
            </a:r>
            <a:r>
              <a:rPr sz="2000" spc="-5" dirty="0">
                <a:latin typeface="Palatino Linotype"/>
                <a:cs typeface="Palatino Linotype"/>
              </a:rPr>
              <a:t>placing them </a:t>
            </a:r>
            <a:r>
              <a:rPr sz="2000" dirty="0">
                <a:latin typeface="Palatino Linotype"/>
                <a:cs typeface="Palatino Linotype"/>
              </a:rPr>
              <a:t>in </a:t>
            </a:r>
            <a:r>
              <a:rPr sz="2000" spc="-5" dirty="0">
                <a:latin typeface="Palatino Linotype"/>
                <a:cs typeface="Palatino Linotype"/>
              </a:rPr>
              <a:t>this</a:t>
            </a:r>
            <a:r>
              <a:rPr sz="2000" spc="-10" dirty="0">
                <a:latin typeface="Palatino Linotype"/>
                <a:cs typeface="Palatino Linotype"/>
              </a:rPr>
              <a:t> </a:t>
            </a:r>
            <a:r>
              <a:rPr sz="2000" spc="-5" dirty="0">
                <a:latin typeface="Palatino Linotype"/>
                <a:cs typeface="Palatino Linotype"/>
              </a:rPr>
              <a:t>new tabbed </a:t>
            </a:r>
            <a:r>
              <a:rPr sz="2000" dirty="0">
                <a:latin typeface="Palatino Linotype"/>
                <a:cs typeface="Palatino Linotype"/>
              </a:rPr>
              <a:t>layout.</a:t>
            </a:r>
          </a:p>
          <a:p>
            <a:pPr>
              <a:lnSpc>
                <a:spcPct val="100000"/>
              </a:lnSpc>
              <a:spcBef>
                <a:spcPts val="45"/>
              </a:spcBef>
            </a:pPr>
            <a:endParaRPr sz="2000" dirty="0">
              <a:latin typeface="Palatino Linotype"/>
              <a:cs typeface="Palatino Linotype"/>
            </a:endParaRPr>
          </a:p>
          <a:p>
            <a:pPr marL="12700">
              <a:lnSpc>
                <a:spcPct val="100000"/>
              </a:lnSpc>
              <a:spcBef>
                <a:spcPts val="5"/>
              </a:spcBef>
            </a:pPr>
            <a:r>
              <a:rPr sz="2000" b="1" spc="-5" dirty="0">
                <a:latin typeface="Arial"/>
                <a:cs typeface="Arial"/>
              </a:rPr>
              <a:t>How</a:t>
            </a:r>
            <a:r>
              <a:rPr sz="2000" b="1" spc="-20" dirty="0">
                <a:latin typeface="Arial"/>
                <a:cs typeface="Arial"/>
              </a:rPr>
              <a:t> </a:t>
            </a:r>
            <a:r>
              <a:rPr sz="2000" b="1" dirty="0">
                <a:latin typeface="Arial"/>
                <a:cs typeface="Arial"/>
              </a:rPr>
              <a:t>to</a:t>
            </a:r>
            <a:r>
              <a:rPr sz="2000" b="1" spc="-15" dirty="0">
                <a:latin typeface="Arial"/>
                <a:cs typeface="Arial"/>
              </a:rPr>
              <a:t> </a:t>
            </a:r>
            <a:r>
              <a:rPr sz="2000" b="1" dirty="0">
                <a:latin typeface="Arial"/>
                <a:cs typeface="Arial"/>
              </a:rPr>
              <a:t>do</a:t>
            </a:r>
            <a:r>
              <a:rPr sz="2000" b="1" spc="-15" dirty="0">
                <a:latin typeface="Arial"/>
                <a:cs typeface="Arial"/>
              </a:rPr>
              <a:t> </a:t>
            </a:r>
            <a:r>
              <a:rPr sz="2000" b="1" dirty="0">
                <a:latin typeface="Arial"/>
                <a:cs typeface="Arial"/>
              </a:rPr>
              <a:t>it</a:t>
            </a:r>
            <a:r>
              <a:rPr sz="2000" b="1" dirty="0">
                <a:latin typeface="Lucida Sans"/>
                <a:cs typeface="Lucida Sans"/>
              </a:rPr>
              <a:t>…</a:t>
            </a:r>
            <a:endParaRPr sz="2000" dirty="0">
              <a:latin typeface="Lucida Sans"/>
              <a:cs typeface="Lucida Sans"/>
            </a:endParaRPr>
          </a:p>
          <a:p>
            <a:pPr marL="12700">
              <a:lnSpc>
                <a:spcPct val="100000"/>
              </a:lnSpc>
              <a:spcBef>
                <a:spcPts val="445"/>
              </a:spcBef>
            </a:pPr>
            <a:r>
              <a:rPr sz="2000" spc="-5" dirty="0">
                <a:latin typeface="Palatino Linotype"/>
                <a:cs typeface="Palatino Linotype"/>
              </a:rPr>
              <a:t>Follo</a:t>
            </a:r>
            <a:r>
              <a:rPr sz="2000" dirty="0">
                <a:latin typeface="Palatino Linotype"/>
                <a:cs typeface="Palatino Linotype"/>
              </a:rPr>
              <a:t>w</a:t>
            </a:r>
            <a:r>
              <a:rPr sz="2000" spc="-5" dirty="0">
                <a:latin typeface="Palatino Linotype"/>
                <a:cs typeface="Palatino Linotype"/>
              </a:rPr>
              <a:t> thes</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steps </a:t>
            </a:r>
            <a:r>
              <a:rPr sz="2000" spc="-5" dirty="0">
                <a:latin typeface="Palatino Linotype"/>
                <a:cs typeface="Palatino Linotype"/>
              </a:rPr>
              <a:t>t</a:t>
            </a:r>
            <a:r>
              <a:rPr sz="2000" dirty="0">
                <a:latin typeface="Palatino Linotype"/>
                <a:cs typeface="Palatino Linotype"/>
              </a:rPr>
              <a:t>o</a:t>
            </a:r>
            <a:r>
              <a:rPr sz="2000" spc="-5" dirty="0">
                <a:latin typeface="Palatino Linotype"/>
                <a:cs typeface="Palatino Linotype"/>
              </a:rPr>
              <a:t> </a:t>
            </a:r>
            <a:r>
              <a:rPr sz="2000" dirty="0">
                <a:latin typeface="Palatino Linotype"/>
                <a:cs typeface="Palatino Linotype"/>
              </a:rPr>
              <a:t>create </a:t>
            </a:r>
            <a:r>
              <a:rPr sz="2000" i="1" spc="-5" dirty="0">
                <a:latin typeface="Palatino Linotype"/>
                <a:cs typeface="Palatino Linotype"/>
              </a:rPr>
              <a:t>Ta</a:t>
            </a:r>
            <a:r>
              <a:rPr sz="2000" i="1" dirty="0">
                <a:latin typeface="Palatino Linotype"/>
                <a:cs typeface="Palatino Linotype"/>
              </a:rPr>
              <a:t>b </a:t>
            </a:r>
            <a:r>
              <a:rPr sz="2000" dirty="0">
                <a:latin typeface="Palatino Linotype"/>
                <a:cs typeface="Palatino Linotype"/>
              </a:rPr>
              <a:t>controls, which in</a:t>
            </a:r>
            <a:r>
              <a:rPr sz="2000" spc="-5" dirty="0">
                <a:latin typeface="Palatino Linotype"/>
                <a:cs typeface="Palatino Linotype"/>
              </a:rPr>
              <a:t> </a:t>
            </a:r>
            <a:r>
              <a:rPr sz="2000" spc="-5" dirty="0">
                <a:latin typeface="Lucida Console"/>
                <a:cs typeface="Lucida Console"/>
              </a:rPr>
              <a:t>tkinter</a:t>
            </a:r>
            <a:r>
              <a:rPr sz="2000" spc="10" dirty="0">
                <a:latin typeface="Times New Roman"/>
                <a:cs typeface="Times New Roman"/>
              </a:rPr>
              <a:t> </a:t>
            </a:r>
            <a:r>
              <a:rPr sz="2000" dirty="0">
                <a:latin typeface="Palatino Linotype"/>
                <a:cs typeface="Palatino Linotype"/>
              </a:rPr>
              <a:t>are called</a:t>
            </a:r>
            <a:r>
              <a:rPr sz="2000" spc="-5" dirty="0">
                <a:latin typeface="Palatino Linotype"/>
                <a:cs typeface="Palatino Linotype"/>
              </a:rPr>
              <a:t> </a:t>
            </a:r>
            <a:r>
              <a:rPr sz="2000" spc="-5" dirty="0">
                <a:latin typeface="Lucida Console"/>
                <a:cs typeface="Lucida Console"/>
              </a:rPr>
              <a:t>Notebook</a:t>
            </a:r>
            <a:r>
              <a:rPr sz="2000" dirty="0">
                <a:latin typeface="Palatino Linotype"/>
                <a:cs typeface="Palatino Linotype"/>
              </a:rPr>
              <a:t>:</a:t>
            </a:r>
          </a:p>
          <a:p>
            <a:pPr marL="622300" indent="-170180">
              <a:lnSpc>
                <a:spcPct val="100000"/>
              </a:lnSpc>
              <a:spcBef>
                <a:spcPts val="965"/>
              </a:spcBef>
              <a:buAutoNum type="arabicPeriod"/>
              <a:tabLst>
                <a:tab pos="622300" algn="l"/>
              </a:tabLst>
            </a:pPr>
            <a:r>
              <a:rPr sz="2000" dirty="0">
                <a:latin typeface="Palatino Linotype"/>
                <a:cs typeface="Palatino Linotype"/>
              </a:rPr>
              <a:t>Create</a:t>
            </a:r>
            <a:r>
              <a:rPr sz="2000" spc="-10"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new</a:t>
            </a:r>
            <a:r>
              <a:rPr sz="2000" spc="-10" dirty="0">
                <a:latin typeface="Palatino Linotype"/>
                <a:cs typeface="Palatino Linotype"/>
              </a:rPr>
              <a:t> </a:t>
            </a:r>
            <a:r>
              <a:rPr sz="2000" dirty="0">
                <a:latin typeface="Palatino Linotype"/>
                <a:cs typeface="Palatino Linotype"/>
              </a:rPr>
              <a:t>Python</a:t>
            </a:r>
            <a:r>
              <a:rPr sz="2000" spc="-10" dirty="0">
                <a:latin typeface="Palatino Linotype"/>
                <a:cs typeface="Palatino Linotype"/>
              </a:rPr>
              <a:t> </a:t>
            </a:r>
            <a:r>
              <a:rPr sz="2000" dirty="0">
                <a:latin typeface="Palatino Linotype"/>
                <a:cs typeface="Palatino Linotype"/>
              </a:rPr>
              <a:t>module</a:t>
            </a:r>
            <a:r>
              <a:rPr sz="2000" spc="-5" dirty="0">
                <a:latin typeface="Palatino Linotype"/>
                <a:cs typeface="Palatino Linotype"/>
              </a:rPr>
              <a:t> </a:t>
            </a:r>
            <a:r>
              <a:rPr sz="2000" dirty="0">
                <a:latin typeface="Palatino Linotype"/>
                <a:cs typeface="Palatino Linotype"/>
              </a:rPr>
              <a:t>and</a:t>
            </a:r>
            <a:r>
              <a:rPr sz="2000" spc="-5" dirty="0">
                <a:latin typeface="Palatino Linotype"/>
                <a:cs typeface="Palatino Linotype"/>
              </a:rPr>
              <a:t> name</a:t>
            </a:r>
            <a:r>
              <a:rPr sz="2000" spc="-15" dirty="0">
                <a:latin typeface="Palatino Linotype"/>
                <a:cs typeface="Palatino Linotype"/>
              </a:rPr>
              <a:t> </a:t>
            </a:r>
            <a:r>
              <a:rPr sz="2000" dirty="0">
                <a:latin typeface="Palatino Linotype"/>
                <a:cs typeface="Palatino Linotype"/>
              </a:rPr>
              <a:t>it</a:t>
            </a:r>
            <a:r>
              <a:rPr sz="2000" spc="-10" dirty="0">
                <a:latin typeface="Palatino Linotype"/>
                <a:cs typeface="Palatino Linotype"/>
              </a:rPr>
              <a:t> </a:t>
            </a:r>
            <a:r>
              <a:rPr sz="2000" spc="-5" dirty="0">
                <a:latin typeface="Lucida Console"/>
                <a:cs typeface="Lucida Console"/>
              </a:rPr>
              <a:t>GUI_tabbed.py</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285"/>
              </a:spcBef>
              <a:buAutoNum type="arabicPeriod"/>
              <a:tabLst>
                <a:tab pos="622300" algn="l"/>
              </a:tabLst>
            </a:pPr>
            <a:r>
              <a:rPr sz="2000" dirty="0">
                <a:latin typeface="Palatino Linotype"/>
                <a:cs typeface="Palatino Linotype"/>
              </a:rPr>
              <a:t>At</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spc="-5" dirty="0">
                <a:latin typeface="Palatino Linotype"/>
                <a:cs typeface="Palatino Linotype"/>
              </a:rPr>
              <a:t>top</a:t>
            </a:r>
            <a:r>
              <a:rPr sz="2000" spc="-10" dirty="0">
                <a:latin typeface="Palatino Linotype"/>
                <a:cs typeface="Palatino Linotype"/>
              </a:rPr>
              <a:t> </a:t>
            </a:r>
            <a:r>
              <a:rPr sz="2000" dirty="0">
                <a:latin typeface="Palatino Linotype"/>
                <a:cs typeface="Palatino Linotype"/>
              </a:rPr>
              <a:t>of</a:t>
            </a:r>
            <a:r>
              <a:rPr sz="2000" spc="-5" dirty="0">
                <a:latin typeface="Palatino Linotype"/>
                <a:cs typeface="Palatino Linotype"/>
              </a:rPr>
              <a:t> the</a:t>
            </a:r>
            <a:r>
              <a:rPr sz="2000" spc="-10" dirty="0">
                <a:latin typeface="Palatino Linotype"/>
                <a:cs typeface="Palatino Linotype"/>
              </a:rPr>
              <a:t> </a:t>
            </a:r>
            <a:r>
              <a:rPr sz="2000" dirty="0">
                <a:latin typeface="Palatino Linotype"/>
                <a:cs typeface="Palatino Linotype"/>
              </a:rPr>
              <a:t>module,</a:t>
            </a:r>
            <a:r>
              <a:rPr sz="2000" spc="-5" dirty="0">
                <a:latin typeface="Palatino Linotype"/>
                <a:cs typeface="Palatino Linotype"/>
              </a:rPr>
              <a:t> </a:t>
            </a:r>
            <a:r>
              <a:rPr sz="2000" dirty="0">
                <a:latin typeface="Palatino Linotype"/>
                <a:cs typeface="Palatino Linotype"/>
              </a:rPr>
              <a:t>import</a:t>
            </a:r>
            <a:r>
              <a:rPr sz="2000" spc="-10" dirty="0">
                <a:latin typeface="Palatino Linotype"/>
                <a:cs typeface="Palatino Linotype"/>
              </a:rPr>
              <a:t> </a:t>
            </a:r>
            <a:r>
              <a:rPr sz="2000" spc="-5" dirty="0">
                <a:latin typeface="Lucida Console"/>
                <a:cs typeface="Lucida Console"/>
              </a:rPr>
              <a:t>tkinter</a:t>
            </a:r>
            <a:r>
              <a:rPr sz="2000" spc="-5" dirty="0">
                <a:latin typeface="Palatino Linotype"/>
                <a:cs typeface="Palatino Linotype"/>
              </a:rPr>
              <a:t>:</a:t>
            </a:r>
            <a:endParaRPr sz="2000" dirty="0">
              <a:latin typeface="Palatino Linotype"/>
              <a:cs typeface="Palatino Linotype"/>
            </a:endParaRPr>
          </a:p>
          <a:p>
            <a:pPr marL="812165" marR="3042920">
              <a:lnSpc>
                <a:spcPct val="100000"/>
              </a:lnSpc>
              <a:spcBef>
                <a:spcPts val="965"/>
              </a:spcBef>
            </a:pPr>
            <a:r>
              <a:rPr sz="2000" spc="-5" dirty="0">
                <a:latin typeface="Lucida Console"/>
                <a:cs typeface="Lucida Console"/>
              </a:rPr>
              <a:t>import tkinter as tk </a:t>
            </a:r>
            <a:r>
              <a:rPr sz="2000" dirty="0">
                <a:latin typeface="Lucida Console"/>
                <a:cs typeface="Lucida Console"/>
              </a:rPr>
              <a:t> </a:t>
            </a:r>
            <a:r>
              <a:rPr sz="2000" spc="-5" dirty="0">
                <a:latin typeface="Lucida Console"/>
                <a:cs typeface="Lucida Console"/>
              </a:rPr>
              <a:t>from</a:t>
            </a:r>
            <a:r>
              <a:rPr sz="2000" spc="-20" dirty="0">
                <a:latin typeface="Lucida Console"/>
                <a:cs typeface="Lucida Console"/>
              </a:rPr>
              <a:t> </a:t>
            </a:r>
            <a:r>
              <a:rPr sz="2000" spc="-5" dirty="0">
                <a:latin typeface="Lucida Console"/>
                <a:cs typeface="Lucida Console"/>
              </a:rPr>
              <a:t>tkinter</a:t>
            </a:r>
            <a:r>
              <a:rPr sz="2000" spc="-15" dirty="0">
                <a:latin typeface="Lucida Console"/>
                <a:cs typeface="Lucida Console"/>
              </a:rPr>
              <a:t> </a:t>
            </a:r>
            <a:r>
              <a:rPr sz="2000" spc="-5" dirty="0">
                <a:latin typeface="Lucida Console"/>
                <a:cs typeface="Lucida Console"/>
              </a:rPr>
              <a:t>import</a:t>
            </a:r>
            <a:r>
              <a:rPr sz="2000" spc="-20" dirty="0">
                <a:latin typeface="Lucida Console"/>
                <a:cs typeface="Lucida Console"/>
              </a:rPr>
              <a:t> </a:t>
            </a:r>
            <a:r>
              <a:rPr sz="2000" spc="-5" dirty="0">
                <a:latin typeface="Lucida Console"/>
                <a:cs typeface="Lucida Console"/>
              </a:rPr>
              <a:t>ttk</a:t>
            </a:r>
            <a:endParaRPr sz="2000" dirty="0">
              <a:latin typeface="Lucida Console"/>
              <a:cs typeface="Lucida Console"/>
            </a:endParaRPr>
          </a:p>
        </p:txBody>
      </p:sp>
      <p:sp>
        <p:nvSpPr>
          <p:cNvPr id="8"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9" name="Slide Number Placeholder 8"/>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56</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888002" y="717166"/>
            <a:ext cx="7379697" cy="5142433"/>
          </a:xfrm>
          <a:prstGeom prst="rect">
            <a:avLst/>
          </a:prstGeom>
        </p:spPr>
        <p:txBody>
          <a:bodyPr vert="horz" wrap="square" lIns="0" tIns="12700" rIns="0" bIns="0" rtlCol="0">
            <a:spAutoFit/>
          </a:bodyPr>
          <a:lstStyle/>
          <a:p>
            <a:pPr marL="182245" indent="-170180">
              <a:lnSpc>
                <a:spcPct val="100000"/>
              </a:lnSpc>
              <a:spcBef>
                <a:spcPts val="100"/>
              </a:spcBef>
              <a:buAutoNum type="arabicPeriod" startAt="3"/>
              <a:tabLst>
                <a:tab pos="182880" algn="l"/>
              </a:tabLst>
            </a:pPr>
            <a:r>
              <a:rPr sz="2000" dirty="0">
                <a:latin typeface="Palatino Linotype"/>
                <a:cs typeface="Palatino Linotype"/>
              </a:rPr>
              <a:t>Create an instance of </a:t>
            </a:r>
            <a:r>
              <a:rPr sz="2000" spc="-5" dirty="0">
                <a:latin typeface="Palatino Linotype"/>
                <a:cs typeface="Palatino Linotype"/>
              </a:rPr>
              <a:t>th</a:t>
            </a:r>
            <a:r>
              <a:rPr sz="2000" dirty="0">
                <a:latin typeface="Palatino Linotype"/>
                <a:cs typeface="Palatino Linotype"/>
              </a:rPr>
              <a:t>e </a:t>
            </a:r>
            <a:r>
              <a:rPr sz="2000" spc="-5" dirty="0">
                <a:latin typeface="Lucida Console"/>
                <a:cs typeface="Lucida Console"/>
              </a:rPr>
              <a:t>Tk</a:t>
            </a:r>
            <a:r>
              <a:rPr sz="2000" spc="10" dirty="0">
                <a:latin typeface="Times New Roman"/>
                <a:cs typeface="Times New Roman"/>
              </a:rPr>
              <a:t> </a:t>
            </a:r>
            <a:r>
              <a:rPr sz="2000" dirty="0">
                <a:latin typeface="Palatino Linotype"/>
                <a:cs typeface="Palatino Linotype"/>
              </a:rPr>
              <a:t>class:</a:t>
            </a:r>
          </a:p>
          <a:p>
            <a:pPr marL="372745">
              <a:lnSpc>
                <a:spcPct val="100000"/>
              </a:lnSpc>
              <a:spcBef>
                <a:spcPts val="960"/>
              </a:spcBef>
            </a:pPr>
            <a:r>
              <a:rPr sz="2000" spc="-5" dirty="0">
                <a:latin typeface="Lucida Console"/>
                <a:cs typeface="Lucida Console"/>
              </a:rPr>
              <a:t>win</a:t>
            </a:r>
            <a:r>
              <a:rPr sz="2000" spc="-25" dirty="0">
                <a:latin typeface="Lucida Console"/>
                <a:cs typeface="Lucida Console"/>
              </a:rPr>
              <a:t> </a:t>
            </a:r>
            <a:r>
              <a:rPr sz="2000" spc="-5" dirty="0">
                <a:latin typeface="Lucida Console"/>
                <a:cs typeface="Lucida Console"/>
              </a:rPr>
              <a:t>=</a:t>
            </a:r>
            <a:r>
              <a:rPr sz="2000" spc="-20" dirty="0">
                <a:latin typeface="Lucida Console"/>
                <a:cs typeface="Lucida Console"/>
              </a:rPr>
              <a:t> </a:t>
            </a:r>
            <a:r>
              <a:rPr sz="2000" spc="-5" dirty="0">
                <a:latin typeface="Lucida Console"/>
                <a:cs typeface="Lucida Console"/>
              </a:rPr>
              <a:t>tk.Tk()</a:t>
            </a:r>
            <a:endParaRPr sz="2000" dirty="0">
              <a:latin typeface="Lucida Console"/>
              <a:cs typeface="Lucida Console"/>
            </a:endParaRPr>
          </a:p>
          <a:p>
            <a:pPr>
              <a:lnSpc>
                <a:spcPct val="100000"/>
              </a:lnSpc>
              <a:spcBef>
                <a:spcPts val="20"/>
              </a:spcBef>
            </a:pPr>
            <a:endParaRPr sz="2000" dirty="0">
              <a:latin typeface="Lucida Console"/>
              <a:cs typeface="Lucida Console"/>
            </a:endParaRPr>
          </a:p>
          <a:p>
            <a:pPr marL="182245" indent="-170180">
              <a:lnSpc>
                <a:spcPct val="100000"/>
              </a:lnSpc>
              <a:buAutoNum type="arabicPeriod" startAt="4"/>
              <a:tabLst>
                <a:tab pos="182880" algn="l"/>
              </a:tabLst>
            </a:pPr>
            <a:r>
              <a:rPr sz="2000" dirty="0">
                <a:latin typeface="Palatino Linotype"/>
                <a:cs typeface="Palatino Linotype"/>
              </a:rPr>
              <a:t>Add a </a:t>
            </a:r>
            <a:r>
              <a:rPr sz="2000" spc="-5" dirty="0">
                <a:latin typeface="Palatino Linotype"/>
                <a:cs typeface="Palatino Linotype"/>
              </a:rPr>
              <a:t>titl</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via </a:t>
            </a:r>
            <a:r>
              <a:rPr sz="2000" spc="-5" dirty="0">
                <a:latin typeface="Palatino Linotype"/>
                <a:cs typeface="Palatino Linotype"/>
              </a:rPr>
              <a:t>th</a:t>
            </a:r>
            <a:r>
              <a:rPr sz="2000" dirty="0">
                <a:latin typeface="Palatino Linotype"/>
                <a:cs typeface="Palatino Linotype"/>
              </a:rPr>
              <a:t>e </a:t>
            </a:r>
            <a:r>
              <a:rPr sz="2000" spc="-5" dirty="0">
                <a:latin typeface="Lucida Console"/>
                <a:cs typeface="Lucida Console"/>
              </a:rPr>
              <a:t>title</a:t>
            </a:r>
            <a:r>
              <a:rPr sz="2000" spc="10" dirty="0">
                <a:latin typeface="Times New Roman"/>
                <a:cs typeface="Times New Roman"/>
              </a:rPr>
              <a:t> </a:t>
            </a:r>
            <a:r>
              <a:rPr sz="2000" dirty="0">
                <a:latin typeface="Palatino Linotype"/>
                <a:cs typeface="Palatino Linotype"/>
              </a:rPr>
              <a:t>attribute:</a:t>
            </a:r>
          </a:p>
          <a:p>
            <a:pPr marL="372745">
              <a:lnSpc>
                <a:spcPct val="100000"/>
              </a:lnSpc>
              <a:spcBef>
                <a:spcPts val="960"/>
              </a:spcBef>
            </a:pPr>
            <a:r>
              <a:rPr sz="2000" spc="-5" dirty="0">
                <a:latin typeface="Lucida Console"/>
                <a:cs typeface="Lucida Console"/>
              </a:rPr>
              <a:t>win.title</a:t>
            </a:r>
            <a:r>
              <a:rPr sz="2000" spc="-15" dirty="0">
                <a:latin typeface="Lucida Console"/>
                <a:cs typeface="Lucida Console"/>
              </a:rPr>
              <a:t> </a:t>
            </a:r>
            <a:r>
              <a:rPr sz="2000" spc="-5" dirty="0">
                <a:latin typeface="Lucida Console"/>
                <a:cs typeface="Lucida Console"/>
              </a:rPr>
              <a:t>("Python</a:t>
            </a:r>
            <a:r>
              <a:rPr sz="2000" spc="-15" dirty="0">
                <a:latin typeface="Lucida Console"/>
                <a:cs typeface="Lucida Console"/>
              </a:rPr>
              <a:t> </a:t>
            </a:r>
            <a:r>
              <a:rPr sz="2000" spc="-5" dirty="0">
                <a:latin typeface="Lucida Console"/>
                <a:cs typeface="Lucida Console"/>
              </a:rPr>
              <a:t>GUI")</a:t>
            </a:r>
            <a:endParaRPr sz="2000" dirty="0">
              <a:latin typeface="Lucida Console"/>
              <a:cs typeface="Lucida Console"/>
            </a:endParaRPr>
          </a:p>
          <a:p>
            <a:pPr>
              <a:lnSpc>
                <a:spcPct val="100000"/>
              </a:lnSpc>
              <a:spcBef>
                <a:spcPts val="20"/>
              </a:spcBef>
            </a:pPr>
            <a:endParaRPr sz="2000" dirty="0">
              <a:latin typeface="Lucida Console"/>
              <a:cs typeface="Lucida Console"/>
            </a:endParaRPr>
          </a:p>
          <a:p>
            <a:pPr marL="182245" indent="-170180">
              <a:lnSpc>
                <a:spcPct val="100000"/>
              </a:lnSpc>
              <a:buAutoNum type="arabicPeriod" startAt="5"/>
              <a:tabLst>
                <a:tab pos="182880" algn="l"/>
              </a:tabLst>
            </a:pPr>
            <a:r>
              <a:rPr sz="2000" dirty="0">
                <a:latin typeface="Palatino Linotype"/>
                <a:cs typeface="Palatino Linotype"/>
              </a:rPr>
              <a:t>Create</a:t>
            </a:r>
            <a:r>
              <a:rPr sz="2000" spc="-5" dirty="0">
                <a:latin typeface="Palatino Linotype"/>
                <a:cs typeface="Palatino Linotype"/>
              </a:rPr>
              <a:t> </a:t>
            </a:r>
            <a:r>
              <a:rPr sz="2000" spc="-5" dirty="0">
                <a:latin typeface="Lucida Console"/>
                <a:cs typeface="Lucida Console"/>
              </a:rPr>
              <a:t>tabControl</a:t>
            </a:r>
            <a:r>
              <a:rPr sz="2000" spc="10" dirty="0">
                <a:latin typeface="Times New Roman"/>
                <a:cs typeface="Times New Roman"/>
              </a:rPr>
              <a:t> </a:t>
            </a:r>
            <a:r>
              <a:rPr sz="2000" spc="-5" dirty="0">
                <a:latin typeface="Palatino Linotype"/>
                <a:cs typeface="Palatino Linotype"/>
              </a:rPr>
              <a:t>usin</a:t>
            </a:r>
            <a:r>
              <a:rPr sz="2000" dirty="0">
                <a:latin typeface="Palatino Linotype"/>
                <a:cs typeface="Palatino Linotype"/>
              </a:rPr>
              <a:t>g</a:t>
            </a:r>
            <a:r>
              <a:rPr sz="2000" spc="-5" dirty="0">
                <a:latin typeface="Palatino Linotype"/>
                <a:cs typeface="Palatino Linotype"/>
              </a:rPr>
              <a:t> th</a:t>
            </a:r>
            <a:r>
              <a:rPr sz="2000" dirty="0">
                <a:latin typeface="Palatino Linotype"/>
                <a:cs typeface="Palatino Linotype"/>
              </a:rPr>
              <a:t>e </a:t>
            </a:r>
            <a:r>
              <a:rPr sz="2000" spc="-5" dirty="0">
                <a:latin typeface="Lucida Console"/>
                <a:cs typeface="Lucida Console"/>
              </a:rPr>
              <a:t>ttk</a:t>
            </a:r>
            <a:r>
              <a:rPr sz="2000" spc="10" dirty="0">
                <a:latin typeface="Times New Roman"/>
                <a:cs typeface="Times New Roman"/>
              </a:rPr>
              <a:t> </a:t>
            </a:r>
            <a:r>
              <a:rPr sz="2000" spc="-5" dirty="0">
                <a:latin typeface="Lucida Console"/>
                <a:cs typeface="Lucida Console"/>
              </a:rPr>
              <a:t>Notebook</a:t>
            </a:r>
            <a:r>
              <a:rPr sz="2000" dirty="0">
                <a:latin typeface="Palatino Linotype"/>
                <a:cs typeface="Palatino Linotype"/>
              </a:rPr>
              <a:t>:</a:t>
            </a:r>
          </a:p>
          <a:p>
            <a:pPr marL="372745">
              <a:lnSpc>
                <a:spcPct val="100000"/>
              </a:lnSpc>
              <a:spcBef>
                <a:spcPts val="965"/>
              </a:spcBef>
            </a:pPr>
            <a:r>
              <a:rPr sz="2000" spc="-5" dirty="0">
                <a:latin typeface="Lucida Console"/>
                <a:cs typeface="Lucida Console"/>
              </a:rPr>
              <a:t>tabControl</a:t>
            </a:r>
            <a:r>
              <a:rPr sz="2000" spc="-10" dirty="0">
                <a:latin typeface="Lucida Console"/>
                <a:cs typeface="Lucida Console"/>
              </a:rPr>
              <a:t> </a:t>
            </a:r>
            <a:r>
              <a:rPr sz="2000" spc="-5" dirty="0">
                <a:latin typeface="Lucida Console"/>
                <a:cs typeface="Lucida Console"/>
              </a:rPr>
              <a:t>=</a:t>
            </a:r>
            <a:r>
              <a:rPr sz="2000" spc="-10" dirty="0">
                <a:latin typeface="Lucida Console"/>
                <a:cs typeface="Lucida Console"/>
              </a:rPr>
              <a:t> </a:t>
            </a:r>
            <a:r>
              <a:rPr sz="2000" spc="-5" dirty="0">
                <a:latin typeface="Lucida Console"/>
                <a:cs typeface="Lucida Console"/>
              </a:rPr>
              <a:t>ttk.Notebook(win)</a:t>
            </a:r>
            <a:endParaRPr sz="2000" dirty="0">
              <a:latin typeface="Lucida Console"/>
              <a:cs typeface="Lucida Console"/>
            </a:endParaRPr>
          </a:p>
          <a:p>
            <a:pPr>
              <a:lnSpc>
                <a:spcPct val="100000"/>
              </a:lnSpc>
              <a:spcBef>
                <a:spcPts val="15"/>
              </a:spcBef>
            </a:pPr>
            <a:endParaRPr sz="2000" dirty="0">
              <a:latin typeface="Lucida Console"/>
              <a:cs typeface="Lucida Console"/>
            </a:endParaRPr>
          </a:p>
          <a:p>
            <a:pPr marL="182245" indent="-170180">
              <a:lnSpc>
                <a:spcPct val="100000"/>
              </a:lnSpc>
              <a:buAutoNum type="arabicPeriod" startAt="6"/>
              <a:tabLst>
                <a:tab pos="182880" algn="l"/>
              </a:tabLst>
            </a:pPr>
            <a:r>
              <a:rPr sz="2000" dirty="0">
                <a:latin typeface="Palatino Linotype"/>
                <a:cs typeface="Palatino Linotype"/>
              </a:rPr>
              <a:t>Add</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spc="-5" dirty="0">
                <a:latin typeface="Palatino Linotype"/>
                <a:cs typeface="Palatino Linotype"/>
              </a:rPr>
              <a:t>tab</a:t>
            </a:r>
            <a:r>
              <a:rPr sz="2000" spc="-15" dirty="0">
                <a:latin typeface="Palatino Linotype"/>
                <a:cs typeface="Palatino Linotype"/>
              </a:rPr>
              <a:t> </a:t>
            </a:r>
            <a:r>
              <a:rPr sz="2000" spc="-5" dirty="0">
                <a:latin typeface="Palatino Linotype"/>
                <a:cs typeface="Palatino Linotype"/>
              </a:rPr>
              <a:t>to </a:t>
            </a:r>
            <a:r>
              <a:rPr sz="2000" spc="-5" dirty="0">
                <a:latin typeface="Lucida Console"/>
                <a:cs typeface="Lucida Console"/>
              </a:rPr>
              <a:t>tabControl</a:t>
            </a:r>
            <a:r>
              <a:rPr sz="2000" spc="-5" dirty="0">
                <a:latin typeface="Palatino Linotype"/>
                <a:cs typeface="Palatino Linotype"/>
              </a:rPr>
              <a:t>:</a:t>
            </a:r>
            <a:endParaRPr sz="2000" dirty="0">
              <a:latin typeface="Palatino Linotype"/>
              <a:cs typeface="Palatino Linotype"/>
            </a:endParaRPr>
          </a:p>
          <a:p>
            <a:pPr marL="372745">
              <a:lnSpc>
                <a:spcPct val="100000"/>
              </a:lnSpc>
              <a:spcBef>
                <a:spcPts val="965"/>
              </a:spcBef>
            </a:pPr>
            <a:r>
              <a:rPr sz="2000" spc="-5" dirty="0">
                <a:latin typeface="Lucida Console"/>
                <a:cs typeface="Lucida Console"/>
              </a:rPr>
              <a:t>tabControl.add(tab1,</a:t>
            </a:r>
            <a:r>
              <a:rPr sz="2000" spc="-10" dirty="0">
                <a:latin typeface="Lucida Console"/>
                <a:cs typeface="Lucida Console"/>
              </a:rPr>
              <a:t> </a:t>
            </a:r>
            <a:r>
              <a:rPr sz="2000" spc="-5" dirty="0">
                <a:latin typeface="Lucida Console"/>
                <a:cs typeface="Lucida Console"/>
              </a:rPr>
              <a:t>text-'Tab 1')</a:t>
            </a:r>
            <a:endParaRPr sz="2000" dirty="0">
              <a:latin typeface="Lucida Console"/>
              <a:cs typeface="Lucida Console"/>
            </a:endParaRPr>
          </a:p>
          <a:p>
            <a:pPr>
              <a:lnSpc>
                <a:spcPct val="100000"/>
              </a:lnSpc>
              <a:spcBef>
                <a:spcPts val="15"/>
              </a:spcBef>
            </a:pPr>
            <a:endParaRPr sz="2000" dirty="0">
              <a:latin typeface="Lucida Console"/>
              <a:cs typeface="Lucida Console"/>
            </a:endParaRPr>
          </a:p>
          <a:p>
            <a:pPr marL="182245" indent="-170180">
              <a:lnSpc>
                <a:spcPct val="100000"/>
              </a:lnSpc>
              <a:buAutoNum type="arabicPeriod" startAt="7"/>
              <a:tabLst>
                <a:tab pos="182880" algn="l"/>
              </a:tabLst>
            </a:pPr>
            <a:r>
              <a:rPr sz="2000" dirty="0">
                <a:latin typeface="Palatino Linotype"/>
                <a:cs typeface="Palatino Linotype"/>
              </a:rPr>
              <a:t>Use</a:t>
            </a:r>
            <a:r>
              <a:rPr sz="2000" spc="-5" dirty="0">
                <a:latin typeface="Palatino Linotype"/>
                <a:cs typeface="Palatino Linotype"/>
              </a:rPr>
              <a:t> </a:t>
            </a:r>
            <a:r>
              <a:rPr sz="2000" spc="-5" dirty="0">
                <a:latin typeface="Lucida Console"/>
                <a:cs typeface="Lucida Console"/>
              </a:rPr>
              <a:t>pack</a:t>
            </a:r>
            <a:r>
              <a:rPr sz="2000" spc="10" dirty="0">
                <a:latin typeface="Times New Roman"/>
                <a:cs typeface="Times New Roman"/>
              </a:rPr>
              <a:t> </a:t>
            </a:r>
            <a:r>
              <a:rPr sz="2000" spc="-5" dirty="0">
                <a:latin typeface="Palatino Linotype"/>
                <a:cs typeface="Palatino Linotype"/>
              </a:rPr>
              <a:t>t</a:t>
            </a:r>
            <a:r>
              <a:rPr sz="2000" dirty="0">
                <a:latin typeface="Palatino Linotype"/>
                <a:cs typeface="Palatino Linotype"/>
              </a:rPr>
              <a:t>o</a:t>
            </a:r>
            <a:r>
              <a:rPr sz="2000" spc="-5" dirty="0">
                <a:latin typeface="Palatino Linotype"/>
                <a:cs typeface="Palatino Linotype"/>
              </a:rPr>
              <a:t> </a:t>
            </a:r>
            <a:r>
              <a:rPr sz="2000" dirty="0">
                <a:latin typeface="Palatino Linotype"/>
                <a:cs typeface="Palatino Linotype"/>
              </a:rPr>
              <a:t>make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control</a:t>
            </a:r>
            <a:r>
              <a:rPr sz="2000" spc="-5" dirty="0">
                <a:latin typeface="Palatino Linotype"/>
                <a:cs typeface="Palatino Linotype"/>
              </a:rPr>
              <a:t> </a:t>
            </a:r>
            <a:r>
              <a:rPr sz="2000" dirty="0">
                <a:latin typeface="Palatino Linotype"/>
                <a:cs typeface="Palatino Linotype"/>
              </a:rPr>
              <a:t>visible inside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GUI:</a:t>
            </a:r>
            <a:endParaRPr sz="2000" dirty="0">
              <a:latin typeface="Palatino Linotype"/>
              <a:cs typeface="Palatino Linotype"/>
            </a:endParaRPr>
          </a:p>
          <a:p>
            <a:pPr marL="144145">
              <a:lnSpc>
                <a:spcPct val="100000"/>
              </a:lnSpc>
              <a:spcBef>
                <a:spcPts val="5"/>
              </a:spcBef>
            </a:pPr>
            <a:r>
              <a:rPr sz="2000" dirty="0" smtClean="0">
                <a:latin typeface="Palatino Linotype"/>
                <a:cs typeface="Palatino Linotype"/>
              </a:rPr>
              <a:t>The</a:t>
            </a:r>
            <a:r>
              <a:rPr sz="2000" spc="-10" dirty="0" smtClean="0">
                <a:latin typeface="Palatino Linotype"/>
                <a:cs typeface="Palatino Linotype"/>
              </a:rPr>
              <a:t> </a:t>
            </a:r>
            <a:r>
              <a:rPr sz="2000" spc="-5" dirty="0">
                <a:latin typeface="Palatino Linotype"/>
                <a:cs typeface="Palatino Linotype"/>
              </a:rPr>
              <a:t>preceding</a:t>
            </a:r>
            <a:r>
              <a:rPr sz="2000" spc="-10" dirty="0">
                <a:latin typeface="Palatino Linotype"/>
                <a:cs typeface="Palatino Linotype"/>
              </a:rPr>
              <a:t> </a:t>
            </a:r>
            <a:r>
              <a:rPr sz="2000" dirty="0">
                <a:latin typeface="Palatino Linotype"/>
                <a:cs typeface="Palatino Linotype"/>
              </a:rPr>
              <a:t>instructions</a:t>
            </a:r>
            <a:r>
              <a:rPr sz="2000" spc="-5" dirty="0">
                <a:latin typeface="Palatino Linotype"/>
                <a:cs typeface="Palatino Linotype"/>
              </a:rPr>
              <a:t> produce</a:t>
            </a:r>
            <a:r>
              <a:rPr sz="2000" spc="-10" dirty="0">
                <a:latin typeface="Palatino Linotype"/>
                <a:cs typeface="Palatino Linotype"/>
              </a:rPr>
              <a:t> </a:t>
            </a:r>
            <a:r>
              <a:rPr sz="2000" spc="-5" dirty="0">
                <a:latin typeface="Palatino Linotype"/>
                <a:cs typeface="Palatino Linotype"/>
              </a:rPr>
              <a:t>the</a:t>
            </a:r>
            <a:r>
              <a:rPr sz="2000" spc="-15" dirty="0">
                <a:latin typeface="Palatino Linotype"/>
                <a:cs typeface="Palatino Linotype"/>
              </a:rPr>
              <a:t> </a:t>
            </a:r>
            <a:r>
              <a:rPr sz="2000" dirty="0">
                <a:latin typeface="Palatino Linotype"/>
                <a:cs typeface="Palatino Linotype"/>
              </a:rPr>
              <a:t>following</a:t>
            </a:r>
            <a:r>
              <a:rPr sz="2000" spc="-5" dirty="0">
                <a:latin typeface="Palatino Linotype"/>
                <a:cs typeface="Palatino Linotype"/>
              </a:rPr>
              <a:t> </a:t>
            </a:r>
            <a:r>
              <a:rPr sz="2000" dirty="0">
                <a:latin typeface="Palatino Linotype"/>
                <a:cs typeface="Palatino Linotype"/>
              </a:rPr>
              <a:t>code,</a:t>
            </a:r>
            <a:r>
              <a:rPr sz="2000" spc="-5" dirty="0">
                <a:latin typeface="Palatino Linotype"/>
                <a:cs typeface="Palatino Linotype"/>
              </a:rPr>
              <a:t> </a:t>
            </a:r>
            <a:r>
              <a:rPr sz="2000" dirty="0">
                <a:latin typeface="Palatino Linotype"/>
                <a:cs typeface="Palatino Linotype"/>
              </a:rPr>
              <a:t>which</a:t>
            </a:r>
            <a:r>
              <a:rPr sz="2000" spc="-5" dirty="0">
                <a:latin typeface="Palatino Linotype"/>
                <a:cs typeface="Palatino Linotype"/>
              </a:rPr>
              <a:t> </a:t>
            </a:r>
            <a:r>
              <a:rPr sz="2000" dirty="0">
                <a:latin typeface="Palatino Linotype"/>
                <a:cs typeface="Palatino Linotype"/>
              </a:rPr>
              <a:t>can</a:t>
            </a:r>
            <a:r>
              <a:rPr sz="2000" spc="-10" dirty="0">
                <a:latin typeface="Palatino Linotype"/>
                <a:cs typeface="Palatino Linotype"/>
              </a:rPr>
              <a:t> </a:t>
            </a:r>
            <a:r>
              <a:rPr sz="2000" spc="-5" dirty="0">
                <a:latin typeface="Palatino Linotype"/>
                <a:cs typeface="Palatino Linotype"/>
              </a:rPr>
              <a:t>be</a:t>
            </a:r>
            <a:r>
              <a:rPr sz="2000" spc="-10" dirty="0">
                <a:latin typeface="Palatino Linotype"/>
                <a:cs typeface="Palatino Linotype"/>
              </a:rPr>
              <a:t> </a:t>
            </a:r>
            <a:r>
              <a:rPr sz="2000" dirty="0">
                <a:latin typeface="Palatino Linotype"/>
                <a:cs typeface="Palatino Linotype"/>
              </a:rPr>
              <a:t>found</a:t>
            </a:r>
            <a:r>
              <a:rPr sz="2000" spc="-5" dirty="0">
                <a:latin typeface="Palatino Linotype"/>
                <a:cs typeface="Palatino Linotype"/>
              </a:rPr>
              <a:t> </a:t>
            </a:r>
            <a:r>
              <a:rPr sz="2000" dirty="0">
                <a:latin typeface="Palatino Linotype"/>
                <a:cs typeface="Palatino Linotype"/>
              </a:rPr>
              <a:t>in</a:t>
            </a:r>
            <a:r>
              <a:rPr sz="2000" spc="-5" dirty="0">
                <a:latin typeface="Palatino Linotype"/>
                <a:cs typeface="Palatino Linotype"/>
              </a:rPr>
              <a:t> </a:t>
            </a:r>
            <a:r>
              <a:rPr sz="2000" spc="-5" dirty="0" smtClean="0">
                <a:latin typeface="Palatino Linotype"/>
                <a:cs typeface="Palatino Linotype"/>
              </a:rPr>
              <a:t>the</a:t>
            </a:r>
            <a:r>
              <a:rPr lang="en-US" sz="2000" dirty="0">
                <a:latin typeface="Palatino Linotype"/>
                <a:cs typeface="Palatino Linotype"/>
              </a:rPr>
              <a:t> </a:t>
            </a:r>
            <a:r>
              <a:rPr sz="2000" spc="-5" dirty="0" err="1" smtClean="0">
                <a:latin typeface="Lucida Console"/>
                <a:cs typeface="Lucida Console"/>
              </a:rPr>
              <a:t>GUI_tabbed.py</a:t>
            </a:r>
            <a:r>
              <a:rPr sz="2000" spc="10" dirty="0" smtClean="0">
                <a:latin typeface="Times New Roman"/>
                <a:cs typeface="Times New Roman"/>
              </a:rPr>
              <a:t> </a:t>
            </a:r>
            <a:r>
              <a:rPr sz="2000" dirty="0">
                <a:latin typeface="Palatino Linotype"/>
                <a:cs typeface="Palatino Linotype"/>
              </a:rPr>
              <a:t>file:</a:t>
            </a:r>
          </a:p>
        </p:txBody>
      </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57</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grpSp>
        <p:nvGrpSpPr>
          <p:cNvPr id="8" name="object 8"/>
          <p:cNvGrpSpPr/>
          <p:nvPr/>
        </p:nvGrpSpPr>
        <p:grpSpPr>
          <a:xfrm>
            <a:off x="1671024" y="990600"/>
            <a:ext cx="4871297" cy="1727372"/>
            <a:chOff x="1454150" y="4105312"/>
            <a:chExt cx="3949700" cy="2130425"/>
          </a:xfrm>
        </p:grpSpPr>
        <p:pic>
          <p:nvPicPr>
            <p:cNvPr id="9" name="object 9"/>
            <p:cNvPicPr/>
            <p:nvPr/>
          </p:nvPicPr>
          <p:blipFill>
            <a:blip r:embed="rId2" cstate="print"/>
            <a:stretch>
              <a:fillRect/>
            </a:stretch>
          </p:blipFill>
          <p:spPr>
            <a:xfrm>
              <a:off x="1466850" y="4118012"/>
              <a:ext cx="3834926" cy="2105025"/>
            </a:xfrm>
            <a:prstGeom prst="rect">
              <a:avLst/>
            </a:prstGeom>
          </p:spPr>
        </p:pic>
        <p:sp>
          <p:nvSpPr>
            <p:cNvPr id="10" name="object 10"/>
            <p:cNvSpPr/>
            <p:nvPr/>
          </p:nvSpPr>
          <p:spPr>
            <a:xfrm>
              <a:off x="1460500" y="4111662"/>
              <a:ext cx="3937000" cy="2117725"/>
            </a:xfrm>
            <a:custGeom>
              <a:avLst/>
              <a:gdLst/>
              <a:ahLst/>
              <a:cxnLst/>
              <a:rect l="l" t="t" r="r" b="b"/>
              <a:pathLst>
                <a:path w="3937000" h="2117725">
                  <a:moveTo>
                    <a:pt x="0" y="0"/>
                  </a:moveTo>
                  <a:lnTo>
                    <a:pt x="3937000" y="0"/>
                  </a:lnTo>
                </a:path>
                <a:path w="3937000" h="2117725">
                  <a:moveTo>
                    <a:pt x="0" y="0"/>
                  </a:moveTo>
                  <a:lnTo>
                    <a:pt x="0" y="2117725"/>
                  </a:lnTo>
                </a:path>
                <a:path w="3937000" h="2117725">
                  <a:moveTo>
                    <a:pt x="3937000" y="0"/>
                  </a:moveTo>
                  <a:lnTo>
                    <a:pt x="3937000" y="2117725"/>
                  </a:lnTo>
                </a:path>
                <a:path w="3937000" h="2117725">
                  <a:moveTo>
                    <a:pt x="0" y="2117725"/>
                  </a:moveTo>
                  <a:lnTo>
                    <a:pt x="3937000" y="2117725"/>
                  </a:lnTo>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1208614" y="2895600"/>
            <a:ext cx="6011587" cy="628377"/>
          </a:xfrm>
          <a:prstGeom prst="rect">
            <a:avLst/>
          </a:prstGeom>
        </p:spPr>
        <p:txBody>
          <a:bodyPr vert="horz" wrap="square" lIns="0" tIns="12700" rIns="0" bIns="0" rtlCol="0">
            <a:spAutoFit/>
          </a:bodyPr>
          <a:lstStyle/>
          <a:p>
            <a:pPr marL="182245" marR="5080" indent="-170180">
              <a:lnSpc>
                <a:spcPct val="100000"/>
              </a:lnSpc>
              <a:spcBef>
                <a:spcPts val="100"/>
              </a:spcBef>
            </a:pPr>
            <a:r>
              <a:rPr sz="2000" dirty="0">
                <a:latin typeface="Palatino Linotype"/>
                <a:cs typeface="Palatino Linotype"/>
              </a:rPr>
              <a:t>8.</a:t>
            </a:r>
            <a:r>
              <a:rPr sz="2000" spc="5" dirty="0">
                <a:latin typeface="Palatino Linotype"/>
                <a:cs typeface="Palatino Linotype"/>
              </a:rPr>
              <a:t> </a:t>
            </a:r>
            <a:r>
              <a:rPr sz="2000" dirty="0">
                <a:latin typeface="Palatino Linotype"/>
                <a:cs typeface="Palatino Linotype"/>
              </a:rPr>
              <a:t>Run </a:t>
            </a:r>
            <a:r>
              <a:rPr sz="2000" spc="-5" dirty="0">
                <a:latin typeface="Palatino Linotype"/>
                <a:cs typeface="Palatino Linotype"/>
              </a:rPr>
              <a:t>the preceding </a:t>
            </a:r>
            <a:r>
              <a:rPr sz="2000" dirty="0">
                <a:latin typeface="Palatino Linotype"/>
                <a:cs typeface="Palatino Linotype"/>
              </a:rPr>
              <a:t>code. The following screenshot shows </a:t>
            </a:r>
            <a:r>
              <a:rPr sz="2000" spc="-5" dirty="0">
                <a:latin typeface="Palatino Linotype"/>
                <a:cs typeface="Palatino Linotype"/>
              </a:rPr>
              <a:t>the GUI </a:t>
            </a:r>
            <a:r>
              <a:rPr sz="2000" dirty="0">
                <a:latin typeface="Palatino Linotype"/>
                <a:cs typeface="Palatino Linotype"/>
              </a:rPr>
              <a:t>after running </a:t>
            </a:r>
            <a:r>
              <a:rPr sz="2000" spc="-25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code:</a:t>
            </a:r>
          </a:p>
        </p:txBody>
      </p:sp>
      <p:grpSp>
        <p:nvGrpSpPr>
          <p:cNvPr id="13" name="object 8"/>
          <p:cNvGrpSpPr/>
          <p:nvPr/>
        </p:nvGrpSpPr>
        <p:grpSpPr>
          <a:xfrm>
            <a:off x="2933700" y="3689298"/>
            <a:ext cx="2880052" cy="1873302"/>
            <a:chOff x="2678112" y="899998"/>
            <a:chExt cx="1501775" cy="815975"/>
          </a:xfrm>
        </p:grpSpPr>
        <p:pic>
          <p:nvPicPr>
            <p:cNvPr id="14" name="object 9"/>
            <p:cNvPicPr/>
            <p:nvPr/>
          </p:nvPicPr>
          <p:blipFill>
            <a:blip r:embed="rId3" cstate="print"/>
            <a:stretch>
              <a:fillRect/>
            </a:stretch>
          </p:blipFill>
          <p:spPr>
            <a:xfrm>
              <a:off x="2690812" y="912698"/>
              <a:ext cx="1476375" cy="790575"/>
            </a:xfrm>
            <a:prstGeom prst="rect">
              <a:avLst/>
            </a:prstGeom>
          </p:spPr>
        </p:pic>
        <p:sp>
          <p:nvSpPr>
            <p:cNvPr id="15" name="object 10"/>
            <p:cNvSpPr/>
            <p:nvPr/>
          </p:nvSpPr>
          <p:spPr>
            <a:xfrm>
              <a:off x="2684462" y="906348"/>
              <a:ext cx="1489075" cy="803275"/>
            </a:xfrm>
            <a:custGeom>
              <a:avLst/>
              <a:gdLst/>
              <a:ahLst/>
              <a:cxnLst/>
              <a:rect l="l" t="t" r="r" b="b"/>
              <a:pathLst>
                <a:path w="1489075" h="803275">
                  <a:moveTo>
                    <a:pt x="0" y="0"/>
                  </a:moveTo>
                  <a:lnTo>
                    <a:pt x="1489075" y="0"/>
                  </a:lnTo>
                </a:path>
                <a:path w="1489075" h="803275">
                  <a:moveTo>
                    <a:pt x="0" y="0"/>
                  </a:moveTo>
                  <a:lnTo>
                    <a:pt x="0" y="803275"/>
                  </a:lnTo>
                </a:path>
                <a:path w="1489075" h="803275">
                  <a:moveTo>
                    <a:pt x="1489075" y="0"/>
                  </a:moveTo>
                  <a:lnTo>
                    <a:pt x="1489075" y="803275"/>
                  </a:lnTo>
                </a:path>
                <a:path w="1489075" h="803275">
                  <a:moveTo>
                    <a:pt x="0" y="803275"/>
                  </a:moveTo>
                  <a:lnTo>
                    <a:pt x="1489075" y="803275"/>
                  </a:lnTo>
                </a:path>
              </a:pathLst>
            </a:custGeom>
            <a:ln w="12700">
              <a:solidFill>
                <a:srgbClr val="000000"/>
              </a:solidFill>
            </a:ln>
          </p:spPr>
          <p:txBody>
            <a:bodyPr wrap="square" lIns="0" tIns="0" rIns="0" bIns="0" rtlCol="0"/>
            <a:lstStyle/>
            <a:p>
              <a:endParaRPr/>
            </a:p>
          </p:txBody>
        </p:sp>
      </p:grpSp>
      <p:sp>
        <p:nvSpPr>
          <p:cNvPr id="16" name="Slide Number Placeholder 15"/>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58</a:t>
            </a:fld>
            <a:r>
              <a:rPr lang="en-US" spc="-30" smtClean="0"/>
              <a:t> </a:t>
            </a:r>
            <a:r>
              <a:rPr lang="en-US" smtClean="0"/>
              <a:t>]</a:t>
            </a:r>
            <a:endParaRPr lang="en-US" dirty="0"/>
          </a:p>
        </p:txBody>
      </p:sp>
    </p:spTree>
    <p:extLst>
      <p:ext uri="{BB962C8B-B14F-4D97-AF65-F5344CB8AC3E}">
        <p14:creationId xmlns:p14="http://schemas.microsoft.com/office/powerpoint/2010/main" val="30747666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4" name="object 4"/>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5" name="object 5"/>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2" name="object 12"/>
          <p:cNvSpPr txBox="1"/>
          <p:nvPr/>
        </p:nvSpPr>
        <p:spPr>
          <a:xfrm>
            <a:off x="872338" y="781179"/>
            <a:ext cx="7585862" cy="4140877"/>
          </a:xfrm>
          <a:prstGeom prst="rect">
            <a:avLst/>
          </a:prstGeom>
        </p:spPr>
        <p:txBody>
          <a:bodyPr vert="horz" wrap="square" lIns="0" tIns="16510" rIns="0" bIns="0" rtlCol="0">
            <a:spAutoFit/>
          </a:bodyPr>
          <a:lstStyle/>
          <a:p>
            <a:pPr marL="12700" marR="5080">
              <a:lnSpc>
                <a:spcPct val="102699"/>
              </a:lnSpc>
              <a:spcBef>
                <a:spcPts val="130"/>
              </a:spcBef>
            </a:pPr>
            <a:r>
              <a:rPr sz="2000" dirty="0">
                <a:latin typeface="Palatino Linotype"/>
                <a:cs typeface="Palatino Linotype"/>
              </a:rPr>
              <a:t>In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precedin</a:t>
            </a:r>
            <a:r>
              <a:rPr sz="2000" dirty="0">
                <a:latin typeface="Palatino Linotype"/>
                <a:cs typeface="Palatino Linotype"/>
              </a:rPr>
              <a:t>g</a:t>
            </a:r>
            <a:r>
              <a:rPr sz="2000" spc="-5" dirty="0">
                <a:latin typeface="Palatino Linotype"/>
                <a:cs typeface="Palatino Linotype"/>
              </a:rPr>
              <a:t> </a:t>
            </a:r>
            <a:r>
              <a:rPr sz="2000" dirty="0">
                <a:latin typeface="Palatino Linotype"/>
                <a:cs typeface="Palatino Linotype"/>
              </a:rPr>
              <a:t>code, we </a:t>
            </a:r>
            <a:r>
              <a:rPr sz="2000" spc="-5" dirty="0">
                <a:latin typeface="Palatino Linotype"/>
                <a:cs typeface="Palatino Linotype"/>
              </a:rPr>
              <a:t>pac</a:t>
            </a:r>
            <a:r>
              <a:rPr sz="2000" dirty="0">
                <a:latin typeface="Palatino Linotype"/>
                <a:cs typeface="Palatino Linotype"/>
              </a:rPr>
              <a:t>k</a:t>
            </a:r>
            <a:r>
              <a:rPr sz="2000" spc="-5" dirty="0">
                <a:latin typeface="Palatino Linotype"/>
                <a:cs typeface="Palatino Linotype"/>
              </a:rPr>
              <a:t> th</a:t>
            </a:r>
            <a:r>
              <a:rPr sz="2000" dirty="0">
                <a:latin typeface="Palatino Linotype"/>
                <a:cs typeface="Palatino Linotype"/>
              </a:rPr>
              <a:t>e </a:t>
            </a:r>
            <a:r>
              <a:rPr sz="2000" spc="-5" dirty="0">
                <a:latin typeface="Lucida Console"/>
                <a:cs typeface="Lucida Console"/>
              </a:rPr>
              <a:t>tabControl</a:t>
            </a:r>
            <a:r>
              <a:rPr sz="2000" spc="10" dirty="0">
                <a:latin typeface="Times New Roman"/>
                <a:cs typeface="Times New Roman"/>
              </a:rPr>
              <a:t> </a:t>
            </a:r>
            <a:r>
              <a:rPr sz="2000" dirty="0">
                <a:latin typeface="Palatino Linotype"/>
                <a:cs typeface="Palatino Linotype"/>
              </a:rPr>
              <a:t>and </a:t>
            </a:r>
            <a:r>
              <a:rPr sz="2000" spc="-5" dirty="0">
                <a:latin typeface="Lucida Console"/>
                <a:cs typeface="Lucida Console"/>
              </a:rPr>
              <a:t>ttk.Notebook</a:t>
            </a:r>
            <a:r>
              <a:rPr sz="2000" spc="10" dirty="0">
                <a:latin typeface="Times New Roman"/>
                <a:cs typeface="Times New Roman"/>
              </a:rPr>
              <a:t> </a:t>
            </a:r>
            <a:r>
              <a:rPr sz="2000" dirty="0">
                <a:latin typeface="Palatino Linotype"/>
                <a:cs typeface="Palatino Linotype"/>
              </a:rPr>
              <a:t>widgets into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main  </a:t>
            </a:r>
            <a:r>
              <a:rPr sz="2000" spc="-5" dirty="0">
                <a:latin typeface="Palatino Linotype"/>
                <a:cs typeface="Palatino Linotype"/>
              </a:rPr>
              <a:t>GUI </a:t>
            </a:r>
            <a:r>
              <a:rPr sz="2000" dirty="0">
                <a:latin typeface="Palatino Linotype"/>
                <a:cs typeface="Palatino Linotype"/>
              </a:rPr>
              <a:t>form, expanding </a:t>
            </a:r>
            <a:r>
              <a:rPr sz="2000" spc="-5" dirty="0">
                <a:latin typeface="Palatino Linotype"/>
                <a:cs typeface="Palatino Linotype"/>
              </a:rPr>
              <a:t>the notebook-tabbed </a:t>
            </a:r>
            <a:r>
              <a:rPr sz="2000" dirty="0">
                <a:latin typeface="Palatino Linotype"/>
                <a:cs typeface="Palatino Linotype"/>
              </a:rPr>
              <a:t>control </a:t>
            </a:r>
            <a:r>
              <a:rPr sz="2000" spc="-5" dirty="0">
                <a:latin typeface="Palatino Linotype"/>
                <a:cs typeface="Palatino Linotype"/>
              </a:rPr>
              <a:t>to </a:t>
            </a:r>
            <a:r>
              <a:rPr sz="2000" dirty="0">
                <a:latin typeface="Palatino Linotype"/>
                <a:cs typeface="Palatino Linotype"/>
              </a:rPr>
              <a:t>fill in all </a:t>
            </a:r>
            <a:r>
              <a:rPr sz="2000" spc="-5" dirty="0">
                <a:latin typeface="Palatino Linotype"/>
                <a:cs typeface="Palatino Linotype"/>
              </a:rPr>
              <a:t>the </a:t>
            </a:r>
            <a:r>
              <a:rPr sz="2000" dirty="0">
                <a:latin typeface="Palatino Linotype"/>
                <a:cs typeface="Palatino Linotype"/>
              </a:rPr>
              <a:t>sides. We can add a </a:t>
            </a:r>
            <a:r>
              <a:rPr sz="2000" spc="5" dirty="0">
                <a:latin typeface="Palatino Linotype"/>
                <a:cs typeface="Palatino Linotype"/>
              </a:rPr>
              <a:t> </a:t>
            </a:r>
            <a:r>
              <a:rPr sz="2000" dirty="0">
                <a:latin typeface="Palatino Linotype"/>
                <a:cs typeface="Palatino Linotype"/>
              </a:rPr>
              <a:t>second</a:t>
            </a:r>
            <a:r>
              <a:rPr sz="2000" spc="-5" dirty="0">
                <a:latin typeface="Palatino Linotype"/>
                <a:cs typeface="Palatino Linotype"/>
              </a:rPr>
              <a:t> tab</a:t>
            </a:r>
            <a:r>
              <a:rPr sz="2000" spc="-10" dirty="0">
                <a:latin typeface="Palatino Linotype"/>
                <a:cs typeface="Palatino Linotype"/>
              </a:rPr>
              <a:t> </a:t>
            </a:r>
            <a:r>
              <a:rPr sz="2000" spc="-5" dirty="0">
                <a:latin typeface="Palatino Linotype"/>
                <a:cs typeface="Palatino Linotype"/>
              </a:rPr>
              <a:t>to </a:t>
            </a:r>
            <a:r>
              <a:rPr sz="2000" dirty="0">
                <a:latin typeface="Palatino Linotype"/>
                <a:cs typeface="Palatino Linotype"/>
              </a:rPr>
              <a:t>our</a:t>
            </a:r>
            <a:r>
              <a:rPr sz="2000" spc="-5" dirty="0">
                <a:latin typeface="Palatino Linotype"/>
                <a:cs typeface="Palatino Linotype"/>
              </a:rPr>
              <a:t> </a:t>
            </a:r>
            <a:r>
              <a:rPr sz="2000" dirty="0">
                <a:latin typeface="Palatino Linotype"/>
                <a:cs typeface="Palatino Linotype"/>
              </a:rPr>
              <a:t>control and</a:t>
            </a:r>
            <a:r>
              <a:rPr sz="2000" spc="-5" dirty="0">
                <a:latin typeface="Palatino Linotype"/>
                <a:cs typeface="Palatino Linotype"/>
              </a:rPr>
              <a:t> </a:t>
            </a:r>
            <a:r>
              <a:rPr sz="2000" dirty="0">
                <a:latin typeface="Palatino Linotype"/>
                <a:cs typeface="Palatino Linotype"/>
              </a:rPr>
              <a:t>click </a:t>
            </a:r>
            <a:r>
              <a:rPr sz="2000" spc="-5" dirty="0">
                <a:latin typeface="Palatino Linotype"/>
                <a:cs typeface="Palatino Linotype"/>
              </a:rPr>
              <a:t>between</a:t>
            </a:r>
            <a:r>
              <a:rPr sz="2000" spc="-10" dirty="0">
                <a:latin typeface="Palatino Linotype"/>
                <a:cs typeface="Palatino Linotype"/>
              </a:rPr>
              <a:t> </a:t>
            </a:r>
            <a:r>
              <a:rPr sz="2000" spc="-5" dirty="0">
                <a:latin typeface="Palatino Linotype"/>
                <a:cs typeface="Palatino Linotype"/>
              </a:rPr>
              <a:t>them by</a:t>
            </a:r>
            <a:r>
              <a:rPr sz="2000" spc="-10" dirty="0">
                <a:latin typeface="Palatino Linotype"/>
                <a:cs typeface="Palatino Linotype"/>
              </a:rPr>
              <a:t> </a:t>
            </a:r>
            <a:r>
              <a:rPr sz="2000" spc="-5" dirty="0">
                <a:latin typeface="Palatino Linotype"/>
                <a:cs typeface="Palatino Linotype"/>
              </a:rPr>
              <a:t>performing the</a:t>
            </a:r>
            <a:r>
              <a:rPr sz="2000" spc="-10" dirty="0">
                <a:latin typeface="Palatino Linotype"/>
                <a:cs typeface="Palatino Linotype"/>
              </a:rPr>
              <a:t> </a:t>
            </a:r>
            <a:r>
              <a:rPr sz="2000" dirty="0">
                <a:latin typeface="Palatino Linotype"/>
                <a:cs typeface="Palatino Linotype"/>
              </a:rPr>
              <a:t>following steps:</a:t>
            </a:r>
          </a:p>
          <a:p>
            <a:pPr>
              <a:lnSpc>
                <a:spcPct val="100000"/>
              </a:lnSpc>
              <a:spcBef>
                <a:spcPts val="25"/>
              </a:spcBef>
            </a:pPr>
            <a:endParaRPr sz="2000" dirty="0">
              <a:latin typeface="Palatino Linotype"/>
              <a:cs typeface="Palatino Linotype"/>
            </a:endParaRPr>
          </a:p>
          <a:p>
            <a:pPr marL="622300" indent="-170180">
              <a:lnSpc>
                <a:spcPct val="100000"/>
              </a:lnSpc>
              <a:buAutoNum type="arabicPeriod"/>
              <a:tabLst>
                <a:tab pos="622300" algn="l"/>
              </a:tabLst>
            </a:pPr>
            <a:r>
              <a:rPr sz="2000" spc="-5" dirty="0">
                <a:latin typeface="Palatino Linotype"/>
                <a:cs typeface="Palatino Linotype"/>
              </a:rPr>
              <a:t>Ope</a:t>
            </a:r>
            <a:r>
              <a:rPr sz="2000" dirty="0">
                <a:latin typeface="Palatino Linotype"/>
                <a:cs typeface="Palatino Linotype"/>
              </a:rPr>
              <a:t>n </a:t>
            </a:r>
            <a:r>
              <a:rPr sz="2000" spc="-5" dirty="0">
                <a:latin typeface="Lucida Console"/>
                <a:cs typeface="Lucida Console"/>
              </a:rPr>
              <a:t>GUI_tabbed.py</a:t>
            </a:r>
            <a:r>
              <a:rPr sz="2000" spc="10" dirty="0">
                <a:latin typeface="Times New Roman"/>
                <a:cs typeface="Times New Roman"/>
              </a:rPr>
              <a:t> </a:t>
            </a:r>
            <a:r>
              <a:rPr sz="2000" dirty="0">
                <a:latin typeface="Palatino Linotype"/>
                <a:cs typeface="Palatino Linotype"/>
              </a:rPr>
              <a:t>and save it as</a:t>
            </a:r>
            <a:r>
              <a:rPr sz="2000" spc="-5" dirty="0">
                <a:latin typeface="Palatino Linotype"/>
                <a:cs typeface="Palatino Linotype"/>
              </a:rPr>
              <a:t> </a:t>
            </a:r>
            <a:r>
              <a:rPr sz="2000" spc="-5" dirty="0">
                <a:latin typeface="Lucida Console"/>
                <a:cs typeface="Lucida Console"/>
              </a:rPr>
              <a:t>GUI_tabbed_two.py</a:t>
            </a:r>
            <a:r>
              <a:rPr sz="2000" dirty="0">
                <a:latin typeface="Palatino Linotype"/>
                <a:cs typeface="Palatino Linotype"/>
              </a:rPr>
              <a:t>.</a:t>
            </a:r>
          </a:p>
          <a:p>
            <a:pPr marL="622300" indent="-170180">
              <a:lnSpc>
                <a:spcPct val="100000"/>
              </a:lnSpc>
              <a:spcBef>
                <a:spcPts val="285"/>
              </a:spcBef>
              <a:buAutoNum type="arabicPeriod"/>
              <a:tabLst>
                <a:tab pos="622300" algn="l"/>
              </a:tabLst>
            </a:pPr>
            <a:r>
              <a:rPr sz="2000" dirty="0">
                <a:latin typeface="Palatino Linotype"/>
                <a:cs typeface="Palatino Linotype"/>
              </a:rPr>
              <a:t>Add</a:t>
            </a:r>
            <a:r>
              <a:rPr sz="2000" spc="-15" dirty="0">
                <a:latin typeface="Palatino Linotype"/>
                <a:cs typeface="Palatino Linotype"/>
              </a:rPr>
              <a:t> </a:t>
            </a:r>
            <a:r>
              <a:rPr sz="2000" dirty="0">
                <a:latin typeface="Palatino Linotype"/>
                <a:cs typeface="Palatino Linotype"/>
              </a:rPr>
              <a:t>a</a:t>
            </a:r>
            <a:r>
              <a:rPr sz="2000" spc="-15" dirty="0">
                <a:latin typeface="Palatino Linotype"/>
                <a:cs typeface="Palatino Linotype"/>
              </a:rPr>
              <a:t> </a:t>
            </a:r>
            <a:r>
              <a:rPr sz="2000" dirty="0">
                <a:latin typeface="Palatino Linotype"/>
                <a:cs typeface="Palatino Linotype"/>
              </a:rPr>
              <a:t>second</a:t>
            </a:r>
            <a:r>
              <a:rPr sz="2000" spc="-15" dirty="0">
                <a:latin typeface="Palatino Linotype"/>
                <a:cs typeface="Palatino Linotype"/>
              </a:rPr>
              <a:t> </a:t>
            </a:r>
            <a:r>
              <a:rPr sz="2000" spc="-5" dirty="0">
                <a:latin typeface="Palatino Linotype"/>
                <a:cs typeface="Palatino Linotype"/>
              </a:rPr>
              <a:t>tab:</a:t>
            </a:r>
            <a:endParaRPr sz="2000" dirty="0">
              <a:latin typeface="Palatino Linotype"/>
              <a:cs typeface="Palatino Linotype"/>
            </a:endParaRPr>
          </a:p>
          <a:p>
            <a:pPr marL="812800" marR="1080770">
              <a:lnSpc>
                <a:spcPct val="100000"/>
              </a:lnSpc>
              <a:spcBef>
                <a:spcPts val="894"/>
              </a:spcBef>
            </a:pPr>
            <a:r>
              <a:rPr sz="2000" spc="-5" dirty="0">
                <a:latin typeface="Lucida Console"/>
                <a:cs typeface="Lucida Console"/>
              </a:rPr>
              <a:t>tab2 =</a:t>
            </a:r>
            <a:r>
              <a:rPr sz="2000" dirty="0">
                <a:latin typeface="Lucida Console"/>
                <a:cs typeface="Lucida Console"/>
              </a:rPr>
              <a:t> </a:t>
            </a:r>
            <a:r>
              <a:rPr sz="2000" spc="-5" dirty="0">
                <a:latin typeface="Lucida Console"/>
                <a:cs typeface="Lucida Console"/>
              </a:rPr>
              <a:t>ttk.Frame(tabControl)</a:t>
            </a:r>
            <a:r>
              <a:rPr sz="2000" dirty="0">
                <a:latin typeface="Lucida Console"/>
                <a:cs typeface="Lucida Console"/>
              </a:rPr>
              <a:t> </a:t>
            </a:r>
            <a:endParaRPr lang="en-US" sz="2000" dirty="0" smtClean="0">
              <a:latin typeface="Lucida Console"/>
              <a:cs typeface="Lucida Console"/>
            </a:endParaRPr>
          </a:p>
          <a:p>
            <a:pPr marL="812800" marR="1080770">
              <a:lnSpc>
                <a:spcPct val="100000"/>
              </a:lnSpc>
              <a:spcBef>
                <a:spcPts val="894"/>
              </a:spcBef>
            </a:pPr>
            <a:r>
              <a:rPr sz="2000" spc="-5" dirty="0" smtClean="0">
                <a:latin typeface="Lucida Console"/>
                <a:cs typeface="Lucida Console"/>
              </a:rPr>
              <a:t># </a:t>
            </a:r>
            <a:r>
              <a:rPr sz="2000" spc="-5" dirty="0">
                <a:latin typeface="Lucida Console"/>
                <a:cs typeface="Lucida Console"/>
              </a:rPr>
              <a:t>Add</a:t>
            </a:r>
            <a:r>
              <a:rPr sz="2000" dirty="0">
                <a:latin typeface="Lucida Console"/>
                <a:cs typeface="Lucida Console"/>
              </a:rPr>
              <a:t> </a:t>
            </a:r>
            <a:r>
              <a:rPr sz="2000" spc="-5" dirty="0">
                <a:latin typeface="Lucida Console"/>
                <a:cs typeface="Lucida Console"/>
              </a:rPr>
              <a:t>a</a:t>
            </a:r>
            <a:r>
              <a:rPr sz="2000" dirty="0">
                <a:latin typeface="Lucida Console"/>
                <a:cs typeface="Lucida Console"/>
              </a:rPr>
              <a:t> </a:t>
            </a:r>
            <a:r>
              <a:rPr sz="2000" spc="-5" dirty="0">
                <a:latin typeface="Lucida Console"/>
                <a:cs typeface="Lucida Console"/>
              </a:rPr>
              <a:t>second </a:t>
            </a:r>
            <a:r>
              <a:rPr sz="2000" spc="-5" dirty="0" smtClean="0">
                <a:latin typeface="Lucida Console"/>
                <a:cs typeface="Lucida Console"/>
              </a:rPr>
              <a:t>tab</a:t>
            </a:r>
            <a:r>
              <a:rPr lang="en-US" sz="2000" spc="-5" dirty="0" smtClean="0">
                <a:latin typeface="Lucida Console"/>
                <a:cs typeface="Lucida Console"/>
              </a:rPr>
              <a:t> </a:t>
            </a:r>
            <a:r>
              <a:rPr sz="2000" spc="-5" dirty="0" err="1" smtClean="0">
                <a:latin typeface="Lucida Console"/>
                <a:cs typeface="Lucida Console"/>
              </a:rPr>
              <a:t>tabControl.add</a:t>
            </a:r>
            <a:r>
              <a:rPr sz="2000" spc="-5" dirty="0" smtClean="0">
                <a:latin typeface="Lucida Console"/>
                <a:cs typeface="Lucida Console"/>
              </a:rPr>
              <a:t>(</a:t>
            </a:r>
            <a:r>
              <a:rPr sz="2000" spc="-5" dirty="0" err="1" smtClean="0">
                <a:latin typeface="Lucida Console"/>
                <a:cs typeface="Lucida Console"/>
              </a:rPr>
              <a:t>tab2</a:t>
            </a:r>
            <a:r>
              <a:rPr sz="2000" spc="-5" dirty="0">
                <a:latin typeface="Lucida Console"/>
                <a:cs typeface="Lucida Console"/>
              </a:rPr>
              <a:t>,</a:t>
            </a:r>
            <a:r>
              <a:rPr sz="2000" dirty="0">
                <a:latin typeface="Lucida Console"/>
                <a:cs typeface="Lucida Console"/>
              </a:rPr>
              <a:t> </a:t>
            </a:r>
            <a:r>
              <a:rPr sz="2000" spc="-5" dirty="0">
                <a:latin typeface="Lucida Console"/>
                <a:cs typeface="Lucida Console"/>
              </a:rPr>
              <a:t>text='Tab</a:t>
            </a:r>
            <a:r>
              <a:rPr sz="2000" dirty="0">
                <a:latin typeface="Lucida Console"/>
                <a:cs typeface="Lucida Console"/>
              </a:rPr>
              <a:t> </a:t>
            </a:r>
            <a:r>
              <a:rPr sz="2000" spc="-5" dirty="0">
                <a:latin typeface="Lucida Console"/>
                <a:cs typeface="Lucida Console"/>
              </a:rPr>
              <a:t>2')</a:t>
            </a:r>
            <a:r>
              <a:rPr sz="2000" dirty="0">
                <a:latin typeface="Lucida Console"/>
                <a:cs typeface="Lucida Console"/>
              </a:rPr>
              <a:t> </a:t>
            </a:r>
            <a:endParaRPr lang="en-US" sz="2000" dirty="0" smtClean="0">
              <a:latin typeface="Lucida Console"/>
              <a:cs typeface="Lucida Console"/>
            </a:endParaRPr>
          </a:p>
          <a:p>
            <a:pPr marL="812800" marR="1080770">
              <a:lnSpc>
                <a:spcPct val="100000"/>
              </a:lnSpc>
              <a:spcBef>
                <a:spcPts val="894"/>
              </a:spcBef>
            </a:pPr>
            <a:r>
              <a:rPr sz="2000" spc="-5" dirty="0" smtClean="0">
                <a:latin typeface="Lucida Console"/>
                <a:cs typeface="Lucida Console"/>
              </a:rPr>
              <a:t>#</a:t>
            </a:r>
            <a:r>
              <a:rPr sz="2000" spc="5" dirty="0" smtClean="0">
                <a:latin typeface="Lucida Console"/>
                <a:cs typeface="Lucida Console"/>
              </a:rPr>
              <a:t> </a:t>
            </a:r>
            <a:r>
              <a:rPr sz="2000" spc="-5" dirty="0">
                <a:latin typeface="Lucida Console"/>
                <a:cs typeface="Lucida Console"/>
              </a:rPr>
              <a:t>Add</a:t>
            </a:r>
            <a:r>
              <a:rPr sz="2000" dirty="0">
                <a:latin typeface="Lucida Console"/>
                <a:cs typeface="Lucida Console"/>
              </a:rPr>
              <a:t> </a:t>
            </a:r>
            <a:r>
              <a:rPr sz="2000" spc="-5" dirty="0">
                <a:latin typeface="Lucida Console"/>
                <a:cs typeface="Lucida Console"/>
              </a:rPr>
              <a:t>second</a:t>
            </a:r>
            <a:r>
              <a:rPr sz="2000" dirty="0">
                <a:latin typeface="Lucida Console"/>
                <a:cs typeface="Lucida Console"/>
              </a:rPr>
              <a:t> </a:t>
            </a:r>
            <a:r>
              <a:rPr sz="2000" spc="-5" dirty="0" smtClean="0">
                <a:latin typeface="Lucida Console"/>
                <a:cs typeface="Lucida Console"/>
              </a:rPr>
              <a:t>tab</a:t>
            </a:r>
            <a:endParaRPr sz="2000" dirty="0">
              <a:latin typeface="Lucida Console"/>
              <a:cs typeface="Lucida Console"/>
            </a:endParaRPr>
          </a:p>
        </p:txBody>
      </p:sp>
      <p:sp>
        <p:nvSpPr>
          <p:cNvPr id="18" name="Slide Number Placeholder 17"/>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59</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7" y="451176"/>
            <a:ext cx="6635771"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0" y="838200"/>
            <a:ext cx="8458200" cy="3790397"/>
          </a:xfrm>
          <a:prstGeom prst="rect">
            <a:avLst/>
          </a:prstGeom>
        </p:spPr>
        <p:txBody>
          <a:bodyPr vert="horz" wrap="square" lIns="0" tIns="91440" rIns="0" bIns="0" rtlCol="0">
            <a:spAutoFit/>
          </a:bodyPr>
          <a:lstStyle/>
          <a:p>
            <a:pPr marL="12700">
              <a:lnSpc>
                <a:spcPct val="100000"/>
              </a:lnSpc>
            </a:pPr>
            <a:r>
              <a:rPr sz="2200" b="1" spc="-5" dirty="0" smtClean="0">
                <a:latin typeface="Arial"/>
                <a:cs typeface="Arial"/>
              </a:rPr>
              <a:t>How</a:t>
            </a:r>
            <a:r>
              <a:rPr sz="2200" b="1" spc="-20" dirty="0" smtClean="0">
                <a:latin typeface="Arial"/>
                <a:cs typeface="Arial"/>
              </a:rPr>
              <a:t> </a:t>
            </a:r>
            <a:r>
              <a:rPr sz="2200" b="1" dirty="0">
                <a:latin typeface="Arial"/>
                <a:cs typeface="Arial"/>
              </a:rPr>
              <a:t>to</a:t>
            </a:r>
            <a:r>
              <a:rPr sz="2200" b="1" spc="-15" dirty="0">
                <a:latin typeface="Arial"/>
                <a:cs typeface="Arial"/>
              </a:rPr>
              <a:t> </a:t>
            </a:r>
            <a:r>
              <a:rPr sz="2200" b="1" dirty="0">
                <a:latin typeface="Arial"/>
                <a:cs typeface="Arial"/>
              </a:rPr>
              <a:t>do</a:t>
            </a:r>
            <a:r>
              <a:rPr sz="2200" b="1" spc="-15" dirty="0">
                <a:latin typeface="Arial"/>
                <a:cs typeface="Arial"/>
              </a:rPr>
              <a:t> </a:t>
            </a:r>
            <a:r>
              <a:rPr sz="2200" b="1" dirty="0">
                <a:latin typeface="Arial"/>
                <a:cs typeface="Arial"/>
              </a:rPr>
              <a:t>it</a:t>
            </a:r>
            <a:r>
              <a:rPr sz="2200" b="1" dirty="0">
                <a:latin typeface="Lucida Sans"/>
                <a:cs typeface="Lucida Sans"/>
              </a:rPr>
              <a:t>…</a:t>
            </a:r>
            <a:endParaRPr sz="2200" dirty="0">
              <a:latin typeface="Lucida Sans"/>
              <a:cs typeface="Lucida Sans"/>
            </a:endParaRPr>
          </a:p>
          <a:p>
            <a:pPr marL="622300" marR="219710" indent="-170180">
              <a:lnSpc>
                <a:spcPct val="102699"/>
              </a:lnSpc>
              <a:spcBef>
                <a:spcPts val="869"/>
              </a:spcBef>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GUI_adding_widgets_in_loop.py</a:t>
            </a:r>
            <a:r>
              <a:rPr sz="2200" spc="-345" dirty="0">
                <a:latin typeface="Lucida Console"/>
                <a:cs typeface="Lucida Console"/>
              </a:rPr>
              <a:t> </a:t>
            </a:r>
            <a:r>
              <a:rPr sz="2200" dirty="0">
                <a:latin typeface="Palatino Linotype"/>
                <a:cs typeface="Palatino Linotype"/>
              </a:rPr>
              <a:t>from </a:t>
            </a:r>
            <a:r>
              <a:rPr sz="2200" spc="-5" dirty="0">
                <a:latin typeface="Lucida Console"/>
                <a:cs typeface="Lucida Console"/>
              </a:rPr>
              <a:t>Chapter</a:t>
            </a:r>
            <a:r>
              <a:rPr sz="2200" dirty="0">
                <a:latin typeface="Lucida Console"/>
                <a:cs typeface="Lucida Console"/>
              </a:rPr>
              <a:t> </a:t>
            </a:r>
            <a:r>
              <a:rPr sz="2200" spc="-5" dirty="0">
                <a:latin typeface="Lucida Console"/>
                <a:cs typeface="Lucida Console"/>
              </a:rPr>
              <a:t>1</a:t>
            </a:r>
            <a:r>
              <a:rPr sz="2200" spc="-5" dirty="0">
                <a:latin typeface="Palatino Linotype"/>
                <a:cs typeface="Palatino Linotype"/>
              </a:rPr>
              <a:t>,</a:t>
            </a:r>
            <a:r>
              <a:rPr sz="2200" dirty="0">
                <a:latin typeface="Palatino Linotype"/>
                <a:cs typeface="Palatino Linotype"/>
              </a:rPr>
              <a:t> </a:t>
            </a:r>
            <a:r>
              <a:rPr sz="2200" i="1" dirty="0">
                <a:latin typeface="Palatino Linotype"/>
                <a:cs typeface="Palatino Linotype"/>
              </a:rPr>
              <a:t>Creating the </a:t>
            </a:r>
            <a:r>
              <a:rPr sz="2200" i="1" spc="-5" dirty="0">
                <a:latin typeface="Palatino Linotype"/>
                <a:cs typeface="Palatino Linotype"/>
              </a:rPr>
              <a:t>GUI </a:t>
            </a:r>
            <a:r>
              <a:rPr sz="2200" i="1" spc="-245" dirty="0">
                <a:latin typeface="Palatino Linotype"/>
                <a:cs typeface="Palatino Linotype"/>
              </a:rPr>
              <a:t> </a:t>
            </a:r>
            <a:r>
              <a:rPr sz="2200" i="1" dirty="0">
                <a:latin typeface="Palatino Linotype"/>
                <a:cs typeface="Palatino Linotype"/>
              </a:rPr>
              <a:t>Form and </a:t>
            </a:r>
            <a:r>
              <a:rPr sz="2200" i="1" spc="-5" dirty="0">
                <a:latin typeface="Palatino Linotype"/>
                <a:cs typeface="Palatino Linotype"/>
              </a:rPr>
              <a:t>Adding Widgets</a:t>
            </a:r>
            <a:r>
              <a:rPr sz="2200" spc="-5" dirty="0">
                <a:latin typeface="Palatino Linotype"/>
                <a:cs typeface="Palatino Linotype"/>
              </a:rPr>
              <a:t>, </a:t>
            </a:r>
            <a:r>
              <a:rPr sz="2200" dirty="0">
                <a:latin typeface="Palatino Linotype"/>
                <a:cs typeface="Palatino Linotype"/>
              </a:rPr>
              <a:t>and save </a:t>
            </a:r>
            <a:r>
              <a:rPr sz="2200" spc="-5" dirty="0">
                <a:latin typeface="Palatino Linotype"/>
                <a:cs typeface="Palatino Linotype"/>
              </a:rPr>
              <a:t>the </a:t>
            </a:r>
            <a:r>
              <a:rPr sz="2200" dirty="0">
                <a:latin typeface="Palatino Linotype"/>
                <a:cs typeface="Palatino Linotype"/>
              </a:rPr>
              <a:t>module as </a:t>
            </a:r>
            <a:r>
              <a:rPr sz="2200" spc="5" dirty="0">
                <a:latin typeface="Palatino Linotype"/>
                <a:cs typeface="Palatino Linotype"/>
              </a:rPr>
              <a:t> </a:t>
            </a:r>
            <a:r>
              <a:rPr sz="2200" spc="-5" dirty="0">
                <a:latin typeface="Lucida Console"/>
                <a:cs typeface="Lucida Console"/>
              </a:rPr>
              <a:t>GUI_LabelFrame_column_one.py</a:t>
            </a:r>
            <a:r>
              <a:rPr sz="2200" spc="-5" dirty="0">
                <a:latin typeface="Palatino Linotype"/>
                <a:cs typeface="Palatino Linotype"/>
              </a:rPr>
              <a:t>.</a:t>
            </a:r>
            <a:endParaRPr sz="2200" dirty="0">
              <a:latin typeface="Palatino Linotype"/>
              <a:cs typeface="Palatino Linotype"/>
            </a:endParaRPr>
          </a:p>
          <a:p>
            <a:pPr marL="622300" indent="-170180">
              <a:lnSpc>
                <a:spcPct val="100000"/>
              </a:lnSpc>
              <a:spcBef>
                <a:spcPts val="285"/>
              </a:spcBef>
              <a:buAutoNum type="arabicPeriod"/>
              <a:tabLst>
                <a:tab pos="622300" algn="l"/>
              </a:tabLst>
            </a:pPr>
            <a:r>
              <a:rPr sz="2200" dirty="0">
                <a:latin typeface="Palatino Linotype"/>
                <a:cs typeface="Palatino Linotype"/>
              </a:rPr>
              <a:t>Create a</a:t>
            </a:r>
            <a:r>
              <a:rPr sz="2200" spc="-5" dirty="0">
                <a:latin typeface="Palatino Linotype"/>
                <a:cs typeface="Palatino Linotype"/>
              </a:rPr>
              <a:t> </a:t>
            </a:r>
            <a:r>
              <a:rPr sz="2200" spc="-5" dirty="0">
                <a:latin typeface="Lucida Console"/>
                <a:cs typeface="Lucida Console"/>
              </a:rPr>
              <a:t>ttk.LabelFrame</a:t>
            </a:r>
            <a:r>
              <a:rPr sz="2200" spc="10" dirty="0">
                <a:latin typeface="Times New Roman"/>
                <a:cs typeface="Times New Roman"/>
              </a:rPr>
              <a:t> </a:t>
            </a:r>
            <a:r>
              <a:rPr sz="2200" dirty="0">
                <a:latin typeface="Palatino Linotype"/>
                <a:cs typeface="Palatino Linotype"/>
              </a:rPr>
              <a:t>and </a:t>
            </a:r>
            <a:r>
              <a:rPr sz="2200" spc="-5" dirty="0">
                <a:latin typeface="Palatino Linotype"/>
                <a:cs typeface="Palatino Linotype"/>
              </a:rPr>
              <a:t>positio</a:t>
            </a:r>
            <a:r>
              <a:rPr sz="2200" dirty="0">
                <a:latin typeface="Palatino Linotype"/>
                <a:cs typeface="Palatino Linotype"/>
              </a:rPr>
              <a:t>n</a:t>
            </a:r>
            <a:r>
              <a:rPr sz="2200" spc="-5" dirty="0">
                <a:latin typeface="Palatino Linotype"/>
                <a:cs typeface="Palatino Linotype"/>
              </a:rPr>
              <a:t> </a:t>
            </a:r>
            <a:r>
              <a:rPr sz="2200" dirty="0">
                <a:latin typeface="Palatino Linotype"/>
                <a:cs typeface="Palatino Linotype"/>
              </a:rPr>
              <a:t>it in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grid:</a:t>
            </a:r>
            <a:endParaRPr sz="2200" dirty="0">
              <a:latin typeface="Palatino Linotype"/>
              <a:cs typeface="Palatino Linotype"/>
            </a:endParaRPr>
          </a:p>
          <a:p>
            <a:pPr marL="812800" marR="264795">
              <a:lnSpc>
                <a:spcPct val="100000"/>
              </a:lnSpc>
              <a:spcBef>
                <a:spcPts val="965"/>
              </a:spcBef>
            </a:pPr>
            <a:r>
              <a:rPr sz="2200" spc="-5" dirty="0">
                <a:latin typeface="Lucida Console"/>
                <a:cs typeface="Lucida Console"/>
              </a:rPr>
              <a:t>buttons_frame</a:t>
            </a:r>
            <a:r>
              <a:rPr sz="2200" dirty="0">
                <a:latin typeface="Lucida Console"/>
                <a:cs typeface="Lucida Console"/>
              </a:rPr>
              <a:t> </a:t>
            </a:r>
            <a:r>
              <a:rPr sz="2200" spc="-5" dirty="0">
                <a:latin typeface="Lucida Console"/>
                <a:cs typeface="Lucida Console"/>
              </a:rPr>
              <a:t>=</a:t>
            </a:r>
            <a:r>
              <a:rPr sz="2200" spc="5" dirty="0">
                <a:latin typeface="Lucida Console"/>
                <a:cs typeface="Lucida Console"/>
              </a:rPr>
              <a:t> </a:t>
            </a:r>
            <a:r>
              <a:rPr sz="2200" spc="-5" dirty="0" err="1" smtClean="0">
                <a:latin typeface="Lucida Console"/>
                <a:cs typeface="Lucida Console"/>
              </a:rPr>
              <a:t>ttk.LabelFrame</a:t>
            </a:r>
            <a:r>
              <a:rPr sz="2200" spc="-5" dirty="0" smtClean="0">
                <a:latin typeface="Lucida Console"/>
                <a:cs typeface="Lucida Console"/>
              </a:rPr>
              <a:t>(</a:t>
            </a:r>
            <a:r>
              <a:rPr sz="2200" spc="-5" dirty="0" err="1" smtClean="0">
                <a:latin typeface="Lucida Console"/>
                <a:cs typeface="Lucida Console"/>
              </a:rPr>
              <a:t>win,text</a:t>
            </a:r>
            <a:r>
              <a:rPr sz="2200" spc="-5" dirty="0" smtClean="0">
                <a:latin typeface="Lucida Console"/>
                <a:cs typeface="Lucida Console"/>
              </a:rPr>
              <a:t>=</a:t>
            </a:r>
            <a:r>
              <a:rPr lang="en-US" sz="2200" spc="-5" dirty="0" smtClean="0">
                <a:latin typeface="Lucida Console"/>
                <a:cs typeface="Lucida Console"/>
              </a:rPr>
              <a:t>   </a:t>
            </a:r>
            <a:r>
              <a:rPr sz="2200" spc="-5" dirty="0" smtClean="0">
                <a:latin typeface="Lucida Console"/>
                <a:cs typeface="Lucida Console"/>
              </a:rPr>
              <a:t>'Labels</a:t>
            </a:r>
            <a:r>
              <a:rPr sz="2200" dirty="0" smtClean="0">
                <a:latin typeface="Lucida Console"/>
                <a:cs typeface="Lucida Console"/>
              </a:rPr>
              <a:t> </a:t>
            </a:r>
            <a:r>
              <a:rPr sz="2200" spc="-5" dirty="0">
                <a:latin typeface="Lucida Console"/>
                <a:cs typeface="Lucida Console"/>
              </a:rPr>
              <a:t>in</a:t>
            </a:r>
            <a:r>
              <a:rPr sz="2200" spc="5" dirty="0">
                <a:latin typeface="Lucida Console"/>
                <a:cs typeface="Lucida Console"/>
              </a:rPr>
              <a:t> </a:t>
            </a:r>
            <a:r>
              <a:rPr sz="2200" spc="-5" dirty="0">
                <a:latin typeface="Lucida Console"/>
                <a:cs typeface="Lucida Console"/>
              </a:rPr>
              <a:t>a</a:t>
            </a:r>
            <a:r>
              <a:rPr sz="2200" spc="5" dirty="0">
                <a:latin typeface="Lucida Console"/>
                <a:cs typeface="Lucida Console"/>
              </a:rPr>
              <a:t> </a:t>
            </a:r>
            <a:r>
              <a:rPr sz="2200" spc="-5" dirty="0" smtClean="0">
                <a:latin typeface="Lucida Console"/>
                <a:cs typeface="Lucida Console"/>
              </a:rPr>
              <a:t>Frame') </a:t>
            </a:r>
            <a:r>
              <a:rPr sz="2200" spc="-530" dirty="0" smtClean="0">
                <a:latin typeface="Lucida Console"/>
                <a:cs typeface="Lucida Console"/>
              </a:rPr>
              <a:t> </a:t>
            </a:r>
            <a:r>
              <a:rPr sz="2200" spc="-5" dirty="0">
                <a:latin typeface="Lucida Console"/>
                <a:cs typeface="Lucida Console"/>
              </a:rPr>
              <a:t>buttons_frame.grid(column=0, row=7)</a:t>
            </a:r>
            <a:endParaRPr sz="2200" dirty="0">
              <a:latin typeface="Lucida Console"/>
              <a:cs typeface="Lucida Console"/>
            </a:endParaRPr>
          </a:p>
          <a:p>
            <a:pPr marL="812800">
              <a:lnSpc>
                <a:spcPct val="100000"/>
              </a:lnSpc>
            </a:pPr>
            <a:r>
              <a:rPr sz="2200" spc="-5" dirty="0">
                <a:latin typeface="Lucida Console"/>
                <a:cs typeface="Lucida Console"/>
              </a:rPr>
              <a:t># button_frame.grid(column=1, row=7)</a:t>
            </a:r>
            <a:endParaRPr sz="2200" dirty="0">
              <a:latin typeface="Lucida Console"/>
              <a:cs typeface="Lucida Console"/>
            </a:endParaRPr>
          </a:p>
          <a:p>
            <a:pPr>
              <a:lnSpc>
                <a:spcPct val="100000"/>
              </a:lnSpc>
              <a:spcBef>
                <a:spcPts val="15"/>
              </a:spcBef>
            </a:pPr>
            <a:endParaRPr sz="2200" dirty="0">
              <a:latin typeface="Lucida Console"/>
              <a:cs typeface="Lucida Console"/>
            </a:endParaRPr>
          </a:p>
        </p:txBody>
      </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a:t>
            </a:fld>
            <a:r>
              <a:rPr lang="en-US" spc="-30" smtClean="0"/>
              <a:t> </a:t>
            </a:r>
            <a:r>
              <a:rPr lang="en-US" smtClean="0"/>
              <a:t>]</a:t>
            </a:r>
            <a:endParaRPr lang="en-US" dirty="0"/>
          </a:p>
        </p:txBody>
      </p:sp>
    </p:spTree>
    <p:extLst>
      <p:ext uri="{BB962C8B-B14F-4D97-AF65-F5344CB8AC3E}">
        <p14:creationId xmlns:p14="http://schemas.microsoft.com/office/powerpoint/2010/main" val="1335046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4" name="object 4"/>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5" name="object 5"/>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2" name="object 12"/>
          <p:cNvSpPr txBox="1"/>
          <p:nvPr/>
        </p:nvSpPr>
        <p:spPr>
          <a:xfrm>
            <a:off x="0" y="781179"/>
            <a:ext cx="8458200" cy="940001"/>
          </a:xfrm>
          <a:prstGeom prst="rect">
            <a:avLst/>
          </a:prstGeom>
        </p:spPr>
        <p:txBody>
          <a:bodyPr vert="horz" wrap="square" lIns="0" tIns="16510" rIns="0" bIns="0" rtlCol="0">
            <a:spAutoFit/>
          </a:bodyPr>
          <a:lstStyle/>
          <a:p>
            <a:pPr>
              <a:lnSpc>
                <a:spcPct val="100000"/>
              </a:lnSpc>
              <a:spcBef>
                <a:spcPts val="25"/>
              </a:spcBef>
            </a:pPr>
            <a:endParaRPr sz="2000" dirty="0">
              <a:latin typeface="Palatino Linotype"/>
              <a:cs typeface="Palatino Linotype"/>
            </a:endParaRPr>
          </a:p>
          <a:p>
            <a:pPr marL="622300" indent="-170180">
              <a:lnSpc>
                <a:spcPct val="100000"/>
              </a:lnSpc>
              <a:buAutoNum type="arabicPeriod" startAt="3"/>
              <a:tabLst>
                <a:tab pos="622300" algn="l"/>
              </a:tabLst>
            </a:pPr>
            <a:r>
              <a:rPr sz="2000" dirty="0" smtClean="0">
                <a:latin typeface="Palatino Linotype"/>
                <a:cs typeface="Palatino Linotype"/>
              </a:rPr>
              <a:t>Run</a:t>
            </a:r>
            <a:r>
              <a:rPr sz="2000" spc="-5" dirty="0" smtClean="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spc="-5" dirty="0">
                <a:latin typeface="Palatino Linotype"/>
                <a:cs typeface="Palatino Linotype"/>
              </a:rPr>
              <a:t>preceding</a:t>
            </a:r>
            <a:r>
              <a:rPr sz="2000" spc="-10" dirty="0">
                <a:latin typeface="Palatino Linotype"/>
                <a:cs typeface="Palatino Linotype"/>
              </a:rPr>
              <a:t> </a:t>
            </a:r>
            <a:r>
              <a:rPr sz="2000" dirty="0">
                <a:latin typeface="Palatino Linotype"/>
                <a:cs typeface="Palatino Linotype"/>
              </a:rPr>
              <a:t>code.</a:t>
            </a:r>
            <a:r>
              <a:rPr sz="2000" spc="-5" dirty="0">
                <a:latin typeface="Palatino Linotype"/>
                <a:cs typeface="Palatino Linotype"/>
              </a:rPr>
              <a:t> </a:t>
            </a:r>
            <a:r>
              <a:rPr sz="2000" dirty="0">
                <a:latin typeface="Palatino Linotype"/>
                <a:cs typeface="Palatino Linotype"/>
              </a:rPr>
              <a:t>In</a:t>
            </a:r>
            <a:r>
              <a:rPr sz="2000" spc="-5" dirty="0">
                <a:latin typeface="Palatino Linotype"/>
                <a:cs typeface="Palatino Linotype"/>
              </a:rPr>
              <a:t> the</a:t>
            </a:r>
            <a:r>
              <a:rPr sz="2000" spc="-10" dirty="0">
                <a:latin typeface="Palatino Linotype"/>
                <a:cs typeface="Palatino Linotype"/>
              </a:rPr>
              <a:t> </a:t>
            </a:r>
            <a:r>
              <a:rPr sz="2000" dirty="0">
                <a:latin typeface="Palatino Linotype"/>
                <a:cs typeface="Palatino Linotype"/>
              </a:rPr>
              <a:t>following</a:t>
            </a:r>
            <a:r>
              <a:rPr sz="2000" spc="-5" dirty="0">
                <a:latin typeface="Palatino Linotype"/>
                <a:cs typeface="Palatino Linotype"/>
              </a:rPr>
              <a:t> </a:t>
            </a:r>
            <a:r>
              <a:rPr sz="2000" dirty="0">
                <a:latin typeface="Palatino Linotype"/>
                <a:cs typeface="Palatino Linotype"/>
              </a:rPr>
              <a:t>screenshot,</a:t>
            </a:r>
            <a:r>
              <a:rPr sz="2000" spc="-5" dirty="0">
                <a:latin typeface="Palatino Linotype"/>
                <a:cs typeface="Palatino Linotype"/>
              </a:rPr>
              <a:t> </a:t>
            </a:r>
            <a:r>
              <a:rPr sz="2000" dirty="0">
                <a:latin typeface="Palatino Linotype"/>
                <a:cs typeface="Palatino Linotype"/>
              </a:rPr>
              <a:t>we</a:t>
            </a:r>
            <a:r>
              <a:rPr sz="2000" spc="-5" dirty="0">
                <a:latin typeface="Palatino Linotype"/>
                <a:cs typeface="Palatino Linotype"/>
              </a:rPr>
              <a:t> have</a:t>
            </a:r>
            <a:r>
              <a:rPr sz="2000" spc="-10" dirty="0">
                <a:latin typeface="Palatino Linotype"/>
                <a:cs typeface="Palatino Linotype"/>
              </a:rPr>
              <a:t> </a:t>
            </a:r>
            <a:r>
              <a:rPr sz="2000" spc="-5" dirty="0">
                <a:latin typeface="Palatino Linotype"/>
                <a:cs typeface="Palatino Linotype"/>
              </a:rPr>
              <a:t>two</a:t>
            </a:r>
            <a:r>
              <a:rPr sz="2000" spc="-10" dirty="0">
                <a:latin typeface="Palatino Linotype"/>
                <a:cs typeface="Palatino Linotype"/>
              </a:rPr>
              <a:t> </a:t>
            </a:r>
            <a:r>
              <a:rPr sz="2000" spc="-5" dirty="0">
                <a:latin typeface="Palatino Linotype"/>
                <a:cs typeface="Palatino Linotype"/>
              </a:rPr>
              <a:t>tabs. </a:t>
            </a:r>
            <a:r>
              <a:rPr sz="2000" dirty="0">
                <a:latin typeface="Palatino Linotype"/>
                <a:cs typeface="Palatino Linotype"/>
              </a:rPr>
              <a:t>Click</a:t>
            </a:r>
            <a:r>
              <a:rPr sz="2000" spc="-5" dirty="0">
                <a:latin typeface="Palatino Linotype"/>
                <a:cs typeface="Palatino Linotype"/>
              </a:rPr>
              <a:t> </a:t>
            </a:r>
            <a:r>
              <a:rPr sz="2000" dirty="0" smtClean="0">
                <a:latin typeface="Palatino Linotype"/>
                <a:cs typeface="Palatino Linotype"/>
              </a:rPr>
              <a:t>on</a:t>
            </a:r>
            <a:r>
              <a:rPr lang="en-US" sz="2000" dirty="0" smtClean="0">
                <a:latin typeface="Palatino Linotype"/>
                <a:cs typeface="Palatino Linotype"/>
              </a:rPr>
              <a:t> </a:t>
            </a:r>
            <a:r>
              <a:rPr sz="2000" b="1" dirty="0" smtClean="0">
                <a:latin typeface="Palatino Linotype"/>
                <a:cs typeface="Palatino Linotype"/>
              </a:rPr>
              <a:t>Tab</a:t>
            </a:r>
            <a:r>
              <a:rPr sz="2000" b="1" spc="-10" dirty="0" smtClean="0">
                <a:latin typeface="Palatino Linotype"/>
                <a:cs typeface="Palatino Linotype"/>
              </a:rPr>
              <a:t> </a:t>
            </a:r>
            <a:r>
              <a:rPr sz="2000" b="1" dirty="0">
                <a:latin typeface="Palatino Linotype"/>
                <a:cs typeface="Palatino Linotype"/>
              </a:rPr>
              <a:t>2</a:t>
            </a:r>
            <a:r>
              <a:rPr sz="2000" b="1" spc="-15" dirty="0">
                <a:latin typeface="Palatino Linotype"/>
                <a:cs typeface="Palatino Linotype"/>
              </a:rPr>
              <a:t> </a:t>
            </a:r>
            <a:r>
              <a:rPr sz="2000" spc="-5" dirty="0">
                <a:latin typeface="Palatino Linotype"/>
                <a:cs typeface="Palatino Linotype"/>
              </a:rPr>
              <a:t>to</a:t>
            </a:r>
            <a:r>
              <a:rPr sz="2000" spc="-10" dirty="0">
                <a:latin typeface="Palatino Linotype"/>
                <a:cs typeface="Palatino Linotype"/>
              </a:rPr>
              <a:t> </a:t>
            </a:r>
            <a:r>
              <a:rPr sz="2000" spc="-5" dirty="0">
                <a:latin typeface="Palatino Linotype"/>
                <a:cs typeface="Palatino Linotype"/>
              </a:rPr>
              <a:t>give</a:t>
            </a:r>
            <a:r>
              <a:rPr sz="2000" spc="-15" dirty="0">
                <a:latin typeface="Palatino Linotype"/>
                <a:cs typeface="Palatino Linotype"/>
              </a:rPr>
              <a:t> </a:t>
            </a:r>
            <a:r>
              <a:rPr sz="2000" dirty="0">
                <a:latin typeface="Palatino Linotype"/>
                <a:cs typeface="Palatino Linotype"/>
              </a:rPr>
              <a:t>it</a:t>
            </a:r>
            <a:r>
              <a:rPr sz="2000" spc="-10" dirty="0">
                <a:latin typeface="Palatino Linotype"/>
                <a:cs typeface="Palatino Linotype"/>
              </a:rPr>
              <a:t> </a:t>
            </a:r>
            <a:r>
              <a:rPr sz="2000" dirty="0">
                <a:latin typeface="Palatino Linotype"/>
                <a:cs typeface="Palatino Linotype"/>
              </a:rPr>
              <a:t>focus:</a:t>
            </a:r>
          </a:p>
        </p:txBody>
      </p:sp>
      <p:grpSp>
        <p:nvGrpSpPr>
          <p:cNvPr id="13" name="object 13"/>
          <p:cNvGrpSpPr/>
          <p:nvPr/>
        </p:nvGrpSpPr>
        <p:grpSpPr>
          <a:xfrm>
            <a:off x="1960525" y="2004791"/>
            <a:ext cx="3929509" cy="2772213"/>
            <a:chOff x="2713037" y="5218201"/>
            <a:chExt cx="1431925" cy="746125"/>
          </a:xfrm>
        </p:grpSpPr>
        <p:pic>
          <p:nvPicPr>
            <p:cNvPr id="14" name="object 14"/>
            <p:cNvPicPr/>
            <p:nvPr/>
          </p:nvPicPr>
          <p:blipFill>
            <a:blip r:embed="rId2" cstate="print"/>
            <a:stretch>
              <a:fillRect/>
            </a:stretch>
          </p:blipFill>
          <p:spPr>
            <a:xfrm>
              <a:off x="2719387" y="5224551"/>
              <a:ext cx="1419225" cy="733425"/>
            </a:xfrm>
            <a:prstGeom prst="rect">
              <a:avLst/>
            </a:prstGeom>
          </p:spPr>
        </p:pic>
        <p:sp>
          <p:nvSpPr>
            <p:cNvPr id="15" name="object 15"/>
            <p:cNvSpPr/>
            <p:nvPr/>
          </p:nvSpPr>
          <p:spPr>
            <a:xfrm>
              <a:off x="2713037" y="5218201"/>
              <a:ext cx="1431925" cy="746125"/>
            </a:xfrm>
            <a:custGeom>
              <a:avLst/>
              <a:gdLst/>
              <a:ahLst/>
              <a:cxnLst/>
              <a:rect l="l" t="t" r="r" b="b"/>
              <a:pathLst>
                <a:path w="1431925" h="746125">
                  <a:moveTo>
                    <a:pt x="0" y="0"/>
                  </a:moveTo>
                  <a:lnTo>
                    <a:pt x="1431925" y="0"/>
                  </a:lnTo>
                </a:path>
                <a:path w="1431925" h="746125">
                  <a:moveTo>
                    <a:pt x="0" y="0"/>
                  </a:moveTo>
                  <a:lnTo>
                    <a:pt x="0" y="746125"/>
                  </a:lnTo>
                </a:path>
                <a:path w="1431925" h="746125">
                  <a:moveTo>
                    <a:pt x="1431925" y="0"/>
                  </a:moveTo>
                  <a:lnTo>
                    <a:pt x="1431925" y="746125"/>
                  </a:lnTo>
                </a:path>
                <a:path w="1431925" h="746125">
                  <a:moveTo>
                    <a:pt x="0" y="746125"/>
                  </a:moveTo>
                  <a:lnTo>
                    <a:pt x="1431925" y="746125"/>
                  </a:lnTo>
                </a:path>
              </a:pathLst>
            </a:custGeom>
            <a:ln w="12700">
              <a:solidFill>
                <a:srgbClr val="000000"/>
              </a:solidFill>
            </a:ln>
          </p:spPr>
          <p:txBody>
            <a:bodyPr wrap="square" lIns="0" tIns="0" rIns="0" bIns="0" rtlCol="0"/>
            <a:lstStyle/>
            <a:p>
              <a:endParaRPr/>
            </a:p>
          </p:txBody>
        </p:sp>
      </p:gr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60</a:t>
            </a:fld>
            <a:r>
              <a:rPr lang="en-US" spc="-30" smtClean="0"/>
              <a:t> </a:t>
            </a:r>
            <a:r>
              <a:rPr lang="en-US" smtClean="0"/>
              <a:t>]</a:t>
            </a:r>
            <a:endParaRPr lang="en-US" dirty="0"/>
          </a:p>
        </p:txBody>
      </p:sp>
    </p:spTree>
    <p:extLst>
      <p:ext uri="{BB962C8B-B14F-4D97-AF65-F5344CB8AC3E}">
        <p14:creationId xmlns:p14="http://schemas.microsoft.com/office/powerpoint/2010/main" val="21906014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0" y="877676"/>
            <a:ext cx="8458200" cy="3988271"/>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Palatino Linotype"/>
                <a:cs typeface="Palatino Linotype"/>
              </a:rPr>
              <a:t>After</a:t>
            </a:r>
            <a:r>
              <a:rPr sz="2000" spc="-10" dirty="0">
                <a:latin typeface="Palatino Linotype"/>
                <a:cs typeface="Palatino Linotype"/>
              </a:rPr>
              <a:t> </a:t>
            </a:r>
            <a:r>
              <a:rPr sz="2000" dirty="0">
                <a:latin typeface="Palatino Linotype"/>
                <a:cs typeface="Palatino Linotype"/>
              </a:rPr>
              <a:t>adding</a:t>
            </a:r>
            <a:r>
              <a:rPr sz="2000" spc="-5"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a:t>
            </a:r>
            <a:r>
              <a:rPr sz="2000" dirty="0">
                <a:latin typeface="Palatino Linotype"/>
                <a:cs typeface="Palatino Linotype"/>
              </a:rPr>
              <a:t>second</a:t>
            </a:r>
            <a:r>
              <a:rPr sz="2000" spc="-5" dirty="0">
                <a:latin typeface="Palatino Linotype"/>
                <a:cs typeface="Palatino Linotype"/>
              </a:rPr>
              <a:t> </a:t>
            </a:r>
            <a:r>
              <a:rPr sz="2000" dirty="0">
                <a:latin typeface="Palatino Linotype"/>
                <a:cs typeface="Palatino Linotype"/>
              </a:rPr>
              <a:t>label</a:t>
            </a:r>
            <a:r>
              <a:rPr sz="2000" spc="-5" dirty="0">
                <a:latin typeface="Palatino Linotype"/>
                <a:cs typeface="Palatino Linotype"/>
              </a:rPr>
              <a:t> plus</a:t>
            </a:r>
            <a:r>
              <a:rPr sz="2000" spc="-15" dirty="0">
                <a:latin typeface="Palatino Linotype"/>
                <a:cs typeface="Palatino Linotype"/>
              </a:rPr>
              <a:t> </a:t>
            </a:r>
            <a:r>
              <a:rPr sz="2000" dirty="0">
                <a:latin typeface="Palatino Linotype"/>
                <a:cs typeface="Palatino Linotype"/>
              </a:rPr>
              <a:t>some</a:t>
            </a:r>
            <a:r>
              <a:rPr sz="2000" spc="-5" dirty="0">
                <a:latin typeface="Palatino Linotype"/>
                <a:cs typeface="Palatino Linotype"/>
              </a:rPr>
              <a:t> </a:t>
            </a:r>
            <a:r>
              <a:rPr sz="2000" dirty="0">
                <a:latin typeface="Palatino Linotype"/>
                <a:cs typeface="Palatino Linotype"/>
              </a:rPr>
              <a:t>spacing</a:t>
            </a:r>
            <a:r>
              <a:rPr sz="2000" spc="-5" dirty="0">
                <a:latin typeface="Palatino Linotype"/>
                <a:cs typeface="Palatino Linotype"/>
              </a:rPr>
              <a:t> </a:t>
            </a:r>
            <a:r>
              <a:rPr sz="2000" dirty="0">
                <a:latin typeface="Palatino Linotype"/>
                <a:cs typeface="Palatino Linotype"/>
              </a:rPr>
              <a:t>around</a:t>
            </a:r>
            <a:r>
              <a:rPr sz="2000" spc="-5" dirty="0">
                <a:latin typeface="Palatino Linotype"/>
                <a:cs typeface="Palatino Linotype"/>
              </a:rPr>
              <a:t> them,</a:t>
            </a:r>
            <a:r>
              <a:rPr sz="2000" spc="-10" dirty="0">
                <a:latin typeface="Palatino Linotype"/>
                <a:cs typeface="Palatino Linotype"/>
              </a:rPr>
              <a:t> </a:t>
            </a:r>
            <a:r>
              <a:rPr sz="2000" dirty="0">
                <a:latin typeface="Palatino Linotype"/>
                <a:cs typeface="Palatino Linotype"/>
              </a:rPr>
              <a:t>we</a:t>
            </a:r>
            <a:r>
              <a:rPr sz="2000" spc="-10" dirty="0">
                <a:latin typeface="Palatino Linotype"/>
                <a:cs typeface="Palatino Linotype"/>
              </a:rPr>
              <a:t> </a:t>
            </a:r>
            <a:r>
              <a:rPr sz="2000" dirty="0">
                <a:latin typeface="Palatino Linotype"/>
                <a:cs typeface="Palatino Linotype"/>
              </a:rPr>
              <a:t>stretch</a:t>
            </a:r>
            <a:r>
              <a:rPr sz="2000" spc="-5" dirty="0">
                <a:latin typeface="Palatino Linotype"/>
                <a:cs typeface="Palatino Linotype"/>
              </a:rPr>
              <a:t> the</a:t>
            </a:r>
            <a:r>
              <a:rPr sz="2000" spc="-10" dirty="0">
                <a:latin typeface="Palatino Linotype"/>
                <a:cs typeface="Palatino Linotype"/>
              </a:rPr>
              <a:t> </a:t>
            </a:r>
            <a:r>
              <a:rPr sz="2000" dirty="0">
                <a:latin typeface="Palatino Linotype"/>
                <a:cs typeface="Palatino Linotype"/>
              </a:rPr>
              <a:t>layout</a:t>
            </a:r>
            <a:r>
              <a:rPr sz="2000" spc="-5" dirty="0">
                <a:latin typeface="Palatino Linotype"/>
                <a:cs typeface="Palatino Linotype"/>
              </a:rPr>
              <a:t> </a:t>
            </a:r>
            <a:r>
              <a:rPr sz="2000" dirty="0">
                <a:latin typeface="Palatino Linotype"/>
                <a:cs typeface="Palatino Linotype"/>
              </a:rPr>
              <a:t>enough </a:t>
            </a:r>
            <a:r>
              <a:rPr sz="2000" spc="-250" dirty="0">
                <a:latin typeface="Palatino Linotype"/>
                <a:cs typeface="Palatino Linotype"/>
              </a:rPr>
              <a:t> </a:t>
            </a:r>
            <a:r>
              <a:rPr sz="2000" dirty="0">
                <a:latin typeface="Palatino Linotype"/>
                <a:cs typeface="Palatino Linotype"/>
              </a:rPr>
              <a:t>so</a:t>
            </a:r>
            <a:r>
              <a:rPr sz="2000" spc="-5" dirty="0">
                <a:latin typeface="Palatino Linotype"/>
                <a:cs typeface="Palatino Linotype"/>
              </a:rPr>
              <a:t> </a:t>
            </a:r>
            <a:r>
              <a:rPr sz="2000" dirty="0">
                <a:latin typeface="Palatino Linotype"/>
                <a:cs typeface="Palatino Linotype"/>
              </a:rPr>
              <a:t>we can see our </a:t>
            </a:r>
            <a:r>
              <a:rPr sz="2000" spc="-5" dirty="0">
                <a:latin typeface="Palatino Linotype"/>
                <a:cs typeface="Palatino Linotype"/>
              </a:rPr>
              <a:t>GUI title</a:t>
            </a:r>
            <a:r>
              <a:rPr sz="2000" spc="-10" dirty="0">
                <a:latin typeface="Palatino Linotype"/>
                <a:cs typeface="Palatino Linotype"/>
              </a:rPr>
              <a:t> </a:t>
            </a:r>
            <a:r>
              <a:rPr sz="2000" dirty="0">
                <a:latin typeface="Palatino Linotype"/>
                <a:cs typeface="Palatino Linotype"/>
              </a:rPr>
              <a:t>again:</a:t>
            </a:r>
          </a:p>
          <a:p>
            <a:pPr marL="622300" indent="-170180">
              <a:lnSpc>
                <a:spcPct val="100000"/>
              </a:lnSpc>
              <a:spcBef>
                <a:spcPts val="900"/>
              </a:spcBef>
              <a:buAutoNum type="arabicPeriod"/>
              <a:tabLst>
                <a:tab pos="622300" algn="l"/>
              </a:tabLst>
            </a:pPr>
            <a:r>
              <a:rPr sz="2000" spc="-5" dirty="0">
                <a:latin typeface="Palatino Linotype"/>
                <a:cs typeface="Palatino Linotype"/>
              </a:rPr>
              <a:t>Ope</a:t>
            </a:r>
            <a:r>
              <a:rPr sz="2000" dirty="0">
                <a:latin typeface="Palatino Linotype"/>
                <a:cs typeface="Palatino Linotype"/>
              </a:rPr>
              <a:t>n </a:t>
            </a:r>
            <a:r>
              <a:rPr sz="2000" spc="-5" dirty="0">
                <a:latin typeface="Lucida Console"/>
                <a:cs typeface="Lucida Console"/>
              </a:rPr>
              <a:t>GUI_tabbed_two_mighty.py</a:t>
            </a:r>
            <a:r>
              <a:rPr sz="2000" spc="10" dirty="0">
                <a:latin typeface="Times New Roman"/>
                <a:cs typeface="Times New Roman"/>
              </a:rPr>
              <a:t> </a:t>
            </a:r>
            <a:r>
              <a:rPr sz="2000" dirty="0">
                <a:latin typeface="Palatino Linotype"/>
                <a:cs typeface="Palatino Linotype"/>
              </a:rPr>
              <a:t>and save it as</a:t>
            </a:r>
          </a:p>
          <a:p>
            <a:pPr marL="621665">
              <a:lnSpc>
                <a:spcPct val="100000"/>
              </a:lnSpc>
              <a:spcBef>
                <a:spcPts val="65"/>
              </a:spcBef>
            </a:pPr>
            <a:r>
              <a:rPr sz="2000" spc="-5" dirty="0">
                <a:latin typeface="Lucida Console"/>
                <a:cs typeface="Lucida Console"/>
              </a:rPr>
              <a:t>GUI_tabbed_two_mighty_labels.py</a:t>
            </a:r>
            <a:r>
              <a:rPr sz="2000" spc="-5" dirty="0">
                <a:latin typeface="Palatino Linotype"/>
                <a:cs typeface="Palatino Linotype"/>
              </a:rPr>
              <a:t>.</a:t>
            </a:r>
            <a:endParaRPr sz="2000" dirty="0">
              <a:latin typeface="Palatino Linotype"/>
              <a:cs typeface="Palatino Linotype"/>
            </a:endParaRPr>
          </a:p>
          <a:p>
            <a:pPr marL="622300" indent="-170180">
              <a:lnSpc>
                <a:spcPct val="100000"/>
              </a:lnSpc>
              <a:spcBef>
                <a:spcPts val="285"/>
              </a:spcBef>
              <a:buAutoNum type="arabicPeriod" startAt="2"/>
              <a:tabLst>
                <a:tab pos="622300" algn="l"/>
              </a:tabLst>
            </a:pPr>
            <a:r>
              <a:rPr sz="2000" dirty="0">
                <a:latin typeface="Palatino Linotype"/>
                <a:cs typeface="Palatino Linotype"/>
              </a:rPr>
              <a:t>Add</a:t>
            </a:r>
            <a:r>
              <a:rPr sz="2000" spc="-10" dirty="0">
                <a:latin typeface="Palatino Linotype"/>
                <a:cs typeface="Palatino Linotype"/>
              </a:rPr>
              <a:t> </a:t>
            </a:r>
            <a:r>
              <a:rPr sz="2000" dirty="0">
                <a:latin typeface="Palatino Linotype"/>
                <a:cs typeface="Palatino Linotype"/>
              </a:rPr>
              <a:t>a</a:t>
            </a:r>
            <a:r>
              <a:rPr sz="2000" spc="-10" dirty="0">
                <a:latin typeface="Palatino Linotype"/>
                <a:cs typeface="Palatino Linotype"/>
              </a:rPr>
              <a:t> </a:t>
            </a:r>
            <a:r>
              <a:rPr sz="2000" dirty="0">
                <a:latin typeface="Palatino Linotype"/>
                <a:cs typeface="Palatino Linotype"/>
              </a:rPr>
              <a:t>second</a:t>
            </a:r>
            <a:r>
              <a:rPr sz="2000" spc="-5" dirty="0">
                <a:latin typeface="Palatino Linotype"/>
                <a:cs typeface="Palatino Linotype"/>
              </a:rPr>
              <a:t> </a:t>
            </a:r>
            <a:r>
              <a:rPr sz="2000" dirty="0">
                <a:latin typeface="Palatino Linotype"/>
                <a:cs typeface="Palatino Linotype"/>
              </a:rPr>
              <a:t>label</a:t>
            </a:r>
            <a:r>
              <a:rPr sz="2000" spc="-15" dirty="0">
                <a:latin typeface="Palatino Linotype"/>
                <a:cs typeface="Palatino Linotype"/>
              </a:rPr>
              <a:t> </a:t>
            </a:r>
            <a:r>
              <a:rPr sz="2000" dirty="0">
                <a:latin typeface="Palatino Linotype"/>
                <a:cs typeface="Palatino Linotype"/>
              </a:rPr>
              <a:t>and</a:t>
            </a:r>
            <a:r>
              <a:rPr sz="2000" spc="-10" dirty="0">
                <a:latin typeface="Palatino Linotype"/>
                <a:cs typeface="Palatino Linotype"/>
              </a:rPr>
              <a:t> </a:t>
            </a:r>
            <a:r>
              <a:rPr sz="2000" dirty="0">
                <a:latin typeface="Palatino Linotype"/>
                <a:cs typeface="Palatino Linotype"/>
              </a:rPr>
              <a:t>spacing</a:t>
            </a:r>
            <a:r>
              <a:rPr sz="2000" spc="-5" dirty="0">
                <a:latin typeface="Palatino Linotype"/>
                <a:cs typeface="Palatino Linotype"/>
              </a:rPr>
              <a:t> </a:t>
            </a:r>
            <a:r>
              <a:rPr sz="2000" dirty="0">
                <a:latin typeface="Palatino Linotype"/>
                <a:cs typeface="Palatino Linotype"/>
              </a:rPr>
              <a:t>via</a:t>
            </a:r>
            <a:r>
              <a:rPr sz="2000" spc="-10" dirty="0">
                <a:latin typeface="Palatino Linotype"/>
                <a:cs typeface="Palatino Linotype"/>
              </a:rPr>
              <a:t> </a:t>
            </a:r>
            <a:r>
              <a:rPr sz="2000" dirty="0">
                <a:latin typeface="Palatino Linotype"/>
                <a:cs typeface="Palatino Linotype"/>
              </a:rPr>
              <a:t>a</a:t>
            </a:r>
            <a:r>
              <a:rPr sz="2000" spc="-10" dirty="0">
                <a:latin typeface="Palatino Linotype"/>
                <a:cs typeface="Palatino Linotype"/>
              </a:rPr>
              <a:t> </a:t>
            </a:r>
            <a:r>
              <a:rPr sz="2000" dirty="0">
                <a:latin typeface="Palatino Linotype"/>
                <a:cs typeface="Palatino Linotype"/>
              </a:rPr>
              <a:t>loop:</a:t>
            </a:r>
          </a:p>
          <a:p>
            <a:pPr marL="812165">
              <a:lnSpc>
                <a:spcPct val="100000"/>
              </a:lnSpc>
              <a:spcBef>
                <a:spcPts val="894"/>
              </a:spcBef>
            </a:pPr>
            <a:r>
              <a:rPr sz="2000" spc="-5" dirty="0">
                <a:latin typeface="Lucida Console"/>
                <a:cs typeface="Lucida Console"/>
              </a:rPr>
              <a:t>#</a:t>
            </a:r>
            <a:r>
              <a:rPr sz="2000" spc="-15" dirty="0">
                <a:latin typeface="Lucida Console"/>
                <a:cs typeface="Lucida Console"/>
              </a:rPr>
              <a:t> </a:t>
            </a:r>
            <a:r>
              <a:rPr sz="2000" spc="-5" dirty="0">
                <a:latin typeface="Lucida Console"/>
                <a:cs typeface="Lucida Console"/>
              </a:rPr>
              <a:t>Add</a:t>
            </a:r>
            <a:r>
              <a:rPr sz="2000" spc="-15" dirty="0">
                <a:latin typeface="Lucida Console"/>
                <a:cs typeface="Lucida Console"/>
              </a:rPr>
              <a:t> </a:t>
            </a:r>
            <a:r>
              <a:rPr sz="2000" spc="-5" dirty="0">
                <a:latin typeface="Lucida Console"/>
                <a:cs typeface="Lucida Console"/>
              </a:rPr>
              <a:t>another</a:t>
            </a:r>
            <a:r>
              <a:rPr sz="2000" spc="-15" dirty="0">
                <a:latin typeface="Lucida Console"/>
                <a:cs typeface="Lucida Console"/>
              </a:rPr>
              <a:t> </a:t>
            </a:r>
            <a:r>
              <a:rPr sz="2000" spc="-5" dirty="0">
                <a:latin typeface="Lucida Console"/>
                <a:cs typeface="Lucida Console"/>
              </a:rPr>
              <a:t>label</a:t>
            </a:r>
            <a:endParaRPr sz="2000" dirty="0">
              <a:latin typeface="Lucida Console"/>
              <a:cs typeface="Lucida Console"/>
            </a:endParaRPr>
          </a:p>
          <a:p>
            <a:pPr marL="812165">
              <a:lnSpc>
                <a:spcPct val="100000"/>
              </a:lnSpc>
            </a:pPr>
            <a:r>
              <a:rPr sz="2000" spc="-5" dirty="0">
                <a:latin typeface="Lucida Console"/>
                <a:cs typeface="Lucida Console"/>
              </a:rPr>
              <a:t>ttk.Label(mighty,</a:t>
            </a:r>
            <a:r>
              <a:rPr sz="2000" spc="5" dirty="0">
                <a:latin typeface="Lucida Console"/>
                <a:cs typeface="Lucida Console"/>
              </a:rPr>
              <a:t> </a:t>
            </a:r>
            <a:r>
              <a:rPr sz="2000" spc="-5" dirty="0">
                <a:latin typeface="Lucida Console"/>
                <a:cs typeface="Lucida Console"/>
              </a:rPr>
              <a:t>text="Choose</a:t>
            </a:r>
            <a:r>
              <a:rPr sz="2000" spc="10" dirty="0">
                <a:latin typeface="Lucida Console"/>
                <a:cs typeface="Lucida Console"/>
              </a:rPr>
              <a:t> </a:t>
            </a:r>
            <a:r>
              <a:rPr sz="2000" spc="-5" dirty="0">
                <a:latin typeface="Lucida Console"/>
                <a:cs typeface="Lucida Console"/>
              </a:rPr>
              <a:t>a</a:t>
            </a:r>
            <a:r>
              <a:rPr sz="2000" spc="10" dirty="0">
                <a:latin typeface="Lucida Console"/>
                <a:cs typeface="Lucida Console"/>
              </a:rPr>
              <a:t> </a:t>
            </a:r>
            <a:r>
              <a:rPr sz="2000" spc="-5" dirty="0">
                <a:latin typeface="Lucida Console"/>
                <a:cs typeface="Lucida Console"/>
              </a:rPr>
              <a:t>number:").grid(column=1,</a:t>
            </a:r>
            <a:r>
              <a:rPr sz="2000" spc="10" dirty="0">
                <a:latin typeface="Lucida Console"/>
                <a:cs typeface="Lucida Console"/>
              </a:rPr>
              <a:t> </a:t>
            </a:r>
            <a:r>
              <a:rPr sz="2000" spc="-5" dirty="0">
                <a:latin typeface="Lucida Console"/>
                <a:cs typeface="Lucida Console"/>
              </a:rPr>
              <a:t>row=0)</a:t>
            </a:r>
            <a:endParaRPr sz="2000" dirty="0">
              <a:latin typeface="Lucida Console"/>
              <a:cs typeface="Lucida Console"/>
            </a:endParaRPr>
          </a:p>
          <a:p>
            <a:pPr>
              <a:lnSpc>
                <a:spcPct val="100000"/>
              </a:lnSpc>
              <a:spcBef>
                <a:spcPts val="30"/>
              </a:spcBef>
            </a:pPr>
            <a:endParaRPr sz="2000" dirty="0">
              <a:latin typeface="Lucida Console"/>
              <a:cs typeface="Lucida Console"/>
            </a:endParaRPr>
          </a:p>
          <a:p>
            <a:pPr marL="812165" marR="1990725">
              <a:lnSpc>
                <a:spcPct val="100000"/>
              </a:lnSpc>
            </a:pPr>
            <a:r>
              <a:rPr sz="2000" spc="-5" dirty="0">
                <a:latin typeface="Lucida Console"/>
                <a:cs typeface="Lucida Console"/>
              </a:rPr>
              <a:t>#</a:t>
            </a:r>
            <a:r>
              <a:rPr sz="2000" spc="10" dirty="0">
                <a:latin typeface="Lucida Console"/>
                <a:cs typeface="Lucida Console"/>
              </a:rPr>
              <a:t> </a:t>
            </a:r>
            <a:r>
              <a:rPr sz="2000" spc="-5" dirty="0">
                <a:latin typeface="Lucida Console"/>
                <a:cs typeface="Lucida Console"/>
              </a:rPr>
              <a:t>Add</a:t>
            </a:r>
            <a:r>
              <a:rPr sz="2000" spc="15" dirty="0">
                <a:latin typeface="Lucida Console"/>
                <a:cs typeface="Lucida Console"/>
              </a:rPr>
              <a:t> </a:t>
            </a:r>
            <a:r>
              <a:rPr sz="2000" spc="-5" dirty="0">
                <a:latin typeface="Lucida Console"/>
                <a:cs typeface="Lucida Console"/>
              </a:rPr>
              <a:t>some</a:t>
            </a:r>
            <a:r>
              <a:rPr sz="2000" spc="15" dirty="0">
                <a:latin typeface="Lucida Console"/>
                <a:cs typeface="Lucida Console"/>
              </a:rPr>
              <a:t> </a:t>
            </a:r>
            <a:r>
              <a:rPr sz="2000" spc="-5" dirty="0">
                <a:latin typeface="Lucida Console"/>
                <a:cs typeface="Lucida Console"/>
              </a:rPr>
              <a:t>space</a:t>
            </a:r>
            <a:r>
              <a:rPr sz="2000" spc="10" dirty="0">
                <a:latin typeface="Lucida Console"/>
                <a:cs typeface="Lucida Console"/>
              </a:rPr>
              <a:t> </a:t>
            </a:r>
            <a:r>
              <a:rPr sz="2000" spc="-5" dirty="0">
                <a:latin typeface="Lucida Console"/>
                <a:cs typeface="Lucida Console"/>
              </a:rPr>
              <a:t>around</a:t>
            </a:r>
            <a:r>
              <a:rPr sz="2000" spc="15" dirty="0">
                <a:latin typeface="Lucida Console"/>
                <a:cs typeface="Lucida Console"/>
              </a:rPr>
              <a:t> </a:t>
            </a:r>
            <a:r>
              <a:rPr sz="2000" spc="-5" dirty="0">
                <a:latin typeface="Lucida Console"/>
                <a:cs typeface="Lucida Console"/>
              </a:rPr>
              <a:t>each</a:t>
            </a:r>
            <a:r>
              <a:rPr sz="2000" spc="15" dirty="0">
                <a:latin typeface="Lucida Console"/>
                <a:cs typeface="Lucida Console"/>
              </a:rPr>
              <a:t> </a:t>
            </a:r>
            <a:r>
              <a:rPr sz="2000" spc="-5" dirty="0">
                <a:latin typeface="Lucida Console"/>
                <a:cs typeface="Lucida Console"/>
              </a:rPr>
              <a:t>label </a:t>
            </a:r>
            <a:r>
              <a:rPr sz="2000" dirty="0">
                <a:latin typeface="Lucida Console"/>
                <a:cs typeface="Lucida Console"/>
              </a:rPr>
              <a:t> </a:t>
            </a:r>
            <a:r>
              <a:rPr sz="2000" spc="-5" dirty="0">
                <a:latin typeface="Lucida Console"/>
                <a:cs typeface="Lucida Console"/>
              </a:rPr>
              <a:t>for child in mighty.winfo_children():</a:t>
            </a:r>
            <a:endParaRPr sz="2000" dirty="0">
              <a:latin typeface="Lucida Console"/>
              <a:cs typeface="Lucida Console"/>
            </a:endParaRPr>
          </a:p>
          <a:p>
            <a:pPr marL="1087120">
              <a:lnSpc>
                <a:spcPct val="100000"/>
              </a:lnSpc>
            </a:pPr>
            <a:r>
              <a:rPr sz="2000" spc="-5" dirty="0" err="1">
                <a:latin typeface="Lucida Console"/>
                <a:cs typeface="Lucida Console"/>
              </a:rPr>
              <a:t>child.grid_configure</a:t>
            </a:r>
            <a:r>
              <a:rPr sz="2000" spc="-5" dirty="0">
                <a:latin typeface="Lucida Console"/>
                <a:cs typeface="Lucida Console"/>
              </a:rPr>
              <a:t>(</a:t>
            </a:r>
            <a:r>
              <a:rPr sz="2000" spc="-5" dirty="0" err="1">
                <a:latin typeface="Lucida Console"/>
                <a:cs typeface="Lucida Console"/>
              </a:rPr>
              <a:t>padx</a:t>
            </a:r>
            <a:r>
              <a:rPr sz="2000" spc="-5" dirty="0">
                <a:latin typeface="Lucida Console"/>
                <a:cs typeface="Lucida Console"/>
              </a:rPr>
              <a:t>=8</a:t>
            </a:r>
            <a:r>
              <a:rPr sz="2000" spc="-5" dirty="0" smtClean="0">
                <a:latin typeface="Lucida Console"/>
                <a:cs typeface="Lucida Console"/>
              </a:rPr>
              <a:t>)</a:t>
            </a:r>
            <a:endParaRPr sz="2000" dirty="0">
              <a:latin typeface="Lucida Console"/>
              <a:cs typeface="Lucida Console"/>
            </a:endParaRPr>
          </a:p>
        </p:txBody>
      </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61</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3" name="object 3"/>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4" name="object 4"/>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0" y="877676"/>
            <a:ext cx="8458200" cy="936154"/>
          </a:xfrm>
          <a:prstGeom prst="rect">
            <a:avLst/>
          </a:prstGeom>
        </p:spPr>
        <p:txBody>
          <a:bodyPr vert="horz" wrap="square" lIns="0" tIns="12700" rIns="0" bIns="0" rtlCol="0">
            <a:spAutoFit/>
          </a:bodyPr>
          <a:lstStyle/>
          <a:p>
            <a:pPr marL="621665" marR="384810" indent="-170180">
              <a:lnSpc>
                <a:spcPct val="100000"/>
              </a:lnSpc>
              <a:spcBef>
                <a:spcPts val="5"/>
              </a:spcBef>
              <a:buAutoNum type="arabicPeriod" startAt="3"/>
              <a:tabLst>
                <a:tab pos="622300" algn="l"/>
              </a:tabLst>
            </a:pPr>
            <a:r>
              <a:rPr sz="2000" dirty="0" smtClean="0">
                <a:latin typeface="Palatino Linotype"/>
                <a:cs typeface="Palatino Linotype"/>
              </a:rPr>
              <a:t>Run </a:t>
            </a:r>
            <a:r>
              <a:rPr sz="2000" spc="-5" dirty="0">
                <a:latin typeface="Palatino Linotype"/>
                <a:cs typeface="Palatino Linotype"/>
              </a:rPr>
              <a:t>the preceding </a:t>
            </a:r>
            <a:r>
              <a:rPr sz="2000" dirty="0">
                <a:latin typeface="Palatino Linotype"/>
                <a:cs typeface="Palatino Linotype"/>
              </a:rPr>
              <a:t>code. The following screenshot shows </a:t>
            </a:r>
            <a:r>
              <a:rPr sz="2000" spc="-5" dirty="0">
                <a:latin typeface="Palatino Linotype"/>
                <a:cs typeface="Palatino Linotype"/>
              </a:rPr>
              <a:t>the </a:t>
            </a:r>
            <a:r>
              <a:rPr sz="2000" dirty="0">
                <a:latin typeface="Palatino Linotype"/>
                <a:cs typeface="Palatino Linotype"/>
              </a:rPr>
              <a:t>output from </a:t>
            </a:r>
            <a:r>
              <a:rPr sz="2000" spc="-254" dirty="0">
                <a:latin typeface="Palatino Linotype"/>
                <a:cs typeface="Palatino Linotype"/>
              </a:rPr>
              <a:t> </a:t>
            </a:r>
            <a:r>
              <a:rPr sz="2000" dirty="0">
                <a:latin typeface="Palatino Linotype"/>
                <a:cs typeface="Palatino Linotype"/>
              </a:rPr>
              <a:t>running </a:t>
            </a:r>
            <a:r>
              <a:rPr sz="2000" spc="-5" dirty="0">
                <a:latin typeface="Palatino Linotype"/>
                <a:cs typeface="Palatino Linotype"/>
              </a:rPr>
              <a:t>this </a:t>
            </a:r>
            <a:r>
              <a:rPr sz="2000" dirty="0">
                <a:latin typeface="Palatino Linotype"/>
                <a:cs typeface="Palatino Linotype"/>
              </a:rPr>
              <a:t>code, which can also </a:t>
            </a:r>
            <a:r>
              <a:rPr sz="2000" spc="-5" dirty="0">
                <a:latin typeface="Palatino Linotype"/>
                <a:cs typeface="Palatino Linotype"/>
              </a:rPr>
              <a:t>be </a:t>
            </a:r>
            <a:r>
              <a:rPr sz="2000" dirty="0">
                <a:latin typeface="Palatino Linotype"/>
                <a:cs typeface="Palatino Linotype"/>
              </a:rPr>
              <a:t>found in </a:t>
            </a:r>
            <a:r>
              <a:rPr sz="2000" spc="-5" dirty="0">
                <a:latin typeface="Palatino Linotype"/>
                <a:cs typeface="Palatino Linotype"/>
              </a:rPr>
              <a:t>the </a:t>
            </a:r>
            <a:r>
              <a:rPr sz="2000" dirty="0">
                <a:latin typeface="Palatino Linotype"/>
                <a:cs typeface="Palatino Linotype"/>
              </a:rPr>
              <a:t> </a:t>
            </a:r>
            <a:r>
              <a:rPr sz="2000" spc="-5" dirty="0">
                <a:latin typeface="Lucida Console"/>
                <a:cs typeface="Lucida Console"/>
              </a:rPr>
              <a:t>GUI_tabbed_two_mighty_labels.py</a:t>
            </a:r>
            <a:r>
              <a:rPr sz="2000" spc="10" dirty="0">
                <a:latin typeface="Times New Roman"/>
                <a:cs typeface="Times New Roman"/>
              </a:rPr>
              <a:t> </a:t>
            </a:r>
            <a:r>
              <a:rPr sz="2000" dirty="0">
                <a:latin typeface="Palatino Linotype"/>
                <a:cs typeface="Palatino Linotype"/>
              </a:rPr>
              <a:t>file:</a:t>
            </a:r>
          </a:p>
        </p:txBody>
      </p:sp>
      <p:grpSp>
        <p:nvGrpSpPr>
          <p:cNvPr id="6" name="object 8"/>
          <p:cNvGrpSpPr/>
          <p:nvPr/>
        </p:nvGrpSpPr>
        <p:grpSpPr>
          <a:xfrm>
            <a:off x="2261675" y="1981200"/>
            <a:ext cx="4191000" cy="2133600"/>
            <a:chOff x="2463800" y="899998"/>
            <a:chExt cx="1930400" cy="901700"/>
          </a:xfrm>
        </p:grpSpPr>
        <p:pic>
          <p:nvPicPr>
            <p:cNvPr id="7" name="object 9"/>
            <p:cNvPicPr/>
            <p:nvPr/>
          </p:nvPicPr>
          <p:blipFill>
            <a:blip r:embed="rId2" cstate="print"/>
            <a:stretch>
              <a:fillRect/>
            </a:stretch>
          </p:blipFill>
          <p:spPr>
            <a:xfrm>
              <a:off x="2476500" y="912698"/>
              <a:ext cx="1905000" cy="876300"/>
            </a:xfrm>
            <a:prstGeom prst="rect">
              <a:avLst/>
            </a:prstGeom>
          </p:spPr>
        </p:pic>
        <p:sp>
          <p:nvSpPr>
            <p:cNvPr id="8" name="object 10"/>
            <p:cNvSpPr/>
            <p:nvPr/>
          </p:nvSpPr>
          <p:spPr>
            <a:xfrm>
              <a:off x="2470150" y="906348"/>
              <a:ext cx="1917700" cy="889000"/>
            </a:xfrm>
            <a:custGeom>
              <a:avLst/>
              <a:gdLst/>
              <a:ahLst/>
              <a:cxnLst/>
              <a:rect l="l" t="t" r="r" b="b"/>
              <a:pathLst>
                <a:path w="1917700" h="889000">
                  <a:moveTo>
                    <a:pt x="0" y="0"/>
                  </a:moveTo>
                  <a:lnTo>
                    <a:pt x="1917700" y="0"/>
                  </a:lnTo>
                </a:path>
                <a:path w="1917700" h="889000">
                  <a:moveTo>
                    <a:pt x="0" y="0"/>
                  </a:moveTo>
                  <a:lnTo>
                    <a:pt x="0" y="889000"/>
                  </a:lnTo>
                </a:path>
                <a:path w="1917700" h="889000">
                  <a:moveTo>
                    <a:pt x="1917700" y="0"/>
                  </a:moveTo>
                  <a:lnTo>
                    <a:pt x="1917700" y="889000"/>
                  </a:lnTo>
                </a:path>
                <a:path w="1917700" h="889000">
                  <a:moveTo>
                    <a:pt x="0" y="889000"/>
                  </a:moveTo>
                  <a:lnTo>
                    <a:pt x="1917700" y="889000"/>
                  </a:lnTo>
                </a:path>
              </a:pathLst>
            </a:custGeom>
            <a:ln w="12700">
              <a:solidFill>
                <a:srgbClr val="000000"/>
              </a:solidFill>
            </a:ln>
          </p:spPr>
          <p:txBody>
            <a:bodyPr wrap="square" lIns="0" tIns="0" rIns="0" bIns="0" rtlCol="0"/>
            <a:lstStyle/>
            <a:p>
              <a:endParaRPr/>
            </a:p>
          </p:txBody>
        </p:sp>
      </p:grpSp>
      <p:sp>
        <p:nvSpPr>
          <p:cNvPr id="5" name="Slide Number Placeholder 4"/>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62</a:t>
            </a:fld>
            <a:r>
              <a:rPr lang="en-US" spc="-30" smtClean="0"/>
              <a:t> </a:t>
            </a:r>
            <a:r>
              <a:rPr lang="en-US" smtClean="0"/>
              <a:t>]</a:t>
            </a:r>
            <a:endParaRPr lang="en-US" dirty="0"/>
          </a:p>
        </p:txBody>
      </p:sp>
    </p:spTree>
    <p:extLst>
      <p:ext uri="{BB962C8B-B14F-4D97-AF65-F5344CB8AC3E}">
        <p14:creationId xmlns:p14="http://schemas.microsoft.com/office/powerpoint/2010/main" val="15901155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4" name="object 4"/>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2</a:t>
            </a:r>
            <a:endParaRPr sz="1000">
              <a:latin typeface="Palatino Linotype"/>
              <a:cs typeface="Palatino Linotype"/>
            </a:endParaRPr>
          </a:p>
        </p:txBody>
      </p:sp>
      <p:sp>
        <p:nvSpPr>
          <p:cNvPr id="5" name="object 5"/>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5" name="object 15"/>
          <p:cNvSpPr txBox="1"/>
          <p:nvPr/>
        </p:nvSpPr>
        <p:spPr>
          <a:xfrm>
            <a:off x="0" y="762000"/>
            <a:ext cx="8458199" cy="2080057"/>
          </a:xfrm>
          <a:prstGeom prst="rect">
            <a:avLst/>
          </a:prstGeom>
        </p:spPr>
        <p:txBody>
          <a:bodyPr vert="horz" wrap="square" lIns="0" tIns="12700" rIns="0" bIns="0" rtlCol="0">
            <a:spAutoFit/>
          </a:bodyPr>
          <a:lstStyle/>
          <a:p>
            <a:pPr marL="12700">
              <a:lnSpc>
                <a:spcPct val="100000"/>
              </a:lnSpc>
              <a:spcBef>
                <a:spcPts val="100"/>
              </a:spcBef>
            </a:pPr>
            <a:r>
              <a:rPr sz="2000" dirty="0">
                <a:latin typeface="Palatino Linotype"/>
                <a:cs typeface="Palatino Linotype"/>
              </a:rPr>
              <a:t>As</a:t>
            </a:r>
            <a:r>
              <a:rPr sz="2000" spc="-5" dirty="0">
                <a:latin typeface="Palatino Linotype"/>
                <a:cs typeface="Palatino Linotype"/>
              </a:rPr>
              <a:t> you</a:t>
            </a:r>
            <a:r>
              <a:rPr sz="2000" spc="-10" dirty="0">
                <a:latin typeface="Palatino Linotype"/>
                <a:cs typeface="Palatino Linotype"/>
              </a:rPr>
              <a:t> </a:t>
            </a:r>
            <a:r>
              <a:rPr sz="2000" dirty="0">
                <a:latin typeface="Palatino Linotype"/>
                <a:cs typeface="Palatino Linotype"/>
              </a:rPr>
              <a:t>can</a:t>
            </a:r>
            <a:r>
              <a:rPr sz="2000" spc="-5" dirty="0">
                <a:latin typeface="Palatino Linotype"/>
                <a:cs typeface="Palatino Linotype"/>
              </a:rPr>
              <a:t> </a:t>
            </a:r>
            <a:r>
              <a:rPr sz="2000" dirty="0">
                <a:latin typeface="Palatino Linotype"/>
                <a:cs typeface="Palatino Linotype"/>
              </a:rPr>
              <a:t>see, all</a:t>
            </a:r>
            <a:r>
              <a:rPr sz="2000" spc="-5" dirty="0">
                <a:latin typeface="Palatino Linotype"/>
                <a:cs typeface="Palatino Linotype"/>
              </a:rPr>
              <a:t> the</a:t>
            </a:r>
            <a:r>
              <a:rPr sz="2000" spc="-10" dirty="0">
                <a:latin typeface="Palatino Linotype"/>
                <a:cs typeface="Palatino Linotype"/>
              </a:rPr>
              <a:t> </a:t>
            </a:r>
            <a:r>
              <a:rPr sz="2000" dirty="0">
                <a:latin typeface="Palatino Linotype"/>
                <a:cs typeface="Palatino Linotype"/>
              </a:rPr>
              <a:t>widgets</a:t>
            </a:r>
            <a:r>
              <a:rPr sz="2000" spc="-5" dirty="0">
                <a:latin typeface="Palatino Linotype"/>
                <a:cs typeface="Palatino Linotype"/>
              </a:rPr>
              <a:t> </a:t>
            </a:r>
            <a:r>
              <a:rPr sz="2000" dirty="0">
                <a:latin typeface="Palatino Linotype"/>
                <a:cs typeface="Palatino Linotype"/>
              </a:rPr>
              <a:t>reside inside</a:t>
            </a:r>
            <a:r>
              <a:rPr sz="2000" spc="-5" dirty="0">
                <a:latin typeface="Palatino Linotype"/>
                <a:cs typeface="Palatino Linotype"/>
              </a:rPr>
              <a:t> </a:t>
            </a:r>
            <a:r>
              <a:rPr sz="2000" b="1" dirty="0">
                <a:latin typeface="Palatino Linotype"/>
                <a:cs typeface="Palatino Linotype"/>
              </a:rPr>
              <a:t>Tab</a:t>
            </a:r>
            <a:r>
              <a:rPr sz="2000" b="1" spc="-5" dirty="0">
                <a:latin typeface="Palatino Linotype"/>
                <a:cs typeface="Palatino Linotype"/>
              </a:rPr>
              <a:t> </a:t>
            </a:r>
            <a:r>
              <a:rPr sz="2000" b="1" dirty="0">
                <a:latin typeface="Palatino Linotype"/>
                <a:cs typeface="Palatino Linotype"/>
              </a:rPr>
              <a:t>1</a:t>
            </a:r>
            <a:r>
              <a:rPr sz="2000" dirty="0">
                <a:latin typeface="Palatino Linotype"/>
                <a:cs typeface="Palatino Linotype"/>
              </a:rPr>
              <a:t>. Let's</a:t>
            </a:r>
            <a:r>
              <a:rPr sz="2000" spc="-5" dirty="0">
                <a:latin typeface="Palatino Linotype"/>
                <a:cs typeface="Palatino Linotype"/>
              </a:rPr>
              <a:t> </a:t>
            </a:r>
            <a:r>
              <a:rPr sz="2000" dirty="0">
                <a:latin typeface="Palatino Linotype"/>
                <a:cs typeface="Palatino Linotype"/>
              </a:rPr>
              <a:t>move</a:t>
            </a:r>
            <a:r>
              <a:rPr sz="2000" spc="-5" dirty="0">
                <a:latin typeface="Palatino Linotype"/>
                <a:cs typeface="Palatino Linotype"/>
              </a:rPr>
              <a:t> </a:t>
            </a:r>
            <a:r>
              <a:rPr sz="2000" dirty="0">
                <a:latin typeface="Palatino Linotype"/>
                <a:cs typeface="Palatino Linotype"/>
              </a:rPr>
              <a:t>some</a:t>
            </a:r>
            <a:r>
              <a:rPr sz="2000" spc="-5" dirty="0">
                <a:latin typeface="Palatino Linotype"/>
                <a:cs typeface="Palatino Linotype"/>
              </a:rPr>
              <a:t> </a:t>
            </a:r>
            <a:r>
              <a:rPr sz="2000" dirty="0">
                <a:latin typeface="Palatino Linotype"/>
                <a:cs typeface="Palatino Linotype"/>
              </a:rPr>
              <a:t>of </a:t>
            </a:r>
            <a:r>
              <a:rPr sz="2000" spc="-5" dirty="0">
                <a:latin typeface="Palatino Linotype"/>
                <a:cs typeface="Palatino Linotype"/>
              </a:rPr>
              <a:t>them</a:t>
            </a:r>
            <a:r>
              <a:rPr sz="2000" spc="-10" dirty="0">
                <a:latin typeface="Palatino Linotype"/>
                <a:cs typeface="Palatino Linotype"/>
              </a:rPr>
              <a:t> </a:t>
            </a:r>
            <a:r>
              <a:rPr sz="2000" spc="-5" dirty="0">
                <a:latin typeface="Palatino Linotype"/>
                <a:cs typeface="Palatino Linotype"/>
              </a:rPr>
              <a:t>to</a:t>
            </a:r>
            <a:r>
              <a:rPr sz="2000" spc="-10" dirty="0">
                <a:latin typeface="Palatino Linotype"/>
                <a:cs typeface="Palatino Linotype"/>
              </a:rPr>
              <a:t> </a:t>
            </a:r>
            <a:r>
              <a:rPr sz="2000" b="1" dirty="0">
                <a:latin typeface="Palatino Linotype"/>
                <a:cs typeface="Palatino Linotype"/>
              </a:rPr>
              <a:t>Tab</a:t>
            </a:r>
            <a:r>
              <a:rPr sz="2000" b="1" spc="-5" dirty="0">
                <a:latin typeface="Palatino Linotype"/>
                <a:cs typeface="Palatino Linotype"/>
              </a:rPr>
              <a:t> </a:t>
            </a:r>
            <a:r>
              <a:rPr sz="2000" b="1" dirty="0">
                <a:latin typeface="Palatino Linotype"/>
                <a:cs typeface="Palatino Linotype"/>
              </a:rPr>
              <a:t>2</a:t>
            </a:r>
            <a:r>
              <a:rPr sz="2000" dirty="0">
                <a:latin typeface="Palatino Linotype"/>
                <a:cs typeface="Palatino Linotype"/>
              </a:rPr>
              <a:t>:</a:t>
            </a:r>
          </a:p>
          <a:p>
            <a:pPr marL="621665" marR="5080" indent="-170180">
              <a:lnSpc>
                <a:spcPct val="105400"/>
              </a:lnSpc>
              <a:spcBef>
                <a:spcPts val="835"/>
              </a:spcBef>
            </a:pPr>
            <a:r>
              <a:rPr sz="2000" dirty="0">
                <a:latin typeface="Palatino Linotype"/>
                <a:cs typeface="Palatino Linotype"/>
              </a:rPr>
              <a:t>1.</a:t>
            </a:r>
            <a:r>
              <a:rPr sz="2000" spc="5" dirty="0">
                <a:latin typeface="Palatino Linotype"/>
                <a:cs typeface="Palatino Linotype"/>
              </a:rPr>
              <a:t> </a:t>
            </a:r>
            <a:r>
              <a:rPr sz="2000" dirty="0">
                <a:latin typeface="Palatino Linotype"/>
                <a:cs typeface="Palatino Linotype"/>
              </a:rPr>
              <a:t>Create a second </a:t>
            </a:r>
            <a:r>
              <a:rPr sz="2000" spc="-5" dirty="0">
                <a:latin typeface="Lucida Console"/>
                <a:cs typeface="Lucida Console"/>
              </a:rPr>
              <a:t>LabelFrame</a:t>
            </a:r>
            <a:r>
              <a:rPr sz="2000" spc="-5" dirty="0">
                <a:latin typeface="Palatino Linotype"/>
                <a:cs typeface="Palatino Linotype"/>
              </a:rPr>
              <a:t>, </a:t>
            </a:r>
            <a:r>
              <a:rPr sz="2000" dirty="0">
                <a:latin typeface="Palatino Linotype"/>
                <a:cs typeface="Palatino Linotype"/>
              </a:rPr>
              <a:t>which will </a:t>
            </a:r>
            <a:r>
              <a:rPr sz="2000" spc="-5" dirty="0">
                <a:latin typeface="Palatino Linotype"/>
                <a:cs typeface="Palatino Linotype"/>
              </a:rPr>
              <a:t>be the </a:t>
            </a:r>
            <a:r>
              <a:rPr sz="2000" dirty="0">
                <a:latin typeface="Palatino Linotype"/>
                <a:cs typeface="Palatino Linotype"/>
              </a:rPr>
              <a:t>container of </a:t>
            </a:r>
            <a:r>
              <a:rPr sz="2000" spc="-5" dirty="0">
                <a:latin typeface="Palatino Linotype"/>
                <a:cs typeface="Palatino Linotype"/>
              </a:rPr>
              <a:t>the </a:t>
            </a:r>
            <a:r>
              <a:rPr sz="2000" dirty="0">
                <a:latin typeface="Palatino Linotype"/>
                <a:cs typeface="Palatino Linotype"/>
              </a:rPr>
              <a:t>widgets we will </a:t>
            </a:r>
            <a:r>
              <a:rPr sz="2000" spc="-250" dirty="0">
                <a:latin typeface="Palatino Linotype"/>
                <a:cs typeface="Palatino Linotype"/>
              </a:rPr>
              <a:t> </a:t>
            </a:r>
            <a:r>
              <a:rPr sz="2000" spc="-5" dirty="0">
                <a:latin typeface="Palatino Linotype"/>
                <a:cs typeface="Palatino Linotype"/>
              </a:rPr>
              <a:t>be</a:t>
            </a:r>
            <a:r>
              <a:rPr sz="2000" spc="-10" dirty="0">
                <a:latin typeface="Palatino Linotype"/>
                <a:cs typeface="Palatino Linotype"/>
              </a:rPr>
              <a:t> </a:t>
            </a:r>
            <a:r>
              <a:rPr sz="2000" dirty="0">
                <a:latin typeface="Palatino Linotype"/>
                <a:cs typeface="Palatino Linotype"/>
              </a:rPr>
              <a:t>relocating </a:t>
            </a:r>
            <a:r>
              <a:rPr sz="2000" spc="-5" dirty="0">
                <a:latin typeface="Palatino Linotype"/>
                <a:cs typeface="Palatino Linotype"/>
              </a:rPr>
              <a:t>to</a:t>
            </a:r>
            <a:r>
              <a:rPr sz="2000" dirty="0">
                <a:latin typeface="Palatino Linotype"/>
                <a:cs typeface="Palatino Linotype"/>
              </a:rPr>
              <a:t> </a:t>
            </a:r>
            <a:r>
              <a:rPr sz="2000" b="1" dirty="0">
                <a:latin typeface="Palatino Linotype"/>
                <a:cs typeface="Palatino Linotype"/>
              </a:rPr>
              <a:t>Tab 2</a:t>
            </a:r>
            <a:r>
              <a:rPr sz="2000" dirty="0">
                <a:latin typeface="Palatino Linotype"/>
                <a:cs typeface="Palatino Linotype"/>
              </a:rPr>
              <a:t>:</a:t>
            </a:r>
          </a:p>
          <a:p>
            <a:pPr marL="12700" marR="1119505">
              <a:lnSpc>
                <a:spcPct val="100000"/>
              </a:lnSpc>
              <a:spcBef>
                <a:spcPts val="100"/>
              </a:spcBef>
            </a:pPr>
            <a:r>
              <a:rPr lang="en-US" sz="2000" dirty="0" smtClean="0">
                <a:latin typeface="Palatino Linotype"/>
                <a:cs typeface="Palatino Linotype"/>
              </a:rPr>
              <a:t>	</a:t>
            </a:r>
            <a:r>
              <a:rPr sz="2200" dirty="0" err="1" smtClean="0">
                <a:latin typeface="Palatino Linotype"/>
                <a:cs typeface="Palatino Linotype"/>
              </a:rPr>
              <a:t>mighty2</a:t>
            </a:r>
            <a:r>
              <a:rPr sz="2200" dirty="0" smtClean="0">
                <a:latin typeface="Palatino Linotype"/>
                <a:cs typeface="Palatino Linotype"/>
              </a:rPr>
              <a:t> </a:t>
            </a:r>
            <a:r>
              <a:rPr sz="2200" dirty="0">
                <a:latin typeface="Palatino Linotype"/>
                <a:cs typeface="Palatino Linotype"/>
              </a:rPr>
              <a:t>= </a:t>
            </a:r>
            <a:r>
              <a:rPr sz="2200" dirty="0">
                <a:latin typeface="Palatino Linotype"/>
                <a:cs typeface="Palatino Linotype"/>
              </a:rPr>
              <a:t>ttk.LabelFrame(tab2, text=' The Snake ')  </a:t>
            </a:r>
            <a:endParaRPr lang="en-US" sz="2200" dirty="0">
              <a:latin typeface="Palatino Linotype"/>
              <a:cs typeface="Palatino Linotype"/>
            </a:endParaRPr>
          </a:p>
          <a:p>
            <a:pPr marL="12700" marR="1119505">
              <a:spcBef>
                <a:spcPts val="100"/>
              </a:spcBef>
            </a:pPr>
            <a:r>
              <a:rPr lang="en-US" sz="2200" dirty="0" smtClean="0">
                <a:latin typeface="Palatino Linotype"/>
                <a:cs typeface="Palatino Linotype"/>
              </a:rPr>
              <a:t>	</a:t>
            </a:r>
            <a:r>
              <a:rPr sz="2200" dirty="0" err="1" smtClean="0">
                <a:latin typeface="Palatino Linotype"/>
                <a:cs typeface="Palatino Linotype"/>
              </a:rPr>
              <a:t>mighty2.grid</a:t>
            </a:r>
            <a:r>
              <a:rPr sz="2200" dirty="0" smtClean="0">
                <a:latin typeface="Palatino Linotype"/>
                <a:cs typeface="Palatino Linotype"/>
              </a:rPr>
              <a:t>(column=0</a:t>
            </a:r>
            <a:r>
              <a:rPr sz="2200" dirty="0">
                <a:latin typeface="Palatino Linotype"/>
                <a:cs typeface="Palatino Linotype"/>
              </a:rPr>
              <a:t>, row=0, </a:t>
            </a:r>
            <a:r>
              <a:rPr sz="2200" dirty="0">
                <a:latin typeface="Palatino Linotype"/>
                <a:cs typeface="Palatino Linotype"/>
              </a:rPr>
              <a:t>padx=8, pady=4)</a:t>
            </a:r>
          </a:p>
        </p:txBody>
      </p:sp>
      <p:sp>
        <p:nvSpPr>
          <p:cNvPr id="17" name="Slide Number Placeholder 16"/>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63</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2221121"/>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marL="589915" marR="63500" indent="-170180">
              <a:lnSpc>
                <a:spcPct val="105400"/>
              </a:lnSpc>
              <a:buAutoNum type="arabicPeriod" startAt="2"/>
              <a:tabLst>
                <a:tab pos="590550" algn="l"/>
              </a:tabLst>
            </a:pPr>
            <a:r>
              <a:rPr sz="2000" spc="-5" dirty="0">
                <a:latin typeface="Palatino Linotype"/>
                <a:cs typeface="Palatino Linotype"/>
              </a:rPr>
              <a:t>Next</a:t>
            </a:r>
            <a:r>
              <a:rPr sz="2000" dirty="0">
                <a:latin typeface="Palatino Linotype"/>
                <a:cs typeface="Palatino Linotype"/>
              </a:rPr>
              <a:t>,</a:t>
            </a:r>
            <a:r>
              <a:rPr sz="2000" spc="-5" dirty="0">
                <a:latin typeface="Palatino Linotype"/>
                <a:cs typeface="Palatino Linotype"/>
              </a:rPr>
              <a:t> </a:t>
            </a:r>
            <a:r>
              <a:rPr sz="2000" dirty="0">
                <a:latin typeface="Palatino Linotype"/>
                <a:cs typeface="Palatino Linotype"/>
              </a:rPr>
              <a:t>we move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spc="-5" dirty="0">
                <a:latin typeface="Lucida Console"/>
                <a:cs typeface="Lucida Console"/>
              </a:rPr>
              <a:t>Check</a:t>
            </a:r>
            <a:r>
              <a:rPr sz="2000" spc="10" dirty="0">
                <a:latin typeface="Times New Roman"/>
                <a:cs typeface="Times New Roman"/>
              </a:rPr>
              <a:t> </a:t>
            </a:r>
            <a:r>
              <a:rPr sz="2000" dirty="0">
                <a:latin typeface="Palatino Linotype"/>
                <a:cs typeface="Palatino Linotype"/>
              </a:rPr>
              <a:t>and </a:t>
            </a:r>
            <a:r>
              <a:rPr sz="2000" spc="-5" dirty="0">
                <a:latin typeface="Lucida Console"/>
                <a:cs typeface="Lucida Console"/>
              </a:rPr>
              <a:t>Radio</a:t>
            </a:r>
            <a:r>
              <a:rPr sz="2000" spc="10" dirty="0">
                <a:latin typeface="Times New Roman"/>
                <a:cs typeface="Times New Roman"/>
              </a:rPr>
              <a:t> </a:t>
            </a:r>
            <a:r>
              <a:rPr sz="2000" spc="-5" dirty="0">
                <a:latin typeface="Palatino Linotype"/>
                <a:cs typeface="Palatino Linotype"/>
              </a:rPr>
              <a:t>button</a:t>
            </a:r>
            <a:r>
              <a:rPr sz="2000" dirty="0">
                <a:latin typeface="Palatino Linotype"/>
                <a:cs typeface="Palatino Linotype"/>
              </a:rPr>
              <a:t>s</a:t>
            </a:r>
            <a:r>
              <a:rPr sz="2000" spc="-5" dirty="0">
                <a:latin typeface="Palatino Linotype"/>
                <a:cs typeface="Palatino Linotype"/>
              </a:rPr>
              <a:t> t</a:t>
            </a:r>
            <a:r>
              <a:rPr sz="2000" dirty="0">
                <a:latin typeface="Palatino Linotype"/>
                <a:cs typeface="Palatino Linotype"/>
              </a:rPr>
              <a:t>o </a:t>
            </a:r>
            <a:r>
              <a:rPr sz="2000" b="1" dirty="0">
                <a:latin typeface="Palatino Linotype"/>
                <a:cs typeface="Palatino Linotype"/>
              </a:rPr>
              <a:t>Tab 2 </a:t>
            </a:r>
            <a:r>
              <a:rPr sz="2000" spc="-5" dirty="0">
                <a:latin typeface="Palatino Linotype"/>
                <a:cs typeface="Palatino Linotype"/>
              </a:rPr>
              <a:t>b</a:t>
            </a:r>
            <a:r>
              <a:rPr sz="2000" dirty="0">
                <a:latin typeface="Palatino Linotype"/>
                <a:cs typeface="Palatino Linotype"/>
              </a:rPr>
              <a:t>y</a:t>
            </a:r>
            <a:r>
              <a:rPr sz="2000" spc="-5" dirty="0">
                <a:latin typeface="Palatino Linotype"/>
                <a:cs typeface="Palatino Linotype"/>
              </a:rPr>
              <a:t> </a:t>
            </a:r>
            <a:r>
              <a:rPr sz="2000" dirty="0">
                <a:latin typeface="Palatino Linotype"/>
                <a:cs typeface="Palatino Linotype"/>
              </a:rPr>
              <a:t>specifying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new  </a:t>
            </a:r>
            <a:r>
              <a:rPr sz="2000" spc="-5" dirty="0">
                <a:latin typeface="Palatino Linotype"/>
                <a:cs typeface="Palatino Linotype"/>
              </a:rPr>
              <a:t>parent </a:t>
            </a:r>
            <a:r>
              <a:rPr sz="2000" dirty="0">
                <a:latin typeface="Palatino Linotype"/>
                <a:cs typeface="Palatino Linotype"/>
              </a:rPr>
              <a:t>container, which is a </a:t>
            </a:r>
            <a:r>
              <a:rPr sz="2000" spc="-5" dirty="0">
                <a:latin typeface="Palatino Linotype"/>
                <a:cs typeface="Palatino Linotype"/>
              </a:rPr>
              <a:t>new </a:t>
            </a:r>
            <a:r>
              <a:rPr sz="2000" dirty="0">
                <a:latin typeface="Palatino Linotype"/>
                <a:cs typeface="Palatino Linotype"/>
              </a:rPr>
              <a:t>variable </a:t>
            </a:r>
            <a:r>
              <a:rPr sz="2000" spc="-5" dirty="0">
                <a:latin typeface="Palatino Linotype"/>
                <a:cs typeface="Palatino Linotype"/>
              </a:rPr>
              <a:t>that </a:t>
            </a:r>
            <a:r>
              <a:rPr sz="2000" dirty="0">
                <a:latin typeface="Palatino Linotype"/>
                <a:cs typeface="Palatino Linotype"/>
              </a:rPr>
              <a:t>we </a:t>
            </a:r>
            <a:r>
              <a:rPr sz="2000" spc="-5" dirty="0">
                <a:latin typeface="Palatino Linotype"/>
                <a:cs typeface="Palatino Linotype"/>
              </a:rPr>
              <a:t>name </a:t>
            </a:r>
            <a:r>
              <a:rPr sz="2000" spc="-5" dirty="0">
                <a:latin typeface="Lucida Console"/>
                <a:cs typeface="Lucida Console"/>
              </a:rPr>
              <a:t>mighty2</a:t>
            </a:r>
            <a:r>
              <a:rPr sz="2000" spc="-5" dirty="0">
                <a:latin typeface="Palatino Linotype"/>
                <a:cs typeface="Palatino Linotype"/>
              </a:rPr>
              <a:t>. </a:t>
            </a:r>
            <a:r>
              <a:rPr sz="2000" dirty="0">
                <a:latin typeface="Palatino Linotype"/>
                <a:cs typeface="Palatino Linotype"/>
              </a:rPr>
              <a:t>The following </a:t>
            </a:r>
            <a:r>
              <a:rPr sz="2000" spc="-250" dirty="0">
                <a:latin typeface="Palatino Linotype"/>
                <a:cs typeface="Palatino Linotype"/>
              </a:rPr>
              <a:t> </a:t>
            </a:r>
            <a:r>
              <a:rPr sz="2000" dirty="0">
                <a:latin typeface="Palatino Linotype"/>
                <a:cs typeface="Palatino Linotype"/>
              </a:rPr>
              <a:t>is</a:t>
            </a:r>
            <a:r>
              <a:rPr sz="2000" spc="-5" dirty="0">
                <a:latin typeface="Palatino Linotype"/>
                <a:cs typeface="Palatino Linotype"/>
              </a:rPr>
              <a:t> </a:t>
            </a:r>
            <a:r>
              <a:rPr sz="2000" dirty="0">
                <a:latin typeface="Palatino Linotype"/>
                <a:cs typeface="Palatino Linotype"/>
              </a:rPr>
              <a:t>an</a:t>
            </a:r>
            <a:r>
              <a:rPr sz="2000" spc="-5" dirty="0">
                <a:latin typeface="Palatino Linotype"/>
                <a:cs typeface="Palatino Linotype"/>
              </a:rPr>
              <a:t> </a:t>
            </a:r>
            <a:r>
              <a:rPr sz="2000" dirty="0">
                <a:latin typeface="Palatino Linotype"/>
                <a:cs typeface="Palatino Linotype"/>
              </a:rPr>
              <a:t>example </a:t>
            </a:r>
            <a:r>
              <a:rPr sz="2000" spc="-5" dirty="0">
                <a:latin typeface="Palatino Linotype"/>
                <a:cs typeface="Palatino Linotype"/>
              </a:rPr>
              <a:t>that</a:t>
            </a:r>
            <a:r>
              <a:rPr sz="2000" spc="-10" dirty="0">
                <a:latin typeface="Palatino Linotype"/>
                <a:cs typeface="Palatino Linotype"/>
              </a:rPr>
              <a:t> </a:t>
            </a:r>
            <a:r>
              <a:rPr sz="2000" dirty="0">
                <a:latin typeface="Palatino Linotype"/>
                <a:cs typeface="Palatino Linotype"/>
              </a:rPr>
              <a:t>we will</a:t>
            </a:r>
            <a:r>
              <a:rPr sz="2000" spc="-5" dirty="0">
                <a:latin typeface="Palatino Linotype"/>
                <a:cs typeface="Palatino Linotype"/>
              </a:rPr>
              <a:t> </a:t>
            </a:r>
            <a:r>
              <a:rPr sz="2000" dirty="0">
                <a:latin typeface="Palatino Linotype"/>
                <a:cs typeface="Palatino Linotype"/>
              </a:rPr>
              <a:t>apply </a:t>
            </a:r>
            <a:r>
              <a:rPr sz="2000" spc="-5" dirty="0">
                <a:latin typeface="Palatino Linotype"/>
                <a:cs typeface="Palatino Linotype"/>
              </a:rPr>
              <a:t>to</a:t>
            </a:r>
            <a:r>
              <a:rPr sz="2000" spc="-10" dirty="0">
                <a:latin typeface="Palatino Linotype"/>
                <a:cs typeface="Palatino Linotype"/>
              </a:rPr>
              <a:t> </a:t>
            </a:r>
            <a:r>
              <a:rPr sz="2000" dirty="0">
                <a:latin typeface="Palatino Linotype"/>
                <a:cs typeface="Palatino Linotype"/>
              </a:rPr>
              <a:t>all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controls </a:t>
            </a:r>
            <a:r>
              <a:rPr sz="2000" spc="-5" dirty="0">
                <a:latin typeface="Palatino Linotype"/>
                <a:cs typeface="Palatino Linotype"/>
              </a:rPr>
              <a:t>that</a:t>
            </a:r>
            <a:r>
              <a:rPr sz="2000" spc="-10" dirty="0">
                <a:latin typeface="Palatino Linotype"/>
                <a:cs typeface="Palatino Linotype"/>
              </a:rPr>
              <a:t> </a:t>
            </a:r>
            <a:r>
              <a:rPr sz="2000" dirty="0">
                <a:latin typeface="Palatino Linotype"/>
                <a:cs typeface="Palatino Linotype"/>
              </a:rPr>
              <a:t>relocate </a:t>
            </a:r>
            <a:r>
              <a:rPr sz="2000" spc="-5" dirty="0">
                <a:latin typeface="Palatino Linotype"/>
                <a:cs typeface="Palatino Linotype"/>
              </a:rPr>
              <a:t>to </a:t>
            </a:r>
            <a:r>
              <a:rPr sz="2000" b="1" dirty="0">
                <a:latin typeface="Palatino Linotype"/>
                <a:cs typeface="Palatino Linotype"/>
              </a:rPr>
              <a:t>Tab 2</a:t>
            </a:r>
            <a:r>
              <a:rPr sz="2000" dirty="0">
                <a:latin typeface="Palatino Linotype"/>
                <a:cs typeface="Palatino Linotype"/>
              </a:rPr>
              <a:t>:</a:t>
            </a:r>
          </a:p>
          <a:p>
            <a:pPr>
              <a:lnSpc>
                <a:spcPct val="100000"/>
              </a:lnSpc>
              <a:spcBef>
                <a:spcPts val="25"/>
              </a:spcBef>
              <a:buFont typeface="Palatino Linotype"/>
              <a:buAutoNum type="arabicPeriod" startAt="2"/>
            </a:pPr>
            <a:endParaRPr sz="2000" dirty="0">
              <a:latin typeface="Palatino Linotype"/>
              <a:cs typeface="Palatino Linotype"/>
            </a:endParaRPr>
          </a:p>
          <a:p>
            <a:pPr>
              <a:lnSpc>
                <a:spcPct val="100000"/>
              </a:lnSpc>
            </a:pPr>
            <a:endParaRPr sz="2000" dirty="0">
              <a:latin typeface="Lucida Console"/>
              <a:cs typeface="Lucida Console"/>
            </a:endParaRPr>
          </a:p>
        </p:txBody>
      </p:sp>
      <p:grpSp>
        <p:nvGrpSpPr>
          <p:cNvPr id="6" name="object 6"/>
          <p:cNvGrpSpPr/>
          <p:nvPr/>
        </p:nvGrpSpPr>
        <p:grpSpPr>
          <a:xfrm>
            <a:off x="1988895" y="2286000"/>
            <a:ext cx="4116761" cy="2661703"/>
            <a:chOff x="2078037" y="2703715"/>
            <a:chExt cx="2701925" cy="1825625"/>
          </a:xfrm>
        </p:grpSpPr>
        <p:pic>
          <p:nvPicPr>
            <p:cNvPr id="7" name="object 7"/>
            <p:cNvPicPr/>
            <p:nvPr/>
          </p:nvPicPr>
          <p:blipFill>
            <a:blip r:embed="rId2" cstate="print"/>
            <a:stretch>
              <a:fillRect/>
            </a:stretch>
          </p:blipFill>
          <p:spPr>
            <a:xfrm>
              <a:off x="2090737" y="2716415"/>
              <a:ext cx="2676525" cy="1800225"/>
            </a:xfrm>
            <a:prstGeom prst="rect">
              <a:avLst/>
            </a:prstGeom>
          </p:spPr>
        </p:pic>
        <p:sp>
          <p:nvSpPr>
            <p:cNvPr id="8" name="object 8"/>
            <p:cNvSpPr/>
            <p:nvPr/>
          </p:nvSpPr>
          <p:spPr>
            <a:xfrm>
              <a:off x="2084387" y="2710065"/>
              <a:ext cx="2689225" cy="1812925"/>
            </a:xfrm>
            <a:custGeom>
              <a:avLst/>
              <a:gdLst/>
              <a:ahLst/>
              <a:cxnLst/>
              <a:rect l="l" t="t" r="r" b="b"/>
              <a:pathLst>
                <a:path w="2689225" h="1812925">
                  <a:moveTo>
                    <a:pt x="0" y="0"/>
                  </a:moveTo>
                  <a:lnTo>
                    <a:pt x="2689225" y="0"/>
                  </a:lnTo>
                </a:path>
                <a:path w="2689225" h="1812925">
                  <a:moveTo>
                    <a:pt x="0" y="0"/>
                  </a:moveTo>
                  <a:lnTo>
                    <a:pt x="0" y="1812925"/>
                  </a:lnTo>
                </a:path>
                <a:path w="2689225" h="1812925">
                  <a:moveTo>
                    <a:pt x="2689225" y="0"/>
                  </a:moveTo>
                  <a:lnTo>
                    <a:pt x="2689225" y="1812925"/>
                  </a:lnTo>
                </a:path>
                <a:path w="2689225" h="1812925">
                  <a:moveTo>
                    <a:pt x="0" y="1812925"/>
                  </a:moveTo>
                  <a:lnTo>
                    <a:pt x="2689225" y="1812925"/>
                  </a:lnTo>
                </a:path>
              </a:pathLst>
            </a:custGeom>
            <a:ln w="12700">
              <a:solidFill>
                <a:srgbClr val="000000"/>
              </a:solidFill>
            </a:ln>
          </p:spPr>
          <p:txBody>
            <a:bodyPr wrap="square" lIns="0" tIns="0" rIns="0" bIns="0" rtlCol="0"/>
            <a:lstStyle/>
            <a:p>
              <a:endParaRPr/>
            </a:p>
          </p:txBody>
        </p:sp>
      </p:grpSp>
      <p:sp>
        <p:nvSpPr>
          <p:cNvPr id="14" name="Slide Number Placeholder 1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64</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142090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950" dirty="0">
              <a:latin typeface="Palatino Linotype"/>
              <a:cs typeface="Palatino Linotype"/>
            </a:endParaRPr>
          </a:p>
          <a:p>
            <a:pPr>
              <a:lnSpc>
                <a:spcPct val="100000"/>
              </a:lnSpc>
            </a:pPr>
            <a:endParaRPr sz="900" dirty="0">
              <a:latin typeface="Lucida Console"/>
              <a:cs typeface="Lucida Console"/>
            </a:endParaRPr>
          </a:p>
          <a:p>
            <a:pPr marL="590550" marR="433070" indent="-170180">
              <a:lnSpc>
                <a:spcPct val="105400"/>
              </a:lnSpc>
              <a:buAutoNum type="arabicPeriod" startAt="3"/>
              <a:tabLst>
                <a:tab pos="590550" algn="l"/>
              </a:tabLst>
            </a:pPr>
            <a:r>
              <a:rPr sz="2000" dirty="0">
                <a:latin typeface="Palatino Linotype"/>
                <a:cs typeface="Palatino Linotype"/>
              </a:rPr>
              <a:t>Run</a:t>
            </a:r>
            <a:r>
              <a:rPr sz="2000" spc="-5" dirty="0">
                <a:latin typeface="Palatino Linotype"/>
                <a:cs typeface="Palatino Linotype"/>
              </a:rPr>
              <a:t> th</a:t>
            </a:r>
            <a:r>
              <a:rPr sz="2000" dirty="0">
                <a:latin typeface="Palatino Linotype"/>
                <a:cs typeface="Palatino Linotype"/>
              </a:rPr>
              <a:t>e </a:t>
            </a:r>
            <a:r>
              <a:rPr sz="2000" spc="-5" dirty="0">
                <a:latin typeface="Lucida Console"/>
                <a:cs typeface="Lucida Console"/>
              </a:rPr>
              <a:t>GUI_tabbed_all_widgets_both_tabs.py</a:t>
            </a:r>
            <a:r>
              <a:rPr sz="2000" spc="10" dirty="0">
                <a:latin typeface="Times New Roman"/>
                <a:cs typeface="Times New Roman"/>
              </a:rPr>
              <a:t> </a:t>
            </a:r>
            <a:r>
              <a:rPr sz="2000" dirty="0">
                <a:latin typeface="Palatino Linotype"/>
                <a:cs typeface="Palatino Linotype"/>
              </a:rPr>
              <a:t>file. The following  screenshot</a:t>
            </a:r>
            <a:r>
              <a:rPr sz="2000" spc="-10" dirty="0">
                <a:latin typeface="Palatino Linotype"/>
                <a:cs typeface="Palatino Linotype"/>
              </a:rPr>
              <a:t> </a:t>
            </a:r>
            <a:r>
              <a:rPr sz="2000" dirty="0">
                <a:latin typeface="Palatino Linotype"/>
                <a:cs typeface="Palatino Linotype"/>
              </a:rPr>
              <a:t>shows</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output</a:t>
            </a:r>
            <a:r>
              <a:rPr sz="2000" spc="-10" dirty="0">
                <a:latin typeface="Palatino Linotype"/>
                <a:cs typeface="Palatino Linotype"/>
              </a:rPr>
              <a:t> </a:t>
            </a:r>
            <a:r>
              <a:rPr sz="2000" dirty="0">
                <a:latin typeface="Palatino Linotype"/>
                <a:cs typeface="Palatino Linotype"/>
              </a:rPr>
              <a:t>we</a:t>
            </a:r>
            <a:r>
              <a:rPr sz="2000" spc="-10" dirty="0">
                <a:latin typeface="Palatino Linotype"/>
                <a:cs typeface="Palatino Linotype"/>
              </a:rPr>
              <a:t> </a:t>
            </a:r>
            <a:r>
              <a:rPr sz="2000" dirty="0">
                <a:latin typeface="Palatino Linotype"/>
                <a:cs typeface="Palatino Linotype"/>
              </a:rPr>
              <a:t>receive</a:t>
            </a:r>
            <a:r>
              <a:rPr sz="2000" spc="-5" dirty="0">
                <a:latin typeface="Palatino Linotype"/>
                <a:cs typeface="Palatino Linotype"/>
              </a:rPr>
              <a:t> </a:t>
            </a:r>
            <a:r>
              <a:rPr sz="2000" dirty="0">
                <a:latin typeface="Palatino Linotype"/>
                <a:cs typeface="Palatino Linotype"/>
              </a:rPr>
              <a:t>after</a:t>
            </a:r>
            <a:r>
              <a:rPr sz="2000" spc="-10" dirty="0">
                <a:latin typeface="Palatino Linotype"/>
                <a:cs typeface="Palatino Linotype"/>
              </a:rPr>
              <a:t> </a:t>
            </a:r>
            <a:r>
              <a:rPr sz="2000" dirty="0">
                <a:latin typeface="Palatino Linotype"/>
                <a:cs typeface="Palatino Linotype"/>
              </a:rPr>
              <a:t>running</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spc="-5" dirty="0">
                <a:latin typeface="Palatino Linotype"/>
                <a:cs typeface="Palatino Linotype"/>
              </a:rPr>
              <a:t>preceding</a:t>
            </a:r>
            <a:r>
              <a:rPr sz="2000" spc="-15" dirty="0">
                <a:latin typeface="Palatino Linotype"/>
                <a:cs typeface="Palatino Linotype"/>
              </a:rPr>
              <a:t> </a:t>
            </a:r>
            <a:r>
              <a:rPr sz="2000" dirty="0">
                <a:latin typeface="Palatino Linotype"/>
                <a:cs typeface="Palatino Linotype"/>
              </a:rPr>
              <a:t>code:</a:t>
            </a:r>
          </a:p>
        </p:txBody>
      </p:sp>
      <p:grpSp>
        <p:nvGrpSpPr>
          <p:cNvPr id="6" name="object 6"/>
          <p:cNvGrpSpPr/>
          <p:nvPr/>
        </p:nvGrpSpPr>
        <p:grpSpPr>
          <a:xfrm>
            <a:off x="2889569" y="1663148"/>
            <a:ext cx="3836099" cy="2130180"/>
            <a:chOff x="2078037" y="2703715"/>
            <a:chExt cx="2701925" cy="1825625"/>
          </a:xfrm>
        </p:grpSpPr>
        <p:pic>
          <p:nvPicPr>
            <p:cNvPr id="7" name="object 7"/>
            <p:cNvPicPr/>
            <p:nvPr/>
          </p:nvPicPr>
          <p:blipFill>
            <a:blip r:embed="rId2" cstate="print"/>
            <a:stretch>
              <a:fillRect/>
            </a:stretch>
          </p:blipFill>
          <p:spPr>
            <a:xfrm>
              <a:off x="2090737" y="2716415"/>
              <a:ext cx="2676525" cy="1800225"/>
            </a:xfrm>
            <a:prstGeom prst="rect">
              <a:avLst/>
            </a:prstGeom>
          </p:spPr>
        </p:pic>
        <p:sp>
          <p:nvSpPr>
            <p:cNvPr id="8" name="object 8"/>
            <p:cNvSpPr/>
            <p:nvPr/>
          </p:nvSpPr>
          <p:spPr>
            <a:xfrm>
              <a:off x="2084387" y="2710065"/>
              <a:ext cx="2689225" cy="1812925"/>
            </a:xfrm>
            <a:custGeom>
              <a:avLst/>
              <a:gdLst/>
              <a:ahLst/>
              <a:cxnLst/>
              <a:rect l="l" t="t" r="r" b="b"/>
              <a:pathLst>
                <a:path w="2689225" h="1812925">
                  <a:moveTo>
                    <a:pt x="0" y="0"/>
                  </a:moveTo>
                  <a:lnTo>
                    <a:pt x="2689225" y="0"/>
                  </a:lnTo>
                </a:path>
                <a:path w="2689225" h="1812925">
                  <a:moveTo>
                    <a:pt x="0" y="0"/>
                  </a:moveTo>
                  <a:lnTo>
                    <a:pt x="0" y="1812925"/>
                  </a:lnTo>
                </a:path>
                <a:path w="2689225" h="1812925">
                  <a:moveTo>
                    <a:pt x="2689225" y="0"/>
                  </a:moveTo>
                  <a:lnTo>
                    <a:pt x="2689225" y="1812925"/>
                  </a:lnTo>
                </a:path>
                <a:path w="2689225" h="1812925">
                  <a:moveTo>
                    <a:pt x="0" y="1812925"/>
                  </a:moveTo>
                  <a:lnTo>
                    <a:pt x="2689225" y="1812925"/>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42900" y="3870399"/>
            <a:ext cx="7772400"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Palatino Linotype"/>
                <a:cs typeface="Palatino Linotype"/>
              </a:rPr>
              <a:t>We</a:t>
            </a:r>
            <a:r>
              <a:rPr sz="2000" spc="-10" dirty="0">
                <a:latin typeface="Palatino Linotype"/>
                <a:cs typeface="Palatino Linotype"/>
              </a:rPr>
              <a:t> </a:t>
            </a:r>
            <a:r>
              <a:rPr sz="2000" dirty="0">
                <a:latin typeface="Palatino Linotype"/>
                <a:cs typeface="Palatino Linotype"/>
              </a:rPr>
              <a:t>can</a:t>
            </a:r>
            <a:r>
              <a:rPr sz="2000" spc="-10" dirty="0">
                <a:latin typeface="Palatino Linotype"/>
                <a:cs typeface="Palatino Linotype"/>
              </a:rPr>
              <a:t> </a:t>
            </a:r>
            <a:r>
              <a:rPr sz="2000" spc="-5" dirty="0">
                <a:latin typeface="Palatino Linotype"/>
                <a:cs typeface="Palatino Linotype"/>
              </a:rPr>
              <a:t>now</a:t>
            </a:r>
            <a:r>
              <a:rPr sz="2000" spc="-10" dirty="0">
                <a:latin typeface="Palatino Linotype"/>
                <a:cs typeface="Palatino Linotype"/>
              </a:rPr>
              <a:t> </a:t>
            </a:r>
            <a:r>
              <a:rPr sz="2000" dirty="0">
                <a:latin typeface="Palatino Linotype"/>
                <a:cs typeface="Palatino Linotype"/>
              </a:rPr>
              <a:t>click</a:t>
            </a:r>
            <a:r>
              <a:rPr sz="2000" spc="-10" dirty="0">
                <a:latin typeface="Palatino Linotype"/>
                <a:cs typeface="Palatino Linotype"/>
              </a:rPr>
              <a:t> </a:t>
            </a:r>
            <a:r>
              <a:rPr sz="2000" dirty="0">
                <a:latin typeface="Palatino Linotype"/>
                <a:cs typeface="Palatino Linotype"/>
              </a:rPr>
              <a:t>on</a:t>
            </a:r>
            <a:r>
              <a:rPr sz="2000" spc="-15" dirty="0">
                <a:latin typeface="Palatino Linotype"/>
                <a:cs typeface="Palatino Linotype"/>
              </a:rPr>
              <a:t> </a:t>
            </a:r>
            <a:r>
              <a:rPr sz="2000" b="1" dirty="0">
                <a:latin typeface="Palatino Linotype"/>
                <a:cs typeface="Palatino Linotype"/>
              </a:rPr>
              <a:t>Tab</a:t>
            </a:r>
            <a:r>
              <a:rPr sz="2000" b="1" spc="-5" dirty="0">
                <a:latin typeface="Palatino Linotype"/>
                <a:cs typeface="Palatino Linotype"/>
              </a:rPr>
              <a:t> </a:t>
            </a:r>
            <a:r>
              <a:rPr sz="2000" b="1" dirty="0">
                <a:latin typeface="Palatino Linotype"/>
                <a:cs typeface="Palatino Linotype"/>
              </a:rPr>
              <a:t>2</a:t>
            </a:r>
            <a:r>
              <a:rPr sz="2000" b="1" spc="-10" dirty="0">
                <a:latin typeface="Palatino Linotype"/>
                <a:cs typeface="Palatino Linotype"/>
              </a:rPr>
              <a:t> </a:t>
            </a:r>
            <a:r>
              <a:rPr sz="2000" dirty="0">
                <a:latin typeface="Palatino Linotype"/>
                <a:cs typeface="Palatino Linotype"/>
              </a:rPr>
              <a:t>and</a:t>
            </a:r>
            <a:r>
              <a:rPr sz="2000" spc="-10" dirty="0">
                <a:latin typeface="Palatino Linotype"/>
                <a:cs typeface="Palatino Linotype"/>
              </a:rPr>
              <a:t> </a:t>
            </a:r>
            <a:r>
              <a:rPr sz="2000" dirty="0">
                <a:latin typeface="Palatino Linotype"/>
                <a:cs typeface="Palatino Linotype"/>
              </a:rPr>
              <a:t>see</a:t>
            </a:r>
            <a:r>
              <a:rPr sz="2000" spc="-5" dirty="0">
                <a:latin typeface="Palatino Linotype"/>
                <a:cs typeface="Palatino Linotype"/>
              </a:rPr>
              <a:t> </a:t>
            </a:r>
            <a:r>
              <a:rPr sz="2000" dirty="0">
                <a:latin typeface="Palatino Linotype"/>
                <a:cs typeface="Palatino Linotype"/>
              </a:rPr>
              <a:t>our</a:t>
            </a:r>
            <a:r>
              <a:rPr sz="2000" spc="-10" dirty="0">
                <a:latin typeface="Palatino Linotype"/>
                <a:cs typeface="Palatino Linotype"/>
              </a:rPr>
              <a:t> </a:t>
            </a:r>
            <a:r>
              <a:rPr sz="2000" dirty="0">
                <a:latin typeface="Palatino Linotype"/>
                <a:cs typeface="Palatino Linotype"/>
              </a:rPr>
              <a:t>relocated</a:t>
            </a:r>
            <a:r>
              <a:rPr sz="2000" spc="-10" dirty="0">
                <a:latin typeface="Palatino Linotype"/>
                <a:cs typeface="Palatino Linotype"/>
              </a:rPr>
              <a:t> </a:t>
            </a:r>
            <a:r>
              <a:rPr sz="2000" dirty="0">
                <a:latin typeface="Palatino Linotype"/>
                <a:cs typeface="Palatino Linotype"/>
              </a:rPr>
              <a:t>widgets:</a:t>
            </a:r>
          </a:p>
        </p:txBody>
      </p:sp>
      <p:grpSp>
        <p:nvGrpSpPr>
          <p:cNvPr id="10" name="object 10"/>
          <p:cNvGrpSpPr/>
          <p:nvPr/>
        </p:nvGrpSpPr>
        <p:grpSpPr>
          <a:xfrm>
            <a:off x="2348900" y="4315475"/>
            <a:ext cx="3798525" cy="2390125"/>
            <a:chOff x="2144712" y="5019014"/>
            <a:chExt cx="2568575" cy="1730375"/>
          </a:xfrm>
        </p:grpSpPr>
        <p:pic>
          <p:nvPicPr>
            <p:cNvPr id="11" name="object 11"/>
            <p:cNvPicPr/>
            <p:nvPr/>
          </p:nvPicPr>
          <p:blipFill>
            <a:blip r:embed="rId3" cstate="print"/>
            <a:stretch>
              <a:fillRect/>
            </a:stretch>
          </p:blipFill>
          <p:spPr>
            <a:xfrm>
              <a:off x="2157412" y="5031714"/>
              <a:ext cx="2543175" cy="1704975"/>
            </a:xfrm>
            <a:prstGeom prst="rect">
              <a:avLst/>
            </a:prstGeom>
          </p:spPr>
        </p:pic>
        <p:sp>
          <p:nvSpPr>
            <p:cNvPr id="12" name="object 12"/>
            <p:cNvSpPr/>
            <p:nvPr/>
          </p:nvSpPr>
          <p:spPr>
            <a:xfrm>
              <a:off x="2151062" y="5025364"/>
              <a:ext cx="2555875" cy="1717675"/>
            </a:xfrm>
            <a:custGeom>
              <a:avLst/>
              <a:gdLst/>
              <a:ahLst/>
              <a:cxnLst/>
              <a:rect l="l" t="t" r="r" b="b"/>
              <a:pathLst>
                <a:path w="2555875" h="1717675">
                  <a:moveTo>
                    <a:pt x="0" y="0"/>
                  </a:moveTo>
                  <a:lnTo>
                    <a:pt x="2555875" y="0"/>
                  </a:lnTo>
                </a:path>
                <a:path w="2555875" h="1717675">
                  <a:moveTo>
                    <a:pt x="0" y="0"/>
                  </a:moveTo>
                  <a:lnTo>
                    <a:pt x="0" y="1717675"/>
                  </a:lnTo>
                </a:path>
                <a:path w="2555875" h="1717675">
                  <a:moveTo>
                    <a:pt x="2555875" y="0"/>
                  </a:moveTo>
                  <a:lnTo>
                    <a:pt x="2555875" y="1717675"/>
                  </a:lnTo>
                </a:path>
                <a:path w="2555875" h="1717675">
                  <a:moveTo>
                    <a:pt x="0" y="1717675"/>
                  </a:moveTo>
                  <a:lnTo>
                    <a:pt x="2555875" y="1717675"/>
                  </a:lnTo>
                </a:path>
              </a:pathLst>
            </a:custGeom>
            <a:ln w="12700">
              <a:solidFill>
                <a:srgbClr val="000000"/>
              </a:solidFill>
            </a:ln>
          </p:spPr>
          <p:txBody>
            <a:bodyPr wrap="square" lIns="0" tIns="0" rIns="0" bIns="0" rtlCol="0"/>
            <a:lstStyle/>
            <a:p>
              <a:endParaRPr/>
            </a:p>
          </p:txBody>
        </p:sp>
      </p:grpSp>
      <p:sp>
        <p:nvSpPr>
          <p:cNvPr id="14" name="Slide Number Placeholder 1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65</a:t>
            </a:fld>
            <a:r>
              <a:rPr lang="en-US" spc="-30" smtClean="0"/>
              <a:t> </a:t>
            </a:r>
            <a:r>
              <a:rPr lang="en-US" smtClean="0"/>
              <a:t>]</a:t>
            </a:r>
            <a:endParaRPr lang="en-US" dirty="0"/>
          </a:p>
        </p:txBody>
      </p:sp>
    </p:spTree>
    <p:extLst>
      <p:ext uri="{BB962C8B-B14F-4D97-AF65-F5344CB8AC3E}">
        <p14:creationId xmlns:p14="http://schemas.microsoft.com/office/powerpoint/2010/main" val="10090743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6260688"/>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551815" marR="389255">
              <a:lnSpc>
                <a:spcPct val="100000"/>
              </a:lnSpc>
            </a:pPr>
            <a:r>
              <a:rPr sz="2000" dirty="0">
                <a:latin typeface="Palatino Linotype"/>
                <a:cs typeface="Palatino Linotype"/>
              </a:rPr>
              <a:t>After running </a:t>
            </a:r>
            <a:r>
              <a:rPr sz="2000" spc="-5" dirty="0">
                <a:latin typeface="Palatino Linotype"/>
                <a:cs typeface="Palatino Linotype"/>
              </a:rPr>
              <a:t>the preceding </a:t>
            </a:r>
            <a:r>
              <a:rPr sz="2000" dirty="0">
                <a:latin typeface="Palatino Linotype"/>
                <a:cs typeface="Palatino Linotype"/>
              </a:rPr>
              <a:t>code, our </a:t>
            </a:r>
            <a:r>
              <a:rPr sz="2000" spc="-5" dirty="0">
                <a:latin typeface="Palatino Linotype"/>
                <a:cs typeface="Palatino Linotype"/>
              </a:rPr>
              <a:t>GUI </a:t>
            </a:r>
            <a:r>
              <a:rPr sz="2000" dirty="0">
                <a:latin typeface="Palatino Linotype"/>
                <a:cs typeface="Palatino Linotype"/>
              </a:rPr>
              <a:t>looks different. </a:t>
            </a:r>
            <a:r>
              <a:rPr sz="2000" b="1" dirty="0">
                <a:latin typeface="Palatino Linotype"/>
                <a:cs typeface="Palatino Linotype"/>
              </a:rPr>
              <a:t>Tab 1 </a:t>
            </a:r>
            <a:r>
              <a:rPr sz="2000" spc="-5" dirty="0">
                <a:latin typeface="Palatino Linotype"/>
                <a:cs typeface="Palatino Linotype"/>
              </a:rPr>
              <a:t>has </a:t>
            </a:r>
            <a:r>
              <a:rPr sz="2000" dirty="0">
                <a:latin typeface="Palatino Linotype"/>
                <a:cs typeface="Palatino Linotype"/>
              </a:rPr>
              <a:t>fewer </a:t>
            </a:r>
            <a:r>
              <a:rPr sz="2000" spc="-250" dirty="0">
                <a:latin typeface="Palatino Linotype"/>
                <a:cs typeface="Palatino Linotype"/>
              </a:rPr>
              <a:t> </a:t>
            </a:r>
            <a:r>
              <a:rPr sz="2000" dirty="0">
                <a:latin typeface="Palatino Linotype"/>
                <a:cs typeface="Palatino Linotype"/>
              </a:rPr>
              <a:t>widgets </a:t>
            </a:r>
            <a:r>
              <a:rPr sz="2000" spc="-5" dirty="0">
                <a:latin typeface="Palatino Linotype"/>
                <a:cs typeface="Palatino Linotype"/>
              </a:rPr>
              <a:t>than </a:t>
            </a:r>
            <a:r>
              <a:rPr sz="2000" dirty="0">
                <a:latin typeface="Palatino Linotype"/>
                <a:cs typeface="Palatino Linotype"/>
              </a:rPr>
              <a:t>it </a:t>
            </a:r>
            <a:r>
              <a:rPr sz="2000" spc="-5" dirty="0">
                <a:latin typeface="Palatino Linotype"/>
                <a:cs typeface="Palatino Linotype"/>
              </a:rPr>
              <a:t>had before </a:t>
            </a:r>
            <a:r>
              <a:rPr sz="2000" dirty="0">
                <a:latin typeface="Palatino Linotype"/>
                <a:cs typeface="Palatino Linotype"/>
              </a:rPr>
              <a:t>when it contained all of our </a:t>
            </a:r>
            <a:r>
              <a:rPr sz="2000" spc="-5" dirty="0">
                <a:latin typeface="Palatino Linotype"/>
                <a:cs typeface="Palatino Linotype"/>
              </a:rPr>
              <a:t>previously </a:t>
            </a:r>
            <a:r>
              <a:rPr sz="2000" dirty="0">
                <a:latin typeface="Palatino Linotype"/>
                <a:cs typeface="Palatino Linotype"/>
              </a:rPr>
              <a:t>created </a:t>
            </a:r>
            <a:r>
              <a:rPr sz="2000" spc="5" dirty="0">
                <a:latin typeface="Palatino Linotype"/>
                <a:cs typeface="Palatino Linotype"/>
              </a:rPr>
              <a:t> </a:t>
            </a:r>
            <a:r>
              <a:rPr sz="2000" dirty="0">
                <a:latin typeface="Palatino Linotype"/>
                <a:cs typeface="Palatino Linotype"/>
              </a:rPr>
              <a:t>widgets.</a:t>
            </a:r>
          </a:p>
          <a:p>
            <a:pPr marL="552450" marR="61594">
              <a:lnSpc>
                <a:spcPct val="105400"/>
              </a:lnSpc>
              <a:spcBef>
                <a:spcPts val="840"/>
              </a:spcBef>
            </a:pPr>
            <a:r>
              <a:rPr sz="2000" dirty="0">
                <a:latin typeface="Palatino Linotype"/>
                <a:cs typeface="Palatino Linotype"/>
              </a:rPr>
              <a:t>Clicking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relocated </a:t>
            </a:r>
            <a:r>
              <a:rPr sz="2000" spc="-5" dirty="0">
                <a:latin typeface="Lucida Console"/>
                <a:cs typeface="Lucida Console"/>
              </a:rPr>
              <a:t>Radiobutton</a:t>
            </a:r>
            <a:r>
              <a:rPr sz="2000" spc="10" dirty="0">
                <a:latin typeface="Times New Roman"/>
                <a:cs typeface="Times New Roman"/>
              </a:rPr>
              <a:t> </a:t>
            </a:r>
            <a:r>
              <a:rPr sz="2000" spc="-5" dirty="0">
                <a:latin typeface="Palatino Linotype"/>
                <a:cs typeface="Palatino Linotype"/>
              </a:rPr>
              <a:t>n</a:t>
            </a:r>
            <a:r>
              <a:rPr sz="2000" dirty="0">
                <a:latin typeface="Palatino Linotype"/>
                <a:cs typeface="Palatino Linotype"/>
              </a:rPr>
              <a:t>o</a:t>
            </a:r>
            <a:r>
              <a:rPr sz="2000" spc="-5" dirty="0">
                <a:latin typeface="Palatino Linotype"/>
                <a:cs typeface="Palatino Linotype"/>
              </a:rPr>
              <a:t> </a:t>
            </a:r>
            <a:r>
              <a:rPr sz="2000" dirty="0">
                <a:latin typeface="Palatino Linotype"/>
                <a:cs typeface="Palatino Linotype"/>
              </a:rPr>
              <a:t>longer </a:t>
            </a:r>
            <a:r>
              <a:rPr sz="2000" spc="-5" dirty="0">
                <a:latin typeface="Palatino Linotype"/>
                <a:cs typeface="Palatino Linotype"/>
              </a:rPr>
              <a:t>ha</a:t>
            </a:r>
            <a:r>
              <a:rPr sz="2000" dirty="0">
                <a:latin typeface="Palatino Linotype"/>
                <a:cs typeface="Palatino Linotype"/>
              </a:rPr>
              <a:t>s</a:t>
            </a:r>
            <a:r>
              <a:rPr sz="2000" spc="-5" dirty="0">
                <a:latin typeface="Palatino Linotype"/>
                <a:cs typeface="Palatino Linotype"/>
              </a:rPr>
              <a:t> </a:t>
            </a:r>
            <a:r>
              <a:rPr sz="2000" dirty="0">
                <a:latin typeface="Palatino Linotype"/>
                <a:cs typeface="Palatino Linotype"/>
              </a:rPr>
              <a:t>any effect, so we will change  </a:t>
            </a:r>
            <a:r>
              <a:rPr sz="2000" spc="-5" dirty="0">
                <a:latin typeface="Palatino Linotype"/>
                <a:cs typeface="Palatino Linotype"/>
              </a:rPr>
              <a:t>their </a:t>
            </a:r>
            <a:r>
              <a:rPr sz="2000" dirty="0">
                <a:latin typeface="Palatino Linotype"/>
                <a:cs typeface="Palatino Linotype"/>
              </a:rPr>
              <a:t>actions </a:t>
            </a:r>
            <a:r>
              <a:rPr sz="2000" spc="-5" dirty="0">
                <a:latin typeface="Palatino Linotype"/>
                <a:cs typeface="Palatino Linotype"/>
              </a:rPr>
              <a:t>to </a:t>
            </a:r>
            <a:r>
              <a:rPr sz="2000" dirty="0">
                <a:latin typeface="Palatino Linotype"/>
                <a:cs typeface="Palatino Linotype"/>
              </a:rPr>
              <a:t>renaming </a:t>
            </a:r>
            <a:r>
              <a:rPr sz="2000" spc="-5" dirty="0">
                <a:latin typeface="Palatino Linotype"/>
                <a:cs typeface="Palatino Linotype"/>
              </a:rPr>
              <a:t>the text </a:t>
            </a:r>
            <a:r>
              <a:rPr sz="2000" dirty="0">
                <a:latin typeface="Palatino Linotype"/>
                <a:cs typeface="Palatino Linotype"/>
              </a:rPr>
              <a:t>attribute, from </a:t>
            </a:r>
            <a:r>
              <a:rPr sz="2000" spc="-5" dirty="0">
                <a:latin typeface="Palatino Linotype"/>
                <a:cs typeface="Palatino Linotype"/>
              </a:rPr>
              <a:t>the title </a:t>
            </a:r>
            <a:r>
              <a:rPr sz="2000" dirty="0">
                <a:latin typeface="Palatino Linotype"/>
                <a:cs typeface="Palatino Linotype"/>
              </a:rPr>
              <a:t>of </a:t>
            </a:r>
            <a:r>
              <a:rPr sz="2000" spc="-5" dirty="0">
                <a:latin typeface="Palatino Linotype"/>
                <a:cs typeface="Palatino Linotype"/>
              </a:rPr>
              <a:t>the </a:t>
            </a:r>
            <a:r>
              <a:rPr sz="2000" spc="-5" dirty="0">
                <a:latin typeface="Lucida Console"/>
                <a:cs typeface="Lucida Console"/>
              </a:rPr>
              <a:t>LabelFrame </a:t>
            </a:r>
            <a:r>
              <a:rPr sz="2000" dirty="0">
                <a:latin typeface="Lucida Console"/>
                <a:cs typeface="Lucida Console"/>
              </a:rPr>
              <a:t> </a:t>
            </a:r>
            <a:r>
              <a:rPr sz="2000" dirty="0">
                <a:latin typeface="Palatino Linotype"/>
                <a:cs typeface="Palatino Linotype"/>
              </a:rPr>
              <a:t>widget </a:t>
            </a:r>
            <a:r>
              <a:rPr sz="2000" spc="-5" dirty="0">
                <a:latin typeface="Palatino Linotype"/>
                <a:cs typeface="Palatino Linotype"/>
              </a:rPr>
              <a:t>t</a:t>
            </a:r>
            <a:r>
              <a:rPr sz="2000" dirty="0">
                <a:latin typeface="Palatino Linotype"/>
                <a:cs typeface="Palatino Linotype"/>
              </a:rPr>
              <a:t>o</a:t>
            </a:r>
            <a:r>
              <a:rPr sz="2000" spc="-5" dirty="0">
                <a:latin typeface="Palatino Linotype"/>
                <a:cs typeface="Palatino Linotype"/>
              </a:rPr>
              <a:t> th</a:t>
            </a:r>
            <a:r>
              <a:rPr sz="2000" dirty="0">
                <a:latin typeface="Palatino Linotype"/>
                <a:cs typeface="Palatino Linotype"/>
              </a:rPr>
              <a:t>e</a:t>
            </a:r>
            <a:r>
              <a:rPr sz="2000" spc="-5" dirty="0">
                <a:latin typeface="Palatino Linotype"/>
                <a:cs typeface="Palatino Linotype"/>
              </a:rPr>
              <a:t> nam</a:t>
            </a:r>
            <a:r>
              <a:rPr sz="2000" dirty="0">
                <a:latin typeface="Palatino Linotype"/>
                <a:cs typeface="Palatino Linotype"/>
              </a:rPr>
              <a:t>e</a:t>
            </a:r>
            <a:r>
              <a:rPr sz="2000" spc="-5" dirty="0">
                <a:latin typeface="Palatino Linotype"/>
                <a:cs typeface="Palatino Linotype"/>
              </a:rPr>
              <a:t> th</a:t>
            </a:r>
            <a:r>
              <a:rPr sz="2000" dirty="0">
                <a:latin typeface="Palatino Linotype"/>
                <a:cs typeface="Palatino Linotype"/>
              </a:rPr>
              <a:t>e </a:t>
            </a:r>
            <a:r>
              <a:rPr sz="2000" spc="-5" dirty="0">
                <a:latin typeface="Lucida Console"/>
                <a:cs typeface="Lucida Console"/>
              </a:rPr>
              <a:t>Radiobuttons</a:t>
            </a:r>
            <a:r>
              <a:rPr sz="2000" spc="10" dirty="0">
                <a:latin typeface="Times New Roman"/>
                <a:cs typeface="Times New Roman"/>
              </a:rPr>
              <a:t> </a:t>
            </a:r>
            <a:r>
              <a:rPr sz="2000" dirty="0">
                <a:latin typeface="Palatino Linotype"/>
                <a:cs typeface="Palatino Linotype"/>
              </a:rPr>
              <a:t>display. When we click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b="1" dirty="0">
                <a:latin typeface="Palatino Linotype"/>
                <a:cs typeface="Palatino Linotype"/>
              </a:rPr>
              <a:t>Gold  </a:t>
            </a:r>
            <a:r>
              <a:rPr sz="2000" spc="-5" dirty="0">
                <a:latin typeface="Lucida Console"/>
                <a:cs typeface="Lucida Console"/>
              </a:rPr>
              <a:t>Radiobutton</a:t>
            </a:r>
            <a:r>
              <a:rPr sz="2000" spc="-5" dirty="0">
                <a:latin typeface="Palatino Linotype"/>
                <a:cs typeface="Palatino Linotype"/>
              </a:rPr>
              <a:t>, </a:t>
            </a:r>
            <a:r>
              <a:rPr sz="2000" dirty="0">
                <a:latin typeface="Palatino Linotype"/>
                <a:cs typeface="Palatino Linotype"/>
              </a:rPr>
              <a:t>we </a:t>
            </a:r>
            <a:r>
              <a:rPr sz="2000" spc="-5" dirty="0">
                <a:latin typeface="Palatino Linotype"/>
                <a:cs typeface="Palatino Linotype"/>
              </a:rPr>
              <a:t>no </a:t>
            </a:r>
            <a:r>
              <a:rPr sz="2000" dirty="0">
                <a:latin typeface="Palatino Linotype"/>
                <a:cs typeface="Palatino Linotype"/>
              </a:rPr>
              <a:t>longer set </a:t>
            </a:r>
            <a:r>
              <a:rPr sz="2000" spc="-5" dirty="0">
                <a:latin typeface="Palatino Linotype"/>
                <a:cs typeface="Palatino Linotype"/>
              </a:rPr>
              <a:t>the background </a:t>
            </a:r>
            <a:r>
              <a:rPr sz="2000" dirty="0">
                <a:latin typeface="Palatino Linotype"/>
                <a:cs typeface="Palatino Linotype"/>
              </a:rPr>
              <a:t>of </a:t>
            </a:r>
            <a:r>
              <a:rPr sz="2000" spc="-5" dirty="0">
                <a:latin typeface="Palatino Linotype"/>
                <a:cs typeface="Palatino Linotype"/>
              </a:rPr>
              <a:t>the </a:t>
            </a:r>
            <a:r>
              <a:rPr sz="2000" dirty="0">
                <a:latin typeface="Palatino Linotype"/>
                <a:cs typeface="Palatino Linotype"/>
              </a:rPr>
              <a:t>frame </a:t>
            </a:r>
            <a:r>
              <a:rPr sz="2000" spc="-5" dirty="0">
                <a:latin typeface="Palatino Linotype"/>
                <a:cs typeface="Palatino Linotype"/>
              </a:rPr>
              <a:t>to the </a:t>
            </a:r>
            <a:r>
              <a:rPr sz="2000" dirty="0">
                <a:latin typeface="Palatino Linotype"/>
                <a:cs typeface="Palatino Linotype"/>
              </a:rPr>
              <a:t>color </a:t>
            </a:r>
            <a:r>
              <a:rPr sz="2000" spc="-5" dirty="0">
                <a:latin typeface="Palatino Linotype"/>
                <a:cs typeface="Palatino Linotype"/>
              </a:rPr>
              <a:t>gold. </a:t>
            </a:r>
            <a:r>
              <a:rPr sz="2000" dirty="0">
                <a:latin typeface="Palatino Linotype"/>
                <a:cs typeface="Palatino Linotype"/>
              </a:rPr>
              <a:t> Instead, we replace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spc="-5" dirty="0">
                <a:latin typeface="Lucida Console"/>
                <a:cs typeface="Lucida Console"/>
              </a:rPr>
              <a:t>LabelFrame</a:t>
            </a:r>
            <a:r>
              <a:rPr sz="2000" spc="10" dirty="0">
                <a:latin typeface="Times New Roman"/>
                <a:cs typeface="Times New Roman"/>
              </a:rPr>
              <a:t> </a:t>
            </a:r>
            <a:r>
              <a:rPr sz="2000" spc="-5" dirty="0">
                <a:latin typeface="Palatino Linotype"/>
                <a:cs typeface="Palatino Linotype"/>
              </a:rPr>
              <a:t>tex</a:t>
            </a:r>
            <a:r>
              <a:rPr sz="2000" dirty="0">
                <a:latin typeface="Palatino Linotype"/>
                <a:cs typeface="Palatino Linotype"/>
              </a:rPr>
              <a:t>t</a:t>
            </a:r>
            <a:r>
              <a:rPr sz="2000" spc="-5" dirty="0">
                <a:latin typeface="Palatino Linotype"/>
                <a:cs typeface="Palatino Linotype"/>
              </a:rPr>
              <a:t> title</a:t>
            </a:r>
            <a:r>
              <a:rPr sz="2000" dirty="0">
                <a:latin typeface="Palatino Linotype"/>
                <a:cs typeface="Palatino Linotype"/>
              </a:rPr>
              <a:t>.</a:t>
            </a:r>
            <a:r>
              <a:rPr sz="2000" spc="-5" dirty="0">
                <a:latin typeface="Palatino Linotype"/>
                <a:cs typeface="Palatino Linotype"/>
              </a:rPr>
              <a:t> </a:t>
            </a:r>
            <a:r>
              <a:rPr sz="2000" dirty="0">
                <a:latin typeface="Palatino Linotype"/>
                <a:cs typeface="Palatino Linotype"/>
              </a:rPr>
              <a:t>Python's </a:t>
            </a:r>
            <a:r>
              <a:rPr sz="2000" b="1" dirty="0">
                <a:latin typeface="Palatino Linotype"/>
                <a:cs typeface="Palatino Linotype"/>
              </a:rPr>
              <a:t>The Snake</a:t>
            </a:r>
            <a:r>
              <a:rPr sz="2000" b="1" spc="-5" dirty="0">
                <a:latin typeface="Palatino Linotype"/>
                <a:cs typeface="Palatino Linotype"/>
              </a:rPr>
              <a:t> </a:t>
            </a:r>
            <a:r>
              <a:rPr sz="2000" spc="-5" dirty="0">
                <a:latin typeface="Palatino Linotype"/>
                <a:cs typeface="Palatino Linotype"/>
              </a:rPr>
              <a:t>no</a:t>
            </a:r>
            <a:r>
              <a:rPr sz="2000" dirty="0">
                <a:latin typeface="Palatino Linotype"/>
                <a:cs typeface="Palatino Linotype"/>
              </a:rPr>
              <a:t>w</a:t>
            </a:r>
            <a:r>
              <a:rPr sz="2000" spc="-5" dirty="0">
                <a:latin typeface="Palatino Linotype"/>
                <a:cs typeface="Palatino Linotype"/>
              </a:rPr>
              <a:t> becomes  </a:t>
            </a:r>
            <a:r>
              <a:rPr sz="2000" b="1" dirty="0">
                <a:latin typeface="Palatino Linotype"/>
                <a:cs typeface="Palatino Linotype"/>
              </a:rPr>
              <a:t>Gold</a:t>
            </a:r>
            <a:r>
              <a:rPr sz="2000" dirty="0">
                <a:latin typeface="Palatino Linotype"/>
                <a:cs typeface="Palatino Linotype"/>
              </a:rPr>
              <a:t>:</a:t>
            </a:r>
          </a:p>
          <a:p>
            <a:pPr marL="1055370" marR="3013710" indent="-274320" algn="just">
              <a:lnSpc>
                <a:spcPct val="100000"/>
              </a:lnSpc>
              <a:spcBef>
                <a:spcPts val="835"/>
              </a:spcBef>
            </a:pPr>
            <a:r>
              <a:rPr lang="en-US" sz="2000" dirty="0" err="1">
                <a:latin typeface="Palatino Linotype"/>
                <a:cs typeface="Palatino Linotype"/>
              </a:rPr>
              <a:t>D</a:t>
            </a:r>
            <a:r>
              <a:rPr sz="2000" dirty="0" err="1">
                <a:latin typeface="Palatino Linotype"/>
                <a:cs typeface="Palatino Linotype"/>
              </a:rPr>
              <a:t>ef</a:t>
            </a:r>
            <a:r>
              <a:rPr lang="en-US" sz="2000" dirty="0">
                <a:latin typeface="Palatino Linotype"/>
                <a:cs typeface="Palatino Linotype"/>
              </a:rPr>
              <a:t> </a:t>
            </a:r>
            <a:r>
              <a:rPr sz="2000" dirty="0" err="1">
                <a:latin typeface="Palatino Linotype"/>
                <a:cs typeface="Palatino Linotype"/>
              </a:rPr>
              <a:t>radCall</a:t>
            </a:r>
            <a:r>
              <a:rPr sz="2000" dirty="0">
                <a:latin typeface="Palatino Linotype"/>
                <a:cs typeface="Palatino Linotype"/>
              </a:rPr>
              <a:t>():  </a:t>
            </a:r>
            <a:endParaRPr lang="en-US" sz="2000" dirty="0" smtClean="0">
              <a:latin typeface="Palatino Linotype"/>
              <a:cs typeface="Palatino Linotype"/>
            </a:endParaRPr>
          </a:p>
          <a:p>
            <a:pPr marL="1055370" marR="3013710" indent="-274320" algn="just">
              <a:lnSpc>
                <a:spcPct val="100000"/>
              </a:lnSpc>
              <a:spcBef>
                <a:spcPts val="835"/>
              </a:spcBef>
            </a:pPr>
            <a:r>
              <a:rPr lang="en-US" sz="2000" dirty="0">
                <a:latin typeface="Palatino Linotype"/>
                <a:cs typeface="Palatino Linotype"/>
              </a:rPr>
              <a:t>	</a:t>
            </a:r>
            <a:r>
              <a:rPr sz="2000" dirty="0" err="1" smtClean="0">
                <a:latin typeface="Palatino Linotype"/>
                <a:cs typeface="Palatino Linotype"/>
              </a:rPr>
              <a:t>radSel</a:t>
            </a:r>
            <a:r>
              <a:rPr sz="2000" dirty="0" smtClean="0">
                <a:latin typeface="Palatino Linotype"/>
                <a:cs typeface="Palatino Linotype"/>
              </a:rPr>
              <a:t>=</a:t>
            </a:r>
            <a:r>
              <a:rPr sz="2000" dirty="0" err="1" smtClean="0">
                <a:latin typeface="Palatino Linotype"/>
                <a:cs typeface="Palatino Linotype"/>
              </a:rPr>
              <a:t>radVar.get</a:t>
            </a:r>
            <a:r>
              <a:rPr sz="2000" dirty="0">
                <a:latin typeface="Palatino Linotype"/>
                <a:cs typeface="Palatino Linotype"/>
              </a:rPr>
              <a:t>()</a:t>
            </a:r>
          </a:p>
          <a:p>
            <a:pPr marL="1055370" marR="1093470" algn="just">
              <a:lnSpc>
                <a:spcPct val="100000"/>
              </a:lnSpc>
            </a:pPr>
            <a:r>
              <a:rPr sz="2000" dirty="0">
                <a:latin typeface="Palatino Linotype"/>
                <a:cs typeface="Palatino Linotype"/>
              </a:rPr>
              <a:t>if radSel == 0: </a:t>
            </a:r>
            <a:endParaRPr lang="en-US" sz="2000" dirty="0" smtClean="0">
              <a:latin typeface="Palatino Linotype"/>
              <a:cs typeface="Palatino Linotype"/>
            </a:endParaRPr>
          </a:p>
          <a:p>
            <a:pPr marL="1055370" marR="1093470" algn="just">
              <a:lnSpc>
                <a:spcPct val="100000"/>
              </a:lnSpc>
            </a:pPr>
            <a:r>
              <a:rPr lang="en-US" sz="2000" dirty="0">
                <a:latin typeface="Palatino Linotype"/>
                <a:cs typeface="Palatino Linotype"/>
              </a:rPr>
              <a:t>	</a:t>
            </a:r>
            <a:r>
              <a:rPr sz="2000" dirty="0" err="1" smtClean="0">
                <a:latin typeface="Palatino Linotype"/>
                <a:cs typeface="Palatino Linotype"/>
              </a:rPr>
              <a:t>mighty2.configure</a:t>
            </a:r>
            <a:r>
              <a:rPr sz="2000" dirty="0" smtClean="0">
                <a:latin typeface="Palatino Linotype"/>
                <a:cs typeface="Palatino Linotype"/>
              </a:rPr>
              <a:t>(text </a:t>
            </a:r>
            <a:r>
              <a:rPr sz="2000" dirty="0">
                <a:latin typeface="Palatino Linotype"/>
                <a:cs typeface="Palatino Linotype"/>
              </a:rPr>
              <a:t>='Blue')  </a:t>
            </a:r>
            <a:endParaRPr lang="en-US" sz="2000" dirty="0" smtClean="0">
              <a:latin typeface="Palatino Linotype"/>
              <a:cs typeface="Palatino Linotype"/>
            </a:endParaRPr>
          </a:p>
          <a:p>
            <a:pPr marL="1055370" marR="1093470" algn="just">
              <a:lnSpc>
                <a:spcPct val="100000"/>
              </a:lnSpc>
            </a:pPr>
            <a:r>
              <a:rPr sz="2000" dirty="0" smtClean="0">
                <a:latin typeface="Palatino Linotype"/>
                <a:cs typeface="Palatino Linotype"/>
              </a:rPr>
              <a:t>if </a:t>
            </a:r>
            <a:r>
              <a:rPr sz="2000" dirty="0">
                <a:latin typeface="Palatino Linotype"/>
                <a:cs typeface="Palatino Linotype"/>
              </a:rPr>
              <a:t>radSel == 1: </a:t>
            </a:r>
            <a:endParaRPr lang="en-US" sz="2000" dirty="0" smtClean="0">
              <a:latin typeface="Palatino Linotype"/>
              <a:cs typeface="Palatino Linotype"/>
            </a:endParaRPr>
          </a:p>
          <a:p>
            <a:pPr marL="1055370" marR="1093470" algn="just">
              <a:lnSpc>
                <a:spcPct val="100000"/>
              </a:lnSpc>
            </a:pPr>
            <a:r>
              <a:rPr lang="en-US" sz="2000" dirty="0">
                <a:latin typeface="Palatino Linotype"/>
                <a:cs typeface="Palatino Linotype"/>
              </a:rPr>
              <a:t>	</a:t>
            </a:r>
            <a:r>
              <a:rPr sz="2000" dirty="0" err="1" smtClean="0">
                <a:latin typeface="Palatino Linotype"/>
                <a:cs typeface="Palatino Linotype"/>
              </a:rPr>
              <a:t>mighty2.configure</a:t>
            </a:r>
            <a:r>
              <a:rPr sz="2000" dirty="0" smtClean="0">
                <a:latin typeface="Palatino Linotype"/>
                <a:cs typeface="Palatino Linotype"/>
              </a:rPr>
              <a:t>(text </a:t>
            </a:r>
            <a:r>
              <a:rPr sz="2000" dirty="0">
                <a:latin typeface="Palatino Linotype"/>
                <a:cs typeface="Palatino Linotype"/>
              </a:rPr>
              <a:t>='Gold')  </a:t>
            </a:r>
            <a:endParaRPr lang="en-US" sz="2000" dirty="0" smtClean="0">
              <a:latin typeface="Palatino Linotype"/>
              <a:cs typeface="Palatino Linotype"/>
            </a:endParaRPr>
          </a:p>
          <a:p>
            <a:pPr marL="1055370" marR="1093470" algn="just">
              <a:lnSpc>
                <a:spcPct val="100000"/>
              </a:lnSpc>
            </a:pPr>
            <a:r>
              <a:rPr sz="2000" dirty="0" smtClean="0">
                <a:latin typeface="Palatino Linotype"/>
                <a:cs typeface="Palatino Linotype"/>
              </a:rPr>
              <a:t>if </a:t>
            </a:r>
            <a:r>
              <a:rPr sz="2000" dirty="0">
                <a:latin typeface="Palatino Linotype"/>
                <a:cs typeface="Palatino Linotype"/>
              </a:rPr>
              <a:t>radSel == 0: </a:t>
            </a:r>
            <a:endParaRPr lang="en-US" sz="2000" dirty="0" smtClean="0">
              <a:latin typeface="Palatino Linotype"/>
              <a:cs typeface="Palatino Linotype"/>
            </a:endParaRPr>
          </a:p>
          <a:p>
            <a:pPr marL="1055370" marR="1093470" algn="just">
              <a:lnSpc>
                <a:spcPct val="100000"/>
              </a:lnSpc>
            </a:pPr>
            <a:r>
              <a:rPr lang="en-US" sz="2000" dirty="0">
                <a:latin typeface="Palatino Linotype"/>
                <a:cs typeface="Palatino Linotype"/>
              </a:rPr>
              <a:t>	</a:t>
            </a:r>
            <a:r>
              <a:rPr sz="2000" dirty="0" err="1" smtClean="0">
                <a:latin typeface="Palatino Linotype"/>
                <a:cs typeface="Palatino Linotype"/>
              </a:rPr>
              <a:t>mighty2.configure</a:t>
            </a:r>
            <a:r>
              <a:rPr sz="2000" dirty="0" smtClean="0">
                <a:latin typeface="Palatino Linotype"/>
                <a:cs typeface="Palatino Linotype"/>
              </a:rPr>
              <a:t>(text </a:t>
            </a:r>
            <a:r>
              <a:rPr sz="2000" dirty="0">
                <a:latin typeface="Palatino Linotype"/>
                <a:cs typeface="Palatino Linotype"/>
              </a:rPr>
              <a:t>='Red')</a:t>
            </a:r>
          </a:p>
          <a:p>
            <a:pPr>
              <a:lnSpc>
                <a:spcPct val="100000"/>
              </a:lnSpc>
              <a:spcBef>
                <a:spcPts val="15"/>
              </a:spcBef>
            </a:pPr>
            <a:endParaRPr sz="2000" dirty="0">
              <a:latin typeface="Lucida Console"/>
              <a:cs typeface="Lucida Console"/>
            </a:endParaRPr>
          </a:p>
        </p:txBody>
      </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66</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2559675"/>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a:lnSpc>
                <a:spcPct val="100000"/>
              </a:lnSpc>
              <a:spcBef>
                <a:spcPts val="15"/>
              </a:spcBef>
            </a:pPr>
            <a:endParaRPr sz="2000" dirty="0">
              <a:latin typeface="Lucida Console"/>
              <a:cs typeface="Lucida Console"/>
            </a:endParaRPr>
          </a:p>
          <a:p>
            <a:pPr marL="590550" indent="-170180">
              <a:lnSpc>
                <a:spcPct val="100000"/>
              </a:lnSpc>
              <a:buAutoNum type="arabicPeriod" startAt="4"/>
              <a:tabLst>
                <a:tab pos="590550" algn="l"/>
              </a:tabLst>
            </a:pPr>
            <a:r>
              <a:rPr sz="2000" spc="-5" dirty="0">
                <a:latin typeface="Palatino Linotype"/>
                <a:cs typeface="Palatino Linotype"/>
              </a:rPr>
              <a:t>No</a:t>
            </a:r>
            <a:r>
              <a:rPr sz="2000" dirty="0">
                <a:latin typeface="Palatino Linotype"/>
                <a:cs typeface="Palatino Linotype"/>
              </a:rPr>
              <a:t>w</a:t>
            </a:r>
            <a:r>
              <a:rPr sz="2000" spc="-5" dirty="0">
                <a:latin typeface="Palatino Linotype"/>
                <a:cs typeface="Palatino Linotype"/>
              </a:rPr>
              <a:t> </a:t>
            </a:r>
            <a:r>
              <a:rPr sz="2000" dirty="0">
                <a:latin typeface="Palatino Linotype"/>
                <a:cs typeface="Palatino Linotype"/>
              </a:rPr>
              <a:t>selecting any of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spc="-5" dirty="0">
                <a:latin typeface="Lucida Console"/>
                <a:cs typeface="Lucida Console"/>
              </a:rPr>
              <a:t>RadioButton</a:t>
            </a:r>
            <a:r>
              <a:rPr sz="2000" spc="10" dirty="0">
                <a:latin typeface="Times New Roman"/>
                <a:cs typeface="Times New Roman"/>
              </a:rPr>
              <a:t> </a:t>
            </a:r>
            <a:r>
              <a:rPr sz="2000" dirty="0">
                <a:latin typeface="Palatino Linotype"/>
                <a:cs typeface="Palatino Linotype"/>
              </a:rPr>
              <a:t>widgets will change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nam</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of </a:t>
            </a:r>
            <a:r>
              <a:rPr sz="2000" spc="-5" dirty="0">
                <a:latin typeface="Palatino Linotype"/>
                <a:cs typeface="Palatino Linotype"/>
              </a:rPr>
              <a:t>the</a:t>
            </a:r>
            <a:endParaRPr sz="2000" dirty="0">
              <a:latin typeface="Palatino Linotype"/>
              <a:cs typeface="Palatino Linotype"/>
            </a:endParaRPr>
          </a:p>
          <a:p>
            <a:pPr marL="590550">
              <a:lnSpc>
                <a:spcPct val="100000"/>
              </a:lnSpc>
              <a:spcBef>
                <a:spcPts val="70"/>
              </a:spcBef>
            </a:pPr>
            <a:r>
              <a:rPr sz="2000" spc="-5" dirty="0">
                <a:latin typeface="Lucida Console"/>
                <a:cs typeface="Lucida Console"/>
              </a:rPr>
              <a:t>LabelFrame</a:t>
            </a:r>
            <a:r>
              <a:rPr sz="2000" spc="-5" dirty="0">
                <a:latin typeface="Palatino Linotype"/>
                <a:cs typeface="Palatino Linotype"/>
              </a:rPr>
              <a:t>.</a:t>
            </a:r>
            <a:endParaRPr sz="2000" dirty="0">
              <a:latin typeface="Palatino Linotype"/>
              <a:cs typeface="Palatino Linotype"/>
            </a:endParaRPr>
          </a:p>
          <a:p>
            <a:pPr marL="590550" marR="46355" indent="-170180">
              <a:lnSpc>
                <a:spcPct val="105400"/>
              </a:lnSpc>
              <a:spcBef>
                <a:spcPts val="215"/>
              </a:spcBef>
              <a:buAutoNum type="arabicPeriod" startAt="5"/>
              <a:tabLst>
                <a:tab pos="590550" algn="l"/>
              </a:tabLst>
            </a:pPr>
            <a:r>
              <a:rPr sz="2000" dirty="0">
                <a:latin typeface="Palatino Linotype"/>
                <a:cs typeface="Palatino Linotype"/>
              </a:rPr>
              <a:t>Run </a:t>
            </a:r>
            <a:r>
              <a:rPr sz="2000" spc="-5" dirty="0">
                <a:latin typeface="Palatino Linotype"/>
                <a:cs typeface="Palatino Linotype"/>
              </a:rPr>
              <a:t>the</a:t>
            </a:r>
            <a:r>
              <a:rPr sz="2000" dirty="0">
                <a:latin typeface="Palatino Linotype"/>
                <a:cs typeface="Palatino Linotype"/>
              </a:rPr>
              <a:t> </a:t>
            </a:r>
            <a:r>
              <a:rPr sz="2000" spc="-5" dirty="0">
                <a:latin typeface="Lucida Console"/>
                <a:cs typeface="Lucida Console"/>
              </a:rPr>
              <a:t>GUI_tabbed_all_widgets_both_tabs_radio.py</a:t>
            </a:r>
            <a:r>
              <a:rPr sz="2000" spc="-340" dirty="0">
                <a:latin typeface="Lucida Console"/>
                <a:cs typeface="Lucida Console"/>
              </a:rPr>
              <a:t> </a:t>
            </a:r>
            <a:r>
              <a:rPr sz="2000" dirty="0">
                <a:latin typeface="Palatino Linotype"/>
                <a:cs typeface="Palatino Linotype"/>
              </a:rPr>
              <a:t>file. The following </a:t>
            </a:r>
            <a:r>
              <a:rPr sz="2000" spc="-245" dirty="0">
                <a:latin typeface="Palatino Linotype"/>
                <a:cs typeface="Palatino Linotype"/>
              </a:rPr>
              <a:t> </a:t>
            </a:r>
            <a:r>
              <a:rPr sz="2000" dirty="0">
                <a:latin typeface="Palatino Linotype"/>
                <a:cs typeface="Palatino Linotype"/>
              </a:rPr>
              <a:t>screenshot</a:t>
            </a:r>
            <a:r>
              <a:rPr sz="2000" spc="-5" dirty="0">
                <a:latin typeface="Palatino Linotype"/>
                <a:cs typeface="Palatino Linotype"/>
              </a:rPr>
              <a:t> </a:t>
            </a:r>
            <a:r>
              <a:rPr sz="2000" dirty="0">
                <a:latin typeface="Palatino Linotype"/>
                <a:cs typeface="Palatino Linotype"/>
              </a:rPr>
              <a:t>shows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output of running</a:t>
            </a:r>
            <a:r>
              <a:rPr sz="2000" spc="-5" dirty="0">
                <a:latin typeface="Palatino Linotype"/>
                <a:cs typeface="Palatino Linotype"/>
              </a:rPr>
              <a:t> the </a:t>
            </a:r>
            <a:r>
              <a:rPr sz="2000" dirty="0">
                <a:latin typeface="Palatino Linotype"/>
                <a:cs typeface="Palatino Linotype"/>
              </a:rPr>
              <a:t>code in</a:t>
            </a:r>
            <a:r>
              <a:rPr sz="2000" spc="-5" dirty="0">
                <a:latin typeface="Palatino Linotype"/>
                <a:cs typeface="Palatino Linotype"/>
              </a:rPr>
              <a:t> this </a:t>
            </a:r>
            <a:r>
              <a:rPr sz="2000" dirty="0">
                <a:latin typeface="Palatino Linotype"/>
                <a:cs typeface="Palatino Linotype"/>
              </a:rPr>
              <a:t>file:</a:t>
            </a:r>
          </a:p>
        </p:txBody>
      </p:sp>
      <p:grpSp>
        <p:nvGrpSpPr>
          <p:cNvPr id="10" name="object 6"/>
          <p:cNvGrpSpPr/>
          <p:nvPr/>
        </p:nvGrpSpPr>
        <p:grpSpPr>
          <a:xfrm>
            <a:off x="2705100" y="2881707"/>
            <a:ext cx="2684185" cy="1915971"/>
            <a:chOff x="2844800" y="4298391"/>
            <a:chExt cx="1168400" cy="1511300"/>
          </a:xfrm>
        </p:grpSpPr>
        <p:pic>
          <p:nvPicPr>
            <p:cNvPr id="11" name="object 7"/>
            <p:cNvPicPr/>
            <p:nvPr/>
          </p:nvPicPr>
          <p:blipFill>
            <a:blip r:embed="rId2" cstate="print"/>
            <a:stretch>
              <a:fillRect/>
            </a:stretch>
          </p:blipFill>
          <p:spPr>
            <a:xfrm>
              <a:off x="2857500" y="4311091"/>
              <a:ext cx="1143000" cy="1485899"/>
            </a:xfrm>
            <a:prstGeom prst="rect">
              <a:avLst/>
            </a:prstGeom>
          </p:spPr>
        </p:pic>
        <p:sp>
          <p:nvSpPr>
            <p:cNvPr id="12" name="object 8"/>
            <p:cNvSpPr/>
            <p:nvPr/>
          </p:nvSpPr>
          <p:spPr>
            <a:xfrm>
              <a:off x="2851150" y="4304741"/>
              <a:ext cx="1155700" cy="1498600"/>
            </a:xfrm>
            <a:custGeom>
              <a:avLst/>
              <a:gdLst/>
              <a:ahLst/>
              <a:cxnLst/>
              <a:rect l="l" t="t" r="r" b="b"/>
              <a:pathLst>
                <a:path w="1155700" h="1498600">
                  <a:moveTo>
                    <a:pt x="0" y="0"/>
                  </a:moveTo>
                  <a:lnTo>
                    <a:pt x="1155700" y="0"/>
                  </a:lnTo>
                </a:path>
                <a:path w="1155700" h="1498600">
                  <a:moveTo>
                    <a:pt x="0" y="0"/>
                  </a:moveTo>
                  <a:lnTo>
                    <a:pt x="0" y="1498599"/>
                  </a:lnTo>
                </a:path>
                <a:path w="1155700" h="1498600">
                  <a:moveTo>
                    <a:pt x="1155700" y="0"/>
                  </a:moveTo>
                  <a:lnTo>
                    <a:pt x="1155700" y="1498599"/>
                  </a:lnTo>
                </a:path>
                <a:path w="1155700" h="1498600">
                  <a:moveTo>
                    <a:pt x="0" y="1498599"/>
                  </a:moveTo>
                  <a:lnTo>
                    <a:pt x="1155700" y="1498599"/>
                  </a:lnTo>
                </a:path>
              </a:pathLst>
            </a:custGeom>
            <a:ln w="12700">
              <a:solidFill>
                <a:srgbClr val="000000"/>
              </a:solidFill>
            </a:ln>
          </p:spPr>
          <p:txBody>
            <a:bodyPr wrap="square" lIns="0" tIns="0" rIns="0" bIns="0" rtlCol="0"/>
            <a:lstStyle/>
            <a:p>
              <a:endParaRPr/>
            </a:p>
          </p:txBody>
        </p:sp>
      </p:gr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67</a:t>
            </a:fld>
            <a:r>
              <a:rPr lang="en-US" spc="-30" smtClean="0"/>
              <a:t> </a:t>
            </a:r>
            <a:r>
              <a:rPr lang="en-US" smtClean="0"/>
              <a:t>]</a:t>
            </a:r>
            <a:endParaRPr lang="en-US" dirty="0"/>
          </a:p>
        </p:txBody>
      </p:sp>
    </p:spTree>
    <p:extLst>
      <p:ext uri="{BB962C8B-B14F-4D97-AF65-F5344CB8AC3E}">
        <p14:creationId xmlns:p14="http://schemas.microsoft.com/office/powerpoint/2010/main" val="36386688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1" y="451176"/>
            <a:ext cx="7547268" cy="1243930"/>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a:t>
            </a:r>
            <a:r>
              <a:rPr sz="1000" i="1" dirty="0" smtClean="0">
                <a:latin typeface="Palatino Linotype"/>
                <a:cs typeface="Palatino Linotype"/>
              </a:rPr>
              <a:t>t</a:t>
            </a:r>
            <a:r>
              <a:rPr sz="1000" i="1" spc="-5" dirty="0" smtClean="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551815" marR="62865">
              <a:lnSpc>
                <a:spcPct val="100000"/>
              </a:lnSpc>
            </a:pPr>
            <a:r>
              <a:rPr sz="2000" spc="-5" dirty="0">
                <a:latin typeface="Palatino Linotype"/>
                <a:cs typeface="Palatino Linotype"/>
              </a:rPr>
              <a:t>Notice how the </a:t>
            </a:r>
            <a:r>
              <a:rPr sz="2000" dirty="0">
                <a:latin typeface="Palatino Linotype"/>
                <a:cs typeface="Palatino Linotype"/>
              </a:rPr>
              <a:t>label frame is </a:t>
            </a:r>
            <a:r>
              <a:rPr sz="2000" spc="-5" dirty="0">
                <a:latin typeface="Palatino Linotype"/>
                <a:cs typeface="Palatino Linotype"/>
              </a:rPr>
              <a:t>now titled </a:t>
            </a:r>
            <a:r>
              <a:rPr sz="2000" b="1" spc="-5" dirty="0">
                <a:latin typeface="Palatino Linotype"/>
                <a:cs typeface="Palatino Linotype"/>
              </a:rPr>
              <a:t>Blue</a:t>
            </a:r>
            <a:r>
              <a:rPr sz="2000" spc="-5" dirty="0">
                <a:latin typeface="Palatino Linotype"/>
                <a:cs typeface="Palatino Linotype"/>
              </a:rPr>
              <a:t>. </a:t>
            </a:r>
            <a:r>
              <a:rPr sz="2000" dirty="0">
                <a:latin typeface="Palatino Linotype"/>
                <a:cs typeface="Palatino Linotype"/>
              </a:rPr>
              <a:t>Clicking on </a:t>
            </a:r>
            <a:r>
              <a:rPr sz="2000" spc="-5" dirty="0">
                <a:latin typeface="Palatino Linotype"/>
                <a:cs typeface="Palatino Linotype"/>
              </a:rPr>
              <a:t>the </a:t>
            </a:r>
            <a:r>
              <a:rPr sz="2000" b="1" dirty="0">
                <a:latin typeface="Palatino Linotype"/>
                <a:cs typeface="Palatino Linotype"/>
              </a:rPr>
              <a:t>Gold </a:t>
            </a:r>
            <a:r>
              <a:rPr sz="2000" dirty="0">
                <a:latin typeface="Palatino Linotype"/>
                <a:cs typeface="Palatino Linotype"/>
              </a:rPr>
              <a:t>radio </a:t>
            </a:r>
            <a:r>
              <a:rPr sz="2000" spc="-5" dirty="0">
                <a:latin typeface="Palatino Linotype"/>
                <a:cs typeface="Palatino Linotype"/>
              </a:rPr>
              <a:t>button </a:t>
            </a:r>
            <a:r>
              <a:rPr sz="2000" spc="-250" dirty="0">
                <a:latin typeface="Palatino Linotype"/>
                <a:cs typeface="Palatino Linotype"/>
              </a:rPr>
              <a:t> </a:t>
            </a:r>
            <a:r>
              <a:rPr sz="2000" dirty="0">
                <a:latin typeface="Palatino Linotype"/>
                <a:cs typeface="Palatino Linotype"/>
              </a:rPr>
              <a:t>changes</a:t>
            </a:r>
            <a:r>
              <a:rPr sz="2000" spc="-5" dirty="0">
                <a:latin typeface="Palatino Linotype"/>
                <a:cs typeface="Palatino Linotype"/>
              </a:rPr>
              <a:t> this title</a:t>
            </a:r>
            <a:r>
              <a:rPr sz="2000" spc="-10" dirty="0">
                <a:latin typeface="Palatino Linotype"/>
                <a:cs typeface="Palatino Linotype"/>
              </a:rPr>
              <a:t> </a:t>
            </a:r>
            <a:r>
              <a:rPr sz="2000" spc="-5" dirty="0">
                <a:latin typeface="Palatino Linotype"/>
                <a:cs typeface="Palatino Linotype"/>
              </a:rPr>
              <a:t>to</a:t>
            </a:r>
            <a:r>
              <a:rPr sz="2000" dirty="0">
                <a:latin typeface="Palatino Linotype"/>
                <a:cs typeface="Palatino Linotype"/>
              </a:rPr>
              <a:t> </a:t>
            </a:r>
            <a:r>
              <a:rPr sz="2000" b="1" dirty="0">
                <a:latin typeface="Palatino Linotype"/>
                <a:cs typeface="Palatino Linotype"/>
              </a:rPr>
              <a:t>Gold</a:t>
            </a:r>
            <a:r>
              <a:rPr sz="2000" dirty="0">
                <a:latin typeface="Palatino Linotype"/>
                <a:cs typeface="Palatino Linotype"/>
              </a:rPr>
              <a:t>, as</a:t>
            </a:r>
            <a:r>
              <a:rPr sz="2000" spc="-5" dirty="0">
                <a:latin typeface="Palatino Linotype"/>
                <a:cs typeface="Palatino Linotype"/>
              </a:rPr>
              <a:t> </a:t>
            </a:r>
            <a:r>
              <a:rPr sz="2000" dirty="0">
                <a:latin typeface="Palatino Linotype"/>
                <a:cs typeface="Palatino Linotype"/>
              </a:rPr>
              <a:t>shown in</a:t>
            </a:r>
            <a:r>
              <a:rPr sz="2000" spc="-5" dirty="0">
                <a:latin typeface="Palatino Linotype"/>
                <a:cs typeface="Palatino Linotype"/>
              </a:rPr>
              <a:t> the </a:t>
            </a:r>
            <a:r>
              <a:rPr sz="2000" dirty="0">
                <a:latin typeface="Palatino Linotype"/>
                <a:cs typeface="Palatino Linotype"/>
              </a:rPr>
              <a:t>following screenshot:</a:t>
            </a:r>
          </a:p>
        </p:txBody>
      </p:sp>
      <p:grpSp>
        <p:nvGrpSpPr>
          <p:cNvPr id="7" name="object 7"/>
          <p:cNvGrpSpPr/>
          <p:nvPr/>
        </p:nvGrpSpPr>
        <p:grpSpPr>
          <a:xfrm>
            <a:off x="3162300" y="1447800"/>
            <a:ext cx="3962400" cy="2590800"/>
            <a:chOff x="2344737" y="1385569"/>
            <a:chExt cx="2168525" cy="1482725"/>
          </a:xfrm>
        </p:grpSpPr>
        <p:pic>
          <p:nvPicPr>
            <p:cNvPr id="8" name="object 8"/>
            <p:cNvPicPr/>
            <p:nvPr/>
          </p:nvPicPr>
          <p:blipFill>
            <a:blip r:embed="rId2" cstate="print"/>
            <a:stretch>
              <a:fillRect/>
            </a:stretch>
          </p:blipFill>
          <p:spPr>
            <a:xfrm>
              <a:off x="2357437" y="1398269"/>
              <a:ext cx="2143125" cy="1457325"/>
            </a:xfrm>
            <a:prstGeom prst="rect">
              <a:avLst/>
            </a:prstGeom>
          </p:spPr>
        </p:pic>
        <p:sp>
          <p:nvSpPr>
            <p:cNvPr id="9" name="object 9"/>
            <p:cNvSpPr/>
            <p:nvPr/>
          </p:nvSpPr>
          <p:spPr>
            <a:xfrm>
              <a:off x="2351087" y="1391919"/>
              <a:ext cx="2155825" cy="1470025"/>
            </a:xfrm>
            <a:custGeom>
              <a:avLst/>
              <a:gdLst/>
              <a:ahLst/>
              <a:cxnLst/>
              <a:rect l="l" t="t" r="r" b="b"/>
              <a:pathLst>
                <a:path w="2155825" h="1470025">
                  <a:moveTo>
                    <a:pt x="0" y="0"/>
                  </a:moveTo>
                  <a:lnTo>
                    <a:pt x="2155825" y="0"/>
                  </a:lnTo>
                </a:path>
                <a:path w="2155825" h="1470025">
                  <a:moveTo>
                    <a:pt x="0" y="0"/>
                  </a:moveTo>
                  <a:lnTo>
                    <a:pt x="0" y="1470025"/>
                  </a:lnTo>
                </a:path>
                <a:path w="2155825" h="1470025">
                  <a:moveTo>
                    <a:pt x="2155825" y="0"/>
                  </a:moveTo>
                  <a:lnTo>
                    <a:pt x="2155825" y="1470025"/>
                  </a:lnTo>
                </a:path>
                <a:path w="2155825" h="1470025">
                  <a:moveTo>
                    <a:pt x="0" y="1470025"/>
                  </a:moveTo>
                  <a:lnTo>
                    <a:pt x="2155825" y="1470025"/>
                  </a:lnTo>
                </a:path>
              </a:pathLst>
            </a:custGeom>
            <a:ln w="12700">
              <a:solidFill>
                <a:srgbClr val="000000"/>
              </a:solidFill>
            </a:ln>
          </p:spPr>
          <p:txBody>
            <a:bodyPr wrap="square" lIns="0" tIns="0" rIns="0" bIns="0" rtlCol="0"/>
            <a:lstStyle/>
            <a:p>
              <a:endParaRPr/>
            </a:p>
          </p:txBody>
        </p:sp>
      </p:grpSp>
      <p:sp>
        <p:nvSpPr>
          <p:cNvPr id="12" name="Slide Number Placeholder 1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68</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1497" y="451176"/>
            <a:ext cx="6635771"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571500" y="680703"/>
            <a:ext cx="4540017" cy="351378"/>
          </a:xfrm>
          <a:prstGeom prst="rect">
            <a:avLst/>
          </a:prstGeom>
        </p:spPr>
        <p:txBody>
          <a:bodyPr vert="horz" wrap="square" lIns="0" tIns="12700" rIns="0" bIns="0" rtlCol="0">
            <a:spAutoFit/>
          </a:bodyPr>
          <a:lstStyle/>
          <a:p>
            <a:pPr marL="12700">
              <a:lnSpc>
                <a:spcPct val="100000"/>
              </a:lnSpc>
              <a:spcBef>
                <a:spcPts val="100"/>
              </a:spcBef>
            </a:pPr>
            <a:r>
              <a:rPr sz="2200" b="1" spc="-5" dirty="0">
                <a:latin typeface="Arial"/>
                <a:cs typeface="Arial"/>
              </a:rPr>
              <a:t>Using</a:t>
            </a:r>
            <a:r>
              <a:rPr sz="2200" b="1" spc="-30" dirty="0">
                <a:latin typeface="Arial"/>
                <a:cs typeface="Arial"/>
              </a:rPr>
              <a:t> </a:t>
            </a:r>
            <a:r>
              <a:rPr sz="2200" b="1" dirty="0">
                <a:latin typeface="Arial"/>
                <a:cs typeface="Arial"/>
              </a:rPr>
              <a:t>the</a:t>
            </a:r>
            <a:r>
              <a:rPr sz="2200" b="1" spc="-20" dirty="0">
                <a:latin typeface="Arial"/>
                <a:cs typeface="Arial"/>
              </a:rPr>
              <a:t> </a:t>
            </a:r>
            <a:r>
              <a:rPr sz="2200" b="1" dirty="0">
                <a:latin typeface="Arial"/>
                <a:cs typeface="Arial"/>
              </a:rPr>
              <a:t>grid</a:t>
            </a:r>
            <a:r>
              <a:rPr sz="2200" b="1" spc="-25" dirty="0">
                <a:latin typeface="Arial"/>
                <a:cs typeface="Arial"/>
              </a:rPr>
              <a:t> </a:t>
            </a:r>
            <a:r>
              <a:rPr sz="2200" b="1" dirty="0">
                <a:latin typeface="Arial"/>
                <a:cs typeface="Arial"/>
              </a:rPr>
              <a:t>layout</a:t>
            </a:r>
            <a:r>
              <a:rPr sz="2200" b="1" spc="-20" dirty="0">
                <a:latin typeface="Arial"/>
                <a:cs typeface="Arial"/>
              </a:rPr>
              <a:t> </a:t>
            </a:r>
            <a:r>
              <a:rPr sz="2200" b="1" spc="-5" dirty="0">
                <a:latin typeface="Arial"/>
                <a:cs typeface="Arial"/>
              </a:rPr>
              <a:t>manager</a:t>
            </a:r>
            <a:endParaRPr sz="2200" dirty="0">
              <a:latin typeface="Arial"/>
              <a:cs typeface="Arial"/>
            </a:endParaRPr>
          </a:p>
        </p:txBody>
      </p:sp>
      <p:sp>
        <p:nvSpPr>
          <p:cNvPr id="7" name="object 7"/>
          <p:cNvSpPr txBox="1"/>
          <p:nvPr/>
        </p:nvSpPr>
        <p:spPr>
          <a:xfrm>
            <a:off x="571500" y="993957"/>
            <a:ext cx="7467600" cy="5283498"/>
          </a:xfrm>
          <a:prstGeom prst="rect">
            <a:avLst/>
          </a:prstGeom>
        </p:spPr>
        <p:txBody>
          <a:bodyPr vert="horz" wrap="square" lIns="0" tIns="12700" rIns="0" bIns="0" rtlCol="0">
            <a:spAutoFit/>
          </a:bodyPr>
          <a:lstStyle/>
          <a:p>
            <a:pPr marL="12700" marR="5080">
              <a:lnSpc>
                <a:spcPct val="100000"/>
              </a:lnSpc>
              <a:spcBef>
                <a:spcPts val="100"/>
              </a:spcBef>
            </a:pPr>
            <a:r>
              <a:rPr sz="2200" dirty="0">
                <a:latin typeface="Palatino Linotype"/>
                <a:cs typeface="Palatino Linotype"/>
              </a:rPr>
              <a:t>The </a:t>
            </a:r>
            <a:r>
              <a:rPr sz="2200" spc="-5" dirty="0">
                <a:latin typeface="Palatino Linotype"/>
                <a:cs typeface="Palatino Linotype"/>
              </a:rPr>
              <a:t>grid </a:t>
            </a:r>
            <a:r>
              <a:rPr sz="2200" dirty="0">
                <a:latin typeface="Palatino Linotype"/>
                <a:cs typeface="Palatino Linotype"/>
              </a:rPr>
              <a:t>layout manager is one of </a:t>
            </a:r>
            <a:r>
              <a:rPr sz="2200" spc="-5" dirty="0">
                <a:latin typeface="Palatino Linotype"/>
                <a:cs typeface="Palatino Linotype"/>
              </a:rPr>
              <a:t>the </a:t>
            </a:r>
            <a:r>
              <a:rPr sz="2200" dirty="0">
                <a:latin typeface="Palatino Linotype"/>
                <a:cs typeface="Palatino Linotype"/>
              </a:rPr>
              <a:t>most </a:t>
            </a:r>
            <a:r>
              <a:rPr sz="2200" spc="-5" dirty="0">
                <a:latin typeface="Palatino Linotype"/>
                <a:cs typeface="Palatino Linotype"/>
              </a:rPr>
              <a:t>useful </a:t>
            </a:r>
            <a:r>
              <a:rPr sz="2200" dirty="0">
                <a:latin typeface="Palatino Linotype"/>
                <a:cs typeface="Palatino Linotype"/>
              </a:rPr>
              <a:t>layout </a:t>
            </a:r>
            <a:r>
              <a:rPr sz="2200" spc="-5" dirty="0">
                <a:latin typeface="Palatino Linotype"/>
                <a:cs typeface="Palatino Linotype"/>
              </a:rPr>
              <a:t>tools </a:t>
            </a:r>
            <a:r>
              <a:rPr sz="2200" dirty="0">
                <a:latin typeface="Palatino Linotype"/>
                <a:cs typeface="Palatino Linotype"/>
              </a:rPr>
              <a:t>at our disposal. While layout </a:t>
            </a:r>
            <a:r>
              <a:rPr sz="2200" spc="-250" dirty="0">
                <a:latin typeface="Palatino Linotype"/>
                <a:cs typeface="Palatino Linotype"/>
              </a:rPr>
              <a:t> </a:t>
            </a:r>
            <a:r>
              <a:rPr sz="2200" spc="-5" dirty="0">
                <a:latin typeface="Palatino Linotype"/>
                <a:cs typeface="Palatino Linotype"/>
              </a:rPr>
              <a:t>tool</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such as </a:t>
            </a:r>
            <a:r>
              <a:rPr sz="2200" spc="-5" dirty="0">
                <a:latin typeface="Lucida Console"/>
                <a:cs typeface="Lucida Console"/>
              </a:rPr>
              <a:t>pack</a:t>
            </a:r>
            <a:r>
              <a:rPr sz="2200" spc="10" dirty="0">
                <a:latin typeface="Times New Roman"/>
                <a:cs typeface="Times New Roman"/>
              </a:rPr>
              <a:t> </a:t>
            </a:r>
            <a:r>
              <a:rPr sz="2200" dirty="0">
                <a:latin typeface="Palatino Linotype"/>
                <a:cs typeface="Palatino Linotype"/>
              </a:rPr>
              <a:t>are simple and easy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use</a:t>
            </a:r>
            <a:r>
              <a:rPr sz="2200" dirty="0">
                <a:latin typeface="Palatino Linotype"/>
                <a:cs typeface="Palatino Linotype"/>
              </a:rPr>
              <a:t>,</a:t>
            </a:r>
            <a:r>
              <a:rPr sz="2200" spc="-5" dirty="0">
                <a:latin typeface="Palatino Linotype"/>
                <a:cs typeface="Palatino Linotype"/>
              </a:rPr>
              <a:t> </a:t>
            </a:r>
            <a:r>
              <a:rPr sz="2200" spc="-5" dirty="0">
                <a:latin typeface="Lucida Console"/>
                <a:cs typeface="Lucida Console"/>
              </a:rPr>
              <a:t>grid</a:t>
            </a:r>
            <a:r>
              <a:rPr sz="2200" spc="10" dirty="0">
                <a:latin typeface="Times New Roman"/>
                <a:cs typeface="Times New Roman"/>
              </a:rPr>
              <a:t> </a:t>
            </a:r>
            <a:r>
              <a:rPr sz="2200" spc="-5" dirty="0">
                <a:latin typeface="Palatino Linotype"/>
                <a:cs typeface="Palatino Linotype"/>
              </a:rPr>
              <a:t>give</a:t>
            </a:r>
            <a:r>
              <a:rPr sz="2200" dirty="0">
                <a:latin typeface="Palatino Linotype"/>
                <a:cs typeface="Palatino Linotype"/>
              </a:rPr>
              <a:t>s</a:t>
            </a:r>
            <a:r>
              <a:rPr sz="2200" spc="-5" dirty="0">
                <a:latin typeface="Palatino Linotype"/>
                <a:cs typeface="Palatino Linotype"/>
              </a:rPr>
              <a:t> u</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a lot of control</a:t>
            </a:r>
            <a:r>
              <a:rPr sz="2200" spc="-5" dirty="0">
                <a:latin typeface="Palatino Linotype"/>
                <a:cs typeface="Palatino Linotype"/>
              </a:rPr>
              <a:t> </a:t>
            </a:r>
            <a:r>
              <a:rPr sz="2200" dirty="0">
                <a:latin typeface="Palatino Linotype"/>
                <a:cs typeface="Palatino Linotype"/>
              </a:rPr>
              <a:t>over our layout</a:t>
            </a:r>
          </a:p>
          <a:p>
            <a:pPr marL="112395" indent="-100330">
              <a:lnSpc>
                <a:spcPct val="100000"/>
              </a:lnSpc>
              <a:spcBef>
                <a:spcPts val="65"/>
              </a:spcBef>
              <a:buFont typeface="Lucida Sans"/>
              <a:buChar char="–"/>
              <a:tabLst>
                <a:tab pos="113030" algn="l"/>
              </a:tabLst>
            </a:pPr>
            <a:r>
              <a:rPr sz="2200" spc="-5" dirty="0">
                <a:latin typeface="Palatino Linotype"/>
                <a:cs typeface="Palatino Linotype"/>
              </a:rPr>
              <a:t>e</a:t>
            </a:r>
            <a:r>
              <a:rPr sz="2200" dirty="0">
                <a:latin typeface="Palatino Linotype"/>
                <a:cs typeface="Palatino Linotype"/>
              </a:rPr>
              <a:t>specially when we combine</a:t>
            </a:r>
            <a:r>
              <a:rPr sz="2200" spc="-10" dirty="0">
                <a:latin typeface="Palatino Linotype"/>
                <a:cs typeface="Palatino Linotype"/>
              </a:rPr>
              <a:t> </a:t>
            </a:r>
            <a:r>
              <a:rPr sz="2200" spc="-5" dirty="0">
                <a:latin typeface="Lucida Console"/>
                <a:cs typeface="Lucida Console"/>
              </a:rPr>
              <a:t>grid</a:t>
            </a:r>
            <a:r>
              <a:rPr sz="2200" spc="10" dirty="0">
                <a:latin typeface="Times New Roman"/>
                <a:cs typeface="Times New Roman"/>
              </a:rPr>
              <a:t> </a:t>
            </a:r>
            <a:r>
              <a:rPr sz="2200" dirty="0">
                <a:latin typeface="Palatino Linotype"/>
                <a:cs typeface="Palatino Linotype"/>
              </a:rPr>
              <a:t>with embedded </a:t>
            </a:r>
            <a:r>
              <a:rPr sz="2200" spc="-5" dirty="0">
                <a:latin typeface="Lucida Console"/>
                <a:cs typeface="Lucida Console"/>
              </a:rPr>
              <a:t>frames</a:t>
            </a:r>
            <a:r>
              <a:rPr sz="2200" dirty="0">
                <a:latin typeface="Palatino Linotype"/>
                <a:cs typeface="Palatino Linotype"/>
              </a:rPr>
              <a:t>.</a:t>
            </a:r>
          </a:p>
          <a:p>
            <a:pPr marL="12700">
              <a:lnSpc>
                <a:spcPct val="100000"/>
              </a:lnSpc>
              <a:spcBef>
                <a:spcPts val="985"/>
              </a:spcBef>
            </a:pPr>
            <a:r>
              <a:rPr sz="2200" dirty="0">
                <a:latin typeface="Palatino Linotype"/>
                <a:cs typeface="Palatino Linotype"/>
              </a:rPr>
              <a:t>We</a:t>
            </a:r>
            <a:r>
              <a:rPr sz="2200" spc="-5" dirty="0">
                <a:latin typeface="Palatino Linotype"/>
                <a:cs typeface="Palatino Linotype"/>
              </a:rPr>
              <a:t> have</a:t>
            </a:r>
            <a:r>
              <a:rPr sz="2200" spc="-10" dirty="0">
                <a:latin typeface="Palatino Linotype"/>
                <a:cs typeface="Palatino Linotype"/>
              </a:rPr>
              <a:t> </a:t>
            </a:r>
            <a:r>
              <a:rPr sz="2200" dirty="0">
                <a:latin typeface="Palatino Linotype"/>
                <a:cs typeface="Palatino Linotype"/>
              </a:rPr>
              <a:t>already</a:t>
            </a:r>
            <a:r>
              <a:rPr sz="2200" spc="-5" dirty="0">
                <a:latin typeface="Palatino Linotype"/>
                <a:cs typeface="Palatino Linotype"/>
              </a:rPr>
              <a:t> used</a:t>
            </a:r>
            <a:r>
              <a:rPr sz="2200" spc="-10" dirty="0">
                <a:latin typeface="Palatino Linotype"/>
                <a:cs typeface="Palatino Linotype"/>
              </a:rPr>
              <a:t> </a:t>
            </a:r>
            <a:r>
              <a:rPr sz="2200" dirty="0">
                <a:latin typeface="Palatino Linotype"/>
                <a:cs typeface="Palatino Linotype"/>
              </a:rPr>
              <a:t>it</a:t>
            </a:r>
            <a:r>
              <a:rPr sz="2200" spc="-5" dirty="0">
                <a:latin typeface="Palatino Linotype"/>
                <a:cs typeface="Palatino Linotype"/>
              </a:rPr>
              <a:t> </a:t>
            </a:r>
            <a:r>
              <a:rPr sz="2200" dirty="0">
                <a:latin typeface="Palatino Linotype"/>
                <a:cs typeface="Palatino Linotype"/>
              </a:rPr>
              <a:t>in</a:t>
            </a:r>
            <a:r>
              <a:rPr sz="2200" spc="-5" dirty="0">
                <a:latin typeface="Palatino Linotype"/>
                <a:cs typeface="Palatino Linotype"/>
              </a:rPr>
              <a:t> </a:t>
            </a:r>
            <a:r>
              <a:rPr sz="2200" dirty="0">
                <a:latin typeface="Palatino Linotype"/>
                <a:cs typeface="Palatino Linotype"/>
              </a:rPr>
              <a:t>many</a:t>
            </a:r>
            <a:r>
              <a:rPr sz="2200" spc="-5" dirty="0">
                <a:latin typeface="Palatino Linotype"/>
                <a:cs typeface="Palatino Linotype"/>
              </a:rPr>
              <a:t> </a:t>
            </a:r>
            <a:r>
              <a:rPr sz="2200" dirty="0">
                <a:latin typeface="Palatino Linotype"/>
                <a:cs typeface="Palatino Linotype"/>
              </a:rPr>
              <a:t>recipes,</a:t>
            </a:r>
            <a:r>
              <a:rPr sz="2200" spc="-5" dirty="0">
                <a:latin typeface="Palatino Linotype"/>
                <a:cs typeface="Palatino Linotype"/>
              </a:rPr>
              <a:t> </a:t>
            </a:r>
            <a:r>
              <a:rPr sz="2200" dirty="0">
                <a:latin typeface="Palatino Linotype"/>
                <a:cs typeface="Palatino Linotype"/>
              </a:rPr>
              <a:t>for</a:t>
            </a:r>
            <a:r>
              <a:rPr sz="2200" spc="-5" dirty="0">
                <a:latin typeface="Palatino Linotype"/>
                <a:cs typeface="Palatino Linotype"/>
              </a:rPr>
              <a:t> </a:t>
            </a:r>
            <a:r>
              <a:rPr sz="2200" dirty="0">
                <a:latin typeface="Palatino Linotype"/>
                <a:cs typeface="Palatino Linotype"/>
              </a:rPr>
              <a:t>example,</a:t>
            </a:r>
            <a:r>
              <a:rPr sz="2200" spc="-5" dirty="0">
                <a:latin typeface="Palatino Linotype"/>
                <a:cs typeface="Palatino Linotype"/>
              </a:rPr>
              <a:t> because</a:t>
            </a:r>
            <a:r>
              <a:rPr sz="2200" spc="-10" dirty="0">
                <a:latin typeface="Palatino Linotype"/>
                <a:cs typeface="Palatino Linotype"/>
              </a:rPr>
              <a:t> </a:t>
            </a:r>
            <a:r>
              <a:rPr sz="2200" dirty="0">
                <a:latin typeface="Palatino Linotype"/>
                <a:cs typeface="Palatino Linotype"/>
              </a:rPr>
              <a:t>it</a:t>
            </a:r>
            <a:r>
              <a:rPr sz="2200" spc="-5" dirty="0">
                <a:latin typeface="Palatino Linotype"/>
                <a:cs typeface="Palatino Linotype"/>
              </a:rPr>
              <a:t> </a:t>
            </a:r>
            <a:r>
              <a:rPr sz="2200" dirty="0">
                <a:latin typeface="Palatino Linotype"/>
                <a:cs typeface="Palatino Linotype"/>
              </a:rPr>
              <a:t>is</a:t>
            </a:r>
            <a:r>
              <a:rPr sz="2200" spc="-5" dirty="0">
                <a:latin typeface="Palatino Linotype"/>
                <a:cs typeface="Palatino Linotype"/>
              </a:rPr>
              <a:t> </a:t>
            </a:r>
            <a:r>
              <a:rPr sz="2200" dirty="0">
                <a:latin typeface="Palatino Linotype"/>
                <a:cs typeface="Palatino Linotype"/>
              </a:rPr>
              <a:t>just</a:t>
            </a:r>
            <a:r>
              <a:rPr sz="2200" spc="-5" dirty="0">
                <a:latin typeface="Palatino Linotype"/>
                <a:cs typeface="Palatino Linotype"/>
              </a:rPr>
              <a:t> </a:t>
            </a:r>
            <a:r>
              <a:rPr sz="2200" dirty="0">
                <a:latin typeface="Palatino Linotype"/>
                <a:cs typeface="Palatino Linotype"/>
              </a:rPr>
              <a:t>so</a:t>
            </a:r>
            <a:r>
              <a:rPr sz="2200" spc="-5" dirty="0">
                <a:latin typeface="Palatino Linotype"/>
                <a:cs typeface="Palatino Linotype"/>
              </a:rPr>
              <a:t> powerful.</a:t>
            </a:r>
            <a:endParaRPr sz="2200" dirty="0">
              <a:latin typeface="Palatino Linotype"/>
              <a:cs typeface="Palatino Linotype"/>
            </a:endParaRPr>
          </a:p>
          <a:p>
            <a:pPr>
              <a:lnSpc>
                <a:spcPct val="100000"/>
              </a:lnSpc>
              <a:spcBef>
                <a:spcPts val="45"/>
              </a:spcBef>
            </a:pPr>
            <a:endParaRPr sz="2200" dirty="0">
              <a:latin typeface="Palatino Linotype"/>
              <a:cs typeface="Palatino Linotype"/>
            </a:endParaRPr>
          </a:p>
          <a:p>
            <a:pPr marL="12700">
              <a:lnSpc>
                <a:spcPct val="100000"/>
              </a:lnSpc>
              <a:spcBef>
                <a:spcPts val="5"/>
              </a:spcBef>
            </a:pPr>
            <a:r>
              <a:rPr sz="2200" b="1" dirty="0">
                <a:latin typeface="Arial"/>
                <a:cs typeface="Arial"/>
              </a:rPr>
              <a:t>Getting</a:t>
            </a:r>
            <a:r>
              <a:rPr sz="2200" b="1" spc="-25" dirty="0">
                <a:latin typeface="Arial"/>
                <a:cs typeface="Arial"/>
              </a:rPr>
              <a:t> </a:t>
            </a:r>
            <a:r>
              <a:rPr sz="2200" b="1" spc="-5" dirty="0">
                <a:latin typeface="Arial"/>
                <a:cs typeface="Arial"/>
              </a:rPr>
              <a:t>ready</a:t>
            </a:r>
            <a:r>
              <a:rPr sz="2200" b="1" spc="-5" dirty="0">
                <a:latin typeface="Lucida Sans"/>
                <a:cs typeface="Lucida Sans"/>
              </a:rPr>
              <a:t>…</a:t>
            </a:r>
            <a:endParaRPr sz="2200" dirty="0">
              <a:latin typeface="Lucida Sans"/>
              <a:cs typeface="Lucida Sans"/>
            </a:endParaRPr>
          </a:p>
          <a:p>
            <a:pPr marL="12700" marR="66040">
              <a:lnSpc>
                <a:spcPct val="100000"/>
              </a:lnSpc>
              <a:spcBef>
                <a:spcPts val="445"/>
              </a:spcBef>
            </a:pPr>
            <a:r>
              <a:rPr sz="2200" dirty="0">
                <a:latin typeface="Palatino Linotype"/>
                <a:cs typeface="Palatino Linotype"/>
              </a:rPr>
              <a:t>In </a:t>
            </a:r>
            <a:r>
              <a:rPr sz="2200" spc="-5" dirty="0">
                <a:latin typeface="Palatino Linotype"/>
                <a:cs typeface="Palatino Linotype"/>
              </a:rPr>
              <a:t>this </a:t>
            </a:r>
            <a:r>
              <a:rPr sz="2200" dirty="0">
                <a:latin typeface="Palatino Linotype"/>
                <a:cs typeface="Palatino Linotype"/>
              </a:rPr>
              <a:t>recipe, we will review some </a:t>
            </a:r>
            <a:r>
              <a:rPr sz="2200" spc="-5" dirty="0">
                <a:latin typeface="Palatino Linotype"/>
                <a:cs typeface="Palatino Linotype"/>
              </a:rPr>
              <a:t>grid </a:t>
            </a:r>
            <a:r>
              <a:rPr sz="2200" dirty="0">
                <a:latin typeface="Palatino Linotype"/>
                <a:cs typeface="Palatino Linotype"/>
              </a:rPr>
              <a:t>layout manager </a:t>
            </a:r>
            <a:r>
              <a:rPr sz="2200" spc="-5" dirty="0">
                <a:latin typeface="Palatino Linotype"/>
                <a:cs typeface="Palatino Linotype"/>
              </a:rPr>
              <a:t>techniques. </a:t>
            </a:r>
            <a:r>
              <a:rPr sz="2200" dirty="0">
                <a:latin typeface="Palatino Linotype"/>
                <a:cs typeface="Palatino Linotype"/>
              </a:rPr>
              <a:t>We </a:t>
            </a:r>
            <a:r>
              <a:rPr sz="2200" spc="-5" dirty="0">
                <a:latin typeface="Palatino Linotype"/>
                <a:cs typeface="Palatino Linotype"/>
              </a:rPr>
              <a:t>have </a:t>
            </a:r>
            <a:r>
              <a:rPr sz="2200" dirty="0">
                <a:latin typeface="Palatino Linotype"/>
                <a:cs typeface="Palatino Linotype"/>
              </a:rPr>
              <a:t>already used </a:t>
            </a:r>
            <a:r>
              <a:rPr sz="2200" spc="-250" dirty="0">
                <a:latin typeface="Palatino Linotype"/>
                <a:cs typeface="Palatino Linotype"/>
              </a:rPr>
              <a:t> </a:t>
            </a:r>
            <a:r>
              <a:rPr sz="2200" spc="-5" dirty="0">
                <a:latin typeface="Palatino Linotype"/>
                <a:cs typeface="Palatino Linotype"/>
              </a:rPr>
              <a:t>them,</a:t>
            </a:r>
            <a:r>
              <a:rPr sz="2200" spc="-10" dirty="0">
                <a:latin typeface="Palatino Linotype"/>
                <a:cs typeface="Palatino Linotype"/>
              </a:rPr>
              <a:t> </a:t>
            </a:r>
            <a:r>
              <a:rPr sz="2200" spc="-5" dirty="0">
                <a:latin typeface="Palatino Linotype"/>
                <a:cs typeface="Palatino Linotype"/>
              </a:rPr>
              <a:t>but </a:t>
            </a:r>
            <a:r>
              <a:rPr sz="2200" dirty="0">
                <a:latin typeface="Palatino Linotype"/>
                <a:cs typeface="Palatino Linotype"/>
              </a:rPr>
              <a:t>we will explore</a:t>
            </a:r>
            <a:r>
              <a:rPr sz="2200" spc="-5" dirty="0">
                <a:latin typeface="Palatino Linotype"/>
                <a:cs typeface="Palatino Linotype"/>
              </a:rPr>
              <a:t> them </a:t>
            </a:r>
            <a:r>
              <a:rPr sz="2200" dirty="0">
                <a:latin typeface="Palatino Linotype"/>
                <a:cs typeface="Palatino Linotype"/>
              </a:rPr>
              <a:t>in more detail here.</a:t>
            </a:r>
          </a:p>
          <a:p>
            <a:pPr>
              <a:lnSpc>
                <a:spcPct val="100000"/>
              </a:lnSpc>
            </a:pPr>
            <a:endParaRPr sz="2200" dirty="0">
              <a:latin typeface="Palatino Linotype"/>
              <a:cs typeface="Palatino Linotype"/>
            </a:endParaRPr>
          </a:p>
          <a:p>
            <a:pPr>
              <a:lnSpc>
                <a:spcPct val="100000"/>
              </a:lnSpc>
              <a:spcBef>
                <a:spcPts val="45"/>
              </a:spcBef>
            </a:pPr>
            <a:endParaRPr sz="2200" dirty="0">
              <a:latin typeface="Palatino Linotype"/>
              <a:cs typeface="Palatino Linotype"/>
            </a:endParaRPr>
          </a:p>
        </p:txBody>
      </p:sp>
      <p:sp>
        <p:nvSpPr>
          <p:cNvPr id="13" name="Slide Number Placeholder 12"/>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69</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7" y="451176"/>
            <a:ext cx="6635771"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0" y="838200"/>
            <a:ext cx="8458200" cy="4621778"/>
          </a:xfrm>
          <a:prstGeom prst="rect">
            <a:avLst/>
          </a:prstGeom>
        </p:spPr>
        <p:txBody>
          <a:bodyPr vert="horz" wrap="square" lIns="0" tIns="91440" rIns="0" bIns="0" rtlCol="0">
            <a:spAutoFit/>
          </a:bodyPr>
          <a:lstStyle/>
          <a:p>
            <a:pPr marL="12700">
              <a:lnSpc>
                <a:spcPct val="100000"/>
              </a:lnSpc>
            </a:pPr>
            <a:r>
              <a:rPr sz="2200" b="1" spc="-5" dirty="0" smtClean="0">
                <a:latin typeface="Arial"/>
                <a:cs typeface="Arial"/>
              </a:rPr>
              <a:t>How</a:t>
            </a:r>
            <a:r>
              <a:rPr sz="2200" b="1" spc="-20" dirty="0" smtClean="0">
                <a:latin typeface="Arial"/>
                <a:cs typeface="Arial"/>
              </a:rPr>
              <a:t> </a:t>
            </a:r>
            <a:r>
              <a:rPr sz="2200" b="1" dirty="0">
                <a:latin typeface="Arial"/>
                <a:cs typeface="Arial"/>
              </a:rPr>
              <a:t>to</a:t>
            </a:r>
            <a:r>
              <a:rPr sz="2200" b="1" spc="-15" dirty="0">
                <a:latin typeface="Arial"/>
                <a:cs typeface="Arial"/>
              </a:rPr>
              <a:t> </a:t>
            </a:r>
            <a:r>
              <a:rPr sz="2200" b="1" dirty="0">
                <a:latin typeface="Arial"/>
                <a:cs typeface="Arial"/>
              </a:rPr>
              <a:t>do</a:t>
            </a:r>
            <a:r>
              <a:rPr sz="2200" b="1" spc="-15" dirty="0">
                <a:latin typeface="Arial"/>
                <a:cs typeface="Arial"/>
              </a:rPr>
              <a:t> </a:t>
            </a:r>
            <a:r>
              <a:rPr sz="2200" b="1" dirty="0">
                <a:latin typeface="Arial"/>
                <a:cs typeface="Arial"/>
              </a:rPr>
              <a:t>it</a:t>
            </a:r>
            <a:r>
              <a:rPr sz="2200" b="1" dirty="0">
                <a:latin typeface="Lucida Sans"/>
                <a:cs typeface="Lucida Sans"/>
              </a:rPr>
              <a:t>…</a:t>
            </a:r>
            <a:endParaRPr sz="2200" dirty="0">
              <a:latin typeface="Lucida Sans"/>
              <a:cs typeface="Lucida Sans"/>
            </a:endParaRPr>
          </a:p>
          <a:p>
            <a:pPr>
              <a:lnSpc>
                <a:spcPct val="100000"/>
              </a:lnSpc>
              <a:spcBef>
                <a:spcPts val="15"/>
              </a:spcBef>
            </a:pPr>
            <a:endParaRPr sz="2200" dirty="0">
              <a:latin typeface="Lucida Console"/>
              <a:cs typeface="Lucida Console"/>
            </a:endParaRPr>
          </a:p>
          <a:p>
            <a:pPr marL="622300" indent="-170180">
              <a:lnSpc>
                <a:spcPct val="100000"/>
              </a:lnSpc>
              <a:buAutoNum type="arabicPeriod" startAt="3"/>
              <a:tabLst>
                <a:tab pos="622300" algn="l"/>
              </a:tabLst>
            </a:pPr>
            <a:r>
              <a:rPr sz="2200" dirty="0">
                <a:latin typeface="Palatino Linotype"/>
                <a:cs typeface="Palatino Linotype"/>
              </a:rPr>
              <a:t>Create </a:t>
            </a:r>
            <a:r>
              <a:rPr sz="2200" spc="-5" dirty="0">
                <a:latin typeface="Palatino Linotype"/>
                <a:cs typeface="Palatino Linotype"/>
              </a:rPr>
              <a:t>thre</a:t>
            </a:r>
            <a:r>
              <a:rPr sz="2200" dirty="0">
                <a:latin typeface="Palatino Linotype"/>
                <a:cs typeface="Palatino Linotype"/>
              </a:rPr>
              <a:t>e </a:t>
            </a:r>
            <a:r>
              <a:rPr sz="2200" spc="-5" dirty="0">
                <a:latin typeface="Lucida Console"/>
                <a:cs typeface="Lucida Console"/>
              </a:rPr>
              <a:t>ttk</a:t>
            </a:r>
            <a:r>
              <a:rPr sz="2200" spc="10" dirty="0">
                <a:latin typeface="Times New Roman"/>
                <a:cs typeface="Times New Roman"/>
              </a:rPr>
              <a:t> </a:t>
            </a:r>
            <a:r>
              <a:rPr sz="2200" dirty="0">
                <a:latin typeface="Palatino Linotype"/>
                <a:cs typeface="Palatino Linotype"/>
              </a:rPr>
              <a:t>Labels, set </a:t>
            </a:r>
            <a:r>
              <a:rPr sz="2200" spc="-5" dirty="0">
                <a:latin typeface="Palatino Linotype"/>
                <a:cs typeface="Palatino Linotype"/>
              </a:rPr>
              <a:t>thei</a:t>
            </a:r>
            <a:r>
              <a:rPr sz="2200" dirty="0">
                <a:latin typeface="Palatino Linotype"/>
                <a:cs typeface="Palatino Linotype"/>
              </a:rPr>
              <a:t>r</a:t>
            </a:r>
            <a:r>
              <a:rPr sz="2200" spc="-5" dirty="0">
                <a:latin typeface="Palatino Linotype"/>
                <a:cs typeface="Palatino Linotype"/>
              </a:rPr>
              <a:t> tex</a:t>
            </a:r>
            <a:r>
              <a:rPr sz="2200" dirty="0">
                <a:latin typeface="Palatino Linotype"/>
                <a:cs typeface="Palatino Linotype"/>
              </a:rPr>
              <a:t>t</a:t>
            </a:r>
            <a:r>
              <a:rPr sz="2200" spc="-5" dirty="0">
                <a:latin typeface="Palatino Linotype"/>
                <a:cs typeface="Palatino Linotype"/>
              </a:rPr>
              <a:t> </a:t>
            </a:r>
            <a:r>
              <a:rPr sz="2200" dirty="0">
                <a:latin typeface="Palatino Linotype"/>
                <a:cs typeface="Palatino Linotype"/>
              </a:rPr>
              <a:t>attributes, and </a:t>
            </a:r>
            <a:r>
              <a:rPr sz="2200" spc="-5" dirty="0">
                <a:latin typeface="Palatino Linotype"/>
                <a:cs typeface="Palatino Linotype"/>
              </a:rPr>
              <a:t>positio</a:t>
            </a:r>
            <a:r>
              <a:rPr sz="2200" dirty="0">
                <a:latin typeface="Palatino Linotype"/>
                <a:cs typeface="Palatino Linotype"/>
              </a:rPr>
              <a:t>n</a:t>
            </a:r>
            <a:r>
              <a:rPr sz="2200" spc="-5" dirty="0">
                <a:latin typeface="Palatino Linotype"/>
                <a:cs typeface="Palatino Linotype"/>
              </a:rPr>
              <a:t> the</a:t>
            </a:r>
            <a:r>
              <a:rPr sz="2200" dirty="0">
                <a:latin typeface="Palatino Linotype"/>
                <a:cs typeface="Palatino Linotype"/>
              </a:rPr>
              <a:t>m</a:t>
            </a:r>
            <a:r>
              <a:rPr sz="2200" spc="-5" dirty="0">
                <a:latin typeface="Palatino Linotype"/>
                <a:cs typeface="Palatino Linotype"/>
              </a:rPr>
              <a:t> </a:t>
            </a:r>
            <a:r>
              <a:rPr sz="2200" dirty="0">
                <a:latin typeface="Palatino Linotype"/>
                <a:cs typeface="Palatino Linotype"/>
              </a:rPr>
              <a:t>in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grid:</a:t>
            </a:r>
            <a:endParaRPr sz="2200" dirty="0">
              <a:latin typeface="Palatino Linotype"/>
              <a:cs typeface="Palatino Linotype"/>
            </a:endParaRPr>
          </a:p>
          <a:p>
            <a:pPr marL="812800" marR="401955">
              <a:lnSpc>
                <a:spcPct val="100000"/>
              </a:lnSpc>
              <a:spcBef>
                <a:spcPts val="965"/>
              </a:spcBef>
            </a:pPr>
            <a:r>
              <a:rPr sz="2200" spc="-5" dirty="0">
                <a:latin typeface="Lucida Console"/>
                <a:cs typeface="Lucida Console"/>
              </a:rPr>
              <a:t>ttk.Label(buttons_frame,</a:t>
            </a:r>
            <a:r>
              <a:rPr sz="2200" spc="25" dirty="0">
                <a:latin typeface="Lucida Console"/>
                <a:cs typeface="Lucida Console"/>
              </a:rPr>
              <a:t> </a:t>
            </a:r>
            <a:r>
              <a:rPr sz="2200" spc="-5" dirty="0">
                <a:latin typeface="Lucida Console"/>
                <a:cs typeface="Lucida Console"/>
              </a:rPr>
              <a:t>text="Label1").grid(column=0,</a:t>
            </a:r>
            <a:r>
              <a:rPr sz="2200" spc="25" dirty="0">
                <a:latin typeface="Lucida Console"/>
                <a:cs typeface="Lucida Console"/>
              </a:rPr>
              <a:t> </a:t>
            </a:r>
            <a:r>
              <a:rPr sz="2200" spc="-5" dirty="0">
                <a:latin typeface="Lucida Console"/>
                <a:cs typeface="Lucida Console"/>
              </a:rPr>
              <a:t>row=0, </a:t>
            </a:r>
            <a:r>
              <a:rPr sz="2200" spc="-525" dirty="0">
                <a:latin typeface="Lucida Console"/>
                <a:cs typeface="Lucida Console"/>
              </a:rPr>
              <a:t> </a:t>
            </a:r>
            <a:r>
              <a:rPr sz="2200" spc="-5" dirty="0">
                <a:latin typeface="Lucida Console"/>
                <a:cs typeface="Lucida Console"/>
              </a:rPr>
              <a:t>sticky=tk.W)</a:t>
            </a:r>
            <a:endParaRPr sz="2200" dirty="0">
              <a:latin typeface="Lucida Console"/>
              <a:cs typeface="Lucida Console"/>
            </a:endParaRPr>
          </a:p>
          <a:p>
            <a:pPr marL="812800" marR="401955">
              <a:lnSpc>
                <a:spcPct val="100000"/>
              </a:lnSpc>
            </a:pPr>
            <a:r>
              <a:rPr sz="2200" spc="-5" dirty="0">
                <a:latin typeface="Lucida Console"/>
                <a:cs typeface="Lucida Console"/>
              </a:rPr>
              <a:t>ttk.Label(buttons_frame,</a:t>
            </a:r>
            <a:r>
              <a:rPr sz="2200" spc="25" dirty="0">
                <a:latin typeface="Lucida Console"/>
                <a:cs typeface="Lucida Console"/>
              </a:rPr>
              <a:t> </a:t>
            </a:r>
            <a:r>
              <a:rPr sz="2200" spc="-5" dirty="0">
                <a:latin typeface="Lucida Console"/>
                <a:cs typeface="Lucida Console"/>
              </a:rPr>
              <a:t>text="Label2").grid(column=1,</a:t>
            </a:r>
            <a:r>
              <a:rPr sz="2200" spc="25" dirty="0">
                <a:latin typeface="Lucida Console"/>
                <a:cs typeface="Lucida Console"/>
              </a:rPr>
              <a:t> </a:t>
            </a:r>
            <a:r>
              <a:rPr sz="2200" spc="-5" dirty="0">
                <a:latin typeface="Lucida Console"/>
                <a:cs typeface="Lucida Console"/>
              </a:rPr>
              <a:t>row=0, </a:t>
            </a:r>
            <a:r>
              <a:rPr sz="2200" spc="-525" dirty="0">
                <a:latin typeface="Lucida Console"/>
                <a:cs typeface="Lucida Console"/>
              </a:rPr>
              <a:t> </a:t>
            </a:r>
            <a:r>
              <a:rPr sz="2200" spc="-5" dirty="0">
                <a:latin typeface="Lucida Console"/>
                <a:cs typeface="Lucida Console"/>
              </a:rPr>
              <a:t>sticky=tk.W)</a:t>
            </a:r>
            <a:endParaRPr sz="2200" dirty="0">
              <a:latin typeface="Lucida Console"/>
              <a:cs typeface="Lucida Console"/>
            </a:endParaRPr>
          </a:p>
          <a:p>
            <a:pPr marL="812800" marR="401955">
              <a:lnSpc>
                <a:spcPct val="100000"/>
              </a:lnSpc>
            </a:pPr>
            <a:r>
              <a:rPr sz="2200" spc="-5" dirty="0">
                <a:latin typeface="Lucida Console"/>
                <a:cs typeface="Lucida Console"/>
              </a:rPr>
              <a:t>ttk.Label(buttons_frame,</a:t>
            </a:r>
            <a:r>
              <a:rPr sz="2200" spc="25" dirty="0">
                <a:latin typeface="Lucida Console"/>
                <a:cs typeface="Lucida Console"/>
              </a:rPr>
              <a:t> </a:t>
            </a:r>
            <a:r>
              <a:rPr sz="2200" spc="-5" dirty="0">
                <a:latin typeface="Lucida Console"/>
                <a:cs typeface="Lucida Console"/>
              </a:rPr>
              <a:t>text="Label3").grid(column=2,</a:t>
            </a:r>
            <a:r>
              <a:rPr sz="2200" spc="25" dirty="0">
                <a:latin typeface="Lucida Console"/>
                <a:cs typeface="Lucida Console"/>
              </a:rPr>
              <a:t> </a:t>
            </a:r>
            <a:r>
              <a:rPr sz="2200" spc="-5" dirty="0">
                <a:latin typeface="Lucida Console"/>
                <a:cs typeface="Lucida Console"/>
              </a:rPr>
              <a:t>row=0, </a:t>
            </a:r>
            <a:r>
              <a:rPr sz="2200" spc="-525" dirty="0">
                <a:latin typeface="Lucida Console"/>
                <a:cs typeface="Lucida Console"/>
              </a:rPr>
              <a:t> </a:t>
            </a:r>
            <a:r>
              <a:rPr sz="2200" spc="-5" dirty="0">
                <a:latin typeface="Lucida Console"/>
                <a:cs typeface="Lucida Console"/>
              </a:rPr>
              <a:t>sticky=tk.W)</a:t>
            </a:r>
            <a:endParaRPr sz="2200" dirty="0">
              <a:latin typeface="Lucida Console"/>
              <a:cs typeface="Lucida Console"/>
            </a:endParaRPr>
          </a:p>
        </p:txBody>
      </p:sp>
      <p:sp>
        <p:nvSpPr>
          <p:cNvPr id="4" name="Slide Number Placeholder 3"/>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7</a:t>
            </a:fld>
            <a:r>
              <a:rPr lang="en-US" spc="-30" smtClean="0"/>
              <a:t> </a:t>
            </a:r>
            <a:r>
              <a:rPr lang="en-US" smtClean="0"/>
              <a:t>]</a:t>
            </a:r>
            <a:endParaRPr lang="en-US" dirty="0"/>
          </a:p>
        </p:txBody>
      </p:sp>
    </p:spTree>
    <p:extLst>
      <p:ext uri="{BB962C8B-B14F-4D97-AF65-F5344CB8AC3E}">
        <p14:creationId xmlns:p14="http://schemas.microsoft.com/office/powerpoint/2010/main" val="15771718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497" y="451176"/>
            <a:ext cx="6635771"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3" name="object 3"/>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647700" y="685800"/>
            <a:ext cx="7162800" cy="4403770"/>
          </a:xfrm>
          <a:prstGeom prst="rect">
            <a:avLst/>
          </a:prstGeom>
        </p:spPr>
        <p:txBody>
          <a:bodyPr vert="horz" wrap="square" lIns="0" tIns="12700" rIns="0" bIns="0" rtlCol="0">
            <a:spAutoFit/>
          </a:bodyPr>
          <a:lstStyle/>
          <a:p>
            <a:pPr>
              <a:lnSpc>
                <a:spcPct val="100000"/>
              </a:lnSpc>
            </a:pPr>
            <a:endParaRPr sz="1000" dirty="0" smtClean="0">
              <a:latin typeface="Palatino Linotype"/>
              <a:cs typeface="Palatino Linotype"/>
            </a:endParaRPr>
          </a:p>
          <a:p>
            <a:pPr>
              <a:lnSpc>
                <a:spcPct val="100000"/>
              </a:lnSpc>
              <a:spcBef>
                <a:spcPts val="45"/>
              </a:spcBef>
            </a:pPr>
            <a:endParaRPr sz="750" dirty="0">
              <a:latin typeface="Palatino Linotype"/>
              <a:cs typeface="Palatino Linotype"/>
            </a:endParaRPr>
          </a:p>
          <a:p>
            <a:pPr marL="12700">
              <a:lnSpc>
                <a:spcPct val="100000"/>
              </a:lnSpc>
              <a:spcBef>
                <a:spcPts val="5"/>
              </a:spcBef>
            </a:pPr>
            <a:r>
              <a:rPr sz="2000" b="1" spc="-5" dirty="0">
                <a:latin typeface="Arial"/>
                <a:cs typeface="Arial"/>
              </a:rPr>
              <a:t>How</a:t>
            </a:r>
            <a:r>
              <a:rPr sz="2000" b="1" spc="-20" dirty="0">
                <a:latin typeface="Arial"/>
                <a:cs typeface="Arial"/>
              </a:rPr>
              <a:t> </a:t>
            </a:r>
            <a:r>
              <a:rPr sz="2000" b="1" dirty="0">
                <a:latin typeface="Arial"/>
                <a:cs typeface="Arial"/>
              </a:rPr>
              <a:t>to</a:t>
            </a:r>
            <a:r>
              <a:rPr sz="2000" b="1" spc="-15" dirty="0">
                <a:latin typeface="Arial"/>
                <a:cs typeface="Arial"/>
              </a:rPr>
              <a:t> </a:t>
            </a:r>
            <a:r>
              <a:rPr sz="2000" b="1" dirty="0">
                <a:latin typeface="Arial"/>
                <a:cs typeface="Arial"/>
              </a:rPr>
              <a:t>do</a:t>
            </a:r>
            <a:r>
              <a:rPr sz="2000" b="1" spc="-15" dirty="0">
                <a:latin typeface="Arial"/>
                <a:cs typeface="Arial"/>
              </a:rPr>
              <a:t> </a:t>
            </a:r>
            <a:r>
              <a:rPr sz="2000" b="1" dirty="0">
                <a:latin typeface="Arial"/>
                <a:cs typeface="Arial"/>
              </a:rPr>
              <a:t>it</a:t>
            </a:r>
            <a:r>
              <a:rPr sz="2000" b="1" dirty="0">
                <a:latin typeface="Lucida Sans"/>
                <a:cs typeface="Lucida Sans"/>
              </a:rPr>
              <a:t>…</a:t>
            </a:r>
            <a:endParaRPr sz="2000" dirty="0">
              <a:latin typeface="Lucida Sans"/>
              <a:cs typeface="Lucida Sans"/>
            </a:endParaRPr>
          </a:p>
          <a:p>
            <a:pPr marL="12700" marR="53340">
              <a:lnSpc>
                <a:spcPct val="101800"/>
              </a:lnSpc>
              <a:spcBef>
                <a:spcPts val="420"/>
              </a:spcBef>
            </a:pPr>
            <a:r>
              <a:rPr sz="2000" dirty="0">
                <a:latin typeface="Palatino Linotype"/>
                <a:cs typeface="Palatino Linotype"/>
              </a:rPr>
              <a:t>In </a:t>
            </a:r>
            <a:r>
              <a:rPr sz="2000" spc="-5" dirty="0">
                <a:latin typeface="Palatino Linotype"/>
                <a:cs typeface="Palatino Linotype"/>
              </a:rPr>
              <a:t>this </a:t>
            </a:r>
            <a:r>
              <a:rPr sz="2000" dirty="0">
                <a:latin typeface="Palatino Linotype"/>
                <a:cs typeface="Palatino Linotype"/>
              </a:rPr>
              <a:t>chapter, we </a:t>
            </a:r>
            <a:r>
              <a:rPr sz="2000" spc="-5" dirty="0">
                <a:latin typeface="Palatino Linotype"/>
                <a:cs typeface="Palatino Linotype"/>
              </a:rPr>
              <a:t>have </a:t>
            </a:r>
            <a:r>
              <a:rPr sz="2000" dirty="0">
                <a:latin typeface="Palatino Linotype"/>
                <a:cs typeface="Palatino Linotype"/>
              </a:rPr>
              <a:t>created rows and columns, which is </a:t>
            </a:r>
            <a:r>
              <a:rPr sz="2000" spc="-5" dirty="0">
                <a:latin typeface="Palatino Linotype"/>
                <a:cs typeface="Palatino Linotype"/>
              </a:rPr>
              <a:t>the </a:t>
            </a:r>
            <a:r>
              <a:rPr sz="2000" dirty="0">
                <a:latin typeface="Palatino Linotype"/>
                <a:cs typeface="Palatino Linotype"/>
              </a:rPr>
              <a:t>database approach </a:t>
            </a:r>
            <a:r>
              <a:rPr sz="2000" spc="-5" dirty="0">
                <a:latin typeface="Palatino Linotype"/>
                <a:cs typeface="Palatino Linotype"/>
              </a:rPr>
              <a:t>to GUI </a:t>
            </a:r>
            <a:r>
              <a:rPr sz="2000" spc="-250" dirty="0">
                <a:latin typeface="Palatino Linotype"/>
                <a:cs typeface="Palatino Linotype"/>
              </a:rPr>
              <a:t> </a:t>
            </a:r>
            <a:r>
              <a:rPr sz="2000" dirty="0">
                <a:latin typeface="Palatino Linotype"/>
                <a:cs typeface="Palatino Linotype"/>
              </a:rPr>
              <a:t>design (MS Excel does </a:t>
            </a:r>
            <a:r>
              <a:rPr sz="2000" spc="-5" dirty="0">
                <a:latin typeface="Palatino Linotype"/>
                <a:cs typeface="Palatino Linotype"/>
              </a:rPr>
              <a:t>the </a:t>
            </a:r>
            <a:r>
              <a:rPr sz="2000" dirty="0">
                <a:latin typeface="Palatino Linotype"/>
                <a:cs typeface="Palatino Linotype"/>
              </a:rPr>
              <a:t>same). We </a:t>
            </a:r>
            <a:r>
              <a:rPr sz="2000" spc="-5" dirty="0">
                <a:latin typeface="Palatino Linotype"/>
                <a:cs typeface="Palatino Linotype"/>
              </a:rPr>
              <a:t>hard-coded the </a:t>
            </a:r>
            <a:r>
              <a:rPr sz="2000" dirty="0">
                <a:latin typeface="Palatino Linotype"/>
                <a:cs typeface="Palatino Linotype"/>
              </a:rPr>
              <a:t>first rows. </a:t>
            </a:r>
            <a:r>
              <a:rPr sz="2000" spc="-5" dirty="0">
                <a:latin typeface="Palatino Linotype"/>
                <a:cs typeface="Palatino Linotype"/>
              </a:rPr>
              <a:t>However, </a:t>
            </a:r>
            <a:r>
              <a:rPr sz="2000" dirty="0">
                <a:latin typeface="Palatino Linotype"/>
                <a:cs typeface="Palatino Linotype"/>
              </a:rPr>
              <a:t>if we forget </a:t>
            </a:r>
            <a:r>
              <a:rPr sz="2000" spc="-5" dirty="0">
                <a:latin typeface="Palatino Linotype"/>
                <a:cs typeface="Palatino Linotype"/>
              </a:rPr>
              <a:t>to </a:t>
            </a:r>
            <a:r>
              <a:rPr sz="2000" dirty="0">
                <a:latin typeface="Palatino Linotype"/>
                <a:cs typeface="Palatino Linotype"/>
              </a:rPr>
              <a:t> specify where we went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nex</a:t>
            </a:r>
            <a:r>
              <a:rPr sz="2000" dirty="0">
                <a:latin typeface="Palatino Linotype"/>
                <a:cs typeface="Palatino Linotype"/>
              </a:rPr>
              <a:t>t</a:t>
            </a:r>
            <a:r>
              <a:rPr sz="2000" spc="-5" dirty="0">
                <a:latin typeface="Palatino Linotype"/>
                <a:cs typeface="Palatino Linotype"/>
              </a:rPr>
              <a:t> </a:t>
            </a:r>
            <a:r>
              <a:rPr sz="2000" dirty="0">
                <a:latin typeface="Palatino Linotype"/>
                <a:cs typeface="Palatino Linotype"/>
              </a:rPr>
              <a:t>row </a:t>
            </a:r>
            <a:r>
              <a:rPr sz="2000" spc="-5" dirty="0">
                <a:latin typeface="Palatino Linotype"/>
                <a:cs typeface="Palatino Linotype"/>
              </a:rPr>
              <a:t>t</a:t>
            </a:r>
            <a:r>
              <a:rPr sz="2000" dirty="0">
                <a:latin typeface="Palatino Linotype"/>
                <a:cs typeface="Palatino Linotype"/>
              </a:rPr>
              <a:t>o</a:t>
            </a:r>
            <a:r>
              <a:rPr sz="2000" spc="-5" dirty="0">
                <a:latin typeface="Palatino Linotype"/>
                <a:cs typeface="Palatino Linotype"/>
              </a:rPr>
              <a:t> </a:t>
            </a:r>
            <a:r>
              <a:rPr sz="2000" dirty="0">
                <a:latin typeface="Palatino Linotype"/>
                <a:cs typeface="Palatino Linotype"/>
              </a:rPr>
              <a:t>reside,</a:t>
            </a:r>
            <a:r>
              <a:rPr sz="2000" spc="-5" dirty="0">
                <a:latin typeface="Palatino Linotype"/>
                <a:cs typeface="Palatino Linotype"/>
              </a:rPr>
              <a:t> </a:t>
            </a:r>
            <a:r>
              <a:rPr sz="2000" spc="-5" dirty="0">
                <a:latin typeface="Lucida Console"/>
                <a:cs typeface="Lucida Console"/>
              </a:rPr>
              <a:t>tkinter</a:t>
            </a:r>
            <a:r>
              <a:rPr sz="2000" spc="10" dirty="0">
                <a:latin typeface="Times New Roman"/>
                <a:cs typeface="Times New Roman"/>
              </a:rPr>
              <a:t> </a:t>
            </a:r>
            <a:r>
              <a:rPr sz="2000" dirty="0">
                <a:latin typeface="Palatino Linotype"/>
                <a:cs typeface="Palatino Linotype"/>
              </a:rPr>
              <a:t>fills </a:t>
            </a:r>
            <a:r>
              <a:rPr sz="2000" spc="-5" dirty="0">
                <a:latin typeface="Palatino Linotype"/>
                <a:cs typeface="Palatino Linotype"/>
              </a:rPr>
              <a:t>thi</a:t>
            </a:r>
            <a:r>
              <a:rPr sz="2000" dirty="0">
                <a:latin typeface="Palatino Linotype"/>
                <a:cs typeface="Palatino Linotype"/>
              </a:rPr>
              <a:t>s</a:t>
            </a:r>
            <a:r>
              <a:rPr sz="2000" spc="-5" dirty="0">
                <a:latin typeface="Palatino Linotype"/>
                <a:cs typeface="Palatino Linotype"/>
              </a:rPr>
              <a:t> </a:t>
            </a:r>
            <a:r>
              <a:rPr sz="2000" dirty="0">
                <a:latin typeface="Palatino Linotype"/>
                <a:cs typeface="Palatino Linotype"/>
              </a:rPr>
              <a:t>in without </a:t>
            </a:r>
            <a:r>
              <a:rPr sz="2000" spc="-5" dirty="0">
                <a:latin typeface="Palatino Linotype"/>
                <a:cs typeface="Palatino Linotype"/>
              </a:rPr>
              <a:t>u</a:t>
            </a:r>
            <a:r>
              <a:rPr sz="2000" dirty="0">
                <a:latin typeface="Palatino Linotype"/>
                <a:cs typeface="Palatino Linotype"/>
              </a:rPr>
              <a:t>s</a:t>
            </a:r>
            <a:r>
              <a:rPr sz="2000" spc="-5" dirty="0">
                <a:latin typeface="Palatino Linotype"/>
                <a:cs typeface="Palatino Linotype"/>
              </a:rPr>
              <a:t> </a:t>
            </a:r>
            <a:r>
              <a:rPr sz="2000" dirty="0">
                <a:latin typeface="Palatino Linotype"/>
                <a:cs typeface="Palatino Linotype"/>
              </a:rPr>
              <a:t>even  noticing.</a:t>
            </a:r>
          </a:p>
          <a:p>
            <a:pPr>
              <a:lnSpc>
                <a:spcPct val="100000"/>
              </a:lnSpc>
              <a:spcBef>
                <a:spcPts val="25"/>
              </a:spcBef>
            </a:pPr>
            <a:endParaRPr sz="2000" dirty="0">
              <a:latin typeface="Palatino Linotype"/>
              <a:cs typeface="Palatino Linotype"/>
            </a:endParaRPr>
          </a:p>
          <a:p>
            <a:pPr marL="12700">
              <a:lnSpc>
                <a:spcPct val="100000"/>
              </a:lnSpc>
            </a:pPr>
            <a:r>
              <a:rPr sz="2000" dirty="0">
                <a:latin typeface="Palatino Linotype"/>
                <a:cs typeface="Palatino Linotype"/>
              </a:rPr>
              <a:t>To</a:t>
            </a:r>
            <a:r>
              <a:rPr sz="2000" spc="-5" dirty="0">
                <a:latin typeface="Palatino Linotype"/>
                <a:cs typeface="Palatino Linotype"/>
              </a:rPr>
              <a:t> </a:t>
            </a:r>
            <a:r>
              <a:rPr sz="2000" dirty="0">
                <a:latin typeface="Palatino Linotype"/>
                <a:cs typeface="Palatino Linotype"/>
              </a:rPr>
              <a:t>observe</a:t>
            </a:r>
            <a:r>
              <a:rPr sz="2000" spc="-5" dirty="0">
                <a:latin typeface="Palatino Linotype"/>
                <a:cs typeface="Palatino Linotype"/>
              </a:rPr>
              <a:t> this,</a:t>
            </a:r>
            <a:r>
              <a:rPr sz="2000" spc="-10" dirty="0">
                <a:latin typeface="Palatino Linotype"/>
                <a:cs typeface="Palatino Linotype"/>
              </a:rPr>
              <a:t> </a:t>
            </a:r>
            <a:r>
              <a:rPr sz="2000" dirty="0">
                <a:latin typeface="Palatino Linotype"/>
                <a:cs typeface="Palatino Linotype"/>
              </a:rPr>
              <a:t>let's</a:t>
            </a:r>
            <a:r>
              <a:rPr sz="2000" spc="-5" dirty="0">
                <a:latin typeface="Palatino Linotype"/>
                <a:cs typeface="Palatino Linotype"/>
              </a:rPr>
              <a:t> take</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code</a:t>
            </a:r>
            <a:r>
              <a:rPr sz="2000" spc="-5" dirty="0">
                <a:latin typeface="Palatino Linotype"/>
                <a:cs typeface="Palatino Linotype"/>
              </a:rPr>
              <a:t> </a:t>
            </a:r>
            <a:r>
              <a:rPr sz="2000" dirty="0">
                <a:latin typeface="Palatino Linotype"/>
                <a:cs typeface="Palatino Linotype"/>
              </a:rPr>
              <a:t>from</a:t>
            </a:r>
            <a:r>
              <a:rPr sz="2000" spc="-5"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a:t>
            </a:r>
            <a:r>
              <a:rPr sz="2000" dirty="0">
                <a:latin typeface="Palatino Linotype"/>
                <a:cs typeface="Palatino Linotype"/>
              </a:rPr>
              <a:t>recipe</a:t>
            </a:r>
            <a:r>
              <a:rPr sz="2000" spc="-5" dirty="0">
                <a:latin typeface="Palatino Linotype"/>
                <a:cs typeface="Palatino Linotype"/>
              </a:rPr>
              <a:t> </a:t>
            </a:r>
            <a:r>
              <a:rPr sz="2000" dirty="0">
                <a:latin typeface="Palatino Linotype"/>
                <a:cs typeface="Palatino Linotype"/>
              </a:rPr>
              <a:t>we</a:t>
            </a:r>
            <a:r>
              <a:rPr sz="2000" spc="-5" dirty="0">
                <a:latin typeface="Palatino Linotype"/>
                <a:cs typeface="Palatino Linotype"/>
              </a:rPr>
              <a:t> previously</a:t>
            </a:r>
            <a:r>
              <a:rPr sz="2000" spc="-10" dirty="0">
                <a:latin typeface="Palatino Linotype"/>
                <a:cs typeface="Palatino Linotype"/>
              </a:rPr>
              <a:t> </a:t>
            </a:r>
            <a:r>
              <a:rPr sz="2000" dirty="0">
                <a:latin typeface="Palatino Linotype"/>
                <a:cs typeface="Palatino Linotype"/>
              </a:rPr>
              <a:t>worked</a:t>
            </a:r>
            <a:r>
              <a:rPr sz="2000" spc="-5" dirty="0">
                <a:latin typeface="Palatino Linotype"/>
                <a:cs typeface="Palatino Linotype"/>
              </a:rPr>
              <a:t> </a:t>
            </a:r>
            <a:r>
              <a:rPr sz="2000" dirty="0">
                <a:latin typeface="Palatino Linotype"/>
                <a:cs typeface="Palatino Linotype"/>
              </a:rPr>
              <a:t>on:</a:t>
            </a:r>
          </a:p>
          <a:p>
            <a:pPr>
              <a:lnSpc>
                <a:spcPct val="100000"/>
              </a:lnSpc>
              <a:spcBef>
                <a:spcPts val="20"/>
              </a:spcBef>
            </a:pPr>
            <a:endParaRPr sz="2000" dirty="0">
              <a:latin typeface="Palatino Linotype"/>
              <a:cs typeface="Palatino Linotype"/>
            </a:endParaRPr>
          </a:p>
          <a:p>
            <a:pPr marL="622300" lvl="1" indent="-170180">
              <a:lnSpc>
                <a:spcPct val="100000"/>
              </a:lnSpc>
              <a:buAutoNum type="arabicPeriod"/>
              <a:tabLst>
                <a:tab pos="622300" algn="l"/>
              </a:tabLst>
            </a:pPr>
            <a:r>
              <a:rPr sz="2000" spc="-5" dirty="0">
                <a:latin typeface="Palatino Linotype"/>
                <a:cs typeface="Palatino Linotype"/>
              </a:rPr>
              <a:t>Open</a:t>
            </a:r>
            <a:r>
              <a:rPr sz="2000" dirty="0">
                <a:latin typeface="Palatino Linotype"/>
                <a:cs typeface="Palatino Linotype"/>
              </a:rPr>
              <a:t> </a:t>
            </a:r>
            <a:r>
              <a:rPr sz="2000" spc="-5" dirty="0">
                <a:latin typeface="Lucida Console"/>
                <a:cs typeface="Lucida Console"/>
              </a:rPr>
              <a:t>GUI_tabbed_all_widgets_both_tabs_radio.py</a:t>
            </a:r>
            <a:r>
              <a:rPr sz="2000" spc="-5" dirty="0">
                <a:latin typeface="Palatino Linotype"/>
                <a:cs typeface="Palatino Linotype"/>
              </a:rPr>
              <a:t>.</a:t>
            </a:r>
            <a:endParaRPr sz="2000" dirty="0">
              <a:latin typeface="Palatino Linotype"/>
              <a:cs typeface="Palatino Linotype"/>
            </a:endParaRPr>
          </a:p>
          <a:p>
            <a:pPr marL="622300" lvl="1" indent="-170180">
              <a:lnSpc>
                <a:spcPct val="100000"/>
              </a:lnSpc>
              <a:spcBef>
                <a:spcPts val="285"/>
              </a:spcBef>
              <a:buAutoNum type="arabicPeriod"/>
              <a:tabLst>
                <a:tab pos="622300" algn="l"/>
              </a:tabLst>
            </a:pPr>
            <a:r>
              <a:rPr sz="2000" dirty="0">
                <a:latin typeface="Palatino Linotype"/>
                <a:cs typeface="Palatino Linotype"/>
              </a:rPr>
              <a:t>Comment out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spc="-5" dirty="0">
                <a:latin typeface="Lucida Console"/>
                <a:cs typeface="Lucida Console"/>
              </a:rPr>
              <a:t>scr.grid</a:t>
            </a:r>
            <a:r>
              <a:rPr sz="2000" spc="10" dirty="0">
                <a:latin typeface="Times New Roman"/>
                <a:cs typeface="Times New Roman"/>
              </a:rPr>
              <a:t> </a:t>
            </a:r>
            <a:r>
              <a:rPr sz="2000" dirty="0">
                <a:latin typeface="Palatino Linotype"/>
                <a:cs typeface="Palatino Linotype"/>
              </a:rPr>
              <a:t>line, as follows:</a:t>
            </a:r>
          </a:p>
        </p:txBody>
      </p:sp>
      <p:grpSp>
        <p:nvGrpSpPr>
          <p:cNvPr id="8" name="object 8"/>
          <p:cNvGrpSpPr/>
          <p:nvPr/>
        </p:nvGrpSpPr>
        <p:grpSpPr>
          <a:xfrm>
            <a:off x="887719" y="5124206"/>
            <a:ext cx="6682761" cy="1505194"/>
            <a:chOff x="720001" y="5203037"/>
            <a:chExt cx="5418455" cy="927100"/>
          </a:xfrm>
        </p:grpSpPr>
        <p:pic>
          <p:nvPicPr>
            <p:cNvPr id="9" name="object 9"/>
            <p:cNvPicPr/>
            <p:nvPr/>
          </p:nvPicPr>
          <p:blipFill>
            <a:blip r:embed="rId2" cstate="print"/>
            <a:stretch>
              <a:fillRect/>
            </a:stretch>
          </p:blipFill>
          <p:spPr>
            <a:xfrm>
              <a:off x="740896" y="5215737"/>
              <a:ext cx="5302447" cy="901496"/>
            </a:xfrm>
            <a:prstGeom prst="rect">
              <a:avLst/>
            </a:prstGeom>
          </p:spPr>
        </p:pic>
        <p:sp>
          <p:nvSpPr>
            <p:cNvPr id="10" name="object 10"/>
            <p:cNvSpPr/>
            <p:nvPr/>
          </p:nvSpPr>
          <p:spPr>
            <a:xfrm>
              <a:off x="726351" y="5209387"/>
              <a:ext cx="5405755" cy="914400"/>
            </a:xfrm>
            <a:custGeom>
              <a:avLst/>
              <a:gdLst/>
              <a:ahLst/>
              <a:cxnLst/>
              <a:rect l="l" t="t" r="r" b="b"/>
              <a:pathLst>
                <a:path w="5405755" h="914400">
                  <a:moveTo>
                    <a:pt x="0" y="0"/>
                  </a:moveTo>
                  <a:lnTo>
                    <a:pt x="5405297" y="0"/>
                  </a:lnTo>
                </a:path>
                <a:path w="5405755" h="914400">
                  <a:moveTo>
                    <a:pt x="0" y="0"/>
                  </a:moveTo>
                  <a:lnTo>
                    <a:pt x="0" y="914196"/>
                  </a:lnTo>
                </a:path>
                <a:path w="5405755" h="914400">
                  <a:moveTo>
                    <a:pt x="5405297" y="0"/>
                  </a:moveTo>
                  <a:lnTo>
                    <a:pt x="5405297" y="914196"/>
                  </a:lnTo>
                </a:path>
                <a:path w="5405755" h="914400">
                  <a:moveTo>
                    <a:pt x="0" y="914196"/>
                  </a:moveTo>
                  <a:lnTo>
                    <a:pt x="5405297" y="914196"/>
                  </a:lnTo>
                </a:path>
              </a:pathLst>
            </a:custGeom>
            <a:ln w="12700">
              <a:solidFill>
                <a:srgbClr val="000000"/>
              </a:solidFill>
            </a:ln>
          </p:spPr>
          <p:txBody>
            <a:bodyPr wrap="square" lIns="0" tIns="0" rIns="0" bIns="0" rtlCol="0"/>
            <a:lstStyle/>
            <a:p>
              <a:endParaRPr/>
            </a:p>
          </p:txBody>
        </p:sp>
      </p:grpSp>
      <p:sp>
        <p:nvSpPr>
          <p:cNvPr id="15" name="Slide Number Placeholder 14"/>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70</a:t>
            </a:fld>
            <a:r>
              <a:rPr lang="en-US" spc="-30" smtClean="0"/>
              <a:t> </a:t>
            </a:r>
            <a:r>
              <a:rPr lang="en-US" smtClean="0"/>
              <a:t>]</a:t>
            </a:r>
            <a:endParaRPr lang="en-US" dirty="0"/>
          </a:p>
        </p:txBody>
      </p:sp>
    </p:spTree>
    <p:extLst>
      <p:ext uri="{BB962C8B-B14F-4D97-AF65-F5344CB8AC3E}">
        <p14:creationId xmlns:p14="http://schemas.microsoft.com/office/powerpoint/2010/main" val="35115768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0" y="451176"/>
            <a:ext cx="8458199" cy="936154"/>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lang="en-US" sz="1000" i="1" spc="-5" dirty="0" smtClean="0">
                <a:latin typeface="Palatino Linotype"/>
                <a:cs typeface="Palatino Linotype"/>
              </a:rPr>
              <a:t>                            </a:t>
            </a:r>
            <a:r>
              <a:rPr sz="1000" i="1" spc="-5" dirty="0" smtClean="0">
                <a:latin typeface="Palatino Linotype"/>
                <a:cs typeface="Palatino Linotype"/>
              </a:rPr>
              <a:t>Layout </a:t>
            </a:r>
            <a:r>
              <a:rPr sz="1000" i="1" dirty="0">
                <a:latin typeface="Palatino Linotype"/>
                <a:cs typeface="Palatino Linotype"/>
              </a:rPr>
              <a:t>Management	</a:t>
            </a:r>
            <a:r>
              <a:rPr lang="en-US" sz="1000" i="1" dirty="0" smtClean="0">
                <a:latin typeface="Palatino Linotype"/>
                <a:cs typeface="Palatino Linotype"/>
              </a:rPr>
              <a:t>                                                                     </a:t>
            </a:r>
            <a:r>
              <a:rPr sz="1000" i="1" dirty="0" smtClean="0">
                <a:latin typeface="Palatino Linotype"/>
                <a:cs typeface="Palatino Linotype"/>
              </a:rPr>
              <a:t>Chapter</a:t>
            </a:r>
            <a:r>
              <a:rPr sz="1000" i="1" spc="-55" dirty="0" smtClean="0">
                <a:latin typeface="Palatino Linotype"/>
                <a:cs typeface="Palatino Linotype"/>
              </a:rPr>
              <a:t> </a:t>
            </a:r>
            <a:r>
              <a:rPr sz="1000" i="1" dirty="0">
                <a:latin typeface="Palatino Linotype"/>
                <a:cs typeface="Palatino Linotype"/>
              </a:rPr>
              <a:t>2</a:t>
            </a:r>
            <a:endParaRPr sz="1000" dirty="0">
              <a:latin typeface="Palatino Linotype"/>
              <a:cs typeface="Palatino Linotype"/>
            </a:endParaRPr>
          </a:p>
          <a:p>
            <a:pPr>
              <a:lnSpc>
                <a:spcPct val="100000"/>
              </a:lnSpc>
              <a:spcBef>
                <a:spcPts val="30"/>
              </a:spcBef>
            </a:pPr>
            <a:endParaRPr sz="1000" dirty="0">
              <a:latin typeface="Palatino Linotype"/>
              <a:cs typeface="Palatino Linotype"/>
            </a:endParaRPr>
          </a:p>
          <a:p>
            <a:pPr marL="590550" marR="5080" indent="-170180">
              <a:lnSpc>
                <a:spcPct val="100000"/>
              </a:lnSpc>
            </a:pPr>
            <a:r>
              <a:rPr sz="2000" dirty="0">
                <a:latin typeface="Palatino Linotype"/>
                <a:cs typeface="Palatino Linotype"/>
              </a:rPr>
              <a:t>3.</a:t>
            </a:r>
            <a:r>
              <a:rPr sz="2000" spc="5" dirty="0">
                <a:latin typeface="Palatino Linotype"/>
                <a:cs typeface="Palatino Linotype"/>
              </a:rPr>
              <a:t> </a:t>
            </a:r>
            <a:r>
              <a:rPr sz="2000" dirty="0">
                <a:latin typeface="Palatino Linotype"/>
                <a:cs typeface="Palatino Linotype"/>
              </a:rPr>
              <a:t>Run </a:t>
            </a:r>
            <a:r>
              <a:rPr sz="2000" spc="-5" dirty="0">
                <a:latin typeface="Palatino Linotype"/>
                <a:cs typeface="Palatino Linotype"/>
              </a:rPr>
              <a:t>the </a:t>
            </a:r>
            <a:r>
              <a:rPr sz="2000" dirty="0">
                <a:latin typeface="Palatino Linotype"/>
                <a:cs typeface="Palatino Linotype"/>
              </a:rPr>
              <a:t>code and </a:t>
            </a:r>
            <a:r>
              <a:rPr sz="2000" spc="-5" dirty="0">
                <a:latin typeface="Palatino Linotype"/>
                <a:cs typeface="Palatino Linotype"/>
              </a:rPr>
              <a:t>notice how </a:t>
            </a:r>
            <a:r>
              <a:rPr sz="2000" dirty="0">
                <a:latin typeface="Palatino Linotype"/>
                <a:cs typeface="Palatino Linotype"/>
              </a:rPr>
              <a:t>our radio </a:t>
            </a:r>
            <a:r>
              <a:rPr sz="2000" spc="-5" dirty="0">
                <a:latin typeface="Palatino Linotype"/>
                <a:cs typeface="Palatino Linotype"/>
              </a:rPr>
              <a:t>buttons </a:t>
            </a:r>
            <a:r>
              <a:rPr sz="2000" dirty="0">
                <a:latin typeface="Palatino Linotype"/>
                <a:cs typeface="Palatino Linotype"/>
              </a:rPr>
              <a:t>suddenly ended </a:t>
            </a:r>
            <a:r>
              <a:rPr sz="2000" spc="-5" dirty="0">
                <a:latin typeface="Palatino Linotype"/>
                <a:cs typeface="Palatino Linotype"/>
              </a:rPr>
              <a:t>up </a:t>
            </a:r>
            <a:r>
              <a:rPr sz="2000" dirty="0">
                <a:latin typeface="Palatino Linotype"/>
                <a:cs typeface="Palatino Linotype"/>
              </a:rPr>
              <a:t>in </a:t>
            </a:r>
            <a:r>
              <a:rPr sz="2000" spc="-5" dirty="0">
                <a:latin typeface="Palatino Linotype"/>
                <a:cs typeface="Palatino Linotype"/>
              </a:rPr>
              <a:t>the </a:t>
            </a:r>
            <a:r>
              <a:rPr sz="2000" dirty="0">
                <a:latin typeface="Palatino Linotype"/>
                <a:cs typeface="Palatino Linotype"/>
              </a:rPr>
              <a:t>middle </a:t>
            </a:r>
            <a:r>
              <a:rPr sz="2000" spc="-250" dirty="0">
                <a:latin typeface="Palatino Linotype"/>
                <a:cs typeface="Palatino Linotype"/>
              </a:rPr>
              <a:t> </a:t>
            </a:r>
            <a:r>
              <a:rPr sz="2000" dirty="0">
                <a:latin typeface="Palatino Linotype"/>
                <a:cs typeface="Palatino Linotype"/>
              </a:rPr>
              <a:t>of</a:t>
            </a:r>
            <a:r>
              <a:rPr sz="2000" spc="-5" dirty="0">
                <a:latin typeface="Palatino Linotype"/>
                <a:cs typeface="Palatino Linotype"/>
              </a:rPr>
              <a:t> the </a:t>
            </a:r>
            <a:r>
              <a:rPr sz="2000" dirty="0">
                <a:latin typeface="Palatino Linotype"/>
                <a:cs typeface="Palatino Linotype"/>
              </a:rPr>
              <a:t>Text widget!</a:t>
            </a:r>
          </a:p>
        </p:txBody>
      </p:sp>
      <p:grpSp>
        <p:nvGrpSpPr>
          <p:cNvPr id="6" name="object 6"/>
          <p:cNvGrpSpPr/>
          <p:nvPr/>
        </p:nvGrpSpPr>
        <p:grpSpPr>
          <a:xfrm>
            <a:off x="2095500" y="1427893"/>
            <a:ext cx="4497761" cy="3184670"/>
            <a:chOff x="1939925" y="1412062"/>
            <a:chExt cx="2978150" cy="2044700"/>
          </a:xfrm>
        </p:grpSpPr>
        <p:pic>
          <p:nvPicPr>
            <p:cNvPr id="7" name="object 7"/>
            <p:cNvPicPr/>
            <p:nvPr/>
          </p:nvPicPr>
          <p:blipFill>
            <a:blip r:embed="rId2" cstate="print"/>
            <a:stretch>
              <a:fillRect/>
            </a:stretch>
          </p:blipFill>
          <p:spPr>
            <a:xfrm>
              <a:off x="1952625" y="1424762"/>
              <a:ext cx="2952750" cy="2019300"/>
            </a:xfrm>
            <a:prstGeom prst="rect">
              <a:avLst/>
            </a:prstGeom>
          </p:spPr>
        </p:pic>
        <p:sp>
          <p:nvSpPr>
            <p:cNvPr id="8" name="object 8"/>
            <p:cNvSpPr/>
            <p:nvPr/>
          </p:nvSpPr>
          <p:spPr>
            <a:xfrm>
              <a:off x="1946275" y="1418412"/>
              <a:ext cx="2965450" cy="2032000"/>
            </a:xfrm>
            <a:custGeom>
              <a:avLst/>
              <a:gdLst/>
              <a:ahLst/>
              <a:cxnLst/>
              <a:rect l="l" t="t" r="r" b="b"/>
              <a:pathLst>
                <a:path w="2965450" h="2032000">
                  <a:moveTo>
                    <a:pt x="0" y="0"/>
                  </a:moveTo>
                  <a:lnTo>
                    <a:pt x="2965450" y="0"/>
                  </a:lnTo>
                </a:path>
                <a:path w="2965450" h="2032000">
                  <a:moveTo>
                    <a:pt x="0" y="0"/>
                  </a:moveTo>
                  <a:lnTo>
                    <a:pt x="0" y="2031999"/>
                  </a:lnTo>
                </a:path>
                <a:path w="2965450" h="2032000">
                  <a:moveTo>
                    <a:pt x="2965450" y="0"/>
                  </a:moveTo>
                  <a:lnTo>
                    <a:pt x="2965450" y="2031999"/>
                  </a:lnTo>
                </a:path>
                <a:path w="2965450" h="2032000">
                  <a:moveTo>
                    <a:pt x="0" y="2031999"/>
                  </a:moveTo>
                  <a:lnTo>
                    <a:pt x="2965450" y="2031999"/>
                  </a:lnTo>
                </a:path>
              </a:pathLst>
            </a:custGeom>
            <a:ln w="12700">
              <a:solidFill>
                <a:srgbClr val="000000"/>
              </a:solidFill>
            </a:ln>
          </p:spPr>
          <p:txBody>
            <a:bodyPr wrap="square" lIns="0" tIns="0" rIns="0" bIns="0" rtlCol="0"/>
            <a:lstStyle/>
            <a:p>
              <a:endParaRPr/>
            </a:p>
          </p:txBody>
        </p:sp>
      </p:grpSp>
      <p:sp>
        <p:nvSpPr>
          <p:cNvPr id="11" name="Slide Number Placeholder 10"/>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71</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4" name="object 4"/>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5" name="object 5"/>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9" name="object 9"/>
          <p:cNvSpPr txBox="1"/>
          <p:nvPr/>
        </p:nvSpPr>
        <p:spPr>
          <a:xfrm>
            <a:off x="780707" y="762000"/>
            <a:ext cx="6704690" cy="969817"/>
          </a:xfrm>
          <a:prstGeom prst="rect">
            <a:avLst/>
          </a:prstGeom>
        </p:spPr>
        <p:txBody>
          <a:bodyPr vert="horz" wrap="square" lIns="0" tIns="12700" rIns="0" bIns="0" rtlCol="0">
            <a:spAutoFit/>
          </a:bodyPr>
          <a:lstStyle/>
          <a:p>
            <a:pPr marL="12700" marR="5080">
              <a:lnSpc>
                <a:spcPct val="105400"/>
              </a:lnSpc>
              <a:spcBef>
                <a:spcPts val="100"/>
              </a:spcBef>
            </a:pPr>
            <a:r>
              <a:rPr sz="2000" dirty="0">
                <a:latin typeface="Palatino Linotype"/>
                <a:cs typeface="Palatino Linotype"/>
              </a:rPr>
              <a:t>We also </a:t>
            </a:r>
            <a:r>
              <a:rPr sz="2000" spc="-5" dirty="0">
                <a:latin typeface="Palatino Linotype"/>
                <a:cs typeface="Palatino Linotype"/>
              </a:rPr>
              <a:t>use</a:t>
            </a:r>
            <a:r>
              <a:rPr sz="2000" dirty="0">
                <a:latin typeface="Palatino Linotype"/>
                <a:cs typeface="Palatino Linotype"/>
              </a:rPr>
              <a:t>d</a:t>
            </a:r>
            <a:r>
              <a:rPr sz="2000" spc="-5" dirty="0">
                <a:latin typeface="Palatino Linotype"/>
                <a:cs typeface="Palatino Linotype"/>
              </a:rPr>
              <a:t> th</a:t>
            </a:r>
            <a:r>
              <a:rPr sz="2000" dirty="0">
                <a:latin typeface="Palatino Linotype"/>
                <a:cs typeface="Palatino Linotype"/>
              </a:rPr>
              <a:t>e </a:t>
            </a:r>
            <a:r>
              <a:rPr sz="2000" spc="-5" dirty="0">
                <a:latin typeface="Lucida Console"/>
                <a:cs typeface="Lucida Console"/>
              </a:rPr>
              <a:t>columnspan</a:t>
            </a:r>
            <a:r>
              <a:rPr sz="2000" spc="10" dirty="0">
                <a:latin typeface="Times New Roman"/>
                <a:cs typeface="Times New Roman"/>
              </a:rPr>
              <a:t> </a:t>
            </a:r>
            <a:r>
              <a:rPr sz="2000" spc="-5" dirty="0">
                <a:latin typeface="Palatino Linotype"/>
                <a:cs typeface="Palatino Linotype"/>
              </a:rPr>
              <a:t>propert</a:t>
            </a:r>
            <a:r>
              <a:rPr sz="2000" dirty="0">
                <a:latin typeface="Palatino Linotype"/>
                <a:cs typeface="Palatino Linotype"/>
              </a:rPr>
              <a:t>y</a:t>
            </a:r>
            <a:r>
              <a:rPr sz="2000" spc="-5" dirty="0">
                <a:latin typeface="Palatino Linotype"/>
                <a:cs typeface="Palatino Linotype"/>
              </a:rPr>
              <a:t> t</a:t>
            </a:r>
            <a:r>
              <a:rPr sz="2000" dirty="0">
                <a:latin typeface="Palatino Linotype"/>
                <a:cs typeface="Palatino Linotype"/>
              </a:rPr>
              <a:t>o</a:t>
            </a:r>
            <a:r>
              <a:rPr sz="2000" spc="-5" dirty="0">
                <a:latin typeface="Palatino Linotype"/>
                <a:cs typeface="Palatino Linotype"/>
              </a:rPr>
              <a:t> </a:t>
            </a:r>
            <a:r>
              <a:rPr sz="2000" dirty="0">
                <a:latin typeface="Palatino Linotype"/>
                <a:cs typeface="Palatino Linotype"/>
              </a:rPr>
              <a:t>make sure our widgets did </a:t>
            </a:r>
            <a:r>
              <a:rPr sz="2000" spc="-5" dirty="0">
                <a:latin typeface="Palatino Linotype"/>
                <a:cs typeface="Palatino Linotype"/>
              </a:rPr>
              <a:t>no</a:t>
            </a:r>
            <a:r>
              <a:rPr sz="2000" dirty="0">
                <a:latin typeface="Palatino Linotype"/>
                <a:cs typeface="Palatino Linotype"/>
              </a:rPr>
              <a:t>t</a:t>
            </a:r>
            <a:r>
              <a:rPr sz="2000" spc="-5" dirty="0">
                <a:latin typeface="Palatino Linotype"/>
                <a:cs typeface="Palatino Linotype"/>
              </a:rPr>
              <a:t> ge</a:t>
            </a:r>
            <a:r>
              <a:rPr sz="2000" dirty="0">
                <a:latin typeface="Palatino Linotype"/>
                <a:cs typeface="Palatino Linotype"/>
              </a:rPr>
              <a:t>t</a:t>
            </a:r>
            <a:r>
              <a:rPr sz="2000" spc="-5" dirty="0">
                <a:latin typeface="Palatino Linotype"/>
                <a:cs typeface="Palatino Linotype"/>
              </a:rPr>
              <a:t> </a:t>
            </a:r>
            <a:r>
              <a:rPr sz="2000" dirty="0">
                <a:latin typeface="Palatino Linotype"/>
                <a:cs typeface="Palatino Linotype"/>
              </a:rPr>
              <a:t>limited </a:t>
            </a:r>
            <a:r>
              <a:rPr sz="2000" spc="-5" dirty="0">
                <a:latin typeface="Palatino Linotype"/>
                <a:cs typeface="Palatino Linotype"/>
              </a:rPr>
              <a:t>t</a:t>
            </a:r>
            <a:r>
              <a:rPr sz="2000" dirty="0">
                <a:latin typeface="Palatino Linotype"/>
                <a:cs typeface="Palatino Linotype"/>
              </a:rPr>
              <a:t>o</a:t>
            </a:r>
            <a:r>
              <a:rPr sz="2000" spc="-5" dirty="0">
                <a:latin typeface="Palatino Linotype"/>
                <a:cs typeface="Palatino Linotype"/>
              </a:rPr>
              <a:t> </a:t>
            </a:r>
            <a:r>
              <a:rPr sz="2000" dirty="0">
                <a:latin typeface="Palatino Linotype"/>
                <a:cs typeface="Palatino Linotype"/>
              </a:rPr>
              <a:t>just  one</a:t>
            </a:r>
            <a:r>
              <a:rPr sz="2000" spc="-5" dirty="0">
                <a:latin typeface="Palatino Linotype"/>
                <a:cs typeface="Palatino Linotype"/>
              </a:rPr>
              <a:t> </a:t>
            </a:r>
            <a:r>
              <a:rPr sz="2000" dirty="0">
                <a:latin typeface="Palatino Linotype"/>
                <a:cs typeface="Palatino Linotype"/>
              </a:rPr>
              <a:t>column, as shown in</a:t>
            </a:r>
            <a:r>
              <a:rPr sz="2000" spc="-5" dirty="0">
                <a:latin typeface="Palatino Linotype"/>
                <a:cs typeface="Palatino Linotype"/>
              </a:rPr>
              <a:t> the </a:t>
            </a:r>
            <a:r>
              <a:rPr sz="2000" dirty="0">
                <a:latin typeface="Palatino Linotype"/>
                <a:cs typeface="Palatino Linotype"/>
              </a:rPr>
              <a:t>following screenshot:</a:t>
            </a:r>
          </a:p>
        </p:txBody>
      </p:sp>
      <p:grpSp>
        <p:nvGrpSpPr>
          <p:cNvPr id="10" name="object 10"/>
          <p:cNvGrpSpPr/>
          <p:nvPr/>
        </p:nvGrpSpPr>
        <p:grpSpPr>
          <a:xfrm>
            <a:off x="1103304" y="1902967"/>
            <a:ext cx="6029472" cy="702397"/>
            <a:chOff x="720001" y="2873565"/>
            <a:chExt cx="5418455" cy="320675"/>
          </a:xfrm>
        </p:grpSpPr>
        <p:pic>
          <p:nvPicPr>
            <p:cNvPr id="11" name="object 11"/>
            <p:cNvPicPr/>
            <p:nvPr/>
          </p:nvPicPr>
          <p:blipFill>
            <a:blip r:embed="rId2" cstate="print"/>
            <a:stretch>
              <a:fillRect/>
            </a:stretch>
          </p:blipFill>
          <p:spPr>
            <a:xfrm>
              <a:off x="741644" y="2886252"/>
              <a:ext cx="5276339" cy="295122"/>
            </a:xfrm>
            <a:prstGeom prst="rect">
              <a:avLst/>
            </a:prstGeom>
          </p:spPr>
        </p:pic>
        <p:sp>
          <p:nvSpPr>
            <p:cNvPr id="12" name="object 12"/>
            <p:cNvSpPr/>
            <p:nvPr/>
          </p:nvSpPr>
          <p:spPr>
            <a:xfrm>
              <a:off x="726351" y="2879915"/>
              <a:ext cx="5405755" cy="307975"/>
            </a:xfrm>
            <a:custGeom>
              <a:avLst/>
              <a:gdLst/>
              <a:ahLst/>
              <a:cxnLst/>
              <a:rect l="l" t="t" r="r" b="b"/>
              <a:pathLst>
                <a:path w="5405755" h="307975">
                  <a:moveTo>
                    <a:pt x="0" y="0"/>
                  </a:moveTo>
                  <a:lnTo>
                    <a:pt x="5405297" y="0"/>
                  </a:lnTo>
                </a:path>
                <a:path w="5405755" h="307975">
                  <a:moveTo>
                    <a:pt x="0" y="0"/>
                  </a:moveTo>
                  <a:lnTo>
                    <a:pt x="0" y="307809"/>
                  </a:lnTo>
                </a:path>
                <a:path w="5405755" h="307975">
                  <a:moveTo>
                    <a:pt x="5405297" y="0"/>
                  </a:moveTo>
                  <a:lnTo>
                    <a:pt x="5405297" y="307809"/>
                  </a:lnTo>
                </a:path>
                <a:path w="5405755" h="307975">
                  <a:moveTo>
                    <a:pt x="0" y="307809"/>
                  </a:moveTo>
                  <a:lnTo>
                    <a:pt x="5405297" y="307809"/>
                  </a:lnTo>
                </a:path>
              </a:pathLst>
            </a:custGeom>
            <a:ln w="12700">
              <a:solidFill>
                <a:srgbClr val="000000"/>
              </a:solidFill>
            </a:ln>
          </p:spPr>
          <p:txBody>
            <a:bodyPr wrap="square" lIns="0" tIns="0" rIns="0" bIns="0" rtlCol="0"/>
            <a:lstStyle/>
            <a:p>
              <a:endParaRPr/>
            </a:p>
          </p:txBody>
        </p:sp>
      </p:grpSp>
      <p:sp>
        <p:nvSpPr>
          <p:cNvPr id="15" name="Slide Number Placeholder 14"/>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72</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4" name="object 4"/>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5" name="object 5"/>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8" name="object 8"/>
          <p:cNvSpPr txBox="1"/>
          <p:nvPr/>
        </p:nvSpPr>
        <p:spPr>
          <a:xfrm>
            <a:off x="571500" y="727463"/>
            <a:ext cx="7696200" cy="689932"/>
          </a:xfrm>
          <a:prstGeom prst="rect">
            <a:avLst/>
          </a:prstGeom>
        </p:spPr>
        <p:txBody>
          <a:bodyPr vert="horz" wrap="square" lIns="0" tIns="12700" rIns="0" bIns="0" rtlCol="0">
            <a:spAutoFit/>
          </a:bodyPr>
          <a:lstStyle/>
          <a:p>
            <a:pPr marL="12700">
              <a:lnSpc>
                <a:spcPct val="100000"/>
              </a:lnSpc>
              <a:spcBef>
                <a:spcPts val="100"/>
              </a:spcBef>
            </a:pPr>
            <a:r>
              <a:rPr sz="2200" dirty="0">
                <a:latin typeface="Palatino Linotype"/>
                <a:cs typeface="Palatino Linotype"/>
              </a:rPr>
              <a:t>The</a:t>
            </a:r>
            <a:r>
              <a:rPr sz="2200" spc="-10" dirty="0">
                <a:latin typeface="Palatino Linotype"/>
                <a:cs typeface="Palatino Linotype"/>
              </a:rPr>
              <a:t> </a:t>
            </a:r>
            <a:r>
              <a:rPr sz="2200" spc="-5" dirty="0">
                <a:latin typeface="Palatino Linotype"/>
                <a:cs typeface="Palatino Linotype"/>
              </a:rPr>
              <a:t>preceding</a:t>
            </a:r>
            <a:r>
              <a:rPr sz="2200" spc="-15" dirty="0">
                <a:latin typeface="Palatino Linotype"/>
                <a:cs typeface="Palatino Linotype"/>
              </a:rPr>
              <a:t> </a:t>
            </a:r>
            <a:r>
              <a:rPr sz="2200" dirty="0">
                <a:latin typeface="Palatino Linotype"/>
                <a:cs typeface="Palatino Linotype"/>
              </a:rPr>
              <a:t>instructions</a:t>
            </a:r>
            <a:r>
              <a:rPr sz="2200" spc="-10" dirty="0">
                <a:latin typeface="Palatino Linotype"/>
                <a:cs typeface="Palatino Linotype"/>
              </a:rPr>
              <a:t> </a:t>
            </a:r>
            <a:r>
              <a:rPr sz="2200" spc="-5" dirty="0">
                <a:latin typeface="Palatino Linotype"/>
                <a:cs typeface="Palatino Linotype"/>
              </a:rPr>
              <a:t>produce</a:t>
            </a:r>
            <a:r>
              <a:rPr sz="2200" spc="-15"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10" dirty="0">
                <a:latin typeface="Palatino Linotype"/>
                <a:cs typeface="Palatino Linotype"/>
              </a:rPr>
              <a:t> </a:t>
            </a:r>
            <a:r>
              <a:rPr sz="2200" dirty="0">
                <a:latin typeface="Palatino Linotype"/>
                <a:cs typeface="Palatino Linotype"/>
              </a:rPr>
              <a:t>code</a:t>
            </a:r>
            <a:r>
              <a:rPr sz="2200" spc="-10" dirty="0">
                <a:latin typeface="Palatino Linotype"/>
                <a:cs typeface="Palatino Linotype"/>
              </a:rPr>
              <a:t> </a:t>
            </a:r>
            <a:r>
              <a:rPr sz="2200" dirty="0">
                <a:latin typeface="Palatino Linotype"/>
                <a:cs typeface="Palatino Linotype"/>
              </a:rPr>
              <a:t>from</a:t>
            </a:r>
            <a:r>
              <a:rPr sz="2200" spc="-10" dirty="0">
                <a:latin typeface="Palatino Linotype"/>
                <a:cs typeface="Palatino Linotype"/>
              </a:rPr>
              <a:t> </a:t>
            </a:r>
            <a:r>
              <a:rPr sz="2200" spc="-5" dirty="0" smtClean="0">
                <a:latin typeface="Palatino Linotype"/>
                <a:cs typeface="Palatino Linotype"/>
              </a:rPr>
              <a:t>the</a:t>
            </a:r>
            <a:r>
              <a:rPr lang="en-US" sz="2200" dirty="0">
                <a:latin typeface="Palatino Linotype"/>
                <a:cs typeface="Palatino Linotype"/>
              </a:rPr>
              <a:t> </a:t>
            </a:r>
            <a:r>
              <a:rPr sz="2200" spc="-5" dirty="0" err="1" smtClean="0">
                <a:latin typeface="Lucida Console"/>
                <a:cs typeface="Lucida Console"/>
              </a:rPr>
              <a:t>GUI_LabelFrame_column_one.py</a:t>
            </a:r>
            <a:r>
              <a:rPr sz="2200" spc="10" dirty="0" smtClean="0">
                <a:latin typeface="Times New Roman"/>
                <a:cs typeface="Times New Roman"/>
              </a:rPr>
              <a:t> </a:t>
            </a:r>
            <a:r>
              <a:rPr sz="2200" dirty="0">
                <a:latin typeface="Palatino Linotype"/>
                <a:cs typeface="Palatino Linotype"/>
              </a:rPr>
              <a:t>file:</a:t>
            </a:r>
          </a:p>
        </p:txBody>
      </p:sp>
      <p:grpSp>
        <p:nvGrpSpPr>
          <p:cNvPr id="9" name="object 9"/>
          <p:cNvGrpSpPr/>
          <p:nvPr/>
        </p:nvGrpSpPr>
        <p:grpSpPr>
          <a:xfrm>
            <a:off x="1140513" y="1433704"/>
            <a:ext cx="6006889" cy="5195696"/>
            <a:chOff x="993775" y="1399616"/>
            <a:chExt cx="4870450" cy="2023002"/>
          </a:xfrm>
        </p:grpSpPr>
        <p:pic>
          <p:nvPicPr>
            <p:cNvPr id="10" name="object 10"/>
            <p:cNvPicPr/>
            <p:nvPr/>
          </p:nvPicPr>
          <p:blipFill>
            <a:blip r:embed="rId2" cstate="print"/>
            <a:stretch>
              <a:fillRect/>
            </a:stretch>
          </p:blipFill>
          <p:spPr>
            <a:xfrm>
              <a:off x="1115013" y="1460468"/>
              <a:ext cx="4730805" cy="1962150"/>
            </a:xfrm>
            <a:prstGeom prst="rect">
              <a:avLst/>
            </a:prstGeom>
          </p:spPr>
        </p:pic>
        <p:sp>
          <p:nvSpPr>
            <p:cNvPr id="11" name="object 11"/>
            <p:cNvSpPr/>
            <p:nvPr/>
          </p:nvSpPr>
          <p:spPr>
            <a:xfrm>
              <a:off x="993775" y="1399616"/>
              <a:ext cx="4870450" cy="1974850"/>
            </a:xfrm>
            <a:custGeom>
              <a:avLst/>
              <a:gdLst/>
              <a:ahLst/>
              <a:cxnLst/>
              <a:rect l="l" t="t" r="r" b="b"/>
              <a:pathLst>
                <a:path w="4870450" h="1974850">
                  <a:moveTo>
                    <a:pt x="0" y="0"/>
                  </a:moveTo>
                  <a:lnTo>
                    <a:pt x="4870450" y="0"/>
                  </a:lnTo>
                </a:path>
                <a:path w="4870450" h="1974850">
                  <a:moveTo>
                    <a:pt x="0" y="0"/>
                  </a:moveTo>
                  <a:lnTo>
                    <a:pt x="0" y="1974850"/>
                  </a:lnTo>
                </a:path>
                <a:path w="4870450" h="1974850">
                  <a:moveTo>
                    <a:pt x="4870450" y="0"/>
                  </a:moveTo>
                  <a:lnTo>
                    <a:pt x="4870450" y="1974850"/>
                  </a:lnTo>
                </a:path>
                <a:path w="4870450" h="1974850">
                  <a:moveTo>
                    <a:pt x="0" y="1974850"/>
                  </a:moveTo>
                  <a:lnTo>
                    <a:pt x="4870450" y="1974850"/>
                  </a:lnTo>
                </a:path>
              </a:pathLst>
            </a:custGeom>
            <a:ln w="12700">
              <a:solidFill>
                <a:srgbClr val="000000"/>
              </a:solidFill>
            </a:ln>
          </p:spPr>
          <p:txBody>
            <a:bodyPr wrap="square" lIns="0" tIns="0" rIns="0" bIns="0" rtlCol="0"/>
            <a:lstStyle/>
            <a:p>
              <a:endParaRPr/>
            </a:p>
          </p:txBody>
        </p:sp>
      </p:gr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8</a:t>
            </a:fld>
            <a:r>
              <a:rPr lang="en-US" spc="-30" smtClean="0"/>
              <a:t> </a:t>
            </a:r>
            <a:r>
              <a:rPr lang="en-US"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1496" y="451176"/>
            <a:ext cx="1350179"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Layou</a:t>
            </a:r>
            <a:r>
              <a:rPr sz="1000" i="1" dirty="0">
                <a:latin typeface="Palatino Linotype"/>
                <a:cs typeface="Palatino Linotype"/>
              </a:rPr>
              <a:t>t</a:t>
            </a:r>
            <a:r>
              <a:rPr sz="1000" i="1" spc="-5" dirty="0">
                <a:latin typeface="Palatino Linotype"/>
                <a:cs typeface="Palatino Linotype"/>
              </a:rPr>
              <a:t> </a:t>
            </a:r>
            <a:r>
              <a:rPr sz="1000" i="1" dirty="0">
                <a:latin typeface="Palatino Linotype"/>
                <a:cs typeface="Palatino Linotype"/>
              </a:rPr>
              <a:t>Management</a:t>
            </a:r>
            <a:endParaRPr sz="1000">
              <a:latin typeface="Palatino Linotype"/>
              <a:cs typeface="Palatino Linotype"/>
            </a:endParaRPr>
          </a:p>
        </p:txBody>
      </p:sp>
      <p:sp>
        <p:nvSpPr>
          <p:cNvPr id="4" name="object 4"/>
          <p:cNvSpPr txBox="1"/>
          <p:nvPr/>
        </p:nvSpPr>
        <p:spPr>
          <a:xfrm>
            <a:off x="6893229" y="451176"/>
            <a:ext cx="653944" cy="166712"/>
          </a:xfrm>
          <a:prstGeom prst="rect">
            <a:avLst/>
          </a:prstGeom>
        </p:spPr>
        <p:txBody>
          <a:bodyPr vert="horz" wrap="square" lIns="0" tIns="12700" rIns="0" bIns="0" rtlCol="0">
            <a:spAutoFit/>
          </a:bodyPr>
          <a:lstStyle/>
          <a:p>
            <a:pPr marL="12700">
              <a:lnSpc>
                <a:spcPct val="100000"/>
              </a:lnSpc>
              <a:spcBef>
                <a:spcPts val="100"/>
              </a:spcBef>
            </a:pPr>
            <a:r>
              <a:rPr lang="en-US" sz="1000" i="1" dirty="0" smtClean="0">
                <a:latin typeface="Palatino Linotype"/>
                <a:cs typeface="Palatino Linotype"/>
              </a:rPr>
              <a:t>   </a:t>
            </a:r>
            <a:r>
              <a:rPr sz="1000" i="1" dirty="0" smtClean="0">
                <a:latin typeface="Palatino Linotype"/>
                <a:cs typeface="Palatino Linotype"/>
              </a:rPr>
              <a:t>Chapter </a:t>
            </a:r>
            <a:r>
              <a:rPr sz="1000" i="1" dirty="0">
                <a:latin typeface="Palatino Linotype"/>
                <a:cs typeface="Palatino Linotype"/>
              </a:rPr>
              <a:t>2</a:t>
            </a:r>
            <a:endParaRPr sz="1000" dirty="0">
              <a:latin typeface="Palatino Linotype"/>
              <a:cs typeface="Palatino Linotype"/>
            </a:endParaRPr>
          </a:p>
        </p:txBody>
      </p:sp>
      <p:sp>
        <p:nvSpPr>
          <p:cNvPr id="5" name="object 5"/>
          <p:cNvSpPr/>
          <p:nvPr/>
        </p:nvSpPr>
        <p:spPr>
          <a:xfrm>
            <a:off x="888002" y="616756"/>
            <a:ext cx="6682761"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2" name="object 12"/>
          <p:cNvSpPr txBox="1"/>
          <p:nvPr/>
        </p:nvSpPr>
        <p:spPr>
          <a:xfrm>
            <a:off x="888001" y="914400"/>
            <a:ext cx="6659171" cy="351378"/>
          </a:xfrm>
          <a:prstGeom prst="rect">
            <a:avLst/>
          </a:prstGeom>
        </p:spPr>
        <p:txBody>
          <a:bodyPr vert="horz" wrap="square" lIns="0" tIns="12700" rIns="0" bIns="0" rtlCol="0">
            <a:spAutoFit/>
          </a:bodyPr>
          <a:lstStyle/>
          <a:p>
            <a:pPr marL="12700">
              <a:lnSpc>
                <a:spcPct val="100000"/>
              </a:lnSpc>
              <a:spcBef>
                <a:spcPts val="100"/>
              </a:spcBef>
            </a:pPr>
            <a:r>
              <a:rPr sz="2200" dirty="0">
                <a:latin typeface="Palatino Linotype"/>
                <a:cs typeface="Palatino Linotype"/>
              </a:rPr>
              <a:t>4.</a:t>
            </a:r>
            <a:r>
              <a:rPr sz="2200" spc="10" dirty="0">
                <a:latin typeface="Palatino Linotype"/>
                <a:cs typeface="Palatino Linotype"/>
              </a:rPr>
              <a:t> </a:t>
            </a:r>
            <a:r>
              <a:rPr sz="2200" dirty="0">
                <a:latin typeface="Palatino Linotype"/>
                <a:cs typeface="Palatino Linotype"/>
              </a:rPr>
              <a:t>Run</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code.</a:t>
            </a:r>
            <a:r>
              <a:rPr sz="2200" spc="-5" dirty="0">
                <a:latin typeface="Palatino Linotype"/>
                <a:cs typeface="Palatino Linotype"/>
              </a:rPr>
              <a:t> </a:t>
            </a:r>
            <a:r>
              <a:rPr sz="2200" dirty="0">
                <a:latin typeface="Palatino Linotype"/>
                <a:cs typeface="Palatino Linotype"/>
              </a:rPr>
              <a:t>It</a:t>
            </a:r>
            <a:r>
              <a:rPr sz="2200" spc="-10" dirty="0">
                <a:latin typeface="Palatino Linotype"/>
                <a:cs typeface="Palatino Linotype"/>
              </a:rPr>
              <a:t> </a:t>
            </a:r>
            <a:r>
              <a:rPr sz="2200" dirty="0">
                <a:latin typeface="Palatino Linotype"/>
                <a:cs typeface="Palatino Linotype"/>
              </a:rPr>
              <a:t>will</a:t>
            </a:r>
            <a:r>
              <a:rPr sz="2200" spc="-5" dirty="0">
                <a:latin typeface="Palatino Linotype"/>
                <a:cs typeface="Palatino Linotype"/>
              </a:rPr>
              <a:t> </a:t>
            </a:r>
            <a:r>
              <a:rPr sz="2200" dirty="0">
                <a:latin typeface="Palatino Linotype"/>
                <a:cs typeface="Palatino Linotype"/>
              </a:rPr>
              <a:t>result</a:t>
            </a:r>
            <a:r>
              <a:rPr sz="2200" spc="-10" dirty="0">
                <a:latin typeface="Palatino Linotype"/>
                <a:cs typeface="Palatino Linotype"/>
              </a:rPr>
              <a:t> </a:t>
            </a:r>
            <a:r>
              <a:rPr sz="2200" dirty="0">
                <a:latin typeface="Palatino Linotype"/>
                <a:cs typeface="Palatino Linotype"/>
              </a:rPr>
              <a:t>in</a:t>
            </a:r>
            <a:r>
              <a:rPr sz="2200" spc="-5" dirty="0">
                <a:latin typeface="Palatino Linotype"/>
                <a:cs typeface="Palatino Linotype"/>
              </a:rPr>
              <a:t> the</a:t>
            </a:r>
            <a:r>
              <a:rPr sz="2200" spc="-15"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GUI:</a:t>
            </a:r>
            <a:endParaRPr sz="2200" dirty="0">
              <a:latin typeface="Palatino Linotype"/>
              <a:cs typeface="Palatino Linotype"/>
            </a:endParaRPr>
          </a:p>
        </p:txBody>
      </p:sp>
      <p:grpSp>
        <p:nvGrpSpPr>
          <p:cNvPr id="13" name="object 13"/>
          <p:cNvGrpSpPr/>
          <p:nvPr/>
        </p:nvGrpSpPr>
        <p:grpSpPr>
          <a:xfrm>
            <a:off x="1965559" y="1381766"/>
            <a:ext cx="4504055" cy="2885435"/>
            <a:chOff x="2203450" y="3903802"/>
            <a:chExt cx="2451100" cy="1802474"/>
          </a:xfrm>
        </p:grpSpPr>
        <p:pic>
          <p:nvPicPr>
            <p:cNvPr id="14" name="object 14"/>
            <p:cNvPicPr/>
            <p:nvPr/>
          </p:nvPicPr>
          <p:blipFill>
            <a:blip r:embed="rId2" cstate="print"/>
            <a:stretch>
              <a:fillRect/>
            </a:stretch>
          </p:blipFill>
          <p:spPr>
            <a:xfrm>
              <a:off x="2209800" y="3934626"/>
              <a:ext cx="2438400" cy="1771650"/>
            </a:xfrm>
            <a:prstGeom prst="rect">
              <a:avLst/>
            </a:prstGeom>
          </p:spPr>
        </p:pic>
        <p:sp>
          <p:nvSpPr>
            <p:cNvPr id="15" name="object 15"/>
            <p:cNvSpPr/>
            <p:nvPr/>
          </p:nvSpPr>
          <p:spPr>
            <a:xfrm>
              <a:off x="2203450" y="3903802"/>
              <a:ext cx="2451100" cy="1784350"/>
            </a:xfrm>
            <a:custGeom>
              <a:avLst/>
              <a:gdLst/>
              <a:ahLst/>
              <a:cxnLst/>
              <a:rect l="l" t="t" r="r" b="b"/>
              <a:pathLst>
                <a:path w="2451100" h="1784350">
                  <a:moveTo>
                    <a:pt x="0" y="0"/>
                  </a:moveTo>
                  <a:lnTo>
                    <a:pt x="2451100" y="0"/>
                  </a:lnTo>
                </a:path>
                <a:path w="2451100" h="1784350">
                  <a:moveTo>
                    <a:pt x="0" y="0"/>
                  </a:moveTo>
                  <a:lnTo>
                    <a:pt x="0" y="1784349"/>
                  </a:lnTo>
                </a:path>
                <a:path w="2451100" h="1784350">
                  <a:moveTo>
                    <a:pt x="2451100" y="0"/>
                  </a:moveTo>
                  <a:lnTo>
                    <a:pt x="2451100" y="1784349"/>
                  </a:lnTo>
                </a:path>
                <a:path w="2451100" h="1784350">
                  <a:moveTo>
                    <a:pt x="0" y="1784349"/>
                  </a:moveTo>
                  <a:lnTo>
                    <a:pt x="2451100" y="1784349"/>
                  </a:lnTo>
                </a:path>
              </a:pathLst>
            </a:custGeom>
            <a:ln w="12700">
              <a:solidFill>
                <a:srgbClr val="000000"/>
              </a:solidFill>
            </a:ln>
          </p:spPr>
          <p:txBody>
            <a:bodyPr wrap="square" lIns="0" tIns="0" rIns="0" bIns="0" rtlCol="0"/>
            <a:lstStyle/>
            <a:p>
              <a:endParaRPr/>
            </a:p>
          </p:txBody>
        </p:sp>
      </p:grpSp>
      <p:sp>
        <p:nvSpPr>
          <p:cNvPr id="2" name="Slide Number Placeholder 1"/>
          <p:cNvSpPr>
            <a:spLocks noGrp="1"/>
          </p:cNvSpPr>
          <p:nvPr>
            <p:ph type="sldNum" sz="quarter" idx="7"/>
          </p:nvPr>
        </p:nvSpPr>
        <p:spPr/>
        <p:txBody>
          <a:bodyPr/>
          <a:lstStyle/>
          <a:p>
            <a:pPr marL="12700">
              <a:lnSpc>
                <a:spcPts val="1220"/>
              </a:lnSpc>
            </a:pPr>
            <a:r>
              <a:rPr lang="en-US" smtClean="0"/>
              <a:t>[</a:t>
            </a:r>
            <a:r>
              <a:rPr lang="en-US" spc="-30" smtClean="0"/>
              <a:t> </a:t>
            </a:r>
            <a:fld id="{81D60167-4931-47E6-BA6A-407CBD079E47}" type="slidenum">
              <a:rPr lang="en-US" smtClean="0"/>
              <a:t>9</a:t>
            </a:fld>
            <a:r>
              <a:rPr lang="en-US" spc="-30" smtClean="0"/>
              <a:t> </a:t>
            </a:r>
            <a:r>
              <a:rPr lang="en-US" smtClean="0"/>
              <a:t>]</a:t>
            </a:r>
            <a:endParaRPr lang="en-US" dirty="0"/>
          </a:p>
        </p:txBody>
      </p:sp>
    </p:spTree>
    <p:extLst>
      <p:ext uri="{BB962C8B-B14F-4D97-AF65-F5344CB8AC3E}">
        <p14:creationId xmlns:p14="http://schemas.microsoft.com/office/powerpoint/2010/main" val="3584877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TotalTime>
  <Words>2902</Words>
  <Application>Microsoft Office PowerPoint</Application>
  <PresentationFormat>Custom</PresentationFormat>
  <Paragraphs>506</Paragraphs>
  <Slides>72</Slides>
  <Notes>1</Notes>
  <HiddenSlides>0</HiddenSlides>
  <MMClips>0</MMClips>
  <ScaleCrop>false</ScaleCrop>
  <HeadingPairs>
    <vt:vector size="4" baseType="variant">
      <vt:variant>
        <vt:lpstr>Theme</vt:lpstr>
      </vt:variant>
      <vt:variant>
        <vt:i4>2</vt:i4>
      </vt:variant>
      <vt:variant>
        <vt:lpstr>Slide Titles</vt:lpstr>
      </vt:variant>
      <vt:variant>
        <vt:i4>72</vt:i4>
      </vt:variant>
    </vt:vector>
  </HeadingPairs>
  <TitlesOfParts>
    <vt:vector size="74" baseType="lpstr">
      <vt:lpstr>Office Theme</vt:lpstr>
      <vt:lpstr>Edge</vt:lpstr>
      <vt:lpstr>PowerPoint Presentation</vt:lpstr>
      <vt:lpstr>Content</vt:lpstr>
      <vt:lpstr>PowerPoint Presentation</vt:lpstr>
      <vt:lpstr>Arraning several labels within a label frame  widget The LabelFrame widget allows us to design our GUI in an organized fashion. We are still  using the grid layout manager as our main layout design tool, but by using LabelFrame widgets, we get much more control over our GUI's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the grid layout manager</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Nguyen Thi My</dc:creator>
  <cp:lastModifiedBy>Admin</cp:lastModifiedBy>
  <cp:revision>89</cp:revision>
  <dcterms:created xsi:type="dcterms:W3CDTF">2022-05-10T06:19:16Z</dcterms:created>
  <dcterms:modified xsi:type="dcterms:W3CDTF">2022-05-20T08:10:32Z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2022-05-10T00:00:00Z</vt:filetime>
  </property>
  <property fmtid="{D5CDD505-2E9C-101B-9397-08002B2CF9AE}" pid="3" name="LastSaved">
    <vt:filetime>2022-05-10T00:00:00Z</vt:filetime>
  </property>
</Properties>
</file>